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5" r:id="rId8"/>
    <p:sldId id="286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7" r:id="rId21"/>
    <p:sldId id="273" r:id="rId22"/>
    <p:sldId id="274" r:id="rId23"/>
    <p:sldId id="275" r:id="rId24"/>
    <p:sldId id="276" r:id="rId25"/>
    <p:sldId id="278" r:id="rId26"/>
    <p:sldId id="279" r:id="rId27"/>
    <p:sldId id="280" r:id="rId28"/>
    <p:sldId id="281" r:id="rId29"/>
    <p:sldId id="283" r:id="rId30"/>
    <p:sldId id="287" r:id="rId31"/>
    <p:sldId id="288" r:id="rId32"/>
    <p:sldId id="284" r:id="rId33"/>
    <p:sldId id="289" r:id="rId34"/>
    <p:sldId id="290" r:id="rId35"/>
    <p:sldId id="291" r:id="rId36"/>
    <p:sldId id="296" r:id="rId37"/>
    <p:sldId id="293" r:id="rId38"/>
    <p:sldId id="294" r:id="rId39"/>
    <p:sldId id="292" r:id="rId40"/>
    <p:sldId id="295" r:id="rId41"/>
    <p:sldId id="297" r:id="rId42"/>
    <p:sldId id="303" r:id="rId43"/>
    <p:sldId id="298" r:id="rId44"/>
    <p:sldId id="305" r:id="rId45"/>
    <p:sldId id="300" r:id="rId46"/>
    <p:sldId id="299" r:id="rId47"/>
    <p:sldId id="304" r:id="rId48"/>
    <p:sldId id="302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4"/>
  </p:normalViewPr>
  <p:slideViewPr>
    <p:cSldViewPr snapToGrid="0" snapToObjects="1">
      <p:cViewPr varScale="1">
        <p:scale>
          <a:sx n="136" d="100"/>
          <a:sy n="136" d="100"/>
        </p:scale>
        <p:origin x="6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A4D0-982B-0043-8540-7896CC2FD1E6}" type="datetimeFigureOut">
              <a:rPr lang="en-US" smtClean="0"/>
              <a:t>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BBBC-3DFE-0C40-AA13-F78621C7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33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A4D0-982B-0043-8540-7896CC2FD1E6}" type="datetimeFigureOut">
              <a:rPr lang="en-US" smtClean="0"/>
              <a:t>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BBBC-3DFE-0C40-AA13-F78621C7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1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A4D0-982B-0043-8540-7896CC2FD1E6}" type="datetimeFigureOut">
              <a:rPr lang="en-US" smtClean="0"/>
              <a:t>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BBBC-3DFE-0C40-AA13-F78621C7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4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A4D0-982B-0043-8540-7896CC2FD1E6}" type="datetimeFigureOut">
              <a:rPr lang="en-US" smtClean="0"/>
              <a:t>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BBBC-3DFE-0C40-AA13-F78621C7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A4D0-982B-0043-8540-7896CC2FD1E6}" type="datetimeFigureOut">
              <a:rPr lang="en-US" smtClean="0"/>
              <a:t>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BBBC-3DFE-0C40-AA13-F78621C7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02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A4D0-982B-0043-8540-7896CC2FD1E6}" type="datetimeFigureOut">
              <a:rPr lang="en-US" smtClean="0"/>
              <a:t>1/3/20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BBBC-3DFE-0C40-AA13-F78621C7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4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A4D0-982B-0043-8540-7896CC2FD1E6}" type="datetimeFigureOut">
              <a:rPr lang="en-US" smtClean="0"/>
              <a:t>1/3/20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BBBC-3DFE-0C40-AA13-F78621C7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92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A4D0-982B-0043-8540-7896CC2FD1E6}" type="datetimeFigureOut">
              <a:rPr lang="en-US" smtClean="0"/>
              <a:t>1/3/20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BBBC-3DFE-0C40-AA13-F78621C7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A4D0-982B-0043-8540-7896CC2FD1E6}" type="datetimeFigureOut">
              <a:rPr lang="en-US" smtClean="0"/>
              <a:t>1/3/20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BBBC-3DFE-0C40-AA13-F78621C7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67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A4D0-982B-0043-8540-7896CC2FD1E6}" type="datetimeFigureOut">
              <a:rPr lang="en-US" smtClean="0"/>
              <a:t>1/3/20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BBBC-3DFE-0C40-AA13-F78621C7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8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A4D0-982B-0043-8540-7896CC2FD1E6}" type="datetimeFigureOut">
              <a:rPr lang="en-US" smtClean="0"/>
              <a:t>1/3/20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BBBC-3DFE-0C40-AA13-F78621C7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1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6A4D0-982B-0043-8540-7896CC2FD1E6}" type="datetimeFigureOut">
              <a:rPr lang="en-US" smtClean="0"/>
              <a:t>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BBBBC-3DFE-0C40-AA13-F78621C7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910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install" TargetMode="Externa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whatsnew/3.8.html" TargetMode="External"/><Relationship Id="rId2" Type="http://schemas.openxmlformats.org/officeDocument/2006/relationships/hyperlink" Target="https://en.wikipedia.org/wiki/Open-source_software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docker.com/resources/what-container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jessgreb01/what-is-the-difference-between-a-process-a-container-and-a-vm-f36ba0f8a8f7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ibm.com/articles/why-should-we-use-microservices-and-container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builder/" TargetMode="Externa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6126D7-D6F6-FB4E-8632-9FE7B2D87AF0}"/>
              </a:ext>
            </a:extLst>
          </p:cNvPr>
          <p:cNvSpPr txBox="1"/>
          <p:nvPr/>
        </p:nvSpPr>
        <p:spPr>
          <a:xfrm>
            <a:off x="4497367" y="4338595"/>
            <a:ext cx="72426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Unlearn: Re-learn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4AFA8C-5C06-B54D-B794-954362C8186B}"/>
              </a:ext>
            </a:extLst>
          </p:cNvPr>
          <p:cNvSpPr txBox="1"/>
          <p:nvPr/>
        </p:nvSpPr>
        <p:spPr>
          <a:xfrm>
            <a:off x="179109" y="41666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403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745552-56DC-AB44-A100-7A3206B3B759}"/>
              </a:ext>
            </a:extLst>
          </p:cNvPr>
          <p:cNvSpPr txBox="1"/>
          <p:nvPr/>
        </p:nvSpPr>
        <p:spPr>
          <a:xfrm>
            <a:off x="-644642" y="2042424"/>
            <a:ext cx="126684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For each technology </a:t>
            </a:r>
            <a:b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</a:br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(or technique), </a:t>
            </a:r>
            <a:b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</a:br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one implementation.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F99572-B270-8344-A3FA-4A3A1774A190}"/>
              </a:ext>
            </a:extLst>
          </p:cNvPr>
          <p:cNvSpPr txBox="1">
            <a:spLocks/>
          </p:cNvSpPr>
          <p:nvPr/>
        </p:nvSpPr>
        <p:spPr>
          <a:xfrm>
            <a:off x="610906" y="5597001"/>
            <a:ext cx="11257440" cy="7566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microservices – distributed – REST API– NoSQL – </a:t>
            </a:r>
            <a:r>
              <a:rPr lang="en-US" sz="2400" dirty="0" err="1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LRUCache</a:t>
            </a:r>
            <a:endParaRPr lang="en-US" sz="24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  <a:p>
            <a:pPr algn="ctr"/>
            <a:r>
              <a:rPr lang="en-US" sz="2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event driven architecture – TDD - CD/CI</a:t>
            </a:r>
          </a:p>
        </p:txBody>
      </p:sp>
    </p:spTree>
    <p:extLst>
      <p:ext uri="{BB962C8B-B14F-4D97-AF65-F5344CB8AC3E}">
        <p14:creationId xmlns:p14="http://schemas.microsoft.com/office/powerpoint/2010/main" val="1444523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9859-D3F9-FE41-BB78-889F4FB0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Our Tech Stack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9B9B9-4616-CB41-9A56-9A58D8164EC8}"/>
              </a:ext>
            </a:extLst>
          </p:cNvPr>
          <p:cNvSpPr txBox="1"/>
          <p:nvPr/>
        </p:nvSpPr>
        <p:spPr>
          <a:xfrm>
            <a:off x="1121789" y="1583702"/>
            <a:ext cx="10312923" cy="4460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Docker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Redis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MongoDB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REST APIs (best practices)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Event Streams (Kafka / Redis Streams)</a:t>
            </a:r>
          </a:p>
        </p:txBody>
      </p:sp>
    </p:spTree>
    <p:extLst>
      <p:ext uri="{BB962C8B-B14F-4D97-AF65-F5344CB8AC3E}">
        <p14:creationId xmlns:p14="http://schemas.microsoft.com/office/powerpoint/2010/main" val="273494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745552-56DC-AB44-A100-7A3206B3B759}"/>
              </a:ext>
            </a:extLst>
          </p:cNvPr>
          <p:cNvSpPr txBox="1"/>
          <p:nvPr/>
        </p:nvSpPr>
        <p:spPr>
          <a:xfrm>
            <a:off x="1436711" y="2967335"/>
            <a:ext cx="9318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Day 1: Python + Docker</a:t>
            </a:r>
          </a:p>
        </p:txBody>
      </p:sp>
    </p:spTree>
    <p:extLst>
      <p:ext uri="{BB962C8B-B14F-4D97-AF65-F5344CB8AC3E}">
        <p14:creationId xmlns:p14="http://schemas.microsoft.com/office/powerpoint/2010/main" val="3370334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73D5F-6C0B-2945-942E-2429656B4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Environment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BC3D2A-0331-9643-A483-1922A2714B25}"/>
              </a:ext>
            </a:extLst>
          </p:cNvPr>
          <p:cNvSpPr txBox="1"/>
          <p:nvPr/>
        </p:nvSpPr>
        <p:spPr>
          <a:xfrm>
            <a:off x="1040877" y="1436557"/>
            <a:ext cx="10312923" cy="4299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Dev environment (Host):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VS Code: </a:t>
            </a:r>
            <a:br>
              <a:rPr lang="en-US" sz="32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</a:br>
            <a:r>
              <a:rPr lang="en-US" u="sng" dirty="0">
                <a:solidFill>
                  <a:srgbClr val="FFC000"/>
                </a:solidFill>
                <a:highlight>
                  <a:srgbClr val="808080"/>
                </a:highlight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https://code.visualstudio.com/Download</a:t>
            </a:r>
            <a:endParaRPr lang="en-US" sz="3200" u="sng" dirty="0">
              <a:solidFill>
                <a:srgbClr val="FFC000"/>
              </a:solidFill>
              <a:highlight>
                <a:srgbClr val="808080"/>
              </a:highlight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Docker (Docker Desktop): </a:t>
            </a:r>
            <a:r>
              <a:rPr lang="en-US" u="sng" dirty="0">
                <a:solidFill>
                  <a:srgbClr val="FFC000"/>
                </a:solidFill>
                <a:highlight>
                  <a:srgbClr val="808080"/>
                </a:highlight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https://docs.docker.com/install</a:t>
            </a:r>
            <a:endParaRPr lang="en-US" sz="3200" u="sng" dirty="0">
              <a:solidFill>
                <a:srgbClr val="FFC000"/>
              </a:solidFill>
              <a:highlight>
                <a:srgbClr val="808080"/>
              </a:highlight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PTVSD (Python Visual Studio Debugger):</a:t>
            </a:r>
            <a:br>
              <a:rPr lang="en-US" sz="32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</a:br>
            <a:r>
              <a:rPr lang="en-US" dirty="0">
                <a:solidFill>
                  <a:srgbClr val="FFC000"/>
                </a:solidFill>
                <a:highlight>
                  <a:srgbClr val="808080"/>
                </a:highlight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pip install </a:t>
            </a:r>
            <a:r>
              <a:rPr lang="en-US" dirty="0" err="1">
                <a:solidFill>
                  <a:srgbClr val="FFC000"/>
                </a:solidFill>
                <a:highlight>
                  <a:srgbClr val="808080"/>
                </a:highlight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ptvsd</a:t>
            </a:r>
            <a:endParaRPr lang="en-US" dirty="0">
              <a:solidFill>
                <a:srgbClr val="FFC000"/>
              </a:solidFill>
              <a:highlight>
                <a:srgbClr val="808080"/>
              </a:highlight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644350-B04F-8743-88C1-0316E14B110D}"/>
              </a:ext>
            </a:extLst>
          </p:cNvPr>
          <p:cNvSpPr txBox="1"/>
          <p:nvPr/>
        </p:nvSpPr>
        <p:spPr>
          <a:xfrm>
            <a:off x="4957819" y="6308209"/>
            <a:ext cx="7239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Sans" panose="020B0503050000020004" pitchFamily="34" charset="0"/>
                <a:ea typeface="Fira Sans" panose="020B0503050000020004" pitchFamily="34" charset="0"/>
              </a:rPr>
              <a:t>If you don’t have all of these installed, now is a good time to start…</a:t>
            </a:r>
          </a:p>
        </p:txBody>
      </p:sp>
    </p:spTree>
    <p:extLst>
      <p:ext uri="{BB962C8B-B14F-4D97-AF65-F5344CB8AC3E}">
        <p14:creationId xmlns:p14="http://schemas.microsoft.com/office/powerpoint/2010/main" val="594249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745552-56DC-AB44-A100-7A3206B3B759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Python 101: Hello, World!</a:t>
            </a:r>
          </a:p>
        </p:txBody>
      </p:sp>
    </p:spTree>
    <p:extLst>
      <p:ext uri="{BB962C8B-B14F-4D97-AF65-F5344CB8AC3E}">
        <p14:creationId xmlns:p14="http://schemas.microsoft.com/office/powerpoint/2010/main" val="1632078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745552-56DC-AB44-A100-7A3206B3B759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strike="sngStrike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Python 101: Hello, World!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886F00-5B03-CA40-914F-3484AF6538D6}"/>
              </a:ext>
            </a:extLst>
          </p:cNvPr>
          <p:cNvSpPr/>
          <p:nvPr/>
        </p:nvSpPr>
        <p:spPr>
          <a:xfrm>
            <a:off x="2052245" y="4074651"/>
            <a:ext cx="804819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But first, lets address some common myths.</a:t>
            </a:r>
          </a:p>
        </p:txBody>
      </p:sp>
    </p:spTree>
    <p:extLst>
      <p:ext uri="{BB962C8B-B14F-4D97-AF65-F5344CB8AC3E}">
        <p14:creationId xmlns:p14="http://schemas.microsoft.com/office/powerpoint/2010/main" val="345350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9859-D3F9-FE41-BB78-889F4FB0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Is it True?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9B9B9-4616-CB41-9A56-9A58D8164EC8}"/>
              </a:ext>
            </a:extLst>
          </p:cNvPr>
          <p:cNvSpPr txBox="1"/>
          <p:nvPr/>
        </p:nvSpPr>
        <p:spPr>
          <a:xfrm>
            <a:off x="1121789" y="1583702"/>
            <a:ext cx="10312923" cy="1505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Q: Python is a scripting language, there is no compiler!</a:t>
            </a:r>
          </a:p>
        </p:txBody>
      </p:sp>
    </p:spTree>
    <p:extLst>
      <p:ext uri="{BB962C8B-B14F-4D97-AF65-F5344CB8AC3E}">
        <p14:creationId xmlns:p14="http://schemas.microsoft.com/office/powerpoint/2010/main" val="1214602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9859-D3F9-FE41-BB78-889F4FB0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Is it True?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9B9B9-4616-CB41-9A56-9A58D8164EC8}"/>
              </a:ext>
            </a:extLst>
          </p:cNvPr>
          <p:cNvSpPr txBox="1"/>
          <p:nvPr/>
        </p:nvSpPr>
        <p:spPr>
          <a:xfrm>
            <a:off x="1121789" y="1583702"/>
            <a:ext cx="10312923" cy="1505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Q: Python is a scripting language, there is no compiler!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FAF9F5-D50E-3F4F-ACC0-CFD22B470905}"/>
              </a:ext>
            </a:extLst>
          </p:cNvPr>
          <p:cNvSpPr/>
          <p:nvPr/>
        </p:nvSpPr>
        <p:spPr>
          <a:xfrm>
            <a:off x="1123198" y="3603457"/>
            <a:ext cx="9945604" cy="2983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R: Python is an interpreted language; each script is compiled (and cached) to bytecode during the first run. Execution happens inside a VM.	</a:t>
            </a:r>
          </a:p>
        </p:txBody>
      </p:sp>
    </p:spTree>
    <p:extLst>
      <p:ext uri="{BB962C8B-B14F-4D97-AF65-F5344CB8AC3E}">
        <p14:creationId xmlns:p14="http://schemas.microsoft.com/office/powerpoint/2010/main" val="3405565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9859-D3F9-FE41-BB78-889F4FB0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Is it True?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9B9B9-4616-CB41-9A56-9A58D8164EC8}"/>
              </a:ext>
            </a:extLst>
          </p:cNvPr>
          <p:cNvSpPr txBox="1"/>
          <p:nvPr/>
        </p:nvSpPr>
        <p:spPr>
          <a:xfrm>
            <a:off x="1121789" y="1583702"/>
            <a:ext cx="10312923" cy="767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Q: Python is dynamically typed.</a:t>
            </a:r>
          </a:p>
        </p:txBody>
      </p:sp>
    </p:spTree>
    <p:extLst>
      <p:ext uri="{BB962C8B-B14F-4D97-AF65-F5344CB8AC3E}">
        <p14:creationId xmlns:p14="http://schemas.microsoft.com/office/powerpoint/2010/main" val="2334511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9859-D3F9-FE41-BB78-889F4FB0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Is it True?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9B9B9-4616-CB41-9A56-9A58D8164EC8}"/>
              </a:ext>
            </a:extLst>
          </p:cNvPr>
          <p:cNvSpPr txBox="1"/>
          <p:nvPr/>
        </p:nvSpPr>
        <p:spPr>
          <a:xfrm>
            <a:off x="1121789" y="1583702"/>
            <a:ext cx="10312923" cy="767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Q: Python is dynamically typed.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0A53A3-E234-924F-9E51-82358B59980E}"/>
              </a:ext>
            </a:extLst>
          </p:cNvPr>
          <p:cNvSpPr/>
          <p:nvPr/>
        </p:nvSpPr>
        <p:spPr>
          <a:xfrm>
            <a:off x="1123198" y="2802279"/>
            <a:ext cx="9945604" cy="3745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R: Objects in python are strongly typed, but names can be reassigned dynamically.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Python typing system is commonly called “Duck Typing” (if it quacks like a duck, walks like a duck and swims like a duck, you can assume it’s a duck).</a:t>
            </a:r>
            <a:br>
              <a:rPr lang="en-US" sz="2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</a:br>
            <a:br>
              <a:rPr lang="en-US" sz="2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</a:br>
            <a:r>
              <a:rPr lang="en-US" sz="2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The type of the object is not as important as the methods it defines (__</a:t>
            </a:r>
            <a:r>
              <a:rPr lang="en-US" sz="2000" dirty="0" err="1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len</a:t>
            </a:r>
            <a:r>
              <a:rPr lang="en-US" sz="2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__, __add__, __</a:t>
            </a:r>
            <a:r>
              <a:rPr lang="en-US" sz="2000" dirty="0" err="1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gt</a:t>
            </a:r>
            <a:r>
              <a:rPr lang="en-US" sz="2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__, etc.).</a:t>
            </a:r>
          </a:p>
        </p:txBody>
      </p:sp>
    </p:spTree>
    <p:extLst>
      <p:ext uri="{BB962C8B-B14F-4D97-AF65-F5344CB8AC3E}">
        <p14:creationId xmlns:p14="http://schemas.microsoft.com/office/powerpoint/2010/main" val="3053251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745552-56DC-AB44-A100-7A3206B3B759}"/>
              </a:ext>
            </a:extLst>
          </p:cNvPr>
          <p:cNvSpPr txBox="1"/>
          <p:nvPr/>
        </p:nvSpPr>
        <p:spPr>
          <a:xfrm>
            <a:off x="191178" y="2967335"/>
            <a:ext cx="11809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Track 1:Scalable Tech Stacks</a:t>
            </a:r>
          </a:p>
        </p:txBody>
      </p:sp>
    </p:spTree>
    <p:extLst>
      <p:ext uri="{BB962C8B-B14F-4D97-AF65-F5344CB8AC3E}">
        <p14:creationId xmlns:p14="http://schemas.microsoft.com/office/powerpoint/2010/main" val="3674255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9859-D3F9-FE41-BB78-889F4FB0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Some things to know…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9B9B9-4616-CB41-9A56-9A58D8164EC8}"/>
              </a:ext>
            </a:extLst>
          </p:cNvPr>
          <p:cNvSpPr txBox="1"/>
          <p:nvPr/>
        </p:nvSpPr>
        <p:spPr>
          <a:xfrm>
            <a:off x="1121789" y="1583702"/>
            <a:ext cx="10836973" cy="3745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In python everything is a pointer.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One can only interact with an object through its methods.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int, str &amp; float are immutable types (no __set__() method).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Integers can grow indefinitely (if there is memory available).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All objects inherit from &lt;object&gt; and are created through factories (including functions &amp; modules).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Only built-in types have private members. All user class attributes are entirely public.</a:t>
            </a:r>
          </a:p>
        </p:txBody>
      </p:sp>
    </p:spTree>
    <p:extLst>
      <p:ext uri="{BB962C8B-B14F-4D97-AF65-F5344CB8AC3E}">
        <p14:creationId xmlns:p14="http://schemas.microsoft.com/office/powerpoint/2010/main" val="4161653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9859-D3F9-FE41-BB78-889F4FB0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Is it True?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9B9B9-4616-CB41-9A56-9A58D8164EC8}"/>
              </a:ext>
            </a:extLst>
          </p:cNvPr>
          <p:cNvSpPr txBox="1"/>
          <p:nvPr/>
        </p:nvSpPr>
        <p:spPr>
          <a:xfrm>
            <a:off x="1121789" y="1583702"/>
            <a:ext cx="10312923" cy="767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Q: Python is slow!</a:t>
            </a:r>
          </a:p>
        </p:txBody>
      </p:sp>
    </p:spTree>
    <p:extLst>
      <p:ext uri="{BB962C8B-B14F-4D97-AF65-F5344CB8AC3E}">
        <p14:creationId xmlns:p14="http://schemas.microsoft.com/office/powerpoint/2010/main" val="661717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9859-D3F9-FE41-BB78-889F4FB0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Is it True?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9B9B9-4616-CB41-9A56-9A58D8164EC8}"/>
              </a:ext>
            </a:extLst>
          </p:cNvPr>
          <p:cNvSpPr txBox="1"/>
          <p:nvPr/>
        </p:nvSpPr>
        <p:spPr>
          <a:xfrm>
            <a:off x="1121789" y="1583702"/>
            <a:ext cx="10312923" cy="767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Q: Python is slow!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BED6FF-602F-FF44-B4DF-3BB3FADCA090}"/>
              </a:ext>
            </a:extLst>
          </p:cNvPr>
          <p:cNvSpPr/>
          <p:nvPr/>
        </p:nvSpPr>
        <p:spPr>
          <a:xfrm>
            <a:off x="1123198" y="2583496"/>
            <a:ext cx="9945604" cy="767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R: Yes.	</a:t>
            </a:r>
          </a:p>
        </p:txBody>
      </p:sp>
    </p:spTree>
    <p:extLst>
      <p:ext uri="{BB962C8B-B14F-4D97-AF65-F5344CB8AC3E}">
        <p14:creationId xmlns:p14="http://schemas.microsoft.com/office/powerpoint/2010/main" val="432876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9859-D3F9-FE41-BB78-889F4FB0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Is it True?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9B9B9-4616-CB41-9A56-9A58D8164EC8}"/>
              </a:ext>
            </a:extLst>
          </p:cNvPr>
          <p:cNvSpPr txBox="1"/>
          <p:nvPr/>
        </p:nvSpPr>
        <p:spPr>
          <a:xfrm>
            <a:off x="1121789" y="1583702"/>
            <a:ext cx="10312923" cy="767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Q: Python is slow!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BED6FF-602F-FF44-B4DF-3BB3FADCA090}"/>
              </a:ext>
            </a:extLst>
          </p:cNvPr>
          <p:cNvSpPr/>
          <p:nvPr/>
        </p:nvSpPr>
        <p:spPr>
          <a:xfrm>
            <a:off x="1121789" y="2592739"/>
            <a:ext cx="10230602" cy="4115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R: But also, no: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en-US" sz="2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Usually the ’slow code’ can be profiled and re-implemented more efficiently (built-in tools like </a:t>
            </a:r>
            <a:r>
              <a:rPr lang="en-US" sz="2000" dirty="0" err="1">
                <a:solidFill>
                  <a:srgbClr val="FFC000"/>
                </a:solidFill>
                <a:highlight>
                  <a:srgbClr val="808080"/>
                </a:highlight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cprofile</a:t>
            </a:r>
            <a:r>
              <a:rPr lang="en-US" sz="2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 can help).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en-US" sz="2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If the implementation is optimal, there are multiple interpreters &amp; strategies to speed up your code (</a:t>
            </a:r>
            <a:r>
              <a:rPr lang="en-US" sz="2000" dirty="0" err="1">
                <a:solidFill>
                  <a:srgbClr val="FFC000"/>
                </a:solidFill>
                <a:highlight>
                  <a:srgbClr val="808080"/>
                </a:highlight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pypy</a:t>
            </a:r>
            <a:r>
              <a:rPr lang="en-US" sz="2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, </a:t>
            </a:r>
            <a:r>
              <a:rPr lang="en-US" sz="2000" dirty="0" err="1">
                <a:solidFill>
                  <a:srgbClr val="FFC000"/>
                </a:solidFill>
                <a:highlight>
                  <a:srgbClr val="808080"/>
                </a:highlight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numba</a:t>
            </a:r>
            <a:r>
              <a:rPr lang="en-US" sz="2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).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en-US" sz="2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If execution speed is crucial, perhaps that module should be written in a performance-oriented language (C, C++, Rust). Or as an extension with a python API.</a:t>
            </a:r>
          </a:p>
        </p:txBody>
      </p:sp>
    </p:spTree>
    <p:extLst>
      <p:ext uri="{BB962C8B-B14F-4D97-AF65-F5344CB8AC3E}">
        <p14:creationId xmlns:p14="http://schemas.microsoft.com/office/powerpoint/2010/main" val="1188079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9859-D3F9-FE41-BB78-889F4FB0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Is it True?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9B9B9-4616-CB41-9A56-9A58D8164EC8}"/>
              </a:ext>
            </a:extLst>
          </p:cNvPr>
          <p:cNvSpPr txBox="1"/>
          <p:nvPr/>
        </p:nvSpPr>
        <p:spPr>
          <a:xfrm>
            <a:off x="1121789" y="1583702"/>
            <a:ext cx="10312923" cy="1505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Q: Python code can’t be multithreaded, and the GIL is a POS!</a:t>
            </a:r>
          </a:p>
        </p:txBody>
      </p:sp>
    </p:spTree>
    <p:extLst>
      <p:ext uri="{BB962C8B-B14F-4D97-AF65-F5344CB8AC3E}">
        <p14:creationId xmlns:p14="http://schemas.microsoft.com/office/powerpoint/2010/main" val="780104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9859-D3F9-FE41-BB78-889F4FB0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Is it True?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9B9B9-4616-CB41-9A56-9A58D8164EC8}"/>
              </a:ext>
            </a:extLst>
          </p:cNvPr>
          <p:cNvSpPr txBox="1"/>
          <p:nvPr/>
        </p:nvSpPr>
        <p:spPr>
          <a:xfrm>
            <a:off x="1121789" y="1583702"/>
            <a:ext cx="10312923" cy="1505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Q: Python code can’t be multithreaded, and the GIL is a POS!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E0B20-2F48-2442-8DE5-BB2B7ACF4F74}"/>
              </a:ext>
            </a:extLst>
          </p:cNvPr>
          <p:cNvSpPr/>
          <p:nvPr/>
        </p:nvSpPr>
        <p:spPr>
          <a:xfrm>
            <a:off x="1194759" y="3370675"/>
            <a:ext cx="9945604" cy="3284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R: The Global Interpreter Lock (GIL) can be an obstacle in very specific (CPU-bound) cases, but there are several strategies to follow if you need concurrent or parallel tasks: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2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Use multiprocessing instead of multithreading.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2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Use async-await syntax.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2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Do you really need to use multithreading for this component? Perhaps you could use a task queue (</a:t>
            </a:r>
            <a:r>
              <a:rPr lang="en-US" sz="2000" dirty="0" err="1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ie</a:t>
            </a:r>
            <a:r>
              <a:rPr lang="en-US" sz="2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. Celery).</a:t>
            </a:r>
          </a:p>
        </p:txBody>
      </p:sp>
    </p:spTree>
    <p:extLst>
      <p:ext uri="{BB962C8B-B14F-4D97-AF65-F5344CB8AC3E}">
        <p14:creationId xmlns:p14="http://schemas.microsoft.com/office/powerpoint/2010/main" val="1234182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745552-56DC-AB44-A100-7A3206B3B759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Python 101: Hello, World!</a:t>
            </a:r>
          </a:p>
        </p:txBody>
      </p:sp>
    </p:spTree>
    <p:extLst>
      <p:ext uri="{BB962C8B-B14F-4D97-AF65-F5344CB8AC3E}">
        <p14:creationId xmlns:p14="http://schemas.microsoft.com/office/powerpoint/2010/main" val="2342077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745552-56DC-AB44-A100-7A3206B3B759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strike="sngStrike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Python 101: Hello, World!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886F00-5B03-CA40-914F-3484AF6538D6}"/>
              </a:ext>
            </a:extLst>
          </p:cNvPr>
          <p:cNvSpPr/>
          <p:nvPr/>
        </p:nvSpPr>
        <p:spPr>
          <a:xfrm>
            <a:off x="2052245" y="4074651"/>
            <a:ext cx="80481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But first, some facts about python.</a:t>
            </a:r>
          </a:p>
        </p:txBody>
      </p:sp>
    </p:spTree>
    <p:extLst>
      <p:ext uri="{BB962C8B-B14F-4D97-AF65-F5344CB8AC3E}">
        <p14:creationId xmlns:p14="http://schemas.microsoft.com/office/powerpoint/2010/main" val="3280950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9859-D3F9-FE41-BB78-889F4FB0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Quick notes about 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9B9B9-4616-CB41-9A56-9A58D8164EC8}"/>
              </a:ext>
            </a:extLst>
          </p:cNvPr>
          <p:cNvSpPr txBox="1"/>
          <p:nvPr/>
        </p:nvSpPr>
        <p:spPr>
          <a:xfrm>
            <a:off x="1121789" y="1583702"/>
            <a:ext cx="10836973" cy="519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32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Official stable version is </a:t>
            </a:r>
            <a:r>
              <a:rPr lang="en-US" sz="3200" dirty="0">
                <a:solidFill>
                  <a:srgbClr val="FFC000"/>
                </a:solidFill>
                <a:highlight>
                  <a:srgbClr val="808080"/>
                </a:highlight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Python 3.8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32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Python 2.x is </a:t>
            </a:r>
            <a:r>
              <a:rPr lang="en-US" sz="3200" b="1" dirty="0">
                <a:solidFill>
                  <a:srgbClr val="C00000"/>
                </a:solidFill>
                <a:highlight>
                  <a:srgbClr val="808080"/>
                </a:highlight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officially deprecated</a:t>
            </a:r>
            <a:r>
              <a:rPr lang="en-US" sz="32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32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There are some (major) breaking changes in 3.5-3.6, 3.6-3.7.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32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The official interpreter is </a:t>
            </a:r>
            <a:r>
              <a:rPr lang="en-US" sz="3200" dirty="0" err="1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CPython</a:t>
            </a:r>
            <a:r>
              <a:rPr lang="en-US" sz="32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 but there are many compliant implementations.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32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Single source of truth: </a:t>
            </a:r>
            <a:r>
              <a:rPr lang="en-US" sz="3200" dirty="0" err="1">
                <a:solidFill>
                  <a:srgbClr val="FFC000"/>
                </a:solidFill>
                <a:highlight>
                  <a:srgbClr val="808080"/>
                </a:highlight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python.org</a:t>
            </a:r>
            <a:endParaRPr lang="en-US" sz="3200" dirty="0">
              <a:solidFill>
                <a:srgbClr val="FFC000"/>
              </a:solidFill>
              <a:highlight>
                <a:srgbClr val="808080"/>
              </a:highlight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075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6E14C-BD4D-EE4C-A62F-60E5CC33E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Initial goals of Guido Van Rossum </a:t>
            </a:r>
            <a:b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(former BDFL*) for Python.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AD0D6E-14B0-CA41-BF0B-7DFAFED2E3B7}"/>
              </a:ext>
            </a:extLst>
          </p:cNvPr>
          <p:cNvSpPr/>
          <p:nvPr/>
        </p:nvSpPr>
        <p:spPr>
          <a:xfrm>
            <a:off x="451945" y="1913334"/>
            <a:ext cx="11288110" cy="4392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 easy and intuitive language just as powerful as major competitors.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2" tooltip="Open-source softwar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 source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so anyone can contribute to its development.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Code that is as understandable as plain English.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Suitability for everyday tasks, allowing for short development times.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r">
              <a:lnSpc>
                <a:spcPct val="150000"/>
              </a:lnSpc>
            </a:pPr>
            <a:r>
              <a:rPr lang="en-US" sz="2000" dirty="0">
                <a:highlight>
                  <a:srgbClr val="808080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*no longer BDFL because of the </a:t>
            </a:r>
            <a:r>
              <a:rPr lang="en-US" sz="2000" dirty="0">
                <a:highlight>
                  <a:srgbClr val="808080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Walrus Operator RFC arguments</a:t>
            </a:r>
            <a:r>
              <a:rPr lang="en-US" sz="2000" dirty="0">
                <a:highlight>
                  <a:srgbClr val="808080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4127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263E44-5D8F-9041-9DDE-DBF7174B58D5}"/>
              </a:ext>
            </a:extLst>
          </p:cNvPr>
          <p:cNvSpPr txBox="1"/>
          <p:nvPr/>
        </p:nvSpPr>
        <p:spPr>
          <a:xfrm>
            <a:off x="714704" y="169068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lang="en-US" sz="36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C6F6D-A4BC-394D-B8CA-4B5EBFD1FD51}"/>
              </a:ext>
            </a:extLst>
          </p:cNvPr>
          <p:cNvSpPr txBox="1"/>
          <p:nvPr/>
        </p:nvSpPr>
        <p:spPr>
          <a:xfrm>
            <a:off x="1037869" y="1055658"/>
            <a:ext cx="102700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To (re)introduce a set of technologies that enable the creation of scalable, production ready, cloud native services in record time.</a:t>
            </a:r>
          </a:p>
        </p:txBody>
      </p:sp>
    </p:spTree>
    <p:extLst>
      <p:ext uri="{BB962C8B-B14F-4D97-AF65-F5344CB8AC3E}">
        <p14:creationId xmlns:p14="http://schemas.microsoft.com/office/powerpoint/2010/main" val="1769416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745552-56DC-AB44-A100-7A3206B3B759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Python 101: Hello, World!</a:t>
            </a:r>
          </a:p>
        </p:txBody>
      </p:sp>
    </p:spTree>
    <p:extLst>
      <p:ext uri="{BB962C8B-B14F-4D97-AF65-F5344CB8AC3E}">
        <p14:creationId xmlns:p14="http://schemas.microsoft.com/office/powerpoint/2010/main" val="20576108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745552-56DC-AB44-A100-7A3206B3B759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strike="sngStrike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Python 101: Hello, World!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71CCA5-D846-CE4F-A62E-274ADEC216B5}"/>
              </a:ext>
            </a:extLst>
          </p:cNvPr>
          <p:cNvSpPr/>
          <p:nvPr/>
        </p:nvSpPr>
        <p:spPr>
          <a:xfrm>
            <a:off x="1964121" y="4066769"/>
            <a:ext cx="82637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But first, let’s make sure we write ‘good Python’</a:t>
            </a:r>
          </a:p>
        </p:txBody>
      </p:sp>
    </p:spTree>
    <p:extLst>
      <p:ext uri="{BB962C8B-B14F-4D97-AF65-F5344CB8AC3E}">
        <p14:creationId xmlns:p14="http://schemas.microsoft.com/office/powerpoint/2010/main" val="4088426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9859-D3F9-FE41-BB78-889F4FB0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Good Python? What’s that?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31BDFD-A426-2C4A-AB9F-53CB5A5BA2F4}"/>
              </a:ext>
            </a:extLst>
          </p:cNvPr>
          <p:cNvSpPr txBox="1"/>
          <p:nvPr/>
        </p:nvSpPr>
        <p:spPr>
          <a:xfrm>
            <a:off x="838200" y="1603052"/>
            <a:ext cx="10836973" cy="5130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The Zen of Python, by Tim Peters.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PEP8 Style Guide</a:t>
            </a:r>
            <a:r>
              <a:rPr lang="en-US" sz="2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 (</a:t>
            </a:r>
            <a:r>
              <a:rPr lang="en-US" sz="2000" dirty="0" err="1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snake_case</a:t>
            </a:r>
            <a:r>
              <a:rPr lang="en-US" sz="2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 for functions &amp; variable names, CamelCase for classes).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What you know from other languages, still apply: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Don’t try to be clever…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en-US" sz="2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Remember: Code is more often </a:t>
            </a:r>
            <a:r>
              <a:rPr lang="en-US" sz="2000" b="1" u="sng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READ</a:t>
            </a:r>
            <a:r>
              <a:rPr lang="en-US" sz="2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 than </a:t>
            </a:r>
            <a:r>
              <a:rPr lang="en-US" sz="2000" b="1" u="sng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WRITTEN</a:t>
            </a:r>
            <a:r>
              <a:rPr lang="en-US" sz="2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Follow your principles: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en-US" sz="2000" b="1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DRY</a:t>
            </a:r>
            <a:r>
              <a:rPr lang="en-US" sz="2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, </a:t>
            </a:r>
            <a:r>
              <a:rPr lang="en-US" sz="2000" b="1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SOLID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If you’re having this problem in 2020, someone else has already implemented a solution…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en-US" sz="20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Try to apply design patterns &amp; idioms.</a:t>
            </a:r>
          </a:p>
        </p:txBody>
      </p:sp>
    </p:spTree>
    <p:extLst>
      <p:ext uri="{BB962C8B-B14F-4D97-AF65-F5344CB8AC3E}">
        <p14:creationId xmlns:p14="http://schemas.microsoft.com/office/powerpoint/2010/main" val="3866967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9859-D3F9-FE41-BB78-889F4FB0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Functional, yet Pythonic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31BDFD-A426-2C4A-AB9F-53CB5A5BA2F4}"/>
              </a:ext>
            </a:extLst>
          </p:cNvPr>
          <p:cNvSpPr txBox="1"/>
          <p:nvPr/>
        </p:nvSpPr>
        <p:spPr>
          <a:xfrm>
            <a:off x="838200" y="1690688"/>
            <a:ext cx="10515600" cy="503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Declarative.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Write ‘</a:t>
            </a:r>
            <a:r>
              <a:rPr lang="en-US" sz="2400" b="1" u="sng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what</a:t>
            </a:r>
            <a:r>
              <a:rPr lang="en-US" sz="2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’ task to perform, not ‘</a:t>
            </a:r>
            <a:r>
              <a:rPr lang="en-US" sz="2400" b="1" u="sng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how</a:t>
            </a:r>
            <a:r>
              <a:rPr lang="en-US" sz="2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’ to do it.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Prefer ‘pure functions’: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No internal state.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Idempotent, with no side effects.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Choose immutable types whenever possible.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Use </a:t>
            </a:r>
            <a:r>
              <a:rPr lang="en-US" sz="2400" dirty="0">
                <a:solidFill>
                  <a:srgbClr val="FFC000"/>
                </a:solidFill>
                <a:highlight>
                  <a:srgbClr val="808080"/>
                </a:highlight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[]</a:t>
            </a:r>
            <a:r>
              <a:rPr lang="en-US" sz="2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/</a:t>
            </a:r>
            <a:r>
              <a:rPr lang="en-US" sz="2400" dirty="0">
                <a:solidFill>
                  <a:srgbClr val="FFC000"/>
                </a:solidFill>
                <a:highlight>
                  <a:srgbClr val="808080"/>
                </a:highlight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{}</a:t>
            </a:r>
            <a:r>
              <a:rPr lang="en-US" sz="2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/</a:t>
            </a:r>
            <a:r>
              <a:rPr lang="en-US" sz="2400" dirty="0">
                <a:solidFill>
                  <a:srgbClr val="FFC000"/>
                </a:solidFill>
                <a:highlight>
                  <a:srgbClr val="808080"/>
                </a:highlight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()</a:t>
            </a:r>
            <a:r>
              <a:rPr lang="en-US" sz="2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 comprehensions over </a:t>
            </a:r>
            <a:r>
              <a:rPr lang="en-US" sz="2400" dirty="0">
                <a:solidFill>
                  <a:srgbClr val="FFC000"/>
                </a:solidFill>
                <a:highlight>
                  <a:srgbClr val="808080"/>
                </a:highlight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filter</a:t>
            </a:r>
            <a:r>
              <a:rPr lang="en-US" sz="2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, </a:t>
            </a:r>
            <a:r>
              <a:rPr lang="en-US" sz="2400" dirty="0">
                <a:solidFill>
                  <a:srgbClr val="FFC000"/>
                </a:solidFill>
                <a:highlight>
                  <a:srgbClr val="808080"/>
                </a:highlight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reduce</a:t>
            </a:r>
            <a:r>
              <a:rPr lang="en-US" sz="2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 &amp; </a:t>
            </a:r>
            <a:r>
              <a:rPr lang="en-US" sz="2400" dirty="0">
                <a:solidFill>
                  <a:srgbClr val="FFC000"/>
                </a:solidFill>
                <a:highlight>
                  <a:srgbClr val="808080"/>
                </a:highlight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map</a:t>
            </a:r>
            <a:r>
              <a:rPr lang="en-US" sz="2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Leverage the language built-in types &amp; features.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Prefer dependency injection.</a:t>
            </a:r>
          </a:p>
        </p:txBody>
      </p:sp>
    </p:spTree>
    <p:extLst>
      <p:ext uri="{BB962C8B-B14F-4D97-AF65-F5344CB8AC3E}">
        <p14:creationId xmlns:p14="http://schemas.microsoft.com/office/powerpoint/2010/main" val="17114342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745552-56DC-AB44-A100-7A3206B3B759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Python 101: Hello, World!</a:t>
            </a:r>
          </a:p>
        </p:txBody>
      </p:sp>
    </p:spTree>
    <p:extLst>
      <p:ext uri="{BB962C8B-B14F-4D97-AF65-F5344CB8AC3E}">
        <p14:creationId xmlns:p14="http://schemas.microsoft.com/office/powerpoint/2010/main" val="10322978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745552-56DC-AB44-A100-7A3206B3B759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strike="sngStrike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Python 101: Hello, World!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71CCA5-D846-CE4F-A62E-274ADEC216B5}"/>
              </a:ext>
            </a:extLst>
          </p:cNvPr>
          <p:cNvSpPr/>
          <p:nvPr/>
        </p:nvSpPr>
        <p:spPr>
          <a:xfrm>
            <a:off x="1964121" y="4066769"/>
            <a:ext cx="82637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Inside a docker container.</a:t>
            </a:r>
          </a:p>
        </p:txBody>
      </p:sp>
    </p:spTree>
    <p:extLst>
      <p:ext uri="{BB962C8B-B14F-4D97-AF65-F5344CB8AC3E}">
        <p14:creationId xmlns:p14="http://schemas.microsoft.com/office/powerpoint/2010/main" val="16397046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9859-D3F9-FE41-BB78-889F4FB0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Containers &amp; microservices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6F13E5-094C-3F44-9059-A3DD5F355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27" y="1926861"/>
            <a:ext cx="5086927" cy="406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0B3844E-D114-1C4D-A03A-5E39213C5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00" y="1926861"/>
            <a:ext cx="5086928" cy="406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7479CF-C123-6E43-AE18-46C12BFB5A12}"/>
              </a:ext>
            </a:extLst>
          </p:cNvPr>
          <p:cNvSpPr txBox="1"/>
          <p:nvPr/>
        </p:nvSpPr>
        <p:spPr>
          <a:xfrm>
            <a:off x="8501117" y="6226556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 is a container?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334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9859-D3F9-FE41-BB78-889F4FB0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Processes vs containers vs VMs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DBACD4B-B7FA-F147-A219-A9707862B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1690688"/>
            <a:ext cx="8405091" cy="435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DA05ED-6A69-3942-A554-73E20A5E6010}"/>
              </a:ext>
            </a:extLst>
          </p:cNvPr>
          <p:cNvSpPr txBox="1"/>
          <p:nvPr/>
        </p:nvSpPr>
        <p:spPr>
          <a:xfrm>
            <a:off x="5789608" y="6402803"/>
            <a:ext cx="630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 is the difference between a process, a container and a VM?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2146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9859-D3F9-FE41-BB78-889F4FB0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Containers in the cloud</a:t>
            </a:r>
          </a:p>
        </p:txBody>
      </p:sp>
      <p:pic>
        <p:nvPicPr>
          <p:cNvPr id="3074" name="Picture 2" descr="Monoliths vs microservices">
            <a:extLst>
              <a:ext uri="{FF2B5EF4-FFF2-40B4-BE49-F238E27FC236}">
                <a16:creationId xmlns:a16="http://schemas.microsoft.com/office/drawing/2014/main" id="{B8523D11-0F2A-9346-BF2E-E984DE954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60" y="2206625"/>
            <a:ext cx="5554239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1020B1-98E5-DA4C-AEDA-0C913177589E}"/>
              </a:ext>
            </a:extLst>
          </p:cNvPr>
          <p:cNvSpPr txBox="1"/>
          <p:nvPr/>
        </p:nvSpPr>
        <p:spPr>
          <a:xfrm>
            <a:off x="325060" y="5795446"/>
            <a:ext cx="4673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Why  should we use microservices &amp; containers?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18E37C87-D60F-5A48-8CC5-2CA5FB1F1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06625"/>
            <a:ext cx="5879298" cy="305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539F19-71CC-F849-89AD-9E2A1EC4F3FA}"/>
              </a:ext>
            </a:extLst>
          </p:cNvPr>
          <p:cNvSpPr txBox="1"/>
          <p:nvPr/>
        </p:nvSpPr>
        <p:spPr>
          <a:xfrm>
            <a:off x="6096000" y="5846544"/>
            <a:ext cx="5574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Amazon &amp; Netflix ”Death Star” architectures.</a:t>
            </a:r>
          </a:p>
        </p:txBody>
      </p:sp>
    </p:spTree>
    <p:extLst>
      <p:ext uri="{BB962C8B-B14F-4D97-AF65-F5344CB8AC3E}">
        <p14:creationId xmlns:p14="http://schemas.microsoft.com/office/powerpoint/2010/main" val="21804755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9859-D3F9-FE41-BB78-889F4FB0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Docker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283FC-5D1E-3143-8657-426E8EC81854}"/>
              </a:ext>
            </a:extLst>
          </p:cNvPr>
          <p:cNvSpPr txBox="1"/>
          <p:nvPr/>
        </p:nvSpPr>
        <p:spPr>
          <a:xfrm>
            <a:off x="838200" y="1690688"/>
            <a:ext cx="10347434" cy="336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Widely adopted. Defined OCI.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Multiplatform.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Open source.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You can choose any implementation that fits your needs.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Their logo is a whale. Carrying containers.</a:t>
            </a:r>
          </a:p>
        </p:txBody>
      </p:sp>
      <p:pic>
        <p:nvPicPr>
          <p:cNvPr id="4098" name="Picture 2" descr="Using Docker with VirtualBox and Windows 10 – Andrea ...">
            <a:extLst>
              <a:ext uri="{FF2B5EF4-FFF2-40B4-BE49-F238E27FC236}">
                <a16:creationId xmlns:a16="http://schemas.microsoft.com/office/drawing/2014/main" id="{DA7762D9-AB9D-AC44-85D9-B14F55795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829" y="5059111"/>
            <a:ext cx="1762989" cy="1461925"/>
          </a:xfrm>
          <a:prstGeom prst="rect">
            <a:avLst/>
          </a:prstGeom>
          <a:noFill/>
          <a:effectLst>
            <a:outerShdw blurRad="50800" dist="50800" dir="5400000" sx="108000" sy="108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649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263E44-5D8F-9041-9DDE-DBF7174B58D5}"/>
              </a:ext>
            </a:extLst>
          </p:cNvPr>
          <p:cNvSpPr txBox="1"/>
          <p:nvPr/>
        </p:nvSpPr>
        <p:spPr>
          <a:xfrm>
            <a:off x="714704" y="169068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lang="en-US" sz="36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C6F6D-A4BC-394D-B8CA-4B5EBFD1FD51}"/>
              </a:ext>
            </a:extLst>
          </p:cNvPr>
          <p:cNvSpPr txBox="1"/>
          <p:nvPr/>
        </p:nvSpPr>
        <p:spPr>
          <a:xfrm>
            <a:off x="1037869" y="1055658"/>
            <a:ext cx="102700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chemeClr val="bg1">
                    <a:lumMod val="50000"/>
                    <a:lumOff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To </a:t>
            </a:r>
            <a:r>
              <a:rPr lang="en-US" sz="5400" strike="sngStrike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(re)introduce </a:t>
            </a:r>
            <a:r>
              <a:rPr lang="en-US" sz="5400" dirty="0">
                <a:solidFill>
                  <a:schemeClr val="bg1">
                    <a:lumMod val="50000"/>
                    <a:lumOff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 set of technologies that enable the creation of scalable, production ready, cloud native services in record time.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52A359-B01E-374A-905D-34788E89FA4A}"/>
              </a:ext>
            </a:extLst>
          </p:cNvPr>
          <p:cNvSpPr/>
          <p:nvPr/>
        </p:nvSpPr>
        <p:spPr>
          <a:xfrm>
            <a:off x="714703" y="1767677"/>
            <a:ext cx="1043942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an </a:t>
            </a:r>
            <a:r>
              <a:rPr lang="en-US" sz="4400" b="1" u="sng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opinionated</a:t>
            </a:r>
            <a:r>
              <a:rPr lang="en-US" sz="4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 approach to using these tools professionally.</a:t>
            </a:r>
          </a:p>
        </p:txBody>
      </p:sp>
    </p:spTree>
    <p:extLst>
      <p:ext uri="{BB962C8B-B14F-4D97-AF65-F5344CB8AC3E}">
        <p14:creationId xmlns:p14="http://schemas.microsoft.com/office/powerpoint/2010/main" val="37513277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9859-D3F9-FE41-BB78-889F4FB0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Dockerfile</a:t>
            </a:r>
            <a:endParaRPr lang="en-US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B1E11D-F593-C641-AD0A-2ECB7FA5C64B}"/>
              </a:ext>
            </a:extLst>
          </p:cNvPr>
          <p:cNvSpPr txBox="1"/>
          <p:nvPr/>
        </p:nvSpPr>
        <p:spPr>
          <a:xfrm>
            <a:off x="838200" y="1690688"/>
            <a:ext cx="10347434" cy="4211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The contents of a </a:t>
            </a:r>
            <a:r>
              <a:rPr lang="en-US" dirty="0" err="1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dockerfile</a:t>
            </a:r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 will allow you to: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Create a new image </a:t>
            </a:r>
            <a:r>
              <a:rPr lang="en-US" dirty="0">
                <a:solidFill>
                  <a:srgbClr val="FFC000"/>
                </a:solidFill>
                <a:highlight>
                  <a:srgbClr val="808080"/>
                </a:highlight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FROM</a:t>
            </a:r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 a previous one (or </a:t>
            </a:r>
            <a:r>
              <a:rPr lang="en-US" dirty="0">
                <a:solidFill>
                  <a:srgbClr val="FFC000"/>
                </a:solidFill>
                <a:highlight>
                  <a:srgbClr val="808080"/>
                </a:highlight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FROM SCRATCH</a:t>
            </a:r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).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rgbClr val="FFC000"/>
                </a:solidFill>
                <a:highlight>
                  <a:srgbClr val="808080"/>
                </a:highlight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COPY</a:t>
            </a:r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 (or </a:t>
            </a:r>
            <a:r>
              <a:rPr lang="en-US" dirty="0">
                <a:solidFill>
                  <a:srgbClr val="FFC000"/>
                </a:solidFill>
                <a:highlight>
                  <a:srgbClr val="808080"/>
                </a:highlight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ADD</a:t>
            </a:r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) files to the container’s filesystem.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rgbClr val="FFC000"/>
                </a:solidFill>
                <a:highlight>
                  <a:srgbClr val="808080"/>
                </a:highlight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RUN</a:t>
            </a:r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 commands to install or configure the container.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Define </a:t>
            </a:r>
            <a:r>
              <a:rPr lang="en-US" dirty="0">
                <a:solidFill>
                  <a:srgbClr val="FFC000"/>
                </a:solidFill>
                <a:highlight>
                  <a:srgbClr val="808080"/>
                </a:highlight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ENV</a:t>
            </a:r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 variables or input </a:t>
            </a:r>
            <a:r>
              <a:rPr lang="en-US" dirty="0">
                <a:solidFill>
                  <a:srgbClr val="FFC000"/>
                </a:solidFill>
                <a:highlight>
                  <a:srgbClr val="808080"/>
                </a:highlight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ARG</a:t>
            </a:r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 to dynamically change the resulting image.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rgbClr val="FFC000"/>
                </a:solidFill>
                <a:highlight>
                  <a:srgbClr val="808080"/>
                </a:highlight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EXPOSE</a:t>
            </a:r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 ports to interact with the world.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Set a </a:t>
            </a:r>
            <a:r>
              <a:rPr lang="en-US" dirty="0">
                <a:solidFill>
                  <a:srgbClr val="FFC000"/>
                </a:solidFill>
                <a:highlight>
                  <a:srgbClr val="808080"/>
                </a:highlight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LABEL</a:t>
            </a:r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 for the image.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Define a </a:t>
            </a:r>
            <a:r>
              <a:rPr lang="en-US" dirty="0">
                <a:solidFill>
                  <a:srgbClr val="FFC000"/>
                </a:solidFill>
                <a:highlight>
                  <a:srgbClr val="808080"/>
                </a:highlight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WORKDIR</a:t>
            </a:r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 where your </a:t>
            </a:r>
            <a:r>
              <a:rPr lang="en-US" dirty="0">
                <a:solidFill>
                  <a:srgbClr val="FFC000"/>
                </a:solidFill>
                <a:highlight>
                  <a:srgbClr val="808080"/>
                </a:highlight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USER</a:t>
            </a:r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 starts a process by running a </a:t>
            </a:r>
            <a:r>
              <a:rPr lang="en-US" dirty="0">
                <a:solidFill>
                  <a:srgbClr val="FFC000"/>
                </a:solidFill>
                <a:highlight>
                  <a:srgbClr val="808080"/>
                </a:highlight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CMD</a:t>
            </a:r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Mount a </a:t>
            </a:r>
            <a:r>
              <a:rPr lang="en-US" dirty="0">
                <a:solidFill>
                  <a:srgbClr val="FFC000"/>
                </a:solidFill>
                <a:highlight>
                  <a:srgbClr val="808080"/>
                </a:highlight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VOLUME</a:t>
            </a:r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 to interact with the host’s filesystem.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4E1B38-7BA0-3746-8628-DCEDBCF5989C}"/>
              </a:ext>
            </a:extLst>
          </p:cNvPr>
          <p:cNvSpPr txBox="1"/>
          <p:nvPr/>
        </p:nvSpPr>
        <p:spPr>
          <a:xfrm>
            <a:off x="9372600" y="6308209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1243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9859-D3F9-FE41-BB78-889F4FB0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Off course, everything can be part of the command: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2C444-C846-434A-8CEE-E2174A15B181}"/>
              </a:ext>
            </a:extLst>
          </p:cNvPr>
          <p:cNvSpPr txBox="1"/>
          <p:nvPr/>
        </p:nvSpPr>
        <p:spPr>
          <a:xfrm>
            <a:off x="1277007" y="2514600"/>
            <a:ext cx="105256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highlight>
                  <a:srgbClr val="808080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docker run 																		\</a:t>
            </a:r>
          </a:p>
          <a:p>
            <a:r>
              <a:rPr lang="en-US" sz="2400" dirty="0">
                <a:solidFill>
                  <a:srgbClr val="FFC000"/>
                </a:solidFill>
                <a:highlight>
                  <a:srgbClr val="808080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--user=root 																\</a:t>
            </a:r>
          </a:p>
          <a:p>
            <a:r>
              <a:rPr lang="en-US" sz="2400" dirty="0">
                <a:solidFill>
                  <a:srgbClr val="FFC000"/>
                </a:solidFill>
                <a:highlight>
                  <a:srgbClr val="808080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--port=8888:8888														\</a:t>
            </a:r>
          </a:p>
          <a:p>
            <a:r>
              <a:rPr lang="en-US" sz="2400" dirty="0">
                <a:solidFill>
                  <a:srgbClr val="FFC000"/>
                </a:solidFill>
                <a:highlight>
                  <a:srgbClr val="808080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--volume=/home/$USER/files:/</a:t>
            </a:r>
            <a:r>
              <a:rPr lang="en-US" sz="2400" dirty="0" err="1">
                <a:solidFill>
                  <a:srgbClr val="FFC000"/>
                </a:solidFill>
                <a:highlight>
                  <a:srgbClr val="808080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myapp</a:t>
            </a:r>
            <a:r>
              <a:rPr lang="en-US" sz="2400" dirty="0">
                <a:solidFill>
                  <a:srgbClr val="FFC000"/>
                </a:solidFill>
                <a:highlight>
                  <a:srgbClr val="808080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/files 					\</a:t>
            </a:r>
          </a:p>
          <a:p>
            <a:r>
              <a:rPr lang="en-US" sz="2400" dirty="0">
                <a:solidFill>
                  <a:srgbClr val="FFC000"/>
                </a:solidFill>
                <a:highlight>
                  <a:srgbClr val="808080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--volume=/home/$USER/more-files:/</a:t>
            </a:r>
            <a:r>
              <a:rPr lang="en-US" sz="2400" dirty="0" err="1">
                <a:solidFill>
                  <a:srgbClr val="FFC000"/>
                </a:solidFill>
                <a:highlight>
                  <a:srgbClr val="808080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myapp</a:t>
            </a:r>
            <a:r>
              <a:rPr lang="en-US" sz="2400" dirty="0">
                <a:solidFill>
                  <a:srgbClr val="FFC000"/>
                </a:solidFill>
                <a:highlight>
                  <a:srgbClr val="808080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/more-files 	\</a:t>
            </a:r>
          </a:p>
          <a:p>
            <a:r>
              <a:rPr lang="en-US" sz="2400" dirty="0">
                <a:solidFill>
                  <a:srgbClr val="FFC000"/>
                </a:solidFill>
                <a:highlight>
                  <a:srgbClr val="808080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bash -x “</a:t>
            </a:r>
            <a:r>
              <a:rPr lang="en-US" sz="2400" dirty="0" err="1">
                <a:solidFill>
                  <a:srgbClr val="FFC000"/>
                </a:solidFill>
                <a:highlight>
                  <a:srgbClr val="808080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run_my_app.sh</a:t>
            </a:r>
            <a:r>
              <a:rPr lang="en-US" sz="2400" dirty="0">
                <a:solidFill>
                  <a:srgbClr val="FFC000"/>
                </a:solidFill>
                <a:highlight>
                  <a:srgbClr val="808080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--allow-root --debug=TRUE”</a:t>
            </a:r>
          </a:p>
        </p:txBody>
      </p:sp>
    </p:spTree>
    <p:extLst>
      <p:ext uri="{BB962C8B-B14F-4D97-AF65-F5344CB8AC3E}">
        <p14:creationId xmlns:p14="http://schemas.microsoft.com/office/powerpoint/2010/main" val="15134563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9859-D3F9-FE41-BB78-889F4FB0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Docker Compose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4093FA-F417-E94A-898A-D1AD38836343}"/>
              </a:ext>
            </a:extLst>
          </p:cNvPr>
          <p:cNvSpPr txBox="1"/>
          <p:nvPr/>
        </p:nvSpPr>
        <p:spPr>
          <a:xfrm>
            <a:off x="838200" y="1690688"/>
            <a:ext cx="10347434" cy="338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Compose is a wrapper tool to run multi-container applications:</a:t>
            </a:r>
            <a:b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Define multiple services in a single YAML file (or multiple files).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Build, re-build and monitor the status of multiple containers.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Define the environment for your app, including volumes &amp; networking fibers.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Use environment variables to build &amp; run containers.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119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9859-D3F9-FE41-BB78-889F4FB0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Quick notes about…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C0F19B-907F-1F4C-A6D4-7653D398CEC9}"/>
              </a:ext>
            </a:extLst>
          </p:cNvPr>
          <p:cNvSpPr txBox="1"/>
          <p:nvPr/>
        </p:nvSpPr>
        <p:spPr>
          <a:xfrm>
            <a:off x="838200" y="1690688"/>
            <a:ext cx="10347434" cy="447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Storage: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Containers should be stateless to allow for horizontal scaling. If you need persistent storage, you can define volumes for your services.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Networking: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You should define networks to ‘wire’ your containers together. Only expose ports intended to be used by public services.</a:t>
            </a:r>
          </a:p>
        </p:txBody>
      </p:sp>
    </p:spTree>
    <p:extLst>
      <p:ext uri="{BB962C8B-B14F-4D97-AF65-F5344CB8AC3E}">
        <p14:creationId xmlns:p14="http://schemas.microsoft.com/office/powerpoint/2010/main" val="12901399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9859-D3F9-FE41-BB78-889F4FB0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Environment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C0F19B-907F-1F4C-A6D4-7653D398CEC9}"/>
              </a:ext>
            </a:extLst>
          </p:cNvPr>
          <p:cNvSpPr txBox="1"/>
          <p:nvPr/>
        </p:nvSpPr>
        <p:spPr>
          <a:xfrm>
            <a:off x="838200" y="1690688"/>
            <a:ext cx="10347434" cy="281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At build time (use </a:t>
            </a:r>
            <a:r>
              <a:rPr lang="en-US" sz="2400" dirty="0">
                <a:solidFill>
                  <a:srgbClr val="FFC000"/>
                </a:solidFill>
                <a:highlight>
                  <a:srgbClr val="808080"/>
                </a:highlight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ARG</a:t>
            </a:r>
            <a:r>
              <a:rPr lang="en-US" sz="2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 &amp; </a:t>
            </a:r>
            <a:r>
              <a:rPr lang="en-US" sz="2400" dirty="0">
                <a:solidFill>
                  <a:srgbClr val="FFC000"/>
                </a:solidFill>
                <a:highlight>
                  <a:srgbClr val="808080"/>
                </a:highlight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ENV</a:t>
            </a:r>
            <a:r>
              <a:rPr lang="en-US" sz="2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).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At testing time.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At deployment time (to enable on-shot procedures).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At runtime.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PRO tip: use .env files to override variables.</a:t>
            </a:r>
          </a:p>
        </p:txBody>
      </p:sp>
    </p:spTree>
    <p:extLst>
      <p:ext uri="{BB962C8B-B14F-4D97-AF65-F5344CB8AC3E}">
        <p14:creationId xmlns:p14="http://schemas.microsoft.com/office/powerpoint/2010/main" val="39194183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745552-56DC-AB44-A100-7A3206B3B759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Python 101: Hello, World!</a:t>
            </a:r>
          </a:p>
        </p:txBody>
      </p:sp>
    </p:spTree>
    <p:extLst>
      <p:ext uri="{BB962C8B-B14F-4D97-AF65-F5344CB8AC3E}">
        <p14:creationId xmlns:p14="http://schemas.microsoft.com/office/powerpoint/2010/main" val="42595865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E947105-C253-E74B-AA29-98CDD38135B9}"/>
              </a:ext>
            </a:extLst>
          </p:cNvPr>
          <p:cNvSpPr/>
          <p:nvPr/>
        </p:nvSpPr>
        <p:spPr>
          <a:xfrm>
            <a:off x="2224252" y="3075057"/>
            <a:ext cx="82637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FC000"/>
                </a:solidFill>
                <a:highlight>
                  <a:srgbClr val="808080"/>
                </a:highlight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print(</a:t>
            </a:r>
            <a:r>
              <a:rPr lang="en-US" sz="4000" dirty="0">
                <a:highlight>
                  <a:srgbClr val="808080"/>
                </a:highlight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‘Hello, World!’</a:t>
            </a:r>
            <a:r>
              <a:rPr lang="en-US" sz="4000" dirty="0">
                <a:solidFill>
                  <a:srgbClr val="FFC000"/>
                </a:solidFill>
                <a:highlight>
                  <a:srgbClr val="808080"/>
                </a:highlight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25400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745552-56DC-AB44-A100-7A3206B3B759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That was lame.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459E36-5FD2-BA40-BF0B-12FC6EDEF4FC}"/>
              </a:ext>
            </a:extLst>
          </p:cNvPr>
          <p:cNvSpPr/>
          <p:nvPr/>
        </p:nvSpPr>
        <p:spPr>
          <a:xfrm>
            <a:off x="4160220" y="3890665"/>
            <a:ext cx="3871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Let’s spice it up </a:t>
            </a:r>
            <a:r>
              <a:rPr lang="en-US" sz="2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  <a:sym typeface="Wingdings" pitchFamily="2" charset="2"/>
              </a:rPr>
              <a:t>:)</a:t>
            </a:r>
            <a:endParaRPr lang="en-US" sz="24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7984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9859-D3F9-FE41-BB78-889F4FB0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Attach a remote debugger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C0F19B-907F-1F4C-A6D4-7653D398CEC9}"/>
              </a:ext>
            </a:extLst>
          </p:cNvPr>
          <p:cNvSpPr txBox="1"/>
          <p:nvPr/>
        </p:nvSpPr>
        <p:spPr>
          <a:xfrm>
            <a:off x="838200" y="1690688"/>
            <a:ext cx="10347434" cy="447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Remember, a container acts as a separate host…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Lets configure the image: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Configure </a:t>
            </a:r>
            <a:r>
              <a:rPr lang="en-US" sz="2400" dirty="0" err="1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timezone</a:t>
            </a:r>
            <a:r>
              <a:rPr lang="en-US" sz="2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 (</a:t>
            </a:r>
            <a:r>
              <a:rPr lang="en-US" sz="2400" dirty="0" err="1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dinamycally</a:t>
            </a:r>
            <a:r>
              <a:rPr lang="en-US" sz="2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).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Add user.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Copy project resources.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Configure VS CODE.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Refactor code to run inside a function.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Explore…</a:t>
            </a:r>
          </a:p>
        </p:txBody>
      </p:sp>
    </p:spTree>
    <p:extLst>
      <p:ext uri="{BB962C8B-B14F-4D97-AF65-F5344CB8AC3E}">
        <p14:creationId xmlns:p14="http://schemas.microsoft.com/office/powerpoint/2010/main" val="337155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263E44-5D8F-9041-9DDE-DBF7174B58D5}"/>
              </a:ext>
            </a:extLst>
          </p:cNvPr>
          <p:cNvSpPr txBox="1"/>
          <p:nvPr/>
        </p:nvSpPr>
        <p:spPr>
          <a:xfrm>
            <a:off x="714704" y="169068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lang="en-US" sz="36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C6F6D-A4BC-394D-B8CA-4B5EBFD1FD51}"/>
              </a:ext>
            </a:extLst>
          </p:cNvPr>
          <p:cNvSpPr txBox="1"/>
          <p:nvPr/>
        </p:nvSpPr>
        <p:spPr>
          <a:xfrm>
            <a:off x="1037869" y="1055658"/>
            <a:ext cx="102700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chemeClr val="bg1">
                    <a:lumMod val="50000"/>
                    <a:lumOff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To (re)introduce a set of </a:t>
            </a:r>
            <a:r>
              <a:rPr lang="en-US" sz="5400" strike="sngStrike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technologies</a:t>
            </a:r>
            <a:r>
              <a:rPr lang="en-US" sz="5400" dirty="0">
                <a:solidFill>
                  <a:schemeClr val="bg1">
                    <a:lumMod val="65000"/>
                    <a:lumOff val="3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 </a:t>
            </a:r>
            <a:r>
              <a:rPr lang="en-US" sz="5400" dirty="0">
                <a:solidFill>
                  <a:schemeClr val="bg1">
                    <a:lumMod val="50000"/>
                    <a:lumOff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that enable the creation of scalable, production ready, cloud native services in record time.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CD7801-1434-A742-9955-49108BB25AE0}"/>
              </a:ext>
            </a:extLst>
          </p:cNvPr>
          <p:cNvSpPr/>
          <p:nvPr/>
        </p:nvSpPr>
        <p:spPr>
          <a:xfrm>
            <a:off x="220718" y="2705725"/>
            <a:ext cx="868154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techniques, patterns &amp; best practices.</a:t>
            </a:r>
          </a:p>
        </p:txBody>
      </p:sp>
    </p:spTree>
    <p:extLst>
      <p:ext uri="{BB962C8B-B14F-4D97-AF65-F5344CB8AC3E}">
        <p14:creationId xmlns:p14="http://schemas.microsoft.com/office/powerpoint/2010/main" val="781970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263E44-5D8F-9041-9DDE-DBF7174B58D5}"/>
              </a:ext>
            </a:extLst>
          </p:cNvPr>
          <p:cNvSpPr txBox="1"/>
          <p:nvPr/>
        </p:nvSpPr>
        <p:spPr>
          <a:xfrm>
            <a:off x="714704" y="169068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lang="en-US" sz="36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C6F6D-A4BC-394D-B8CA-4B5EBFD1FD51}"/>
              </a:ext>
            </a:extLst>
          </p:cNvPr>
          <p:cNvSpPr txBox="1"/>
          <p:nvPr/>
        </p:nvSpPr>
        <p:spPr>
          <a:xfrm>
            <a:off x="1037869" y="1055658"/>
            <a:ext cx="102700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chemeClr val="bg1">
                    <a:lumMod val="50000"/>
                    <a:lumOff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To (re)introduce a set of technologies that enable the creation of </a:t>
            </a:r>
            <a:r>
              <a:rPr lang="en-US" sz="5400" strike="sngStrike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scalable</a:t>
            </a:r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, </a:t>
            </a:r>
            <a:r>
              <a:rPr lang="en-US" sz="5400" dirty="0">
                <a:solidFill>
                  <a:schemeClr val="bg1">
                    <a:lumMod val="50000"/>
                    <a:lumOff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production ready, cloud native services in record time.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91B84C-85B0-B046-9883-148F02034F84}"/>
              </a:ext>
            </a:extLst>
          </p:cNvPr>
          <p:cNvSpPr/>
          <p:nvPr/>
        </p:nvSpPr>
        <p:spPr>
          <a:xfrm>
            <a:off x="1037869" y="4245434"/>
            <a:ext cx="868154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start small, </a:t>
            </a:r>
            <a:br>
              <a:rPr lang="en-US" sz="4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</a:br>
            <a:r>
              <a:rPr lang="en-US" sz="4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grow BIG. </a:t>
            </a:r>
          </a:p>
        </p:txBody>
      </p:sp>
    </p:spTree>
    <p:extLst>
      <p:ext uri="{BB962C8B-B14F-4D97-AF65-F5344CB8AC3E}">
        <p14:creationId xmlns:p14="http://schemas.microsoft.com/office/powerpoint/2010/main" val="705660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263E44-5D8F-9041-9DDE-DBF7174B58D5}"/>
              </a:ext>
            </a:extLst>
          </p:cNvPr>
          <p:cNvSpPr txBox="1"/>
          <p:nvPr/>
        </p:nvSpPr>
        <p:spPr>
          <a:xfrm>
            <a:off x="714704" y="169068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lang="en-US" sz="36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C6F6D-A4BC-394D-B8CA-4B5EBFD1FD51}"/>
              </a:ext>
            </a:extLst>
          </p:cNvPr>
          <p:cNvSpPr txBox="1"/>
          <p:nvPr/>
        </p:nvSpPr>
        <p:spPr>
          <a:xfrm>
            <a:off x="1037869" y="1055658"/>
            <a:ext cx="102700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chemeClr val="bg1">
                    <a:lumMod val="50000"/>
                    <a:lumOff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To (re)introduce a set of technologies that enable the creation of scalable,</a:t>
            </a:r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 </a:t>
            </a:r>
            <a:r>
              <a:rPr lang="en-US" sz="5400" strike="sngStrike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production ready</a:t>
            </a:r>
            <a:r>
              <a:rPr lang="en-US" sz="5400" dirty="0">
                <a:solidFill>
                  <a:schemeClr val="bg1">
                    <a:lumMod val="50000"/>
                    <a:lumOff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,</a:t>
            </a:r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 </a:t>
            </a:r>
            <a:r>
              <a:rPr lang="en-US" sz="5400" dirty="0">
                <a:solidFill>
                  <a:schemeClr val="bg1">
                    <a:lumMod val="50000"/>
                    <a:lumOff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cloud native services in record time.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13EFC2-8D30-944C-8E79-3F2A5802AA4B}"/>
              </a:ext>
            </a:extLst>
          </p:cNvPr>
          <p:cNvSpPr/>
          <p:nvPr/>
        </p:nvSpPr>
        <p:spPr>
          <a:xfrm>
            <a:off x="1518717" y="2148264"/>
            <a:ext cx="868154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Rely on tested components that rarely change.</a:t>
            </a:r>
          </a:p>
        </p:txBody>
      </p:sp>
    </p:spTree>
    <p:extLst>
      <p:ext uri="{BB962C8B-B14F-4D97-AF65-F5344CB8AC3E}">
        <p14:creationId xmlns:p14="http://schemas.microsoft.com/office/powerpoint/2010/main" val="1017874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263E44-5D8F-9041-9DDE-DBF7174B58D5}"/>
              </a:ext>
            </a:extLst>
          </p:cNvPr>
          <p:cNvSpPr txBox="1"/>
          <p:nvPr/>
        </p:nvSpPr>
        <p:spPr>
          <a:xfrm>
            <a:off x="714704" y="169068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lang="en-US" sz="36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C6F6D-A4BC-394D-B8CA-4B5EBFD1FD51}"/>
              </a:ext>
            </a:extLst>
          </p:cNvPr>
          <p:cNvSpPr txBox="1"/>
          <p:nvPr/>
        </p:nvSpPr>
        <p:spPr>
          <a:xfrm>
            <a:off x="1037869" y="1055658"/>
            <a:ext cx="102700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chemeClr val="bg1">
                    <a:lumMod val="50000"/>
                    <a:lumOff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To (re)introduce a set of technologies that enable the creation of scalable,</a:t>
            </a:r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 </a:t>
            </a:r>
            <a:r>
              <a:rPr lang="en-US" sz="5400" dirty="0">
                <a:solidFill>
                  <a:schemeClr val="bg1">
                    <a:lumMod val="50000"/>
                    <a:lumOff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production ready,</a:t>
            </a:r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 </a:t>
            </a:r>
            <a:r>
              <a:rPr lang="en-US" sz="5400" strike="sngStrike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cloud native services</a:t>
            </a:r>
            <a:r>
              <a:rPr lang="en-US" sz="5400" dirty="0">
                <a:solidFill>
                  <a:schemeClr val="bg1">
                    <a:lumMod val="50000"/>
                    <a:lumOff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 in record time.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13EFC2-8D30-944C-8E79-3F2A5802AA4B}"/>
              </a:ext>
            </a:extLst>
          </p:cNvPr>
          <p:cNvSpPr/>
          <p:nvPr/>
        </p:nvSpPr>
        <p:spPr>
          <a:xfrm>
            <a:off x="409903" y="2309210"/>
            <a:ext cx="1016875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Scale horizontally. Independently deployable/testable/scalable.</a:t>
            </a:r>
          </a:p>
        </p:txBody>
      </p:sp>
    </p:spTree>
    <p:extLst>
      <p:ext uri="{BB962C8B-B14F-4D97-AF65-F5344CB8AC3E}">
        <p14:creationId xmlns:p14="http://schemas.microsoft.com/office/powerpoint/2010/main" val="451249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745552-56DC-AB44-A100-7A3206B3B759}"/>
              </a:ext>
            </a:extLst>
          </p:cNvPr>
          <p:cNvSpPr txBox="1"/>
          <p:nvPr/>
        </p:nvSpPr>
        <p:spPr>
          <a:xfrm>
            <a:off x="-476478" y="2136338"/>
            <a:ext cx="126684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Our toy project:</a:t>
            </a:r>
          </a:p>
          <a:p>
            <a:pPr algn="r"/>
            <a:endParaRPr lang="en-US" sz="54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  <a:p>
            <a:pPr algn="r"/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Distributed </a:t>
            </a:r>
            <a:r>
              <a:rPr lang="en-US" sz="5400" strike="sngStrike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TODOs</a:t>
            </a:r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 Service</a:t>
            </a:r>
          </a:p>
        </p:txBody>
      </p:sp>
    </p:spTree>
    <p:extLst>
      <p:ext uri="{BB962C8B-B14F-4D97-AF65-F5344CB8AC3E}">
        <p14:creationId xmlns:p14="http://schemas.microsoft.com/office/powerpoint/2010/main" val="3531405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4667</TotalTime>
  <Words>1692</Words>
  <Application>Microsoft Macintosh PowerPoint</Application>
  <PresentationFormat>Widescreen</PresentationFormat>
  <Paragraphs>176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Light</vt:lpstr>
      <vt:lpstr>Fira Code</vt:lpstr>
      <vt:lpstr>Fira Code Retina</vt:lpstr>
      <vt:lpstr>Fira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Tech Stack</vt:lpstr>
      <vt:lpstr>PowerPoint Presentation</vt:lpstr>
      <vt:lpstr>Environment</vt:lpstr>
      <vt:lpstr>PowerPoint Presentation</vt:lpstr>
      <vt:lpstr>PowerPoint Presentation</vt:lpstr>
      <vt:lpstr>Is it True?</vt:lpstr>
      <vt:lpstr>Is it True?</vt:lpstr>
      <vt:lpstr>Is it True?</vt:lpstr>
      <vt:lpstr>Is it True?</vt:lpstr>
      <vt:lpstr>Some things to know…</vt:lpstr>
      <vt:lpstr>Is it True?</vt:lpstr>
      <vt:lpstr>Is it True?</vt:lpstr>
      <vt:lpstr>Is it True?</vt:lpstr>
      <vt:lpstr>Is it True?</vt:lpstr>
      <vt:lpstr>Is it True?</vt:lpstr>
      <vt:lpstr>PowerPoint Presentation</vt:lpstr>
      <vt:lpstr>PowerPoint Presentation</vt:lpstr>
      <vt:lpstr>Quick notes about Python</vt:lpstr>
      <vt:lpstr>Initial goals of Guido Van Rossum  (former BDFL*) for Python.</vt:lpstr>
      <vt:lpstr>PowerPoint Presentation</vt:lpstr>
      <vt:lpstr>PowerPoint Presentation</vt:lpstr>
      <vt:lpstr>Good Python? What’s that?</vt:lpstr>
      <vt:lpstr>Functional, yet Pythonic</vt:lpstr>
      <vt:lpstr>PowerPoint Presentation</vt:lpstr>
      <vt:lpstr>PowerPoint Presentation</vt:lpstr>
      <vt:lpstr>Containers &amp; microservices</vt:lpstr>
      <vt:lpstr>Processes vs containers vs VMs</vt:lpstr>
      <vt:lpstr>Containers in the cloud</vt:lpstr>
      <vt:lpstr>Docker</vt:lpstr>
      <vt:lpstr>Dockerfile</vt:lpstr>
      <vt:lpstr>Off course, everything can be part of the command:</vt:lpstr>
      <vt:lpstr>Docker Compose</vt:lpstr>
      <vt:lpstr>Quick notes about…</vt:lpstr>
      <vt:lpstr>Environment</vt:lpstr>
      <vt:lpstr>PowerPoint Presentation</vt:lpstr>
      <vt:lpstr>PowerPoint Presentation</vt:lpstr>
      <vt:lpstr>PowerPoint Presentation</vt:lpstr>
      <vt:lpstr>Attach a remote debugger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José María Ruiz de Velasco Estrada Cajigal</dc:creator>
  <cp:lastModifiedBy>José María Ruiz de Velasco Estrada Cajigal</cp:lastModifiedBy>
  <cp:revision>58</cp:revision>
  <dcterms:created xsi:type="dcterms:W3CDTF">2019-12-26T14:55:01Z</dcterms:created>
  <dcterms:modified xsi:type="dcterms:W3CDTF">2020-01-03T18:49:08Z</dcterms:modified>
</cp:coreProperties>
</file>