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1100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4"/>
    <p:restoredTop sz="94656"/>
  </p:normalViewPr>
  <p:slideViewPr>
    <p:cSldViewPr snapToGrid="0" snapToObjects="1">
      <p:cViewPr varScale="1">
        <p:scale>
          <a:sx n="146" d="100"/>
          <a:sy n="146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00CA-C679-9447-9A03-69C2302EAEF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E4243-2043-C54E-B004-7F959A14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A4D0-982B-0043-8540-7896CC2FD1E6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principles/continuous-integration-vs-delivery-vs-deployment" TargetMode="External"/><Relationship Id="rId2" Type="http://schemas.openxmlformats.org/officeDocument/2006/relationships/hyperlink" Target="https://youtu.be/wjF4X9t3FM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tinuousdelivery.com/wp-content/uploads/2011/04/deployment_production_lin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6158079" y="4338595"/>
            <a:ext cx="5581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Buzzwords: 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418608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01E6D39-24D0-C440-9080-F44B78ACCB7F}"/>
              </a:ext>
            </a:extLst>
          </p:cNvPr>
          <p:cNvSpPr/>
          <p:nvPr/>
        </p:nvSpPr>
        <p:spPr>
          <a:xfrm>
            <a:off x="1112520" y="821418"/>
            <a:ext cx="4315968" cy="1622954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Release changes 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4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01E6D39-24D0-C440-9080-F44B78ACCB7F}"/>
              </a:ext>
            </a:extLst>
          </p:cNvPr>
          <p:cNvSpPr/>
          <p:nvPr/>
        </p:nvSpPr>
        <p:spPr>
          <a:xfrm>
            <a:off x="1112520" y="821418"/>
            <a:ext cx="4315968" cy="1622954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Release changes 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4AD4504-7C6A-564C-88E1-7D7E035D4E06}"/>
              </a:ext>
            </a:extLst>
          </p:cNvPr>
          <p:cNvSpPr/>
          <p:nvPr/>
        </p:nvSpPr>
        <p:spPr>
          <a:xfrm>
            <a:off x="4160520" y="3912799"/>
            <a:ext cx="4315968" cy="1622954"/>
          </a:xfrm>
          <a:prstGeom prst="wedgeRoundRectCallout">
            <a:avLst>
              <a:gd name="adj1" fmla="val 4045"/>
              <a:gd name="adj2" fmla="val -80783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Deploy at any time</a:t>
            </a:r>
            <a:b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(manually).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01E6D39-24D0-C440-9080-F44B78ACCB7F}"/>
              </a:ext>
            </a:extLst>
          </p:cNvPr>
          <p:cNvSpPr/>
          <p:nvPr/>
        </p:nvSpPr>
        <p:spPr>
          <a:xfrm>
            <a:off x="1112520" y="821418"/>
            <a:ext cx="4315968" cy="1622954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Release changes 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4AD4504-7C6A-564C-88E1-7D7E035D4E06}"/>
              </a:ext>
            </a:extLst>
          </p:cNvPr>
          <p:cNvSpPr/>
          <p:nvPr/>
        </p:nvSpPr>
        <p:spPr>
          <a:xfrm>
            <a:off x="4160520" y="3912799"/>
            <a:ext cx="4315968" cy="1622954"/>
          </a:xfrm>
          <a:prstGeom prst="wedgeRoundRectCallout">
            <a:avLst>
              <a:gd name="adj1" fmla="val 4045"/>
              <a:gd name="adj2" fmla="val -80783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Deploy at any time</a:t>
            </a:r>
            <a:b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(manually).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C3AE61F-92AC-C449-B4F9-974B37045274}"/>
              </a:ext>
            </a:extLst>
          </p:cNvPr>
          <p:cNvSpPr/>
          <p:nvPr/>
        </p:nvSpPr>
        <p:spPr>
          <a:xfrm>
            <a:off x="6958584" y="744155"/>
            <a:ext cx="4315968" cy="1622954"/>
          </a:xfrm>
          <a:prstGeom prst="wedgeRoundRectCallout">
            <a:avLst>
              <a:gd name="adj1" fmla="val -46379"/>
              <a:gd name="adj2" fmla="val 7209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Plan when to release.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5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01E6D39-24D0-C440-9080-F44B78ACCB7F}"/>
              </a:ext>
            </a:extLst>
          </p:cNvPr>
          <p:cNvSpPr/>
          <p:nvPr/>
        </p:nvSpPr>
        <p:spPr>
          <a:xfrm>
            <a:off x="1112520" y="821418"/>
            <a:ext cx="4315968" cy="1622954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Release changes 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4AD4504-7C6A-564C-88E1-7D7E035D4E06}"/>
              </a:ext>
            </a:extLst>
          </p:cNvPr>
          <p:cNvSpPr/>
          <p:nvPr/>
        </p:nvSpPr>
        <p:spPr>
          <a:xfrm>
            <a:off x="4160520" y="3912799"/>
            <a:ext cx="4315968" cy="1622954"/>
          </a:xfrm>
          <a:prstGeom prst="wedgeRoundRectCallout">
            <a:avLst>
              <a:gd name="adj1" fmla="val 4045"/>
              <a:gd name="adj2" fmla="val -80783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Deploy at any time</a:t>
            </a:r>
            <a:b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(manually).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C3AE61F-92AC-C449-B4F9-974B37045274}"/>
              </a:ext>
            </a:extLst>
          </p:cNvPr>
          <p:cNvSpPr/>
          <p:nvPr/>
        </p:nvSpPr>
        <p:spPr>
          <a:xfrm>
            <a:off x="6958584" y="744155"/>
            <a:ext cx="4315968" cy="1622954"/>
          </a:xfrm>
          <a:prstGeom prst="wedgeRoundRectCallout">
            <a:avLst>
              <a:gd name="adj1" fmla="val -46379"/>
              <a:gd name="adj2" fmla="val 7209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Plan when to release.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6CA2D5-6B24-E14F-8C8E-37F87AC36BDB}"/>
              </a:ext>
            </a:extLst>
          </p:cNvPr>
          <p:cNvSpPr/>
          <p:nvPr/>
        </p:nvSpPr>
        <p:spPr>
          <a:xfrm>
            <a:off x="1959866" y="2097024"/>
            <a:ext cx="9278112" cy="451713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7E79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Automated</a:t>
            </a:r>
          </a:p>
          <a:p>
            <a:pPr algn="ctr"/>
            <a:r>
              <a:rPr lang="en-US" sz="8800" dirty="0">
                <a:solidFill>
                  <a:srgbClr val="FF7E79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release</a:t>
            </a:r>
            <a:endParaRPr lang="en-US" sz="4400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3859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255F8D1-6B51-924F-876D-33E544C310E2}"/>
              </a:ext>
            </a:extLst>
          </p:cNvPr>
          <p:cNvSpPr/>
          <p:nvPr/>
        </p:nvSpPr>
        <p:spPr>
          <a:xfrm>
            <a:off x="1072086" y="1542288"/>
            <a:ext cx="4737402" cy="2348377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Every change that passes all stages is released.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4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255F8D1-6B51-924F-876D-33E544C310E2}"/>
              </a:ext>
            </a:extLst>
          </p:cNvPr>
          <p:cNvSpPr/>
          <p:nvPr/>
        </p:nvSpPr>
        <p:spPr>
          <a:xfrm>
            <a:off x="1072086" y="1542288"/>
            <a:ext cx="4737402" cy="2348377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Every change that passes all stages is released.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584B2CD-1DB8-984A-BA18-94341EF03787}"/>
              </a:ext>
            </a:extLst>
          </p:cNvPr>
          <p:cNvSpPr/>
          <p:nvPr/>
        </p:nvSpPr>
        <p:spPr>
          <a:xfrm>
            <a:off x="6881574" y="1080623"/>
            <a:ext cx="4737402" cy="2348377"/>
          </a:xfrm>
          <a:prstGeom prst="wedgeRoundRectCallout">
            <a:avLst>
              <a:gd name="adj1" fmla="val -48180"/>
              <a:gd name="adj2" fmla="val 9147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 human intervention.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1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255F8D1-6B51-924F-876D-33E544C310E2}"/>
              </a:ext>
            </a:extLst>
          </p:cNvPr>
          <p:cNvSpPr/>
          <p:nvPr/>
        </p:nvSpPr>
        <p:spPr>
          <a:xfrm>
            <a:off x="1072086" y="1542288"/>
            <a:ext cx="4737402" cy="2348377"/>
          </a:xfrm>
          <a:prstGeom prst="wedgeRoundRectCallout">
            <a:avLst>
              <a:gd name="adj1" fmla="val 37520"/>
              <a:gd name="adj2" fmla="val 70964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Every change that passes all stages is released.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584B2CD-1DB8-984A-BA18-94341EF03787}"/>
              </a:ext>
            </a:extLst>
          </p:cNvPr>
          <p:cNvSpPr/>
          <p:nvPr/>
        </p:nvSpPr>
        <p:spPr>
          <a:xfrm>
            <a:off x="6881574" y="1080623"/>
            <a:ext cx="4737402" cy="2348377"/>
          </a:xfrm>
          <a:prstGeom prst="wedgeRoundRectCallout">
            <a:avLst>
              <a:gd name="adj1" fmla="val -48180"/>
              <a:gd name="adj2" fmla="val 9147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 human intervention.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342C22-3446-BE4E-9C79-97AF649E30C8}"/>
              </a:ext>
            </a:extLst>
          </p:cNvPr>
          <p:cNvSpPr/>
          <p:nvPr/>
        </p:nvSpPr>
        <p:spPr>
          <a:xfrm>
            <a:off x="1456944" y="1401265"/>
            <a:ext cx="9278112" cy="451713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FF7E79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 Release Day!</a:t>
            </a:r>
          </a:p>
          <a:p>
            <a:pPr algn="ctr"/>
            <a:r>
              <a:rPr lang="en-US" sz="11500" dirty="0">
                <a:solidFill>
                  <a:srgbClr val="FF7E79"/>
                </a:solidFill>
              </a:rPr>
              <a:t>🎉 🎉 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0DCB6-8588-F744-AA6D-E29ED9C5B36F}"/>
              </a:ext>
            </a:extLst>
          </p:cNvPr>
          <p:cNvSpPr/>
          <p:nvPr/>
        </p:nvSpPr>
        <p:spPr>
          <a:xfrm>
            <a:off x="2399182" y="5456735"/>
            <a:ext cx="7860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Or… Every day is release day… </a:t>
            </a:r>
            <a:r>
              <a:rPr lang="en-US" dirty="0">
                <a:solidFill>
                  <a:srgbClr val="FF7E79"/>
                </a:solidFill>
              </a:rPr>
              <a:t>🎉</a:t>
            </a:r>
            <a:r>
              <a:rPr lang="en-US" dirty="0">
                <a:solidFill>
                  <a:schemeClr val="bg1"/>
                </a:solidFill>
              </a:rPr>
              <a:t> ? ...</a:t>
            </a:r>
            <a:endParaRPr lang="en-US" dirty="0">
              <a:solidFill>
                <a:schemeClr val="bg1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the differences between continuous integration, continuous delivery, and continuous deployment? | Atlassian CI/CD">
            <a:extLst>
              <a:ext uri="{FF2B5EF4-FFF2-40B4-BE49-F238E27FC236}">
                <a16:creationId xmlns:a16="http://schemas.microsoft.com/office/drawing/2014/main" id="{4E21476D-9B1E-394B-91FA-3748D9F5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3" y="643467"/>
            <a:ext cx="990411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</p:spTree>
    <p:extLst>
      <p:ext uri="{BB962C8B-B14F-4D97-AF65-F5344CB8AC3E}">
        <p14:creationId xmlns:p14="http://schemas.microsoft.com/office/powerpoint/2010/main" val="367425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74518CA-E13F-A843-8E02-42FB037A5FA7}"/>
              </a:ext>
            </a:extLst>
          </p:cNvPr>
          <p:cNvGrpSpPr/>
          <p:nvPr/>
        </p:nvGrpSpPr>
        <p:grpSpPr>
          <a:xfrm>
            <a:off x="3411593" y="2360375"/>
            <a:ext cx="8510813" cy="5936013"/>
            <a:chOff x="3411593" y="2360375"/>
            <a:chExt cx="8510813" cy="593601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580374E-1377-AB4A-B433-1106B262B635}"/>
                </a:ext>
              </a:extLst>
            </p:cNvPr>
            <p:cNvGrpSpPr/>
            <p:nvPr/>
          </p:nvGrpSpPr>
          <p:grpSpPr>
            <a:xfrm>
              <a:off x="9274141" y="3943519"/>
              <a:ext cx="771060" cy="1744493"/>
              <a:chOff x="9274141" y="3943519"/>
              <a:chExt cx="771060" cy="1744493"/>
            </a:xfrm>
          </p:grpSpPr>
          <p:pic>
            <p:nvPicPr>
              <p:cNvPr id="52" name="Picture 20" descr="Contact Care: Peace of Mind with our Lifeline Service, the Pendant Alarm you can Trust">
                <a:extLst>
                  <a:ext uri="{FF2B5EF4-FFF2-40B4-BE49-F238E27FC236}">
                    <a16:creationId xmlns:a16="http://schemas.microsoft.com/office/drawing/2014/main" id="{2BA12223-5975-C44D-B6E0-9B47A46F8D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7094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9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4141" y="5081497"/>
                <a:ext cx="771060" cy="606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ED5BE50E-EC82-B947-825A-49079AFF646E}"/>
                  </a:ext>
                </a:extLst>
              </p:cNvPr>
              <p:cNvSpPr/>
              <p:nvPr/>
            </p:nvSpPr>
            <p:spPr>
              <a:xfrm>
                <a:off x="9290390" y="3943519"/>
                <a:ext cx="396723" cy="1053999"/>
              </a:xfrm>
              <a:prstGeom prst="rightArrow">
                <a:avLst>
                  <a:gd name="adj1" fmla="val 5826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BC82B0-11ED-F241-AE20-E2C76FC38AF5}"/>
                </a:ext>
              </a:extLst>
            </p:cNvPr>
            <p:cNvGrpSpPr/>
            <p:nvPr/>
          </p:nvGrpSpPr>
          <p:grpSpPr>
            <a:xfrm>
              <a:off x="3411593" y="2360375"/>
              <a:ext cx="8510813" cy="5936013"/>
              <a:chOff x="3411593" y="2360375"/>
              <a:chExt cx="8510813" cy="5936013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32699FCA-7E05-8640-8B7F-21315314F2FD}"/>
                  </a:ext>
                </a:extLst>
              </p:cNvPr>
              <p:cNvSpPr/>
              <p:nvPr/>
            </p:nvSpPr>
            <p:spPr>
              <a:xfrm>
                <a:off x="9882733" y="3992986"/>
                <a:ext cx="1899466" cy="73139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deploy to production</a:t>
                </a: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0E2C2F9B-0A41-6A46-883A-450B54C6DC3B}"/>
                  </a:ext>
                </a:extLst>
              </p:cNvPr>
              <p:cNvSpPr/>
              <p:nvPr/>
            </p:nvSpPr>
            <p:spPr>
              <a:xfrm rot="18169871">
                <a:off x="4241990" y="1529978"/>
                <a:ext cx="5936013" cy="7596807"/>
              </a:xfrm>
              <a:custGeom>
                <a:avLst/>
                <a:gdLst>
                  <a:gd name="connsiteX0" fmla="*/ 5142873 w 5936013"/>
                  <a:gd name="connsiteY0" fmla="*/ 1213680 h 7596807"/>
                  <a:gd name="connsiteX1" fmla="*/ 5693759 w 5936013"/>
                  <a:gd name="connsiteY1" fmla="*/ 5301446 h 7596807"/>
                  <a:gd name="connsiteX2" fmla="*/ 2968007 w 5936013"/>
                  <a:gd name="connsiteY2" fmla="*/ 3798404 h 7596807"/>
                  <a:gd name="connsiteX3" fmla="*/ 5142873 w 5936013"/>
                  <a:gd name="connsiteY3" fmla="*/ 1213680 h 7596807"/>
                  <a:gd name="connsiteX0" fmla="*/ 5142873 w 5936013"/>
                  <a:gd name="connsiteY0" fmla="*/ 1213680 h 7596807"/>
                  <a:gd name="connsiteX1" fmla="*/ 5693759 w 5936013"/>
                  <a:gd name="connsiteY1" fmla="*/ 5301446 h 7596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6013" h="7596807" stroke="0" extrusionOk="0">
                    <a:moveTo>
                      <a:pt x="5142873" y="1213680"/>
                    </a:moveTo>
                    <a:cubicBezTo>
                      <a:pt x="5920398" y="2302403"/>
                      <a:pt x="5978563" y="3987228"/>
                      <a:pt x="5693759" y="5301446"/>
                    </a:cubicBezTo>
                    <a:cubicBezTo>
                      <a:pt x="4468785" y="4474222"/>
                      <a:pt x="3403384" y="4135492"/>
                      <a:pt x="2968007" y="3798404"/>
                    </a:cubicBezTo>
                    <a:cubicBezTo>
                      <a:pt x="3504881" y="2951295"/>
                      <a:pt x="4658604" y="2033367"/>
                      <a:pt x="5142873" y="1213680"/>
                    </a:cubicBezTo>
                    <a:close/>
                  </a:path>
                  <a:path w="5936013" h="7596807" fill="none" extrusionOk="0">
                    <a:moveTo>
                      <a:pt x="5142873" y="1213680"/>
                    </a:moveTo>
                    <a:cubicBezTo>
                      <a:pt x="5902580" y="2294228"/>
                      <a:pt x="6304288" y="3988903"/>
                      <a:pt x="5693759" y="5301446"/>
                    </a:cubicBezTo>
                  </a:path>
                </a:pathLst>
              </a:cu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604698"/>
                          <a:gd name="adj2" fmla="val 1732400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AF156C-8164-DC48-A9A6-9F1D46538A71}"/>
                  </a:ext>
                </a:extLst>
              </p:cNvPr>
              <p:cNvSpPr/>
              <p:nvPr/>
            </p:nvSpPr>
            <p:spPr>
              <a:xfrm>
                <a:off x="10333509" y="4882585"/>
                <a:ext cx="15888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Deploy manually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on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on planned  </a:t>
                </a:r>
                <a:b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</a:br>
                <a: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schedule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manually </a:t>
                </a:r>
                <a:b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</a:br>
                <a:r>
                  <a:rPr lang="en-US" sz="12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rollback </a:t>
                </a:r>
                <a:endParaRPr lang="en-US" sz="120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FBA5CC7-D8A0-6F42-A272-60319F3FB30E}"/>
                  </a:ext>
                </a:extLst>
              </p:cNvPr>
              <p:cNvSpPr/>
              <p:nvPr/>
            </p:nvSpPr>
            <p:spPr>
              <a:xfrm>
                <a:off x="9921253" y="3126300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use</a:t>
                </a:r>
                <a:endParaRPr lang="en-US" sz="1400" dirty="0"/>
              </a:p>
            </p:txBody>
          </p:sp>
          <p:sp>
            <p:nvSpPr>
              <p:cNvPr id="71" name="5-Point Star 70">
                <a:extLst>
                  <a:ext uri="{FF2B5EF4-FFF2-40B4-BE49-F238E27FC236}">
                    <a16:creationId xmlns:a16="http://schemas.microsoft.com/office/drawing/2014/main" id="{A4B753F1-7702-D048-BD50-646547552585}"/>
                  </a:ext>
                </a:extLst>
              </p:cNvPr>
              <p:cNvSpPr/>
              <p:nvPr/>
            </p:nvSpPr>
            <p:spPr>
              <a:xfrm>
                <a:off x="9739308" y="3167839"/>
                <a:ext cx="287571" cy="183499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42C040-586E-A347-A3EC-BF4C149A1DE2}"/>
              </a:ext>
            </a:extLst>
          </p:cNvPr>
          <p:cNvGrpSpPr/>
          <p:nvPr/>
        </p:nvGrpSpPr>
        <p:grpSpPr>
          <a:xfrm>
            <a:off x="4216794" y="3792537"/>
            <a:ext cx="4803882" cy="1837194"/>
            <a:chOff x="4216794" y="3792537"/>
            <a:chExt cx="4803882" cy="183719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29BC27-4885-C841-82B8-D875B6C36CC3}"/>
                </a:ext>
              </a:extLst>
            </p:cNvPr>
            <p:cNvSpPr/>
            <p:nvPr/>
          </p:nvSpPr>
          <p:spPr>
            <a:xfrm>
              <a:off x="4216794" y="3792537"/>
              <a:ext cx="4803882" cy="1837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148782-1F34-6D4C-A03F-E1BE4482BDF9}"/>
                </a:ext>
              </a:extLst>
            </p:cNvPr>
            <p:cNvSpPr/>
            <p:nvPr/>
          </p:nvSpPr>
          <p:spPr>
            <a:xfrm>
              <a:off x="5113350" y="5230867"/>
              <a:ext cx="31878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Fira Code Retina" panose="020B0809050000020004" pitchFamily="49" charset="0"/>
                  <a:ea typeface="Fira Code Retina" panose="020B0809050000020004" pitchFamily="49" charset="0"/>
                  <a:cs typeface="Fira Code Retina" panose="020B0809050000020004" pitchFamily="49" charset="0"/>
                </a:rPr>
                <a:t>Continuous Delivery</a:t>
              </a:r>
              <a:endParaRPr lang="en-US" sz="1400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6C5399-DD63-294E-8BFD-A815E41FC9CD}"/>
              </a:ext>
            </a:extLst>
          </p:cNvPr>
          <p:cNvGrpSpPr/>
          <p:nvPr/>
        </p:nvGrpSpPr>
        <p:grpSpPr>
          <a:xfrm>
            <a:off x="628765" y="2901825"/>
            <a:ext cx="3187836" cy="3246426"/>
            <a:chOff x="628765" y="2901825"/>
            <a:chExt cx="3187836" cy="32464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03381D-4029-7848-98AE-9A5E1DB8445D}"/>
                </a:ext>
              </a:extLst>
            </p:cNvPr>
            <p:cNvSpPr/>
            <p:nvPr/>
          </p:nvSpPr>
          <p:spPr>
            <a:xfrm>
              <a:off x="959940" y="2901825"/>
              <a:ext cx="2525486" cy="3246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84D6BF-55C0-2544-B5B2-0BB4CF86E3A5}"/>
                </a:ext>
              </a:extLst>
            </p:cNvPr>
            <p:cNvSpPr/>
            <p:nvPr/>
          </p:nvSpPr>
          <p:spPr>
            <a:xfrm>
              <a:off x="628765" y="5775137"/>
              <a:ext cx="31878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Fira Code Retina" panose="020B0809050000020004" pitchFamily="49" charset="0"/>
                  <a:ea typeface="Fira Code Retina" panose="020B0809050000020004" pitchFamily="49" charset="0"/>
                  <a:cs typeface="Fira Code Retina" panose="020B0809050000020004" pitchFamily="49" charset="0"/>
                </a:rPr>
                <a:t>Continuous Integration</a:t>
              </a:r>
              <a:endParaRPr lang="en-US" sz="1400" b="1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300A48C-6396-7643-8330-B888A523A862}"/>
              </a:ext>
            </a:extLst>
          </p:cNvPr>
          <p:cNvSpPr/>
          <p:nvPr/>
        </p:nvSpPr>
        <p:spPr>
          <a:xfrm>
            <a:off x="1437988" y="266192"/>
            <a:ext cx="9230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CI/CD Pipeline</a:t>
            </a:r>
            <a:endParaRPr lang="en-US" sz="4800" dirty="0">
              <a:solidFill>
                <a:srgbClr val="FFC00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B1F01E-CD6C-424B-AC09-49DC9B1F9BD6}"/>
              </a:ext>
            </a:extLst>
          </p:cNvPr>
          <p:cNvGrpSpPr/>
          <p:nvPr/>
        </p:nvGrpSpPr>
        <p:grpSpPr>
          <a:xfrm>
            <a:off x="-74750" y="1750050"/>
            <a:ext cx="1310947" cy="693610"/>
            <a:chOff x="-74750" y="1750050"/>
            <a:chExt cx="1310947" cy="6936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044B16-9B54-3E40-AAE7-DB2718D9C06D}"/>
                </a:ext>
              </a:extLst>
            </p:cNvPr>
            <p:cNvSpPr/>
            <p:nvPr/>
          </p:nvSpPr>
          <p:spPr>
            <a:xfrm>
              <a:off x="-74750" y="2074328"/>
              <a:ext cx="13109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Fira Code Retina" panose="020B0809050000020004" pitchFamily="49" charset="0"/>
                  <a:ea typeface="Fira Code Retina" panose="020B0809050000020004" pitchFamily="49" charset="0"/>
                  <a:cs typeface="Fira Code Retina" panose="020B0809050000020004" pitchFamily="49" charset="0"/>
                </a:rPr>
                <a:t>git push</a:t>
              </a:r>
              <a:endParaRPr lang="en-US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5EE2C78-46F9-1743-9103-33944F6DAD64}"/>
                </a:ext>
              </a:extLst>
            </p:cNvPr>
            <p:cNvSpPr/>
            <p:nvPr/>
          </p:nvSpPr>
          <p:spPr>
            <a:xfrm>
              <a:off x="192055" y="1750050"/>
              <a:ext cx="927304" cy="324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C1F767-769B-C649-98BD-A0FBB538A8AE}"/>
              </a:ext>
            </a:extLst>
          </p:cNvPr>
          <p:cNvGrpSpPr/>
          <p:nvPr/>
        </p:nvGrpSpPr>
        <p:grpSpPr>
          <a:xfrm>
            <a:off x="1200715" y="1315963"/>
            <a:ext cx="2043938" cy="970140"/>
            <a:chOff x="1200715" y="1315963"/>
            <a:chExt cx="2043938" cy="9701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C3F50F-0549-9C42-A01D-015908739464}"/>
                </a:ext>
              </a:extLst>
            </p:cNvPr>
            <p:cNvSpPr/>
            <p:nvPr/>
          </p:nvSpPr>
          <p:spPr>
            <a:xfrm>
              <a:off x="1200715" y="1315963"/>
              <a:ext cx="2043938" cy="97014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Source Repo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A4850B-D7D1-4648-B9EE-E39E368CE593}"/>
                </a:ext>
              </a:extLst>
            </p:cNvPr>
            <p:cNvGrpSpPr/>
            <p:nvPr/>
          </p:nvGrpSpPr>
          <p:grpSpPr>
            <a:xfrm>
              <a:off x="1246400" y="1641536"/>
              <a:ext cx="1886676" cy="585093"/>
              <a:chOff x="1437988" y="1632828"/>
              <a:chExt cx="1886676" cy="585093"/>
            </a:xfrm>
          </p:grpSpPr>
          <p:pic>
            <p:nvPicPr>
              <p:cNvPr id="3082" name="Picture 10" descr="GitHub PNG images free download">
                <a:extLst>
                  <a:ext uri="{FF2B5EF4-FFF2-40B4-BE49-F238E27FC236}">
                    <a16:creationId xmlns:a16="http://schemas.microsoft.com/office/drawing/2014/main" id="{5B89D90B-A45A-064B-89A3-36F74B17C7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7988" y="1634517"/>
                <a:ext cx="595464" cy="58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McDonald's Sponsor of 2006 FIFA World Cup ⋆ Free Vectors, Logos, Icons and Photos Downloads">
                <a:extLst>
                  <a:ext uri="{FF2B5EF4-FFF2-40B4-BE49-F238E27FC236}">
                    <a16:creationId xmlns:a16="http://schemas.microsoft.com/office/drawing/2014/main" id="{7C990B82-14E4-414E-AC1B-6A834D2764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064" y="1699761"/>
                <a:ext cx="562419" cy="51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Picture 14" descr="Use Git the Atlassian Way (Cloud and Server) - Atlassian Training">
                <a:extLst>
                  <a:ext uri="{FF2B5EF4-FFF2-40B4-BE49-F238E27FC236}">
                    <a16:creationId xmlns:a16="http://schemas.microsoft.com/office/drawing/2014/main" id="{CF600905-19E5-0349-803C-758E7309F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45" y="1632828"/>
                <a:ext cx="562419" cy="56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D20A6A-40C2-BE41-82C2-9172D6989B3D}"/>
              </a:ext>
            </a:extLst>
          </p:cNvPr>
          <p:cNvSpPr/>
          <p:nvPr/>
        </p:nvSpPr>
        <p:spPr>
          <a:xfrm>
            <a:off x="1200715" y="3702708"/>
            <a:ext cx="2043938" cy="49208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build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8C4623-DF1D-1E4C-86F2-ABEAACA2EC1B}"/>
              </a:ext>
            </a:extLst>
          </p:cNvPr>
          <p:cNvSpPr/>
          <p:nvPr/>
        </p:nvSpPr>
        <p:spPr>
          <a:xfrm>
            <a:off x="1200715" y="4371900"/>
            <a:ext cx="2043938" cy="49208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 test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F8F278-8C0E-384D-815F-AFF9C63A6060}"/>
              </a:ext>
            </a:extLst>
          </p:cNvPr>
          <p:cNvSpPr/>
          <p:nvPr/>
        </p:nvSpPr>
        <p:spPr>
          <a:xfrm>
            <a:off x="1200715" y="5041092"/>
            <a:ext cx="2043938" cy="49208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FB434B-79D2-F24E-AC36-89EF29C797F7}"/>
              </a:ext>
            </a:extLst>
          </p:cNvPr>
          <p:cNvGrpSpPr/>
          <p:nvPr/>
        </p:nvGrpSpPr>
        <p:grpSpPr>
          <a:xfrm>
            <a:off x="1200826" y="2293505"/>
            <a:ext cx="2102706" cy="1232100"/>
            <a:chOff x="1200826" y="2293505"/>
            <a:chExt cx="2102706" cy="12321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8A828C4-603D-424F-8755-B051F44B7B54}"/>
                </a:ext>
              </a:extLst>
            </p:cNvPr>
            <p:cNvSpPr/>
            <p:nvPr/>
          </p:nvSpPr>
          <p:spPr>
            <a:xfrm>
              <a:off x="1200826" y="3033516"/>
              <a:ext cx="2043938" cy="492089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version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ECE5D9F-270A-604A-8E0B-BBA5227A58B2}"/>
                </a:ext>
              </a:extLst>
            </p:cNvPr>
            <p:cNvGrpSpPr/>
            <p:nvPr/>
          </p:nvGrpSpPr>
          <p:grpSpPr>
            <a:xfrm>
              <a:off x="1803488" y="2293505"/>
              <a:ext cx="1500044" cy="608320"/>
              <a:chOff x="1803488" y="2293505"/>
              <a:chExt cx="1500044" cy="608320"/>
            </a:xfrm>
          </p:grpSpPr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D25E1D7A-FDA2-C247-A621-9465F6E44CFF}"/>
                  </a:ext>
                </a:extLst>
              </p:cNvPr>
              <p:cNvSpPr/>
              <p:nvPr/>
            </p:nvSpPr>
            <p:spPr>
              <a:xfrm rot="5400000">
                <a:off x="2068795" y="2581312"/>
                <a:ext cx="307777" cy="3332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DD7CB8B-E04A-4C4B-9AB0-2CD036FA09E0}"/>
                  </a:ext>
                </a:extLst>
              </p:cNvPr>
              <p:cNvSpPr/>
              <p:nvPr/>
            </p:nvSpPr>
            <p:spPr>
              <a:xfrm>
                <a:off x="1992585" y="2293505"/>
                <a:ext cx="13109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event</a:t>
                </a:r>
                <a:endParaRPr lang="en-US" dirty="0"/>
              </a:p>
            </p:txBody>
          </p:sp>
          <p:pic>
            <p:nvPicPr>
              <p:cNvPr id="3088" name="Picture 16" descr="Bell ring - Free interface icons">
                <a:extLst>
                  <a:ext uri="{FF2B5EF4-FFF2-40B4-BE49-F238E27FC236}">
                    <a16:creationId xmlns:a16="http://schemas.microsoft.com/office/drawing/2014/main" id="{1AEF8EC7-06C7-6B47-9B71-AAEFEBD7BE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3488" y="2335825"/>
                <a:ext cx="235857" cy="235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85564B-9236-C043-B882-9EC6CF201EF6}"/>
              </a:ext>
            </a:extLst>
          </p:cNvPr>
          <p:cNvGrpSpPr/>
          <p:nvPr/>
        </p:nvGrpSpPr>
        <p:grpSpPr>
          <a:xfrm>
            <a:off x="3344490" y="1160620"/>
            <a:ext cx="3564032" cy="4972334"/>
            <a:chOff x="3344490" y="1160620"/>
            <a:chExt cx="3564032" cy="4972334"/>
          </a:xfrm>
        </p:grpSpPr>
        <p:pic>
          <p:nvPicPr>
            <p:cNvPr id="78" name="Picture 18" descr="Server Icon - Free Download at Icons8">
              <a:extLst>
                <a:ext uri="{FF2B5EF4-FFF2-40B4-BE49-F238E27FC236}">
                  <a16:creationId xmlns:a16="http://schemas.microsoft.com/office/drawing/2014/main" id="{29A71EB8-2CFB-5C48-ABD0-A82C52702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026" y="1442250"/>
              <a:ext cx="1310947" cy="1310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8FB1D6C0-9EA4-D247-AAAA-F9A788D524C8}"/>
                </a:ext>
              </a:extLst>
            </p:cNvPr>
            <p:cNvSpPr/>
            <p:nvPr/>
          </p:nvSpPr>
          <p:spPr>
            <a:xfrm rot="17231191">
              <a:off x="2376839" y="2915121"/>
              <a:ext cx="4185484" cy="2250181"/>
            </a:xfrm>
            <a:custGeom>
              <a:avLst/>
              <a:gdLst>
                <a:gd name="connsiteX0" fmla="*/ 2846907 w 4185484"/>
                <a:gd name="connsiteY0" fmla="*/ 75596 h 2250181"/>
                <a:gd name="connsiteX1" fmla="*/ 4184993 w 4185484"/>
                <a:gd name="connsiteY1" fmla="*/ 1149465 h 2250181"/>
                <a:gd name="connsiteX2" fmla="*/ 2092742 w 4185484"/>
                <a:gd name="connsiteY2" fmla="*/ 1125091 h 2250181"/>
                <a:gd name="connsiteX3" fmla="*/ 2846907 w 4185484"/>
                <a:gd name="connsiteY3" fmla="*/ 75596 h 2250181"/>
                <a:gd name="connsiteX0" fmla="*/ 2846907 w 4185484"/>
                <a:gd name="connsiteY0" fmla="*/ 75596 h 2250181"/>
                <a:gd name="connsiteX1" fmla="*/ 4184993 w 4185484"/>
                <a:gd name="connsiteY1" fmla="*/ 1149465 h 225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85484" h="2250181" stroke="0" extrusionOk="0">
                  <a:moveTo>
                    <a:pt x="2846907" y="75596"/>
                  </a:moveTo>
                  <a:cubicBezTo>
                    <a:pt x="3616063" y="213667"/>
                    <a:pt x="4153664" y="694663"/>
                    <a:pt x="4184993" y="1149465"/>
                  </a:cubicBezTo>
                  <a:cubicBezTo>
                    <a:pt x="3652617" y="1010372"/>
                    <a:pt x="2802468" y="1218316"/>
                    <a:pt x="2092742" y="1125091"/>
                  </a:cubicBezTo>
                  <a:cubicBezTo>
                    <a:pt x="2253697" y="769524"/>
                    <a:pt x="2559110" y="452446"/>
                    <a:pt x="2846907" y="75596"/>
                  </a:cubicBezTo>
                  <a:close/>
                </a:path>
                <a:path w="4185484" h="2250181" fill="none" extrusionOk="0">
                  <a:moveTo>
                    <a:pt x="2846907" y="75596"/>
                  </a:moveTo>
                  <a:cubicBezTo>
                    <a:pt x="3661605" y="242277"/>
                    <a:pt x="4267859" y="706209"/>
                    <a:pt x="4184993" y="1149465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8342057"/>
                        <a:gd name="adj2" fmla="val 4004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401659-2C4A-AB4A-8CE8-606A7E616A68}"/>
                </a:ext>
              </a:extLst>
            </p:cNvPr>
            <p:cNvSpPr/>
            <p:nvPr/>
          </p:nvSpPr>
          <p:spPr>
            <a:xfrm>
              <a:off x="4161739" y="2350719"/>
              <a:ext cx="9364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Fira Code Retina" panose="020B0809050000020004" pitchFamily="49" charset="0"/>
                  <a:ea typeface="Fira Code Retina" panose="020B0809050000020004" pitchFamily="49" charset="0"/>
                  <a:cs typeface="Fira Code Retina" panose="020B0809050000020004" pitchFamily="49" charset="0"/>
                </a:rPr>
                <a:t>publish</a:t>
              </a:r>
              <a:endParaRPr lang="en-US" sz="14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4D4A48-2EC7-C94C-9158-FF2BD20A34DC}"/>
                </a:ext>
              </a:extLst>
            </p:cNvPr>
            <p:cNvSpPr/>
            <p:nvPr/>
          </p:nvSpPr>
          <p:spPr>
            <a:xfrm>
              <a:off x="4683233" y="1160620"/>
              <a:ext cx="22252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Fira Code Retina" panose="020B0809050000020004" pitchFamily="49" charset="0"/>
                  <a:ea typeface="Fira Code Retina" panose="020B0809050000020004" pitchFamily="49" charset="0"/>
                  <a:cs typeface="Fira Code Retina" panose="020B0809050000020004" pitchFamily="49" charset="0"/>
                </a:rPr>
                <a:t>Artifact Repository</a:t>
              </a:r>
              <a:endParaRPr lang="en-US" sz="14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15FE0-B9BF-424B-BB08-8C048BAF2293}"/>
              </a:ext>
            </a:extLst>
          </p:cNvPr>
          <p:cNvGrpSpPr/>
          <p:nvPr/>
        </p:nvGrpSpPr>
        <p:grpSpPr>
          <a:xfrm>
            <a:off x="3747584" y="2488115"/>
            <a:ext cx="3238912" cy="4627969"/>
            <a:chOff x="3747584" y="2488115"/>
            <a:chExt cx="3238912" cy="4627969"/>
          </a:xfrm>
        </p:grpSpPr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3F54AF3F-B180-C942-9C28-18A7250F3BF0}"/>
                </a:ext>
              </a:extLst>
            </p:cNvPr>
            <p:cNvSpPr/>
            <p:nvPr/>
          </p:nvSpPr>
          <p:spPr>
            <a:xfrm>
              <a:off x="3747584" y="3760020"/>
              <a:ext cx="396723" cy="1053999"/>
            </a:xfrm>
            <a:prstGeom prst="rightArrow">
              <a:avLst>
                <a:gd name="adj1" fmla="val 582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DC58EDC-9919-FA45-8E05-839B3B3B786E}"/>
                </a:ext>
              </a:extLst>
            </p:cNvPr>
            <p:cNvGrpSpPr/>
            <p:nvPr/>
          </p:nvGrpSpPr>
          <p:grpSpPr>
            <a:xfrm>
              <a:off x="4266915" y="2488115"/>
              <a:ext cx="2719581" cy="4627969"/>
              <a:chOff x="4266915" y="2488115"/>
              <a:chExt cx="2719581" cy="462796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6645F8A7-FC4E-4740-9610-DCDFE612780A}"/>
                  </a:ext>
                </a:extLst>
              </p:cNvPr>
              <p:cNvSpPr/>
              <p:nvPr/>
            </p:nvSpPr>
            <p:spPr>
              <a:xfrm>
                <a:off x="4428507" y="3930549"/>
                <a:ext cx="1899466" cy="73139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acceptance test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4DAC452-32FB-AE4A-89C8-5C81B3D7AEF6}"/>
                  </a:ext>
                </a:extLst>
              </p:cNvPr>
              <p:cNvSpPr/>
              <p:nvPr/>
            </p:nvSpPr>
            <p:spPr>
              <a:xfrm>
                <a:off x="5305863" y="3278430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use</a:t>
                </a:r>
                <a:endParaRPr lang="en-US" sz="1400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14C03E3C-DEBC-194D-A47B-91388491C5FF}"/>
                  </a:ext>
                </a:extLst>
              </p:cNvPr>
              <p:cNvSpPr/>
              <p:nvPr/>
            </p:nvSpPr>
            <p:spPr>
              <a:xfrm rot="17231191">
                <a:off x="3547421" y="3677009"/>
                <a:ext cx="4627969" cy="2250181"/>
              </a:xfrm>
              <a:custGeom>
                <a:avLst/>
                <a:gdLst>
                  <a:gd name="connsiteX0" fmla="*/ 3077227 w 4627969"/>
                  <a:gd name="connsiteY0" fmla="*/ 62963 h 2250181"/>
                  <a:gd name="connsiteX1" fmla="*/ 4066959 w 4627969"/>
                  <a:gd name="connsiteY1" fmla="*/ 390666 h 2250181"/>
                  <a:gd name="connsiteX2" fmla="*/ 2313985 w 4627969"/>
                  <a:gd name="connsiteY2" fmla="*/ 1125091 h 2250181"/>
                  <a:gd name="connsiteX3" fmla="*/ 3077227 w 4627969"/>
                  <a:gd name="connsiteY3" fmla="*/ 62963 h 2250181"/>
                  <a:gd name="connsiteX0" fmla="*/ 3077227 w 4627969"/>
                  <a:gd name="connsiteY0" fmla="*/ 62963 h 2250181"/>
                  <a:gd name="connsiteX1" fmla="*/ 4066959 w 4627969"/>
                  <a:gd name="connsiteY1" fmla="*/ 390666 h 2250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27969" h="2250181" stroke="0" extrusionOk="0">
                    <a:moveTo>
                      <a:pt x="3077227" y="62963"/>
                    </a:moveTo>
                    <a:cubicBezTo>
                      <a:pt x="3420855" y="103592"/>
                      <a:pt x="3784047" y="247802"/>
                      <a:pt x="4066959" y="390666"/>
                    </a:cubicBezTo>
                    <a:cubicBezTo>
                      <a:pt x="3192992" y="612750"/>
                      <a:pt x="3000879" y="929416"/>
                      <a:pt x="2313985" y="1125091"/>
                    </a:cubicBezTo>
                    <a:cubicBezTo>
                      <a:pt x="2710184" y="738385"/>
                      <a:pt x="2815419" y="535724"/>
                      <a:pt x="3077227" y="62963"/>
                    </a:cubicBezTo>
                    <a:close/>
                  </a:path>
                  <a:path w="4627969" h="2250181" fill="none" extrusionOk="0">
                    <a:moveTo>
                      <a:pt x="3077227" y="62963"/>
                    </a:moveTo>
                    <a:cubicBezTo>
                      <a:pt x="3432140" y="112534"/>
                      <a:pt x="3813496" y="246643"/>
                      <a:pt x="4066959" y="390666"/>
                    </a:cubicBezTo>
                  </a:path>
                </a:pathLst>
              </a:custGeom>
              <a:ln w="381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342057"/>
                          <a:gd name="adj2" fmla="val 20236099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>
                <a:extLst>
                  <a:ext uri="{FF2B5EF4-FFF2-40B4-BE49-F238E27FC236}">
                    <a16:creationId xmlns:a16="http://schemas.microsoft.com/office/drawing/2014/main" id="{61DF2CE9-586D-8247-AD3E-BFF22BC24F19}"/>
                  </a:ext>
                </a:extLst>
              </p:cNvPr>
              <p:cNvSpPr/>
              <p:nvPr/>
            </p:nvSpPr>
            <p:spPr>
              <a:xfrm>
                <a:off x="4266915" y="4814019"/>
                <a:ext cx="444042" cy="366998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9B2ED42-58F0-FE44-9A87-86014491324D}"/>
                  </a:ext>
                </a:extLst>
              </p:cNvPr>
              <p:cNvSpPr/>
              <p:nvPr/>
            </p:nvSpPr>
            <p:spPr>
              <a:xfrm>
                <a:off x="4671270" y="4873240"/>
                <a:ext cx="17956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C000"/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Fira Code Retina" panose="020B0809050000020004" pitchFamily="49" charset="0"/>
                  </a:rPr>
                  <a:t>certify version</a:t>
                </a:r>
                <a:endParaRPr lang="en-US" sz="1400" dirty="0">
                  <a:solidFill>
                    <a:srgbClr val="FFC000"/>
                  </a:solidFill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A9AA09D-AFF5-3E47-935D-FF17F050B52F}"/>
              </a:ext>
            </a:extLst>
          </p:cNvPr>
          <p:cNvGrpSpPr/>
          <p:nvPr/>
        </p:nvGrpSpPr>
        <p:grpSpPr>
          <a:xfrm>
            <a:off x="3131076" y="2555519"/>
            <a:ext cx="5743616" cy="3633592"/>
            <a:chOff x="3131076" y="2555519"/>
            <a:chExt cx="5743616" cy="3633592"/>
          </a:xfrm>
        </p:grpSpPr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7CF78E2E-A324-1340-B44B-1216DB43CF97}"/>
                </a:ext>
              </a:extLst>
            </p:cNvPr>
            <p:cNvSpPr/>
            <p:nvPr/>
          </p:nvSpPr>
          <p:spPr>
            <a:xfrm>
              <a:off x="6454894" y="4077290"/>
              <a:ext cx="396723" cy="437908"/>
            </a:xfrm>
            <a:prstGeom prst="rightArrow">
              <a:avLst>
                <a:gd name="adj1" fmla="val 58262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874BCC10-C147-AC4C-9615-3EA43E504774}"/>
                </a:ext>
              </a:extLst>
            </p:cNvPr>
            <p:cNvSpPr/>
            <p:nvPr/>
          </p:nvSpPr>
          <p:spPr>
            <a:xfrm>
              <a:off x="6975226" y="3951606"/>
              <a:ext cx="1899466" cy="73139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deploy to staging</a:t>
              </a: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C95D002B-CA24-2B4A-80E2-32643149F29A}"/>
                </a:ext>
              </a:extLst>
            </p:cNvPr>
            <p:cNvSpPr/>
            <p:nvPr/>
          </p:nvSpPr>
          <p:spPr>
            <a:xfrm rot="18169871">
              <a:off x="3823903" y="1862692"/>
              <a:ext cx="3633592" cy="5019246"/>
            </a:xfrm>
            <a:custGeom>
              <a:avLst/>
              <a:gdLst>
                <a:gd name="connsiteX0" fmla="*/ 3595166 w 3633592"/>
                <a:gd name="connsiteY0" fmla="*/ 1996202 h 5019246"/>
                <a:gd name="connsiteX1" fmla="*/ 3386331 w 3633592"/>
                <a:gd name="connsiteY1" fmla="*/ 3773615 h 5019246"/>
                <a:gd name="connsiteX2" fmla="*/ 1816796 w 3633592"/>
                <a:gd name="connsiteY2" fmla="*/ 2509623 h 5019246"/>
                <a:gd name="connsiteX3" fmla="*/ 3595166 w 3633592"/>
                <a:gd name="connsiteY3" fmla="*/ 1996202 h 5019246"/>
                <a:gd name="connsiteX0" fmla="*/ 3595166 w 3633592"/>
                <a:gd name="connsiteY0" fmla="*/ 1996202 h 5019246"/>
                <a:gd name="connsiteX1" fmla="*/ 3386331 w 3633592"/>
                <a:gd name="connsiteY1" fmla="*/ 3773615 h 501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3592" h="5019246" stroke="0" extrusionOk="0">
                  <a:moveTo>
                    <a:pt x="3595166" y="1996202"/>
                  </a:moveTo>
                  <a:cubicBezTo>
                    <a:pt x="3674916" y="2596431"/>
                    <a:pt x="3590179" y="3245685"/>
                    <a:pt x="3386331" y="3773615"/>
                  </a:cubicBezTo>
                  <a:cubicBezTo>
                    <a:pt x="3055939" y="3336926"/>
                    <a:pt x="2012017" y="2775914"/>
                    <a:pt x="1816796" y="2509623"/>
                  </a:cubicBezTo>
                  <a:cubicBezTo>
                    <a:pt x="2516875" y="2224131"/>
                    <a:pt x="2931129" y="2232968"/>
                    <a:pt x="3595166" y="1996202"/>
                  </a:cubicBezTo>
                  <a:close/>
                </a:path>
                <a:path w="3633592" h="5019246" fill="none" extrusionOk="0">
                  <a:moveTo>
                    <a:pt x="3595166" y="1996202"/>
                  </a:moveTo>
                  <a:cubicBezTo>
                    <a:pt x="3775988" y="2614501"/>
                    <a:pt x="3630069" y="3201515"/>
                    <a:pt x="3386331" y="3773615"/>
                  </a:cubicBezTo>
                </a:path>
                <a:path w="3633592" h="5019246" fill="none" stroke="0" extrusionOk="0">
                  <a:moveTo>
                    <a:pt x="3595166" y="1996202"/>
                  </a:moveTo>
                  <a:cubicBezTo>
                    <a:pt x="3623278" y="2569029"/>
                    <a:pt x="3656706" y="3258246"/>
                    <a:pt x="3386331" y="3773615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20633785"/>
                        <a:gd name="adj2" fmla="val 233073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8996B7-0AD4-7C47-B989-C42035047768}"/>
                </a:ext>
              </a:extLst>
            </p:cNvPr>
            <p:cNvSpPr/>
            <p:nvPr/>
          </p:nvSpPr>
          <p:spPr>
            <a:xfrm>
              <a:off x="7574304" y="2781565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Fira Code Retina" panose="020B0809050000020004" pitchFamily="49" charset="0"/>
                  <a:ea typeface="Fira Code Retina" panose="020B0809050000020004" pitchFamily="49" charset="0"/>
                  <a:cs typeface="Fira Code Retina" panose="020B0809050000020004" pitchFamily="49" charset="0"/>
                </a:rPr>
                <a:t>use</a:t>
              </a:r>
              <a:endParaRPr lang="en-US" sz="1400" dirty="0"/>
            </a:p>
          </p:txBody>
        </p:sp>
        <p:sp>
          <p:nvSpPr>
            <p:cNvPr id="95" name="5-Point Star 94">
              <a:extLst>
                <a:ext uri="{FF2B5EF4-FFF2-40B4-BE49-F238E27FC236}">
                  <a16:creationId xmlns:a16="http://schemas.microsoft.com/office/drawing/2014/main" id="{EE6A8BDF-CDC5-2E43-9637-1BD210795EDB}"/>
                </a:ext>
              </a:extLst>
            </p:cNvPr>
            <p:cNvSpPr/>
            <p:nvPr/>
          </p:nvSpPr>
          <p:spPr>
            <a:xfrm>
              <a:off x="7392359" y="2823104"/>
              <a:ext cx="287571" cy="183499"/>
            </a:xfrm>
            <a:prstGeom prst="star5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31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4 Gritty Traits that Pave the Road to Happiness">
            <a:extLst>
              <a:ext uri="{FF2B5EF4-FFF2-40B4-BE49-F238E27FC236}">
                <a16:creationId xmlns:a16="http://schemas.microsoft.com/office/drawing/2014/main" id="{D78C6CA8-8BD1-0B4C-AFF3-21E975AD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765808"/>
            <a:ext cx="7874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00A48C-6396-7643-8330-B888A523A862}"/>
              </a:ext>
            </a:extLst>
          </p:cNvPr>
          <p:cNvSpPr/>
          <p:nvPr/>
        </p:nvSpPr>
        <p:spPr>
          <a:xfrm>
            <a:off x="1437988" y="266192"/>
            <a:ext cx="923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road to happiness</a:t>
            </a:r>
          </a:p>
          <a:p>
            <a:pPr algn="ctr"/>
            <a:r>
              <a:rPr lang="en-US" sz="48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(for an ongoing project)</a:t>
            </a: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4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00A48C-6396-7643-8330-B888A523A862}"/>
              </a:ext>
            </a:extLst>
          </p:cNvPr>
          <p:cNvSpPr/>
          <p:nvPr/>
        </p:nvSpPr>
        <p:spPr>
          <a:xfrm>
            <a:off x="1437988" y="266192"/>
            <a:ext cx="923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road to happiness</a:t>
            </a:r>
          </a:p>
          <a:p>
            <a:pPr algn="ctr"/>
            <a:r>
              <a:rPr lang="en-US" sz="48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(for an ongoing project)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F7F3D0-1C8A-6748-9D36-3DDD64DE3C7B}"/>
              </a:ext>
            </a:extLst>
          </p:cNvPr>
          <p:cNvSpPr/>
          <p:nvPr/>
        </p:nvSpPr>
        <p:spPr>
          <a:xfrm>
            <a:off x="642695" y="2137101"/>
            <a:ext cx="10820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Start by building a Continuous Integration and Continuous delivery pipeline.</a:t>
            </a:r>
          </a:p>
          <a:p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Automate the builds.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Create a testing pipeline. 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 Work on simple tests first.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Automate the deployments.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Try to release as often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00A48C-6396-7643-8330-B888A523A862}"/>
              </a:ext>
            </a:extLst>
          </p:cNvPr>
          <p:cNvSpPr/>
          <p:nvPr/>
        </p:nvSpPr>
        <p:spPr>
          <a:xfrm>
            <a:off x="1437988" y="266192"/>
            <a:ext cx="923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If you want to learn more…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4503D9-DCDE-4846-8319-2CA2B631FB37}"/>
              </a:ext>
            </a:extLst>
          </p:cNvPr>
          <p:cNvSpPr/>
          <p:nvPr/>
        </p:nvSpPr>
        <p:spPr>
          <a:xfrm>
            <a:off x="583475" y="2278521"/>
            <a:ext cx="9910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GOTO 2019 – Modern Continuous Delivery </a:t>
            </a:r>
            <a:r>
              <a:rPr lang="en-US" dirty="0"/>
              <a:t>– Ken </a:t>
            </a:r>
            <a:r>
              <a:rPr lang="en-US" dirty="0" err="1"/>
              <a:t>Mugrage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https://youtu.be/wjF4X9t3FMk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integration vs. continuous delivery vs. continuous deployment – </a:t>
            </a:r>
            <a:r>
              <a:rPr lang="en-US" dirty="0" err="1"/>
              <a:t>Sten</a:t>
            </a:r>
            <a:r>
              <a:rPr lang="en-US" dirty="0"/>
              <a:t> </a:t>
            </a:r>
            <a:r>
              <a:rPr lang="en-US" dirty="0" err="1"/>
              <a:t>Pittet</a:t>
            </a:r>
            <a:r>
              <a:rPr lang="en-US" b="1" dirty="0"/>
              <a:t> 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https://www.atlassian.com/continuous-delivery/principles/continuous-integration-vs-delivery-vs-deployment</a:t>
            </a: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Deployment Production Line</a:t>
            </a:r>
            <a:r>
              <a:rPr lang="en-US" dirty="0"/>
              <a:t> - 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https://continuousdelivery.com/wp-content/uploads/2011/04/deployment_production_line.pdf</a:t>
            </a: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4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6532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31574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024C92D-B349-6B43-9959-BE01978E86B1}"/>
              </a:ext>
            </a:extLst>
          </p:cNvPr>
          <p:cNvSpPr/>
          <p:nvPr/>
        </p:nvSpPr>
        <p:spPr>
          <a:xfrm>
            <a:off x="1277112" y="1979197"/>
            <a:ext cx="4315968" cy="1622954"/>
          </a:xfrm>
          <a:prstGeom prst="wedgeRoundRectCallout">
            <a:avLst>
              <a:gd name="adj1" fmla="val 37238"/>
              <a:gd name="adj2" fmla="val -6125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Small merges to </a:t>
            </a:r>
            <a:r>
              <a:rPr lang="en-US" sz="3200" b="1" u="sng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master</a:t>
            </a: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7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024C92D-B349-6B43-9959-BE01978E86B1}"/>
              </a:ext>
            </a:extLst>
          </p:cNvPr>
          <p:cNvSpPr/>
          <p:nvPr/>
        </p:nvSpPr>
        <p:spPr>
          <a:xfrm>
            <a:off x="1277112" y="1979197"/>
            <a:ext cx="4315968" cy="1622954"/>
          </a:xfrm>
          <a:prstGeom prst="wedgeRoundRectCallout">
            <a:avLst>
              <a:gd name="adj1" fmla="val 37238"/>
              <a:gd name="adj2" fmla="val -6125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*Small merges to </a:t>
            </a:r>
            <a:r>
              <a:rPr lang="en-US" sz="3200" b="1" u="sng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master</a:t>
            </a: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89906-6E72-2A45-8B55-DF8891EFA1B5}"/>
              </a:ext>
            </a:extLst>
          </p:cNvPr>
          <p:cNvSpPr/>
          <p:nvPr/>
        </p:nvSpPr>
        <p:spPr>
          <a:xfrm>
            <a:off x="5198959" y="6322814"/>
            <a:ext cx="6801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*Short-lived feature branches are a requirement.</a:t>
            </a:r>
          </a:p>
        </p:txBody>
      </p:sp>
    </p:spTree>
    <p:extLst>
      <p:ext uri="{BB962C8B-B14F-4D97-AF65-F5344CB8AC3E}">
        <p14:creationId xmlns:p14="http://schemas.microsoft.com/office/powerpoint/2010/main" val="119627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A5FB8B-40AD-2547-B662-8C353C7D84BA}"/>
              </a:ext>
            </a:extLst>
          </p:cNvPr>
          <p:cNvSpPr/>
          <p:nvPr/>
        </p:nvSpPr>
        <p:spPr>
          <a:xfrm>
            <a:off x="3435096" y="4186535"/>
            <a:ext cx="4315968" cy="1622954"/>
          </a:xfrm>
          <a:prstGeom prst="wedgeRoundRectCallout">
            <a:avLst>
              <a:gd name="adj1" fmla="val 4611"/>
              <a:gd name="adj2" fmla="val -190085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0498B73-7292-7A40-B946-19C3C81C3845}"/>
              </a:ext>
            </a:extLst>
          </p:cNvPr>
          <p:cNvSpPr/>
          <p:nvPr/>
        </p:nvSpPr>
        <p:spPr>
          <a:xfrm>
            <a:off x="1277112" y="1979197"/>
            <a:ext cx="4315968" cy="1622954"/>
          </a:xfrm>
          <a:prstGeom prst="wedgeRoundRectCallout">
            <a:avLst>
              <a:gd name="adj1" fmla="val 37238"/>
              <a:gd name="adj2" fmla="val -6125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*Small merges to </a:t>
            </a:r>
            <a:r>
              <a:rPr lang="en-US" sz="3200" b="1" u="sng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master</a:t>
            </a: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0A06D-3A3C-B642-801A-0A64A7C91FB8}"/>
              </a:ext>
            </a:extLst>
          </p:cNvPr>
          <p:cNvSpPr/>
          <p:nvPr/>
        </p:nvSpPr>
        <p:spPr>
          <a:xfrm>
            <a:off x="5198959" y="6322814"/>
            <a:ext cx="6801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*Short-lived feature branches are a requirement.</a:t>
            </a:r>
          </a:p>
        </p:txBody>
      </p:sp>
    </p:spTree>
    <p:extLst>
      <p:ext uri="{BB962C8B-B14F-4D97-AF65-F5344CB8AC3E}">
        <p14:creationId xmlns:p14="http://schemas.microsoft.com/office/powerpoint/2010/main" val="214572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A74BF85-8753-9944-9EC2-973850D3C455}"/>
              </a:ext>
            </a:extLst>
          </p:cNvPr>
          <p:cNvSpPr/>
          <p:nvPr/>
        </p:nvSpPr>
        <p:spPr>
          <a:xfrm>
            <a:off x="1277112" y="1979197"/>
            <a:ext cx="4315968" cy="1622954"/>
          </a:xfrm>
          <a:prstGeom prst="wedgeRoundRectCallout">
            <a:avLst>
              <a:gd name="adj1" fmla="val 37238"/>
              <a:gd name="adj2" fmla="val -6125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*Small merges to </a:t>
            </a:r>
            <a:r>
              <a:rPr lang="en-US" sz="3200" b="1" u="sng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master</a:t>
            </a: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A5FB8B-40AD-2547-B662-8C353C7D84BA}"/>
              </a:ext>
            </a:extLst>
          </p:cNvPr>
          <p:cNvSpPr/>
          <p:nvPr/>
        </p:nvSpPr>
        <p:spPr>
          <a:xfrm>
            <a:off x="3435096" y="4186535"/>
            <a:ext cx="4315968" cy="1622954"/>
          </a:xfrm>
          <a:prstGeom prst="wedgeRoundRectCallout">
            <a:avLst>
              <a:gd name="adj1" fmla="val 4611"/>
              <a:gd name="adj2" fmla="val -190085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E7DDAD8-4826-7A49-9002-72020977DB4E}"/>
              </a:ext>
            </a:extLst>
          </p:cNvPr>
          <p:cNvSpPr/>
          <p:nvPr/>
        </p:nvSpPr>
        <p:spPr>
          <a:xfrm>
            <a:off x="7363968" y="2415646"/>
            <a:ext cx="4550664" cy="1622954"/>
          </a:xfrm>
          <a:prstGeom prst="wedgeRoundRectCallout">
            <a:avLst>
              <a:gd name="adj1" fmla="val -56547"/>
              <a:gd name="adj2" fmla="val -85289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Avoid the hell of large releases.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6D9E-B0B3-FE4A-8A18-BC7770C52F75}"/>
              </a:ext>
            </a:extLst>
          </p:cNvPr>
          <p:cNvSpPr/>
          <p:nvPr/>
        </p:nvSpPr>
        <p:spPr>
          <a:xfrm>
            <a:off x="5198959" y="6322814"/>
            <a:ext cx="6801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*Short-lived feature branches are a requirement.</a:t>
            </a:r>
          </a:p>
        </p:txBody>
      </p:sp>
    </p:spTree>
    <p:extLst>
      <p:ext uri="{BB962C8B-B14F-4D97-AF65-F5344CB8AC3E}">
        <p14:creationId xmlns:p14="http://schemas.microsoft.com/office/powerpoint/2010/main" val="21691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CD?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87ADF-B028-4146-B8D2-C96DFFA0DA08}"/>
              </a:ext>
            </a:extLst>
          </p:cNvPr>
          <p:cNvSpPr/>
          <p:nvPr/>
        </p:nvSpPr>
        <p:spPr>
          <a:xfrm>
            <a:off x="1176528" y="977788"/>
            <a:ext cx="9583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Integration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Delivery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!=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Continuous Deployment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A74BF85-8753-9944-9EC2-973850D3C455}"/>
              </a:ext>
            </a:extLst>
          </p:cNvPr>
          <p:cNvSpPr/>
          <p:nvPr/>
        </p:nvSpPr>
        <p:spPr>
          <a:xfrm>
            <a:off x="1277112" y="1979197"/>
            <a:ext cx="4315968" cy="1622954"/>
          </a:xfrm>
          <a:prstGeom prst="wedgeRoundRectCallout">
            <a:avLst>
              <a:gd name="adj1" fmla="val 37238"/>
              <a:gd name="adj2" fmla="val -61251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*Small merges to </a:t>
            </a:r>
            <a:r>
              <a:rPr lang="en-US" sz="3200" b="1" u="sng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master</a:t>
            </a:r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A5FB8B-40AD-2547-B662-8C353C7D84BA}"/>
              </a:ext>
            </a:extLst>
          </p:cNvPr>
          <p:cNvSpPr/>
          <p:nvPr/>
        </p:nvSpPr>
        <p:spPr>
          <a:xfrm>
            <a:off x="3435096" y="4186535"/>
            <a:ext cx="4315968" cy="1622954"/>
          </a:xfrm>
          <a:prstGeom prst="wedgeRoundRectCallout">
            <a:avLst>
              <a:gd name="adj1" fmla="val 4611"/>
              <a:gd name="adj2" fmla="val -190085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As often as possible.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E7DDAD8-4826-7A49-9002-72020977DB4E}"/>
              </a:ext>
            </a:extLst>
          </p:cNvPr>
          <p:cNvSpPr/>
          <p:nvPr/>
        </p:nvSpPr>
        <p:spPr>
          <a:xfrm>
            <a:off x="7363968" y="2415646"/>
            <a:ext cx="4550664" cy="1622954"/>
          </a:xfrm>
          <a:prstGeom prst="wedgeRoundRectCallout">
            <a:avLst>
              <a:gd name="adj1" fmla="val -56547"/>
              <a:gd name="adj2" fmla="val -85289"/>
              <a:gd name="adj3" fmla="val 16667"/>
            </a:avLst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Avoid the hell of large releases.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2685D-9CFE-8B4F-A1D3-9FC72EC2A70E}"/>
              </a:ext>
            </a:extLst>
          </p:cNvPr>
          <p:cNvSpPr/>
          <p:nvPr/>
        </p:nvSpPr>
        <p:spPr>
          <a:xfrm>
            <a:off x="5198959" y="6322814"/>
            <a:ext cx="6801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*Short-lived feature branches are a requirement.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81D9E83-C0DD-F940-ADFF-B45CF0B4054C}"/>
              </a:ext>
            </a:extLst>
          </p:cNvPr>
          <p:cNvSpPr/>
          <p:nvPr/>
        </p:nvSpPr>
        <p:spPr>
          <a:xfrm>
            <a:off x="1959866" y="2097024"/>
            <a:ext cx="9278112" cy="451713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Validated by a</a:t>
            </a:r>
            <a:r>
              <a:rPr lang="en-US" sz="4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5400" b="1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build</a:t>
            </a:r>
            <a:r>
              <a:rPr lang="en-US" sz="4400" dirty="0">
                <a:solidFill>
                  <a:srgbClr val="FFC000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dirty="0">
              <a:solidFill>
                <a:srgbClr val="FF7E7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26D7F-686B-4145-A782-4A6C08215D0A}"/>
              </a:ext>
            </a:extLst>
          </p:cNvPr>
          <p:cNvSpPr/>
          <p:nvPr/>
        </p:nvSpPr>
        <p:spPr>
          <a:xfrm>
            <a:off x="3372718" y="4520867"/>
            <a:ext cx="64524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7E79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automated testing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20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609</Words>
  <Application>Microsoft Macintosh PowerPoint</Application>
  <PresentationFormat>Widescreen</PresentationFormat>
  <Paragraphs>172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Fira Code Retina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María Ruiz de Velasco Estrada Cajigal</dc:creator>
  <cp:lastModifiedBy>José María Ruiz de Velasco Estrada Cajigal</cp:lastModifiedBy>
  <cp:revision>14</cp:revision>
  <dcterms:created xsi:type="dcterms:W3CDTF">2020-05-28T22:47:26Z</dcterms:created>
  <dcterms:modified xsi:type="dcterms:W3CDTF">2020-05-29T02:43:11Z</dcterms:modified>
</cp:coreProperties>
</file>