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1" r:id="rId9"/>
    <p:sldId id="272" r:id="rId10"/>
    <p:sldId id="274" r:id="rId11"/>
    <p:sldId id="273" r:id="rId12"/>
    <p:sldId id="275" r:id="rId13"/>
    <p:sldId id="267" r:id="rId14"/>
    <p:sldId id="265" r:id="rId15"/>
    <p:sldId id="281" r:id="rId16"/>
    <p:sldId id="277" r:id="rId17"/>
    <p:sldId id="278" r:id="rId18"/>
    <p:sldId id="279" r:id="rId19"/>
    <p:sldId id="280" r:id="rId20"/>
    <p:sldId id="288" r:id="rId21"/>
    <p:sldId id="289" r:id="rId22"/>
    <p:sldId id="282" r:id="rId23"/>
    <p:sldId id="283" r:id="rId24"/>
    <p:sldId id="291" r:id="rId25"/>
    <p:sldId id="284" r:id="rId26"/>
    <p:sldId id="285" r:id="rId27"/>
    <p:sldId id="290" r:id="rId28"/>
    <p:sldId id="298" r:id="rId29"/>
    <p:sldId id="297" r:id="rId30"/>
    <p:sldId id="299" r:id="rId31"/>
    <p:sldId id="292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941100"/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656"/>
  </p:normalViewPr>
  <p:slideViewPr>
    <p:cSldViewPr snapToGrid="0" snapToObjects="1">
      <p:cViewPr varScale="1">
        <p:scale>
          <a:sx n="142" d="100"/>
          <a:sy n="142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100CA-C679-9447-9A03-69C2302EAEF6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E4243-2043-C54E-B004-7F959A14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3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3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4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8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A4D0-982B-0043-8540-7896CC2FD1E6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1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6A4D0-982B-0043-8540-7896CC2FD1E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BBBBC-3DFE-0C40-AA13-F78621C7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91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6126D7-D6F6-FB4E-8632-9FE7B2D87AF0}"/>
              </a:ext>
            </a:extLst>
          </p:cNvPr>
          <p:cNvSpPr txBox="1"/>
          <p:nvPr/>
        </p:nvSpPr>
        <p:spPr>
          <a:xfrm>
            <a:off x="2421477" y="4338595"/>
            <a:ext cx="9318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Functional Programming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FA8C-5C06-B54D-B794-954362C8186B}"/>
              </a:ext>
            </a:extLst>
          </p:cNvPr>
          <p:cNvSpPr txBox="1"/>
          <p:nvPr/>
        </p:nvSpPr>
        <p:spPr>
          <a:xfrm>
            <a:off x="179109" y="4166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0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E6206-EF55-1643-9C6D-66973053E1E9}"/>
              </a:ext>
            </a:extLst>
          </p:cNvPr>
          <p:cNvSpPr txBox="1"/>
          <p:nvPr/>
        </p:nvSpPr>
        <p:spPr>
          <a:xfrm>
            <a:off x="-6421" y="165521"/>
            <a:ext cx="5997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Benefits of FP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45BE-F26C-974E-848E-196707EF92E1}"/>
              </a:ext>
            </a:extLst>
          </p:cNvPr>
          <p:cNvSpPr txBox="1"/>
          <p:nvPr/>
        </p:nvSpPr>
        <p:spPr>
          <a:xfrm>
            <a:off x="5685692" y="45926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4B881-A934-6448-9E1E-27909A6E19D4}"/>
              </a:ext>
            </a:extLst>
          </p:cNvPr>
          <p:cNvSpPr txBox="1"/>
          <p:nvPr/>
        </p:nvSpPr>
        <p:spPr>
          <a:xfrm>
            <a:off x="444053" y="1278655"/>
            <a:ext cx="71048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Concise code, 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easier to test.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Safer code.</a:t>
            </a:r>
          </a:p>
        </p:txBody>
      </p:sp>
    </p:spTree>
    <p:extLst>
      <p:ext uri="{BB962C8B-B14F-4D97-AF65-F5344CB8AC3E}">
        <p14:creationId xmlns:p14="http://schemas.microsoft.com/office/powerpoint/2010/main" val="256595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E6206-EF55-1643-9C6D-66973053E1E9}"/>
              </a:ext>
            </a:extLst>
          </p:cNvPr>
          <p:cNvSpPr txBox="1"/>
          <p:nvPr/>
        </p:nvSpPr>
        <p:spPr>
          <a:xfrm>
            <a:off x="-6421" y="165521"/>
            <a:ext cx="5997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Benefits of FP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45BE-F26C-974E-848E-196707EF92E1}"/>
              </a:ext>
            </a:extLst>
          </p:cNvPr>
          <p:cNvSpPr txBox="1"/>
          <p:nvPr/>
        </p:nvSpPr>
        <p:spPr>
          <a:xfrm>
            <a:off x="5685692" y="45926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4B881-A934-6448-9E1E-27909A6E19D4}"/>
              </a:ext>
            </a:extLst>
          </p:cNvPr>
          <p:cNvSpPr txBox="1"/>
          <p:nvPr/>
        </p:nvSpPr>
        <p:spPr>
          <a:xfrm>
            <a:off x="444053" y="1278655"/>
            <a:ext cx="71048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Concise code, 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easier to tes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Safer code.</a:t>
            </a:r>
          </a:p>
        </p:txBody>
      </p:sp>
      <p:pic>
        <p:nvPicPr>
          <p:cNvPr id="10242" name="Picture 2" descr="JavaScript, the winning style - Seravo">
            <a:extLst>
              <a:ext uri="{FF2B5EF4-FFF2-40B4-BE49-F238E27FC236}">
                <a16:creationId xmlns:a16="http://schemas.microsoft.com/office/drawing/2014/main" id="{E5540CD6-4677-2C4D-AD34-551CED4ED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252" y="662524"/>
            <a:ext cx="5997154" cy="599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92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E6206-EF55-1643-9C6D-66973053E1E9}"/>
              </a:ext>
            </a:extLst>
          </p:cNvPr>
          <p:cNvSpPr txBox="1"/>
          <p:nvPr/>
        </p:nvSpPr>
        <p:spPr>
          <a:xfrm>
            <a:off x="-6421" y="165521"/>
            <a:ext cx="5997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Benefits of FP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45BE-F26C-974E-848E-196707EF92E1}"/>
              </a:ext>
            </a:extLst>
          </p:cNvPr>
          <p:cNvSpPr txBox="1"/>
          <p:nvPr/>
        </p:nvSpPr>
        <p:spPr>
          <a:xfrm>
            <a:off x="5685692" y="45926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4B881-A934-6448-9E1E-27909A6E19D4}"/>
              </a:ext>
            </a:extLst>
          </p:cNvPr>
          <p:cNvSpPr txBox="1"/>
          <p:nvPr/>
        </p:nvSpPr>
        <p:spPr>
          <a:xfrm>
            <a:off x="444053" y="1278655"/>
            <a:ext cx="835036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Concise code, 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easier to test.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Safer code.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Parallelism comes </a:t>
            </a:r>
            <a:b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naturally.</a:t>
            </a:r>
          </a:p>
        </p:txBody>
      </p:sp>
    </p:spTree>
    <p:extLst>
      <p:ext uri="{BB962C8B-B14F-4D97-AF65-F5344CB8AC3E}">
        <p14:creationId xmlns:p14="http://schemas.microsoft.com/office/powerpoint/2010/main" val="392380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D0A55E0-815F-3D43-834E-862090817AFE}"/>
              </a:ext>
            </a:extLst>
          </p:cNvPr>
          <p:cNvSpPr txBox="1"/>
          <p:nvPr/>
        </p:nvSpPr>
        <p:spPr>
          <a:xfrm>
            <a:off x="444053" y="1278655"/>
            <a:ext cx="835036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Concise code, 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easier to test.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Safer code.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Parallelism comes </a:t>
            </a:r>
            <a:b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naturally.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E6206-EF55-1643-9C6D-66973053E1E9}"/>
              </a:ext>
            </a:extLst>
          </p:cNvPr>
          <p:cNvSpPr txBox="1"/>
          <p:nvPr/>
        </p:nvSpPr>
        <p:spPr>
          <a:xfrm>
            <a:off x="-6421" y="165521"/>
            <a:ext cx="5997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Benefits of FP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45BE-F26C-974E-848E-196707EF92E1}"/>
              </a:ext>
            </a:extLst>
          </p:cNvPr>
          <p:cNvSpPr txBox="1"/>
          <p:nvPr/>
        </p:nvSpPr>
        <p:spPr>
          <a:xfrm>
            <a:off x="5685692" y="45926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E32D56-8A3B-EB40-A7F0-3FBB72BE07BC}"/>
              </a:ext>
            </a:extLst>
          </p:cNvPr>
          <p:cNvSpPr/>
          <p:nvPr/>
        </p:nvSpPr>
        <p:spPr>
          <a:xfrm>
            <a:off x="4203897" y="3095842"/>
            <a:ext cx="41549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900" dirty="0"/>
              <a:t>🤔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C7D5B-00CD-8E4D-923B-D68CAA50BE07}"/>
              </a:ext>
            </a:extLst>
          </p:cNvPr>
          <p:cNvSpPr/>
          <p:nvPr/>
        </p:nvSpPr>
        <p:spPr>
          <a:xfrm>
            <a:off x="6614323" y="402797"/>
            <a:ext cx="4596130" cy="538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400" dirty="0"/>
              <a:t>💭</a:t>
            </a:r>
            <a:endParaRPr lang="en-US" dirty="0"/>
          </a:p>
        </p:txBody>
      </p:sp>
      <p:pic>
        <p:nvPicPr>
          <p:cNvPr id="1026" name="Picture 2" descr="No Eject - Create React App with SASS, Storybook and Yarn in a Docker Environment">
            <a:extLst>
              <a:ext uri="{FF2B5EF4-FFF2-40B4-BE49-F238E27FC236}">
                <a16:creationId xmlns:a16="http://schemas.microsoft.com/office/drawing/2014/main" id="{61FAD78C-2923-F84E-99E2-5142EDB30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186" y="1550893"/>
            <a:ext cx="1049949" cy="104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ogo is imprecise · Issue #1922 · tensorflow/tensorflow · GitHub">
            <a:extLst>
              <a:ext uri="{FF2B5EF4-FFF2-40B4-BE49-F238E27FC236}">
                <a16:creationId xmlns:a16="http://schemas.microsoft.com/office/drawing/2014/main" id="{03081BD0-FE0A-4B43-B740-53AAB5E65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573" y="1192974"/>
            <a:ext cx="941174" cy="102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ython for HPC and the Intel Xeon Phi - insideHPC">
            <a:extLst>
              <a:ext uri="{FF2B5EF4-FFF2-40B4-BE49-F238E27FC236}">
                <a16:creationId xmlns:a16="http://schemas.microsoft.com/office/drawing/2014/main" id="{8698A134-D0C3-7F4C-A603-F7A72000A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486" y="4575609"/>
            <a:ext cx="2072087" cy="207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5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E6206-EF55-1643-9C6D-66973053E1E9}"/>
              </a:ext>
            </a:extLst>
          </p:cNvPr>
          <p:cNvSpPr txBox="1"/>
          <p:nvPr/>
        </p:nvSpPr>
        <p:spPr>
          <a:xfrm>
            <a:off x="-6421" y="165521"/>
            <a:ext cx="5997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Benefits of FP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09E17-476E-E84A-9B3B-621F933E02B5}"/>
              </a:ext>
            </a:extLst>
          </p:cNvPr>
          <p:cNvSpPr txBox="1"/>
          <p:nvPr/>
        </p:nvSpPr>
        <p:spPr>
          <a:xfrm>
            <a:off x="444053" y="1278655"/>
            <a:ext cx="793518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Concise code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Easier to test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Safer code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Parallelism comes</a:t>
            </a:r>
            <a:b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naturally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45BE-F26C-974E-848E-196707EF92E1}"/>
              </a:ext>
            </a:extLst>
          </p:cNvPr>
          <p:cNvSpPr txBox="1"/>
          <p:nvPr/>
        </p:nvSpPr>
        <p:spPr>
          <a:xfrm>
            <a:off x="5685692" y="45926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E32D56-8A3B-EB40-A7F0-3FBB72BE07BC}"/>
              </a:ext>
            </a:extLst>
          </p:cNvPr>
          <p:cNvSpPr/>
          <p:nvPr/>
        </p:nvSpPr>
        <p:spPr>
          <a:xfrm>
            <a:off x="4203897" y="3095842"/>
            <a:ext cx="41549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900" dirty="0"/>
              <a:t>🤔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C7D5B-00CD-8E4D-923B-D68CAA50BE07}"/>
              </a:ext>
            </a:extLst>
          </p:cNvPr>
          <p:cNvSpPr/>
          <p:nvPr/>
        </p:nvSpPr>
        <p:spPr>
          <a:xfrm>
            <a:off x="6614323" y="402797"/>
            <a:ext cx="4596130" cy="538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400" dirty="0"/>
              <a:t>💭</a:t>
            </a:r>
            <a:endParaRPr lang="en-US" dirty="0"/>
          </a:p>
        </p:txBody>
      </p:sp>
      <p:pic>
        <p:nvPicPr>
          <p:cNvPr id="1026" name="Picture 2" descr="No Eject - Create React App with SASS, Storybook and Yarn in a Docker Environment">
            <a:extLst>
              <a:ext uri="{FF2B5EF4-FFF2-40B4-BE49-F238E27FC236}">
                <a16:creationId xmlns:a16="http://schemas.microsoft.com/office/drawing/2014/main" id="{61FAD78C-2923-F84E-99E2-5142EDB30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186" y="1550893"/>
            <a:ext cx="1049949" cy="104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o Eject - Create React App with SASS, Storybook and Yarn in a Docker Environment">
            <a:extLst>
              <a:ext uri="{FF2B5EF4-FFF2-40B4-BE49-F238E27FC236}">
                <a16:creationId xmlns:a16="http://schemas.microsoft.com/office/drawing/2014/main" id="{554F6791-F0DE-854B-A731-623BF9535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435" y="941293"/>
            <a:ext cx="1049949" cy="104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No Eject - Create React App with SASS, Storybook and Yarn in a Docker Environment">
            <a:extLst>
              <a:ext uri="{FF2B5EF4-FFF2-40B4-BE49-F238E27FC236}">
                <a16:creationId xmlns:a16="http://schemas.microsoft.com/office/drawing/2014/main" id="{A06D5F0B-27A4-0B43-A575-5A3E076C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835" y="1093693"/>
            <a:ext cx="1049949" cy="104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 Eject - Create React App with SASS, Storybook and Yarn in a Docker Environment">
            <a:extLst>
              <a:ext uri="{FF2B5EF4-FFF2-40B4-BE49-F238E27FC236}">
                <a16:creationId xmlns:a16="http://schemas.microsoft.com/office/drawing/2014/main" id="{8AACD459-632D-904B-9D34-211AFF9FA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235" y="1246093"/>
            <a:ext cx="1049949" cy="104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 Eject - Create React App with SASS, Storybook and Yarn in a Docker Environment">
            <a:extLst>
              <a:ext uri="{FF2B5EF4-FFF2-40B4-BE49-F238E27FC236}">
                <a16:creationId xmlns:a16="http://schemas.microsoft.com/office/drawing/2014/main" id="{F2CE5ACF-E2C1-D34B-8CB2-DC231D091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635" y="1398493"/>
            <a:ext cx="1049949" cy="104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 Eject - Create React App with SASS, Storybook and Yarn in a Docker Environment">
            <a:extLst>
              <a:ext uri="{FF2B5EF4-FFF2-40B4-BE49-F238E27FC236}">
                <a16:creationId xmlns:a16="http://schemas.microsoft.com/office/drawing/2014/main" id="{247055AC-C861-D643-BC17-D8E8CAF61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035" y="1550893"/>
            <a:ext cx="1049949" cy="104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Logo is imprecise · Issue #1922 · tensorflow/tensorflow · GitHub">
            <a:extLst>
              <a:ext uri="{FF2B5EF4-FFF2-40B4-BE49-F238E27FC236}">
                <a16:creationId xmlns:a16="http://schemas.microsoft.com/office/drawing/2014/main" id="{488CDE40-A29D-FA49-802E-28332B94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86" y="656785"/>
            <a:ext cx="941174" cy="102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Logo is imprecise · Issue #1922 · tensorflow/tensorflow · GitHub">
            <a:extLst>
              <a:ext uri="{FF2B5EF4-FFF2-40B4-BE49-F238E27FC236}">
                <a16:creationId xmlns:a16="http://schemas.microsoft.com/office/drawing/2014/main" id="{09C6A882-80A5-7149-A48F-DF77DA40C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186" y="809185"/>
            <a:ext cx="941174" cy="102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Logo is imprecise · Issue #1922 · tensorflow/tensorflow · GitHub">
            <a:extLst>
              <a:ext uri="{FF2B5EF4-FFF2-40B4-BE49-F238E27FC236}">
                <a16:creationId xmlns:a16="http://schemas.microsoft.com/office/drawing/2014/main" id="{BBAA8C0B-3DA1-DC40-98FA-B9688863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86" y="961585"/>
            <a:ext cx="941174" cy="102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ogo is imprecise · Issue #1922 · tensorflow/tensorflow · GitHub">
            <a:extLst>
              <a:ext uri="{FF2B5EF4-FFF2-40B4-BE49-F238E27FC236}">
                <a16:creationId xmlns:a16="http://schemas.microsoft.com/office/drawing/2014/main" id="{97BF6125-4EC8-E14C-A3F3-FDDF87235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986" y="1113985"/>
            <a:ext cx="941174" cy="102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ogo is imprecise · Issue #1922 · tensorflow/tensorflow · GitHub">
            <a:extLst>
              <a:ext uri="{FF2B5EF4-FFF2-40B4-BE49-F238E27FC236}">
                <a16:creationId xmlns:a16="http://schemas.microsoft.com/office/drawing/2014/main" id="{107BDF17-2AC4-AC43-B659-12D19B113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386" y="1266385"/>
            <a:ext cx="941174" cy="102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ogo is imprecise · Issue #1922 · tensorflow/tensorflow · GitHub">
            <a:extLst>
              <a:ext uri="{FF2B5EF4-FFF2-40B4-BE49-F238E27FC236}">
                <a16:creationId xmlns:a16="http://schemas.microsoft.com/office/drawing/2014/main" id="{60E11CD2-C02E-C04A-ACFD-272E89AC1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86" y="1418785"/>
            <a:ext cx="941174" cy="102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Logo is imprecise · Issue #1922 · tensorflow/tensorflow · GitHub">
            <a:extLst>
              <a:ext uri="{FF2B5EF4-FFF2-40B4-BE49-F238E27FC236}">
                <a16:creationId xmlns:a16="http://schemas.microsoft.com/office/drawing/2014/main" id="{B0726523-9467-7B44-92BC-91AC1F8B1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844" y="1210234"/>
            <a:ext cx="941174" cy="102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61D4DFA3-BE1C-EE4E-A4FE-6C27491E0C25}"/>
              </a:ext>
            </a:extLst>
          </p:cNvPr>
          <p:cNvSpPr/>
          <p:nvPr/>
        </p:nvSpPr>
        <p:spPr>
          <a:xfrm>
            <a:off x="8014447" y="1835402"/>
            <a:ext cx="983539" cy="6096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Python for HPC and the Intel Xeon Phi - insideHPC">
            <a:extLst>
              <a:ext uri="{FF2B5EF4-FFF2-40B4-BE49-F238E27FC236}">
                <a16:creationId xmlns:a16="http://schemas.microsoft.com/office/drawing/2014/main" id="{B8752CC1-5A03-974E-A554-9AA1069DF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486" y="4575609"/>
            <a:ext cx="2072087" cy="207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08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6834022" y="2967335"/>
            <a:ext cx="51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strike="sngStrike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¿What is FP?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B752D-2CDD-D943-8B96-7E18701143B4}"/>
              </a:ext>
            </a:extLst>
          </p:cNvPr>
          <p:cNvSpPr txBox="1"/>
          <p:nvPr/>
        </p:nvSpPr>
        <p:spPr>
          <a:xfrm>
            <a:off x="6970733" y="3205704"/>
            <a:ext cx="3506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strike="sngStrike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¿Why FP?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925EF-611F-4641-B500-7BD41A8D3A78}"/>
              </a:ext>
            </a:extLst>
          </p:cNvPr>
          <p:cNvSpPr txBox="1"/>
          <p:nvPr/>
        </p:nvSpPr>
        <p:spPr>
          <a:xfrm>
            <a:off x="7107444" y="3548185"/>
            <a:ext cx="3506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Ok… How?</a:t>
            </a:r>
          </a:p>
        </p:txBody>
      </p:sp>
    </p:spTree>
    <p:extLst>
      <p:ext uri="{BB962C8B-B14F-4D97-AF65-F5344CB8AC3E}">
        <p14:creationId xmlns:p14="http://schemas.microsoft.com/office/powerpoint/2010/main" val="209358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E6206-EF55-1643-9C6D-66973053E1E9}"/>
              </a:ext>
            </a:extLst>
          </p:cNvPr>
          <p:cNvSpPr txBox="1"/>
          <p:nvPr/>
        </p:nvSpPr>
        <p:spPr>
          <a:xfrm>
            <a:off x="-6421" y="165521"/>
            <a:ext cx="4751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Rules of FP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45BE-F26C-974E-848E-196707EF92E1}"/>
              </a:ext>
            </a:extLst>
          </p:cNvPr>
          <p:cNvSpPr txBox="1"/>
          <p:nvPr/>
        </p:nvSpPr>
        <p:spPr>
          <a:xfrm>
            <a:off x="5685692" y="45926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4B881-A934-6448-9E1E-27909A6E19D4}"/>
              </a:ext>
            </a:extLst>
          </p:cNvPr>
          <p:cNvSpPr txBox="1"/>
          <p:nvPr/>
        </p:nvSpPr>
        <p:spPr>
          <a:xfrm>
            <a:off x="444053" y="1278655"/>
            <a:ext cx="116717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First-class functions.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Pure functions.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Immutability.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Declarative vs Imperative.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65592-B3C5-6E49-BA8D-F4432C9626FA}"/>
              </a:ext>
            </a:extLst>
          </p:cNvPr>
          <p:cNvSpPr txBox="1"/>
          <p:nvPr/>
        </p:nvSpPr>
        <p:spPr>
          <a:xfrm>
            <a:off x="1454701" y="2376667"/>
            <a:ext cx="101489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Functions </a:t>
            </a:r>
            <a:r>
              <a:rPr lang="en-US" sz="54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are</a:t>
            </a:r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 data</a:t>
            </a:r>
          </a:p>
          <a:p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(pointers to functions, </a:t>
            </a:r>
            <a:b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anyone?)</a:t>
            </a:r>
          </a:p>
        </p:txBody>
      </p:sp>
    </p:spTree>
    <p:extLst>
      <p:ext uri="{BB962C8B-B14F-4D97-AF65-F5344CB8AC3E}">
        <p14:creationId xmlns:p14="http://schemas.microsoft.com/office/powerpoint/2010/main" val="1477164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E6206-EF55-1643-9C6D-66973053E1E9}"/>
              </a:ext>
            </a:extLst>
          </p:cNvPr>
          <p:cNvSpPr txBox="1"/>
          <p:nvPr/>
        </p:nvSpPr>
        <p:spPr>
          <a:xfrm>
            <a:off x="-6421" y="165521"/>
            <a:ext cx="4751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Rules of FP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45BE-F26C-974E-848E-196707EF92E1}"/>
              </a:ext>
            </a:extLst>
          </p:cNvPr>
          <p:cNvSpPr txBox="1"/>
          <p:nvPr/>
        </p:nvSpPr>
        <p:spPr>
          <a:xfrm>
            <a:off x="5685692" y="45926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4B881-A934-6448-9E1E-27909A6E19D4}"/>
              </a:ext>
            </a:extLst>
          </p:cNvPr>
          <p:cNvSpPr txBox="1"/>
          <p:nvPr/>
        </p:nvSpPr>
        <p:spPr>
          <a:xfrm>
            <a:off x="444053" y="1278655"/>
            <a:ext cx="116717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First-class functions.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Pure functions.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Immutability.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Declarative vs Imperative.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E17C5-C604-7044-9F55-099662320B9C}"/>
              </a:ext>
            </a:extLst>
          </p:cNvPr>
          <p:cNvSpPr txBox="1"/>
          <p:nvPr/>
        </p:nvSpPr>
        <p:spPr>
          <a:xfrm>
            <a:off x="1695241" y="2780324"/>
            <a:ext cx="83503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Input </a:t>
            </a:r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  <a:sym typeface="Wingdings" pitchFamily="2" charset="2"/>
              </a:rPr>
              <a:t> Output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  <a:sym typeface="Wingdings" pitchFamily="2" charset="2"/>
              </a:rPr>
              <a:t>No external state.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  <a:sym typeface="Wingdings" pitchFamily="2" charset="2"/>
              </a:rPr>
              <a:t>No internal state.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  <a:sym typeface="Wingdings" pitchFamily="2" charset="2"/>
              </a:rPr>
              <a:t>No side effects.</a:t>
            </a:r>
            <a:endParaRPr lang="en-US" sz="5400" dirty="0">
              <a:solidFill>
                <a:schemeClr val="accent4">
                  <a:lumMod val="60000"/>
                  <a:lumOff val="40000"/>
                </a:schemeClr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70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E6206-EF55-1643-9C6D-66973053E1E9}"/>
              </a:ext>
            </a:extLst>
          </p:cNvPr>
          <p:cNvSpPr txBox="1"/>
          <p:nvPr/>
        </p:nvSpPr>
        <p:spPr>
          <a:xfrm>
            <a:off x="-6421" y="165521"/>
            <a:ext cx="4751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Rules of FP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45BE-F26C-974E-848E-196707EF92E1}"/>
              </a:ext>
            </a:extLst>
          </p:cNvPr>
          <p:cNvSpPr txBox="1"/>
          <p:nvPr/>
        </p:nvSpPr>
        <p:spPr>
          <a:xfrm>
            <a:off x="5685692" y="45926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4B881-A934-6448-9E1E-27909A6E19D4}"/>
              </a:ext>
            </a:extLst>
          </p:cNvPr>
          <p:cNvSpPr txBox="1"/>
          <p:nvPr/>
        </p:nvSpPr>
        <p:spPr>
          <a:xfrm>
            <a:off x="444053" y="1278655"/>
            <a:ext cx="116717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First-class functions.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Pure functions.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Immutability.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Declarative vs Imperative.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F985A-E850-B744-84D5-3630AC20EDE7}"/>
              </a:ext>
            </a:extLst>
          </p:cNvPr>
          <p:cNvSpPr txBox="1"/>
          <p:nvPr/>
        </p:nvSpPr>
        <p:spPr>
          <a:xfrm>
            <a:off x="1728528" y="4038660"/>
            <a:ext cx="7657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DATA CAN’T CHANGE!</a:t>
            </a:r>
          </a:p>
        </p:txBody>
      </p:sp>
    </p:spTree>
    <p:extLst>
      <p:ext uri="{BB962C8B-B14F-4D97-AF65-F5344CB8AC3E}">
        <p14:creationId xmlns:p14="http://schemas.microsoft.com/office/powerpoint/2010/main" val="3290470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E6206-EF55-1643-9C6D-66973053E1E9}"/>
              </a:ext>
            </a:extLst>
          </p:cNvPr>
          <p:cNvSpPr txBox="1"/>
          <p:nvPr/>
        </p:nvSpPr>
        <p:spPr>
          <a:xfrm>
            <a:off x="-6421" y="165521"/>
            <a:ext cx="4751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Rules of FP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45BE-F26C-974E-848E-196707EF92E1}"/>
              </a:ext>
            </a:extLst>
          </p:cNvPr>
          <p:cNvSpPr txBox="1"/>
          <p:nvPr/>
        </p:nvSpPr>
        <p:spPr>
          <a:xfrm>
            <a:off x="5685692" y="45926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4B881-A934-6448-9E1E-27909A6E19D4}"/>
              </a:ext>
            </a:extLst>
          </p:cNvPr>
          <p:cNvSpPr txBox="1"/>
          <p:nvPr/>
        </p:nvSpPr>
        <p:spPr>
          <a:xfrm>
            <a:off x="444053" y="1278655"/>
            <a:ext cx="116717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First-class functions.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Pure functions.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Immutability.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Declarative vs Imperative.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C3A3A-FFA2-5043-831F-CAD7D206A22D}"/>
              </a:ext>
            </a:extLst>
          </p:cNvPr>
          <p:cNvSpPr txBox="1"/>
          <p:nvPr/>
        </p:nvSpPr>
        <p:spPr>
          <a:xfrm>
            <a:off x="1620656" y="4512213"/>
            <a:ext cx="93185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Ask for what you want,</a:t>
            </a:r>
            <a:b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not how you want it.</a:t>
            </a:r>
          </a:p>
        </p:txBody>
      </p:sp>
    </p:spTree>
    <p:extLst>
      <p:ext uri="{BB962C8B-B14F-4D97-AF65-F5344CB8AC3E}">
        <p14:creationId xmlns:p14="http://schemas.microsoft.com/office/powerpoint/2010/main" val="331803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6834022" y="2967335"/>
            <a:ext cx="51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¿What is FP?</a:t>
            </a:r>
          </a:p>
        </p:txBody>
      </p:sp>
    </p:spTree>
    <p:extLst>
      <p:ext uri="{BB962C8B-B14F-4D97-AF65-F5344CB8AC3E}">
        <p14:creationId xmlns:p14="http://schemas.microsoft.com/office/powerpoint/2010/main" val="367425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E6206-EF55-1643-9C6D-66973053E1E9}"/>
              </a:ext>
            </a:extLst>
          </p:cNvPr>
          <p:cNvSpPr txBox="1"/>
          <p:nvPr/>
        </p:nvSpPr>
        <p:spPr>
          <a:xfrm>
            <a:off x="-6421" y="165521"/>
            <a:ext cx="4751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Rules of FP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45BE-F26C-974E-848E-196707EF92E1}"/>
              </a:ext>
            </a:extLst>
          </p:cNvPr>
          <p:cNvSpPr txBox="1"/>
          <p:nvPr/>
        </p:nvSpPr>
        <p:spPr>
          <a:xfrm>
            <a:off x="5685692" y="45926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4B881-A934-6448-9E1E-27909A6E19D4}"/>
              </a:ext>
            </a:extLst>
          </p:cNvPr>
          <p:cNvSpPr txBox="1"/>
          <p:nvPr/>
        </p:nvSpPr>
        <p:spPr>
          <a:xfrm>
            <a:off x="444053" y="1278655"/>
            <a:ext cx="116717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First-class functions.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Pure functions.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Immutability.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Declarative vs Imperative.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C3A3A-FFA2-5043-831F-CAD7D206A22D}"/>
              </a:ext>
            </a:extLst>
          </p:cNvPr>
          <p:cNvSpPr txBox="1"/>
          <p:nvPr/>
        </p:nvSpPr>
        <p:spPr>
          <a:xfrm>
            <a:off x="1620656" y="4512213"/>
            <a:ext cx="93185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Ask for what you want,</a:t>
            </a:r>
            <a:b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not how you want it.</a:t>
            </a:r>
          </a:p>
        </p:txBody>
      </p:sp>
    </p:spTree>
    <p:extLst>
      <p:ext uri="{BB962C8B-B14F-4D97-AF65-F5344CB8AC3E}">
        <p14:creationId xmlns:p14="http://schemas.microsoft.com/office/powerpoint/2010/main" val="1011860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E6206-EF55-1643-9C6D-66973053E1E9}"/>
              </a:ext>
            </a:extLst>
          </p:cNvPr>
          <p:cNvSpPr txBox="1"/>
          <p:nvPr/>
        </p:nvSpPr>
        <p:spPr>
          <a:xfrm>
            <a:off x="-6421" y="165521"/>
            <a:ext cx="4751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Rules of FP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45BE-F26C-974E-848E-196707EF92E1}"/>
              </a:ext>
            </a:extLst>
          </p:cNvPr>
          <p:cNvSpPr txBox="1"/>
          <p:nvPr/>
        </p:nvSpPr>
        <p:spPr>
          <a:xfrm>
            <a:off x="5685692" y="45926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4B881-A934-6448-9E1E-27909A6E19D4}"/>
              </a:ext>
            </a:extLst>
          </p:cNvPr>
          <p:cNvSpPr txBox="1"/>
          <p:nvPr/>
        </p:nvSpPr>
        <p:spPr>
          <a:xfrm>
            <a:off x="444053" y="1278655"/>
            <a:ext cx="116717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First-class functions.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Pure functions.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Immutability.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Declarative vs Imperative.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F9718-D382-4742-9F39-E99A41BF133F}"/>
              </a:ext>
            </a:extLst>
          </p:cNvPr>
          <p:cNvSpPr txBox="1"/>
          <p:nvPr/>
        </p:nvSpPr>
        <p:spPr>
          <a:xfrm>
            <a:off x="5945668" y="1992894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Punched Tape 9">
            <a:extLst>
              <a:ext uri="{FF2B5EF4-FFF2-40B4-BE49-F238E27FC236}">
                <a16:creationId xmlns:a16="http://schemas.microsoft.com/office/drawing/2014/main" id="{ADAB1630-1BC2-1D41-87E3-CE6FAA20A4B9}"/>
              </a:ext>
            </a:extLst>
          </p:cNvPr>
          <p:cNvSpPr/>
          <p:nvPr/>
        </p:nvSpPr>
        <p:spPr>
          <a:xfrm rot="5400000">
            <a:off x="1855694" y="988069"/>
            <a:ext cx="3316941" cy="2214283"/>
          </a:xfrm>
          <a:prstGeom prst="flowChartPunchedTap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unched Tape 10">
            <a:extLst>
              <a:ext uri="{FF2B5EF4-FFF2-40B4-BE49-F238E27FC236}">
                <a16:creationId xmlns:a16="http://schemas.microsoft.com/office/drawing/2014/main" id="{F81087CA-CF3A-5946-8E77-DAD6A82AEBDD}"/>
              </a:ext>
            </a:extLst>
          </p:cNvPr>
          <p:cNvSpPr/>
          <p:nvPr/>
        </p:nvSpPr>
        <p:spPr>
          <a:xfrm rot="5400000">
            <a:off x="6347011" y="988069"/>
            <a:ext cx="3316941" cy="2214283"/>
          </a:xfrm>
          <a:prstGeom prst="flowChartPunchedTap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3D921F-2962-8340-A9BF-9FA62DB070B0}"/>
              </a:ext>
            </a:extLst>
          </p:cNvPr>
          <p:cNvSpPr/>
          <p:nvPr/>
        </p:nvSpPr>
        <p:spPr>
          <a:xfrm>
            <a:off x="3053782" y="545958"/>
            <a:ext cx="461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B7904E-0A4E-1E4B-B480-CE79CE83AE1A}"/>
              </a:ext>
            </a:extLst>
          </p:cNvPr>
          <p:cNvSpPr/>
          <p:nvPr/>
        </p:nvSpPr>
        <p:spPr>
          <a:xfrm>
            <a:off x="7682957" y="545958"/>
            <a:ext cx="461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CCE060-E573-8B4B-AD3E-425C271FE0AC}"/>
              </a:ext>
            </a:extLst>
          </p:cNvPr>
          <p:cNvSpPr/>
          <p:nvPr/>
        </p:nvSpPr>
        <p:spPr>
          <a:xfrm>
            <a:off x="3043788" y="119052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A0EEE-EE08-D94B-8FBB-5DC9762E4B37}"/>
              </a:ext>
            </a:extLst>
          </p:cNvPr>
          <p:cNvSpPr/>
          <p:nvPr/>
        </p:nvSpPr>
        <p:spPr>
          <a:xfrm>
            <a:off x="3473887" y="167472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3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DE1F4A-2A8E-1447-AAB4-EC18A8E2D98C}"/>
              </a:ext>
            </a:extLst>
          </p:cNvPr>
          <p:cNvSpPr/>
          <p:nvPr/>
        </p:nvSpPr>
        <p:spPr>
          <a:xfrm>
            <a:off x="3053782" y="22760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4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07E7E2-D1D6-0A4B-924D-AD1FB9EC5548}"/>
              </a:ext>
            </a:extLst>
          </p:cNvPr>
          <p:cNvSpPr/>
          <p:nvPr/>
        </p:nvSpPr>
        <p:spPr>
          <a:xfrm>
            <a:off x="3639425" y="299523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6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75AC27-4898-884B-9E67-7D120D41C8A5}"/>
              </a:ext>
            </a:extLst>
          </p:cNvPr>
          <p:cNvSpPr/>
          <p:nvPr/>
        </p:nvSpPr>
        <p:spPr>
          <a:xfrm>
            <a:off x="7491938" y="10825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1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4A5919-5D31-4D4B-84F3-7EBA21A8DEAA}"/>
              </a:ext>
            </a:extLst>
          </p:cNvPr>
          <p:cNvSpPr/>
          <p:nvPr/>
        </p:nvSpPr>
        <p:spPr>
          <a:xfrm>
            <a:off x="7922037" y="156677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9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A8B382-1D4C-2D4E-A22C-06380B634492}"/>
              </a:ext>
            </a:extLst>
          </p:cNvPr>
          <p:cNvSpPr/>
          <p:nvPr/>
        </p:nvSpPr>
        <p:spPr>
          <a:xfrm>
            <a:off x="7501932" y="216810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16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0C6696-082B-C148-BFE4-0E8D0A3AF977}"/>
              </a:ext>
            </a:extLst>
          </p:cNvPr>
          <p:cNvSpPr/>
          <p:nvPr/>
        </p:nvSpPr>
        <p:spPr>
          <a:xfrm>
            <a:off x="8087575" y="288728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36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58FAC2-39CD-DE47-A520-CDC92F6D7B8D}"/>
              </a:ext>
            </a:extLst>
          </p:cNvPr>
          <p:cNvCxnSpPr/>
          <p:nvPr/>
        </p:nvCxnSpPr>
        <p:spPr>
          <a:xfrm flipV="1">
            <a:off x="3376306" y="1264024"/>
            <a:ext cx="4115632" cy="986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84A02E-3805-A64D-BAE6-3FFD65EEA18E}"/>
              </a:ext>
            </a:extLst>
          </p:cNvPr>
          <p:cNvCxnSpPr/>
          <p:nvPr/>
        </p:nvCxnSpPr>
        <p:spPr>
          <a:xfrm flipV="1">
            <a:off x="3796411" y="1752290"/>
            <a:ext cx="4115632" cy="986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56530A-7648-3F42-A985-60F7B9DF2890}"/>
              </a:ext>
            </a:extLst>
          </p:cNvPr>
          <p:cNvCxnSpPr/>
          <p:nvPr/>
        </p:nvCxnSpPr>
        <p:spPr>
          <a:xfrm flipV="1">
            <a:off x="3366312" y="2347323"/>
            <a:ext cx="4115632" cy="986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9FF121-9D51-894F-BD26-DC703D57220C}"/>
              </a:ext>
            </a:extLst>
          </p:cNvPr>
          <p:cNvCxnSpPr/>
          <p:nvPr/>
        </p:nvCxnSpPr>
        <p:spPr>
          <a:xfrm flipV="1">
            <a:off x="3967667" y="3071179"/>
            <a:ext cx="4115632" cy="986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104592-2FB9-6245-8854-405605B21F4D}"/>
              </a:ext>
            </a:extLst>
          </p:cNvPr>
          <p:cNvSpPr txBox="1"/>
          <p:nvPr/>
        </p:nvSpPr>
        <p:spPr>
          <a:xfrm>
            <a:off x="5201120" y="829236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i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166022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121F169-5303-6F4B-8FAD-2558744D1B0E}"/>
              </a:ext>
            </a:extLst>
          </p:cNvPr>
          <p:cNvSpPr/>
          <p:nvPr/>
        </p:nvSpPr>
        <p:spPr>
          <a:xfrm>
            <a:off x="3845169" y="1688123"/>
            <a:ext cx="4814277" cy="4697046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42FDD-7632-A549-9AC8-6F431FA28507}"/>
              </a:ext>
            </a:extLst>
          </p:cNvPr>
          <p:cNvSpPr txBox="1"/>
          <p:nvPr/>
        </p:nvSpPr>
        <p:spPr>
          <a:xfrm>
            <a:off x="329641" y="149890"/>
            <a:ext cx="101489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 functional program in </a:t>
            </a:r>
            <a:b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the wild: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EC7D77-99C5-A942-89E2-866A564B5C91}"/>
              </a:ext>
            </a:extLst>
          </p:cNvPr>
          <p:cNvSpPr/>
          <p:nvPr/>
        </p:nvSpPr>
        <p:spPr>
          <a:xfrm>
            <a:off x="4230075" y="3638062"/>
            <a:ext cx="1570893" cy="15318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85EC33-E22E-9545-94AE-B1CEE36AA2FD}"/>
              </a:ext>
            </a:extLst>
          </p:cNvPr>
          <p:cNvSpPr/>
          <p:nvPr/>
        </p:nvSpPr>
        <p:spPr>
          <a:xfrm>
            <a:off x="6162430" y="2450123"/>
            <a:ext cx="1570893" cy="15318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70F6E2-0151-344F-B75A-4FC1D48A3309}"/>
              </a:ext>
            </a:extLst>
          </p:cNvPr>
          <p:cNvSpPr/>
          <p:nvPr/>
        </p:nvSpPr>
        <p:spPr>
          <a:xfrm>
            <a:off x="6096000" y="4282832"/>
            <a:ext cx="1570893" cy="15318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2ED44B-919F-7446-9CDD-CE2D5E435816}"/>
              </a:ext>
            </a:extLst>
          </p:cNvPr>
          <p:cNvCxnSpPr>
            <a:cxnSpLocks/>
          </p:cNvCxnSpPr>
          <p:nvPr/>
        </p:nvCxnSpPr>
        <p:spPr>
          <a:xfrm flipH="1" flipV="1">
            <a:off x="7711832" y="2973753"/>
            <a:ext cx="1807306" cy="2422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16543A-20F3-3D4D-B2E9-9DA309763F57}"/>
              </a:ext>
            </a:extLst>
          </p:cNvPr>
          <p:cNvCxnSpPr>
            <a:cxnSpLocks/>
          </p:cNvCxnSpPr>
          <p:nvPr/>
        </p:nvCxnSpPr>
        <p:spPr>
          <a:xfrm flipH="1">
            <a:off x="5800968" y="3429000"/>
            <a:ext cx="3718170" cy="7991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F2E5C7-48DE-4744-A9CA-722A33344DEC}"/>
              </a:ext>
            </a:extLst>
          </p:cNvPr>
          <p:cNvCxnSpPr>
            <a:cxnSpLocks/>
          </p:cNvCxnSpPr>
          <p:nvPr/>
        </p:nvCxnSpPr>
        <p:spPr>
          <a:xfrm flipH="1">
            <a:off x="7534032" y="3641971"/>
            <a:ext cx="1985106" cy="9925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D96B2-AC07-3A42-8B8F-E1B7089B0F6B}"/>
              </a:ext>
            </a:extLst>
          </p:cNvPr>
          <p:cNvSpPr/>
          <p:nvPr/>
        </p:nvSpPr>
        <p:spPr>
          <a:xfrm>
            <a:off x="9519138" y="2778535"/>
            <a:ext cx="2252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Functional core</a:t>
            </a:r>
            <a:b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(kernel)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C6622E-391C-F44E-B0B5-7FF5DA03D0D5}"/>
              </a:ext>
            </a:extLst>
          </p:cNvPr>
          <p:cNvCxnSpPr>
            <a:cxnSpLocks/>
          </p:cNvCxnSpPr>
          <p:nvPr/>
        </p:nvCxnSpPr>
        <p:spPr>
          <a:xfrm flipV="1">
            <a:off x="2087405" y="3602892"/>
            <a:ext cx="175776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7C3C975-8F14-FF42-8E53-EB0757F7C49F}"/>
              </a:ext>
            </a:extLst>
          </p:cNvPr>
          <p:cNvSpPr/>
          <p:nvPr/>
        </p:nvSpPr>
        <p:spPr>
          <a:xfrm>
            <a:off x="184299" y="2236259"/>
            <a:ext cx="30925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Interactive shell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Thin interpretative</a:t>
            </a:r>
            <a:b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layer.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Interpreter.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31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C42FDD-7632-A549-9AC8-6F431FA28507}"/>
              </a:ext>
            </a:extLst>
          </p:cNvPr>
          <p:cNvSpPr txBox="1"/>
          <p:nvPr/>
        </p:nvSpPr>
        <p:spPr>
          <a:xfrm>
            <a:off x="329641" y="149890"/>
            <a:ext cx="101489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 functional program in </a:t>
            </a:r>
            <a:b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the wild: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354B7B-E49F-C147-B5F9-3AAE14FA9947}"/>
              </a:ext>
            </a:extLst>
          </p:cNvPr>
          <p:cNvGrpSpPr/>
          <p:nvPr/>
        </p:nvGrpSpPr>
        <p:grpSpPr>
          <a:xfrm>
            <a:off x="2227386" y="2993291"/>
            <a:ext cx="2665046" cy="2446215"/>
            <a:chOff x="3845169" y="1688123"/>
            <a:chExt cx="4814277" cy="46970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4EC76A-B4C8-8A45-947B-30ADE7DE97FC}"/>
                </a:ext>
              </a:extLst>
            </p:cNvPr>
            <p:cNvSpPr/>
            <p:nvPr/>
          </p:nvSpPr>
          <p:spPr>
            <a:xfrm>
              <a:off x="3845169" y="1688123"/>
              <a:ext cx="4814277" cy="4697046"/>
            </a:xfrm>
            <a:prstGeom prst="ellips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B83311F-1F30-8646-8FE8-B2AAE656E661}"/>
                </a:ext>
              </a:extLst>
            </p:cNvPr>
            <p:cNvSpPr/>
            <p:nvPr/>
          </p:nvSpPr>
          <p:spPr>
            <a:xfrm>
              <a:off x="4230075" y="3638062"/>
              <a:ext cx="1570893" cy="15318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2253F63-6C0E-0E44-B702-D0F864CE2B12}"/>
                </a:ext>
              </a:extLst>
            </p:cNvPr>
            <p:cNvSpPr/>
            <p:nvPr/>
          </p:nvSpPr>
          <p:spPr>
            <a:xfrm>
              <a:off x="6162430" y="2450123"/>
              <a:ext cx="1570893" cy="15318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41BA135-821D-C745-BB42-5AB8D40A194F}"/>
                </a:ext>
              </a:extLst>
            </p:cNvPr>
            <p:cNvSpPr/>
            <p:nvPr/>
          </p:nvSpPr>
          <p:spPr>
            <a:xfrm>
              <a:off x="6096000" y="4282832"/>
              <a:ext cx="1570893" cy="15318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D80903-0534-6742-B29B-846B52F6C5E9}"/>
              </a:ext>
            </a:extLst>
          </p:cNvPr>
          <p:cNvGrpSpPr/>
          <p:nvPr/>
        </p:nvGrpSpPr>
        <p:grpSpPr>
          <a:xfrm>
            <a:off x="5967047" y="1569278"/>
            <a:ext cx="2665046" cy="2446215"/>
            <a:chOff x="3845169" y="1688123"/>
            <a:chExt cx="4814277" cy="469704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E683497-8601-D443-81DD-86F9BADCDEB9}"/>
                </a:ext>
              </a:extLst>
            </p:cNvPr>
            <p:cNvSpPr/>
            <p:nvPr/>
          </p:nvSpPr>
          <p:spPr>
            <a:xfrm>
              <a:off x="3845169" y="1688123"/>
              <a:ext cx="4814277" cy="4697046"/>
            </a:xfrm>
            <a:prstGeom prst="ellips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0F920F-1681-DA45-8183-46AED8A556FD}"/>
                </a:ext>
              </a:extLst>
            </p:cNvPr>
            <p:cNvSpPr/>
            <p:nvPr/>
          </p:nvSpPr>
          <p:spPr>
            <a:xfrm>
              <a:off x="4230075" y="3638062"/>
              <a:ext cx="1570893" cy="15318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2237790-954F-3B44-B190-7E00998696BB}"/>
                </a:ext>
              </a:extLst>
            </p:cNvPr>
            <p:cNvSpPr/>
            <p:nvPr/>
          </p:nvSpPr>
          <p:spPr>
            <a:xfrm>
              <a:off x="6162430" y="2450123"/>
              <a:ext cx="1570893" cy="15318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28EB56-3565-0E4D-A99C-FE3EC42582B0}"/>
                </a:ext>
              </a:extLst>
            </p:cNvPr>
            <p:cNvSpPr/>
            <p:nvPr/>
          </p:nvSpPr>
          <p:spPr>
            <a:xfrm>
              <a:off x="6096000" y="4282832"/>
              <a:ext cx="1570893" cy="15318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FBE312-F147-684E-8606-8312B3798F90}"/>
              </a:ext>
            </a:extLst>
          </p:cNvPr>
          <p:cNvGrpSpPr/>
          <p:nvPr/>
        </p:nvGrpSpPr>
        <p:grpSpPr>
          <a:xfrm>
            <a:off x="8162785" y="4065614"/>
            <a:ext cx="2665046" cy="2446215"/>
            <a:chOff x="3845169" y="1688123"/>
            <a:chExt cx="4814277" cy="469704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4DA134A-A526-4F4D-BDCD-EEBF78C3A2F7}"/>
                </a:ext>
              </a:extLst>
            </p:cNvPr>
            <p:cNvSpPr/>
            <p:nvPr/>
          </p:nvSpPr>
          <p:spPr>
            <a:xfrm>
              <a:off x="3845169" y="1688123"/>
              <a:ext cx="4814277" cy="4697046"/>
            </a:xfrm>
            <a:prstGeom prst="ellips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D9761B-0F3F-0143-ACF2-6DCD20BB97A3}"/>
                </a:ext>
              </a:extLst>
            </p:cNvPr>
            <p:cNvSpPr/>
            <p:nvPr/>
          </p:nvSpPr>
          <p:spPr>
            <a:xfrm>
              <a:off x="4230075" y="3638062"/>
              <a:ext cx="1570893" cy="15318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7FF23CA-4A73-4B4C-952B-0A1971BFFFE5}"/>
                </a:ext>
              </a:extLst>
            </p:cNvPr>
            <p:cNvSpPr/>
            <p:nvPr/>
          </p:nvSpPr>
          <p:spPr>
            <a:xfrm>
              <a:off x="6162430" y="2450123"/>
              <a:ext cx="1570893" cy="15318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B076EB-4161-594F-8786-45DCFEF083D3}"/>
                </a:ext>
              </a:extLst>
            </p:cNvPr>
            <p:cNvSpPr/>
            <p:nvPr/>
          </p:nvSpPr>
          <p:spPr>
            <a:xfrm>
              <a:off x="6096000" y="4282832"/>
              <a:ext cx="1570893" cy="153181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6A8CB4-03CD-734B-B805-ADE2E95C2742}"/>
              </a:ext>
            </a:extLst>
          </p:cNvPr>
          <p:cNvCxnSpPr/>
          <p:nvPr/>
        </p:nvCxnSpPr>
        <p:spPr>
          <a:xfrm flipV="1">
            <a:off x="4267200" y="2792385"/>
            <a:ext cx="1617785" cy="3259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225D77-4C6E-8B49-9966-9EB6259C01D6}"/>
              </a:ext>
            </a:extLst>
          </p:cNvPr>
          <p:cNvCxnSpPr>
            <a:cxnSpLocks/>
          </p:cNvCxnSpPr>
          <p:nvPr/>
        </p:nvCxnSpPr>
        <p:spPr>
          <a:xfrm>
            <a:off x="8399377" y="3482459"/>
            <a:ext cx="445789" cy="6828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3550C4-4D88-7B4D-995F-8DAAA22E9A60}"/>
              </a:ext>
            </a:extLst>
          </p:cNvPr>
          <p:cNvCxnSpPr>
            <a:cxnSpLocks/>
          </p:cNvCxnSpPr>
          <p:nvPr/>
        </p:nvCxnSpPr>
        <p:spPr>
          <a:xfrm>
            <a:off x="4816859" y="4570677"/>
            <a:ext cx="3302558" cy="8642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6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E6206-EF55-1643-9C6D-66973053E1E9}"/>
              </a:ext>
            </a:extLst>
          </p:cNvPr>
          <p:cNvSpPr txBox="1"/>
          <p:nvPr/>
        </p:nvSpPr>
        <p:spPr>
          <a:xfrm>
            <a:off x="-6421" y="165521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FP tools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45BE-F26C-974E-848E-196707EF92E1}"/>
              </a:ext>
            </a:extLst>
          </p:cNvPr>
          <p:cNvSpPr txBox="1"/>
          <p:nvPr/>
        </p:nvSpPr>
        <p:spPr>
          <a:xfrm>
            <a:off x="5685692" y="45926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4B881-A934-6448-9E1E-27909A6E19D4}"/>
              </a:ext>
            </a:extLst>
          </p:cNvPr>
          <p:cNvSpPr txBox="1"/>
          <p:nvPr/>
        </p:nvSpPr>
        <p:spPr>
          <a:xfrm>
            <a:off x="444053" y="1278655"/>
            <a:ext cx="87655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Recursion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Currying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Transformation </a:t>
            </a:r>
            <a:b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(map/filter/reduce)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974273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E6206-EF55-1643-9C6D-66973053E1E9}"/>
              </a:ext>
            </a:extLst>
          </p:cNvPr>
          <p:cNvSpPr txBox="1"/>
          <p:nvPr/>
        </p:nvSpPr>
        <p:spPr>
          <a:xfrm>
            <a:off x="-6421" y="165521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FP tools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45BE-F26C-974E-848E-196707EF92E1}"/>
              </a:ext>
            </a:extLst>
          </p:cNvPr>
          <p:cNvSpPr txBox="1"/>
          <p:nvPr/>
        </p:nvSpPr>
        <p:spPr>
          <a:xfrm>
            <a:off x="5685692" y="45926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4B881-A934-6448-9E1E-27909A6E19D4}"/>
              </a:ext>
            </a:extLst>
          </p:cNvPr>
          <p:cNvSpPr txBox="1"/>
          <p:nvPr/>
        </p:nvSpPr>
        <p:spPr>
          <a:xfrm>
            <a:off x="444053" y="1278655"/>
            <a:ext cx="87655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Recursion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Currying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Transformation 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(map/filter/reduce)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Composition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1FAA7-50DF-9040-B6DD-5CB883575252}"/>
              </a:ext>
            </a:extLst>
          </p:cNvPr>
          <p:cNvSpPr txBox="1"/>
          <p:nvPr/>
        </p:nvSpPr>
        <p:spPr>
          <a:xfrm>
            <a:off x="1880632" y="2265342"/>
            <a:ext cx="9733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Avoid unnecessary state</a:t>
            </a:r>
          </a:p>
        </p:txBody>
      </p:sp>
    </p:spTree>
    <p:extLst>
      <p:ext uri="{BB962C8B-B14F-4D97-AF65-F5344CB8AC3E}">
        <p14:creationId xmlns:p14="http://schemas.microsoft.com/office/powerpoint/2010/main" val="1810886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E6206-EF55-1643-9C6D-66973053E1E9}"/>
              </a:ext>
            </a:extLst>
          </p:cNvPr>
          <p:cNvSpPr txBox="1"/>
          <p:nvPr/>
        </p:nvSpPr>
        <p:spPr>
          <a:xfrm>
            <a:off x="1930331" y="927520"/>
            <a:ext cx="93185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Example 1 (recursion):</a:t>
            </a:r>
          </a:p>
          <a:p>
            <a:endParaRPr lang="en-US" sz="54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Factorial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45BE-F26C-974E-848E-196707EF92E1}"/>
              </a:ext>
            </a:extLst>
          </p:cNvPr>
          <p:cNvSpPr txBox="1"/>
          <p:nvPr/>
        </p:nvSpPr>
        <p:spPr>
          <a:xfrm>
            <a:off x="5685692" y="45926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89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E6206-EF55-1643-9C6D-66973053E1E9}"/>
              </a:ext>
            </a:extLst>
          </p:cNvPr>
          <p:cNvSpPr txBox="1"/>
          <p:nvPr/>
        </p:nvSpPr>
        <p:spPr>
          <a:xfrm>
            <a:off x="-6421" y="165521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FP tools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45BE-F26C-974E-848E-196707EF92E1}"/>
              </a:ext>
            </a:extLst>
          </p:cNvPr>
          <p:cNvSpPr txBox="1"/>
          <p:nvPr/>
        </p:nvSpPr>
        <p:spPr>
          <a:xfrm>
            <a:off x="5685692" y="45926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4B881-A934-6448-9E1E-27909A6E19D4}"/>
              </a:ext>
            </a:extLst>
          </p:cNvPr>
          <p:cNvSpPr txBox="1"/>
          <p:nvPr/>
        </p:nvSpPr>
        <p:spPr>
          <a:xfrm>
            <a:off x="444053" y="1278655"/>
            <a:ext cx="87655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Recursion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Currying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Transformation 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(map/filter/reduce)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1CAA9-9895-0340-934C-8F53B197768B}"/>
              </a:ext>
            </a:extLst>
          </p:cNvPr>
          <p:cNvSpPr txBox="1"/>
          <p:nvPr/>
        </p:nvSpPr>
        <p:spPr>
          <a:xfrm>
            <a:off x="1746623" y="3207664"/>
            <a:ext cx="93185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Use HOF to parametrize</a:t>
            </a:r>
            <a:b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behavior.</a:t>
            </a:r>
          </a:p>
        </p:txBody>
      </p:sp>
    </p:spTree>
    <p:extLst>
      <p:ext uri="{BB962C8B-B14F-4D97-AF65-F5344CB8AC3E}">
        <p14:creationId xmlns:p14="http://schemas.microsoft.com/office/powerpoint/2010/main" val="2615260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4EC723-541D-D94C-8D7C-40D391A324E3}"/>
              </a:ext>
            </a:extLst>
          </p:cNvPr>
          <p:cNvSpPr txBox="1"/>
          <p:nvPr/>
        </p:nvSpPr>
        <p:spPr>
          <a:xfrm>
            <a:off x="1930331" y="927520"/>
            <a:ext cx="89033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Example 2 (currying):</a:t>
            </a:r>
          </a:p>
          <a:p>
            <a:endParaRPr lang="en-US" sz="54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Greet by name</a:t>
            </a:r>
          </a:p>
        </p:txBody>
      </p:sp>
    </p:spTree>
    <p:extLst>
      <p:ext uri="{BB962C8B-B14F-4D97-AF65-F5344CB8AC3E}">
        <p14:creationId xmlns:p14="http://schemas.microsoft.com/office/powerpoint/2010/main" val="4101381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E6206-EF55-1643-9C6D-66973053E1E9}"/>
              </a:ext>
            </a:extLst>
          </p:cNvPr>
          <p:cNvSpPr txBox="1"/>
          <p:nvPr/>
        </p:nvSpPr>
        <p:spPr>
          <a:xfrm>
            <a:off x="-6421" y="165521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FP tools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45BE-F26C-974E-848E-196707EF92E1}"/>
              </a:ext>
            </a:extLst>
          </p:cNvPr>
          <p:cNvSpPr txBox="1"/>
          <p:nvPr/>
        </p:nvSpPr>
        <p:spPr>
          <a:xfrm>
            <a:off x="5685692" y="45926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4B881-A934-6448-9E1E-27909A6E19D4}"/>
              </a:ext>
            </a:extLst>
          </p:cNvPr>
          <p:cNvSpPr txBox="1"/>
          <p:nvPr/>
        </p:nvSpPr>
        <p:spPr>
          <a:xfrm>
            <a:off x="444053" y="1305341"/>
            <a:ext cx="87655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Recursion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Currying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Transformation </a:t>
            </a:r>
            <a:b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(map/filter/reduce)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290A2-F510-E242-BAA3-D34CD6993D0B}"/>
              </a:ext>
            </a:extLst>
          </p:cNvPr>
          <p:cNvSpPr txBox="1"/>
          <p:nvPr/>
        </p:nvSpPr>
        <p:spPr>
          <a:xfrm>
            <a:off x="3046505" y="1305341"/>
            <a:ext cx="84882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Avoid external state</a:t>
            </a:r>
          </a:p>
          <a:p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dependencies.</a:t>
            </a:r>
          </a:p>
        </p:txBody>
      </p:sp>
    </p:spTree>
    <p:extLst>
      <p:ext uri="{BB962C8B-B14F-4D97-AF65-F5344CB8AC3E}">
        <p14:creationId xmlns:p14="http://schemas.microsoft.com/office/powerpoint/2010/main" val="66363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E77BB2-9F0A-7A4D-9AC1-A8AF2E08937A}"/>
              </a:ext>
            </a:extLst>
          </p:cNvPr>
          <p:cNvSpPr txBox="1"/>
          <p:nvPr/>
        </p:nvSpPr>
        <p:spPr>
          <a:xfrm>
            <a:off x="408757" y="165521"/>
            <a:ext cx="3921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Paradigma</a:t>
            </a:r>
            <a:endParaRPr lang="en-US" sz="54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8E60E-4019-F145-BFD3-3A7A78FC9350}"/>
              </a:ext>
            </a:extLst>
          </p:cNvPr>
          <p:cNvSpPr txBox="1"/>
          <p:nvPr/>
        </p:nvSpPr>
        <p:spPr>
          <a:xfrm>
            <a:off x="1380752" y="1231763"/>
            <a:ext cx="4336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Procedural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C00A7-4507-4A40-8854-715F4CDB8E68}"/>
              </a:ext>
            </a:extLst>
          </p:cNvPr>
          <p:cNvSpPr txBox="1"/>
          <p:nvPr/>
        </p:nvSpPr>
        <p:spPr>
          <a:xfrm>
            <a:off x="1380752" y="2297448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5C6043-A189-B545-BFDE-4817384EFB63}"/>
              </a:ext>
            </a:extLst>
          </p:cNvPr>
          <p:cNvSpPr txBox="1"/>
          <p:nvPr/>
        </p:nvSpPr>
        <p:spPr>
          <a:xfrm>
            <a:off x="1380752" y="3350019"/>
            <a:ext cx="1015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FP</a:t>
            </a:r>
          </a:p>
        </p:txBody>
      </p:sp>
    </p:spTree>
    <p:extLst>
      <p:ext uri="{BB962C8B-B14F-4D97-AF65-F5344CB8AC3E}">
        <p14:creationId xmlns:p14="http://schemas.microsoft.com/office/powerpoint/2010/main" val="361759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4EC723-541D-D94C-8D7C-40D391A324E3}"/>
              </a:ext>
            </a:extLst>
          </p:cNvPr>
          <p:cNvSpPr txBox="1"/>
          <p:nvPr/>
        </p:nvSpPr>
        <p:spPr>
          <a:xfrm>
            <a:off x="1930331" y="927520"/>
            <a:ext cx="890339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Example 3 (currying):</a:t>
            </a:r>
          </a:p>
          <a:p>
            <a:endParaRPr lang="en-US" sz="54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CamelCase from </a:t>
            </a:r>
            <a:b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Three letter animals</a:t>
            </a:r>
          </a:p>
          <a:p>
            <a:endParaRPr lang="en-US" sz="54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[</a:t>
            </a:r>
            <a:r>
              <a:rPr lang="en-US" sz="3200" dirty="0">
                <a:solidFill>
                  <a:schemeClr val="accent6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‘</a:t>
            </a:r>
            <a:r>
              <a:rPr lang="en-US" sz="3200" dirty="0" err="1">
                <a:solidFill>
                  <a:schemeClr val="accent6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dog’</a:t>
            </a:r>
            <a:r>
              <a:rPr lang="en-US" sz="32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,</a:t>
            </a:r>
            <a:r>
              <a:rPr lang="en-US" sz="3200" dirty="0" err="1">
                <a:solidFill>
                  <a:schemeClr val="accent6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’fish’</a:t>
            </a:r>
            <a:r>
              <a:rPr lang="en-US" sz="32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,</a:t>
            </a:r>
            <a:r>
              <a:rPr lang="en-US" sz="3200" dirty="0" err="1">
                <a:solidFill>
                  <a:schemeClr val="accent6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’cat</a:t>
            </a:r>
            <a:r>
              <a:rPr lang="en-US" sz="3200" dirty="0">
                <a:solidFill>
                  <a:schemeClr val="accent6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’</a:t>
            </a:r>
            <a:r>
              <a:rPr lang="en-US" sz="32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] -&gt; </a:t>
            </a:r>
            <a:r>
              <a:rPr lang="en-US" sz="3200" dirty="0">
                <a:solidFill>
                  <a:schemeClr val="accent6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‘</a:t>
            </a:r>
            <a:r>
              <a:rPr lang="en-US" sz="3200" dirty="0" err="1">
                <a:solidFill>
                  <a:schemeClr val="accent6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DogCat</a:t>
            </a:r>
            <a:r>
              <a:rPr lang="en-US" sz="3200" dirty="0">
                <a:solidFill>
                  <a:schemeClr val="accent6"/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435427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E6206-EF55-1643-9C6D-66973053E1E9}"/>
              </a:ext>
            </a:extLst>
          </p:cNvPr>
          <p:cNvSpPr txBox="1"/>
          <p:nvPr/>
        </p:nvSpPr>
        <p:spPr>
          <a:xfrm>
            <a:off x="-6421" y="165521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FP tools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45BE-F26C-974E-848E-196707EF92E1}"/>
              </a:ext>
            </a:extLst>
          </p:cNvPr>
          <p:cNvSpPr txBox="1"/>
          <p:nvPr/>
        </p:nvSpPr>
        <p:spPr>
          <a:xfrm>
            <a:off x="5685692" y="45926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4B881-A934-6448-9E1E-27909A6E19D4}"/>
              </a:ext>
            </a:extLst>
          </p:cNvPr>
          <p:cNvSpPr txBox="1"/>
          <p:nvPr/>
        </p:nvSpPr>
        <p:spPr>
          <a:xfrm>
            <a:off x="444053" y="1278655"/>
            <a:ext cx="87655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Recursion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Currying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Transformation 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(map/filter/reduce)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Composition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BAE82-A143-264E-9515-798557B67B44}"/>
              </a:ext>
            </a:extLst>
          </p:cNvPr>
          <p:cNvSpPr txBox="1"/>
          <p:nvPr/>
        </p:nvSpPr>
        <p:spPr>
          <a:xfrm>
            <a:off x="444053" y="1467519"/>
            <a:ext cx="113944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Build complex functionality</a:t>
            </a:r>
            <a:b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by composing simple</a:t>
            </a:r>
            <a:b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functions.</a:t>
            </a:r>
          </a:p>
        </p:txBody>
      </p:sp>
    </p:spTree>
    <p:extLst>
      <p:ext uri="{BB962C8B-B14F-4D97-AF65-F5344CB8AC3E}">
        <p14:creationId xmlns:p14="http://schemas.microsoft.com/office/powerpoint/2010/main" val="2227635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E6206-EF55-1643-9C6D-66973053E1E9}"/>
              </a:ext>
            </a:extLst>
          </p:cNvPr>
          <p:cNvSpPr txBox="1"/>
          <p:nvPr/>
        </p:nvSpPr>
        <p:spPr>
          <a:xfrm>
            <a:off x="-6421" y="165521"/>
            <a:ext cx="8903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FP toolset (advanced)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45BE-F26C-974E-848E-196707EF92E1}"/>
              </a:ext>
            </a:extLst>
          </p:cNvPr>
          <p:cNvSpPr txBox="1"/>
          <p:nvPr/>
        </p:nvSpPr>
        <p:spPr>
          <a:xfrm>
            <a:off x="5685692" y="45926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4B881-A934-6448-9E1E-27909A6E19D4}"/>
              </a:ext>
            </a:extLst>
          </p:cNvPr>
          <p:cNvSpPr txBox="1"/>
          <p:nvPr/>
        </p:nvSpPr>
        <p:spPr>
          <a:xfrm>
            <a:off x="444053" y="1278655"/>
            <a:ext cx="544411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Tail calls</a:t>
            </a:r>
          </a:p>
          <a:p>
            <a:pPr marL="685800" indent="-685800">
              <a:buFontTx/>
              <a:buChar char="-"/>
            </a:pPr>
            <a:r>
              <a:rPr lang="en-US" sz="54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Memoization</a:t>
            </a:r>
            <a:endParaRPr lang="en-US" sz="54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Monads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Monoids</a:t>
            </a:r>
          </a:p>
          <a:p>
            <a:pPr marL="685800" indent="-685800">
              <a:buFontTx/>
              <a:buChar char="-"/>
            </a:pPr>
            <a:r>
              <a:rPr lang="en-US" sz="54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Functors</a:t>
            </a:r>
            <a:endParaRPr lang="en-US" sz="54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84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E77BB2-9F0A-7A4D-9AC1-A8AF2E08937A}"/>
              </a:ext>
            </a:extLst>
          </p:cNvPr>
          <p:cNvSpPr txBox="1"/>
          <p:nvPr/>
        </p:nvSpPr>
        <p:spPr>
          <a:xfrm>
            <a:off x="823935" y="165521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Paradigm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8E60E-4019-F145-BFD3-3A7A78FC9350}"/>
              </a:ext>
            </a:extLst>
          </p:cNvPr>
          <p:cNvSpPr txBox="1"/>
          <p:nvPr/>
        </p:nvSpPr>
        <p:spPr>
          <a:xfrm>
            <a:off x="1380752" y="1231763"/>
            <a:ext cx="4336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Procedural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C00A7-4507-4A40-8854-715F4CDB8E68}"/>
              </a:ext>
            </a:extLst>
          </p:cNvPr>
          <p:cNvSpPr txBox="1"/>
          <p:nvPr/>
        </p:nvSpPr>
        <p:spPr>
          <a:xfrm>
            <a:off x="1380752" y="2297448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5C6043-A189-B545-BFDE-4817384EFB63}"/>
              </a:ext>
            </a:extLst>
          </p:cNvPr>
          <p:cNvSpPr txBox="1"/>
          <p:nvPr/>
        </p:nvSpPr>
        <p:spPr>
          <a:xfrm>
            <a:off x="1380752" y="3350019"/>
            <a:ext cx="1015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B92BD-406A-274A-8A91-1E58F5281A86}"/>
              </a:ext>
            </a:extLst>
          </p:cNvPr>
          <p:cNvSpPr txBox="1"/>
          <p:nvPr/>
        </p:nvSpPr>
        <p:spPr>
          <a:xfrm>
            <a:off x="6635261" y="2155093"/>
            <a:ext cx="50018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Imperative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Separate data &amp; behavior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Bottom-up</a:t>
            </a:r>
          </a:p>
        </p:txBody>
      </p:sp>
    </p:spTree>
    <p:extLst>
      <p:ext uri="{BB962C8B-B14F-4D97-AF65-F5344CB8AC3E}">
        <p14:creationId xmlns:p14="http://schemas.microsoft.com/office/powerpoint/2010/main" val="174731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E77BB2-9F0A-7A4D-9AC1-A8AF2E08937A}"/>
              </a:ext>
            </a:extLst>
          </p:cNvPr>
          <p:cNvSpPr txBox="1"/>
          <p:nvPr/>
        </p:nvSpPr>
        <p:spPr>
          <a:xfrm>
            <a:off x="408757" y="165521"/>
            <a:ext cx="3921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Paradigma</a:t>
            </a:r>
            <a:endParaRPr lang="en-US" sz="54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8E60E-4019-F145-BFD3-3A7A78FC9350}"/>
              </a:ext>
            </a:extLst>
          </p:cNvPr>
          <p:cNvSpPr txBox="1"/>
          <p:nvPr/>
        </p:nvSpPr>
        <p:spPr>
          <a:xfrm>
            <a:off x="1380752" y="1231763"/>
            <a:ext cx="4336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Procedural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C00A7-4507-4A40-8854-715F4CDB8E68}"/>
              </a:ext>
            </a:extLst>
          </p:cNvPr>
          <p:cNvSpPr txBox="1"/>
          <p:nvPr/>
        </p:nvSpPr>
        <p:spPr>
          <a:xfrm>
            <a:off x="1380752" y="2297448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5C6043-A189-B545-BFDE-4817384EFB63}"/>
              </a:ext>
            </a:extLst>
          </p:cNvPr>
          <p:cNvSpPr txBox="1"/>
          <p:nvPr/>
        </p:nvSpPr>
        <p:spPr>
          <a:xfrm>
            <a:off x="1380752" y="3350019"/>
            <a:ext cx="1015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B92BD-406A-274A-8A91-1E58F5281A86}"/>
              </a:ext>
            </a:extLst>
          </p:cNvPr>
          <p:cNvSpPr txBox="1"/>
          <p:nvPr/>
        </p:nvSpPr>
        <p:spPr>
          <a:xfrm>
            <a:off x="6635261" y="2155093"/>
            <a:ext cx="50018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Imperative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Combined data &amp; behavior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Top-down</a:t>
            </a:r>
          </a:p>
        </p:txBody>
      </p:sp>
    </p:spTree>
    <p:extLst>
      <p:ext uri="{BB962C8B-B14F-4D97-AF65-F5344CB8AC3E}">
        <p14:creationId xmlns:p14="http://schemas.microsoft.com/office/powerpoint/2010/main" val="325780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E77BB2-9F0A-7A4D-9AC1-A8AF2E08937A}"/>
              </a:ext>
            </a:extLst>
          </p:cNvPr>
          <p:cNvSpPr txBox="1"/>
          <p:nvPr/>
        </p:nvSpPr>
        <p:spPr>
          <a:xfrm>
            <a:off x="408757" y="165521"/>
            <a:ext cx="3921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Paradigma</a:t>
            </a:r>
            <a:endParaRPr lang="en-US" sz="5400" dirty="0">
              <a:latin typeface="Fira Code Retina" panose="020B0809050000020004" pitchFamily="49" charset="0"/>
              <a:ea typeface="Fira Code Retina" panose="020B0809050000020004" pitchFamily="49" charset="0"/>
              <a:cs typeface="Fira Code Retina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8E60E-4019-F145-BFD3-3A7A78FC9350}"/>
              </a:ext>
            </a:extLst>
          </p:cNvPr>
          <p:cNvSpPr txBox="1"/>
          <p:nvPr/>
        </p:nvSpPr>
        <p:spPr>
          <a:xfrm>
            <a:off x="1380752" y="1231763"/>
            <a:ext cx="4336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Procedural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C00A7-4507-4A40-8854-715F4CDB8E68}"/>
              </a:ext>
            </a:extLst>
          </p:cNvPr>
          <p:cNvSpPr txBox="1"/>
          <p:nvPr/>
        </p:nvSpPr>
        <p:spPr>
          <a:xfrm>
            <a:off x="1380752" y="2297448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5C6043-A189-B545-BFDE-4817384EFB63}"/>
              </a:ext>
            </a:extLst>
          </p:cNvPr>
          <p:cNvSpPr txBox="1"/>
          <p:nvPr/>
        </p:nvSpPr>
        <p:spPr>
          <a:xfrm>
            <a:off x="1380752" y="3350019"/>
            <a:ext cx="1015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FP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B92BD-406A-274A-8A91-1E58F5281A86}"/>
              </a:ext>
            </a:extLst>
          </p:cNvPr>
          <p:cNvSpPr txBox="1"/>
          <p:nvPr/>
        </p:nvSpPr>
        <p:spPr>
          <a:xfrm>
            <a:off x="6635261" y="2155093"/>
            <a:ext cx="55567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Declarative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Separate data &amp; behavior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Top-down</a:t>
            </a:r>
          </a:p>
        </p:txBody>
      </p:sp>
    </p:spTree>
    <p:extLst>
      <p:ext uri="{BB962C8B-B14F-4D97-AF65-F5344CB8AC3E}">
        <p14:creationId xmlns:p14="http://schemas.microsoft.com/office/powerpoint/2010/main" val="419665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552-56DC-AB44-A100-7A3206B3B759}"/>
              </a:ext>
            </a:extLst>
          </p:cNvPr>
          <p:cNvSpPr txBox="1"/>
          <p:nvPr/>
        </p:nvSpPr>
        <p:spPr>
          <a:xfrm>
            <a:off x="6834022" y="2967335"/>
            <a:ext cx="51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strike="sngStrike" dirty="0">
                <a:solidFill>
                  <a:schemeClr val="tx2">
                    <a:lumMod val="50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¿What is FP?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B752D-2CDD-D943-8B96-7E18701143B4}"/>
              </a:ext>
            </a:extLst>
          </p:cNvPr>
          <p:cNvSpPr txBox="1"/>
          <p:nvPr/>
        </p:nvSpPr>
        <p:spPr>
          <a:xfrm>
            <a:off x="6970733" y="3205704"/>
            <a:ext cx="3506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¿Why FP?</a:t>
            </a:r>
          </a:p>
        </p:txBody>
      </p:sp>
    </p:spTree>
    <p:extLst>
      <p:ext uri="{BB962C8B-B14F-4D97-AF65-F5344CB8AC3E}">
        <p14:creationId xmlns:p14="http://schemas.microsoft.com/office/powerpoint/2010/main" val="337044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E6206-EF55-1643-9C6D-66973053E1E9}"/>
              </a:ext>
            </a:extLst>
          </p:cNvPr>
          <p:cNvSpPr txBox="1"/>
          <p:nvPr/>
        </p:nvSpPr>
        <p:spPr>
          <a:xfrm>
            <a:off x="-6421" y="165521"/>
            <a:ext cx="5997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Benefits of FP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45BE-F26C-974E-848E-196707EF92E1}"/>
              </a:ext>
            </a:extLst>
          </p:cNvPr>
          <p:cNvSpPr txBox="1"/>
          <p:nvPr/>
        </p:nvSpPr>
        <p:spPr>
          <a:xfrm>
            <a:off x="5685692" y="45926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4B881-A934-6448-9E1E-27909A6E19D4}"/>
              </a:ext>
            </a:extLst>
          </p:cNvPr>
          <p:cNvSpPr txBox="1"/>
          <p:nvPr/>
        </p:nvSpPr>
        <p:spPr>
          <a:xfrm>
            <a:off x="444053" y="1278655"/>
            <a:ext cx="66896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Concise code, </a:t>
            </a:r>
            <a:b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easier to test</a:t>
            </a:r>
          </a:p>
        </p:txBody>
      </p:sp>
    </p:spTree>
    <p:extLst>
      <p:ext uri="{BB962C8B-B14F-4D97-AF65-F5344CB8AC3E}">
        <p14:creationId xmlns:p14="http://schemas.microsoft.com/office/powerpoint/2010/main" val="421140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E6206-EF55-1643-9C6D-66973053E1E9}"/>
              </a:ext>
            </a:extLst>
          </p:cNvPr>
          <p:cNvSpPr txBox="1"/>
          <p:nvPr/>
        </p:nvSpPr>
        <p:spPr>
          <a:xfrm>
            <a:off x="-6421" y="165521"/>
            <a:ext cx="5997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Benefits of FP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45BE-F26C-974E-848E-196707EF92E1}"/>
              </a:ext>
            </a:extLst>
          </p:cNvPr>
          <p:cNvSpPr txBox="1"/>
          <p:nvPr/>
        </p:nvSpPr>
        <p:spPr>
          <a:xfrm>
            <a:off x="5685692" y="45926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4B881-A934-6448-9E1E-27909A6E19D4}"/>
              </a:ext>
            </a:extLst>
          </p:cNvPr>
          <p:cNvSpPr txBox="1"/>
          <p:nvPr/>
        </p:nvSpPr>
        <p:spPr>
          <a:xfrm>
            <a:off x="444053" y="1278655"/>
            <a:ext cx="66896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Concise code, </a:t>
            </a:r>
            <a:b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</a:br>
            <a:r>
              <a:rPr lang="en-US" sz="5400" dirty="0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easier to test</a:t>
            </a:r>
          </a:p>
        </p:txBody>
      </p:sp>
      <p:pic>
        <p:nvPicPr>
          <p:cNvPr id="9218" name="Picture 2" descr="Why is the logo of Java a cup of coffee? - Quora">
            <a:extLst>
              <a:ext uri="{FF2B5EF4-FFF2-40B4-BE49-F238E27FC236}">
                <a16:creationId xmlns:a16="http://schemas.microsoft.com/office/drawing/2014/main" id="{27649B6F-3025-9D4B-AC95-537ACCD90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695" y="1023814"/>
            <a:ext cx="4992077" cy="499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57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4945</TotalTime>
  <Words>497</Words>
  <Application>Microsoft Macintosh PowerPoint</Application>
  <PresentationFormat>Widescreen</PresentationFormat>
  <Paragraphs>162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Fira Code Retina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María Ruiz de Velasco Estrada Cajigal</dc:creator>
  <cp:lastModifiedBy>José María Ruiz de Velasco Estrada Cajigal</cp:lastModifiedBy>
  <cp:revision>81</cp:revision>
  <dcterms:created xsi:type="dcterms:W3CDTF">2019-12-26T14:55:01Z</dcterms:created>
  <dcterms:modified xsi:type="dcterms:W3CDTF">2020-05-08T17:47:05Z</dcterms:modified>
</cp:coreProperties>
</file>