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8"/>
  </p:notesMasterIdLst>
  <p:sldIdLst>
    <p:sldId id="256" r:id="rId2"/>
    <p:sldId id="422" r:id="rId3"/>
    <p:sldId id="415" r:id="rId4"/>
    <p:sldId id="416" r:id="rId5"/>
    <p:sldId id="417" r:id="rId6"/>
    <p:sldId id="418" r:id="rId7"/>
    <p:sldId id="420" r:id="rId8"/>
    <p:sldId id="419" r:id="rId9"/>
    <p:sldId id="421" r:id="rId10"/>
    <p:sldId id="423" r:id="rId11"/>
    <p:sldId id="424" r:id="rId12"/>
    <p:sldId id="425" r:id="rId13"/>
    <p:sldId id="427" r:id="rId14"/>
    <p:sldId id="428" r:id="rId15"/>
    <p:sldId id="436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7" r:id="rId24"/>
    <p:sldId id="438" r:id="rId25"/>
    <p:sldId id="439" r:id="rId26"/>
    <p:sldId id="441" r:id="rId27"/>
    <p:sldId id="443" r:id="rId28"/>
    <p:sldId id="444" r:id="rId29"/>
    <p:sldId id="445" r:id="rId30"/>
    <p:sldId id="446" r:id="rId31"/>
    <p:sldId id="447" r:id="rId32"/>
    <p:sldId id="442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  <p:sldId id="459" r:id="rId45"/>
    <p:sldId id="460" r:id="rId46"/>
    <p:sldId id="463" r:id="rId47"/>
    <p:sldId id="461" r:id="rId48"/>
    <p:sldId id="464" r:id="rId49"/>
    <p:sldId id="462" r:id="rId50"/>
    <p:sldId id="465" r:id="rId51"/>
    <p:sldId id="466" r:id="rId52"/>
    <p:sldId id="467" r:id="rId53"/>
    <p:sldId id="468" r:id="rId54"/>
    <p:sldId id="469" r:id="rId55"/>
    <p:sldId id="470" r:id="rId56"/>
    <p:sldId id="471" r:id="rId57"/>
    <p:sldId id="472" r:id="rId58"/>
    <p:sldId id="473" r:id="rId59"/>
    <p:sldId id="474" r:id="rId60"/>
    <p:sldId id="475" r:id="rId61"/>
    <p:sldId id="481" r:id="rId62"/>
    <p:sldId id="476" r:id="rId63"/>
    <p:sldId id="477" r:id="rId64"/>
    <p:sldId id="478" r:id="rId65"/>
    <p:sldId id="479" r:id="rId66"/>
    <p:sldId id="480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941100"/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8"/>
    <p:restoredTop sz="94597"/>
  </p:normalViewPr>
  <p:slideViewPr>
    <p:cSldViewPr snapToGrid="0" snapToObjects="1">
      <p:cViewPr varScale="1">
        <p:scale>
          <a:sx n="146" d="100"/>
          <a:sy n="146" d="100"/>
        </p:scale>
        <p:origin x="20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100CA-C679-9447-9A03-69C2302EAEF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E4243-2043-C54E-B004-7F959A14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3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84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44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49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47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87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39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28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32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97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32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5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85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27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82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8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8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00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56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180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50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55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61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60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8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954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20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195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90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56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291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137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004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867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29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45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821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509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51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279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323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815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1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15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96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929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997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849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49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15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90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1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08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808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31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618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07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3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0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7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5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4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1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6A4D0-982B-0043-8540-7896CC2FD1E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91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6126D7-D6F6-FB4E-8632-9FE7B2D87AF0}"/>
              </a:ext>
            </a:extLst>
          </p:cNvPr>
          <p:cNvSpPr txBox="1"/>
          <p:nvPr/>
        </p:nvSpPr>
        <p:spPr>
          <a:xfrm>
            <a:off x="3812885" y="4338595"/>
            <a:ext cx="79271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Unlearn: </a:t>
            </a:r>
            <a:b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48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“The Mighty Database”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0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7481-D387-4748-9D1F-D072AA76B7B7}"/>
              </a:ext>
            </a:extLst>
          </p:cNvPr>
          <p:cNvSpPr txBox="1"/>
          <p:nvPr/>
        </p:nvSpPr>
        <p:spPr>
          <a:xfrm>
            <a:off x="462454" y="696741"/>
            <a:ext cx="1172954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Once upon a time, a brave consultant told an executive:</a:t>
            </a: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44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Other executives realized they had to protect their “data assets” too, so an emerging architecture became popular:</a:t>
            </a:r>
            <a:endParaRPr lang="en-US" sz="6000" dirty="0">
              <a:solidFill>
                <a:schemeClr val="accent4"/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7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7481-D387-4748-9D1F-D072AA76B7B7}"/>
              </a:ext>
            </a:extLst>
          </p:cNvPr>
          <p:cNvSpPr txBox="1"/>
          <p:nvPr/>
        </p:nvSpPr>
        <p:spPr>
          <a:xfrm>
            <a:off x="462454" y="696741"/>
            <a:ext cx="1172954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Once upon a time, a brave consultant told an executive:</a:t>
            </a: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44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Other executives realized they had to protect their “data assets” too, so an emerging architecture became popular:</a:t>
            </a:r>
            <a:endParaRPr lang="en-US" sz="6000" dirty="0">
              <a:solidFill>
                <a:schemeClr val="accent4"/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pic>
        <p:nvPicPr>
          <p:cNvPr id="3074" name="Picture 2" descr="Database Centric">
            <a:extLst>
              <a:ext uri="{FF2B5EF4-FFF2-40B4-BE49-F238E27FC236}">
                <a16:creationId xmlns:a16="http://schemas.microsoft.com/office/drawing/2014/main" id="{1A3155C6-C587-6140-AF6D-7CF5577E9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136650"/>
            <a:ext cx="62357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98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7481-D387-4748-9D1F-D072AA76B7B7}"/>
              </a:ext>
            </a:extLst>
          </p:cNvPr>
          <p:cNvSpPr txBox="1"/>
          <p:nvPr/>
        </p:nvSpPr>
        <p:spPr>
          <a:xfrm>
            <a:off x="462454" y="696741"/>
            <a:ext cx="1172954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Once upon a time, a brave consultant told an executive:</a:t>
            </a: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44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Other executives realized they had to protect their “data assets” too, so an emerging architecture became popular:</a:t>
            </a:r>
            <a:endParaRPr lang="en-US" sz="6000" dirty="0">
              <a:solidFill>
                <a:schemeClr val="accent4"/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pic>
        <p:nvPicPr>
          <p:cNvPr id="3074" name="Picture 2" descr="Database Centric">
            <a:extLst>
              <a:ext uri="{FF2B5EF4-FFF2-40B4-BE49-F238E27FC236}">
                <a16:creationId xmlns:a16="http://schemas.microsoft.com/office/drawing/2014/main" id="{1A3155C6-C587-6140-AF6D-7CF5577E9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136650"/>
            <a:ext cx="62357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B is the Boss">
            <a:extLst>
              <a:ext uri="{FF2B5EF4-FFF2-40B4-BE49-F238E27FC236}">
                <a16:creationId xmlns:a16="http://schemas.microsoft.com/office/drawing/2014/main" id="{DA192D09-9DD2-124D-8B03-B639B1ED3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14450"/>
            <a:ext cx="6858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52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7481-D387-4748-9D1F-D072AA76B7B7}"/>
              </a:ext>
            </a:extLst>
          </p:cNvPr>
          <p:cNvSpPr txBox="1"/>
          <p:nvPr/>
        </p:nvSpPr>
        <p:spPr>
          <a:xfrm>
            <a:off x="462455" y="696741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And then, some guy appeared: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pic>
        <p:nvPicPr>
          <p:cNvPr id="5122" name="Picture 2" descr="Clean Coder">
            <a:extLst>
              <a:ext uri="{FF2B5EF4-FFF2-40B4-BE49-F238E27FC236}">
                <a16:creationId xmlns:a16="http://schemas.microsoft.com/office/drawing/2014/main" id="{3E7982A4-14C2-844F-B007-3D6479CB5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931" r="37563" b="-82"/>
          <a:stretch/>
        </p:blipFill>
        <p:spPr bwMode="auto">
          <a:xfrm>
            <a:off x="912746" y="1609858"/>
            <a:ext cx="5369503" cy="470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29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7481-D387-4748-9D1F-D072AA76B7B7}"/>
              </a:ext>
            </a:extLst>
          </p:cNvPr>
          <p:cNvSpPr txBox="1"/>
          <p:nvPr/>
        </p:nvSpPr>
        <p:spPr>
          <a:xfrm>
            <a:off x="462455" y="696741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And he wrote a book…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pic>
        <p:nvPicPr>
          <p:cNvPr id="5122" name="Picture 2" descr="Clean Coder">
            <a:extLst>
              <a:ext uri="{FF2B5EF4-FFF2-40B4-BE49-F238E27FC236}">
                <a16:creationId xmlns:a16="http://schemas.microsoft.com/office/drawing/2014/main" id="{3E7982A4-14C2-844F-B007-3D6479CB5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931" r="37563" b="-82"/>
          <a:stretch/>
        </p:blipFill>
        <p:spPr bwMode="auto">
          <a:xfrm>
            <a:off x="912746" y="1609858"/>
            <a:ext cx="5369503" cy="470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11D4A7C-1FDD-744E-A609-412B6D4AB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173" y="1669163"/>
            <a:ext cx="3438839" cy="449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86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7481-D387-4748-9D1F-D072AA76B7B7}"/>
              </a:ext>
            </a:extLst>
          </p:cNvPr>
          <p:cNvSpPr txBox="1"/>
          <p:nvPr/>
        </p:nvSpPr>
        <p:spPr>
          <a:xfrm>
            <a:off x="462455" y="696741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And he wrote a book…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pic>
        <p:nvPicPr>
          <p:cNvPr id="5122" name="Picture 2" descr="Clean Coder">
            <a:extLst>
              <a:ext uri="{FF2B5EF4-FFF2-40B4-BE49-F238E27FC236}">
                <a16:creationId xmlns:a16="http://schemas.microsoft.com/office/drawing/2014/main" id="{3E7982A4-14C2-844F-B007-3D6479CB5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931" r="37563" b="-82"/>
          <a:stretch/>
        </p:blipFill>
        <p:spPr bwMode="auto">
          <a:xfrm>
            <a:off x="912746" y="1609858"/>
            <a:ext cx="5369503" cy="470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11D4A7C-1FDD-744E-A609-412B6D4AB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173" y="1669163"/>
            <a:ext cx="3438839" cy="449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A0D43F-DCBF-7942-B85F-3D2360597068}"/>
              </a:ext>
            </a:extLst>
          </p:cNvPr>
          <p:cNvSpPr/>
          <p:nvPr/>
        </p:nvSpPr>
        <p:spPr>
          <a:xfrm>
            <a:off x="1944710" y="2562896"/>
            <a:ext cx="8551572" cy="2395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Enter:</a:t>
            </a:r>
            <a:br>
              <a:rPr lang="en-US" sz="44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44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Uncle Bob </a:t>
            </a:r>
            <a:r>
              <a:rPr lang="en-US" sz="4400" dirty="0">
                <a:solidFill>
                  <a:schemeClr val="tx1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and his</a:t>
            </a:r>
            <a:br>
              <a:rPr lang="en-US" sz="4400" dirty="0">
                <a:solidFill>
                  <a:schemeClr val="tx1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44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Clean Architecture</a:t>
            </a:r>
            <a:endParaRPr lang="en-US" sz="3600" dirty="0">
              <a:solidFill>
                <a:schemeClr val="accent4"/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2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e Clean Architecture | 8th Light">
            <a:extLst>
              <a:ext uri="{FF2B5EF4-FFF2-40B4-BE49-F238E27FC236}">
                <a16:creationId xmlns:a16="http://schemas.microsoft.com/office/drawing/2014/main" id="{948D4B18-2624-784D-B754-394474AE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588" y="154546"/>
            <a:ext cx="8916824" cy="654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36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A32ADF-D48D-C644-99DF-93A749E3F195}"/>
              </a:ext>
            </a:extLst>
          </p:cNvPr>
          <p:cNvSpPr txBox="1"/>
          <p:nvPr/>
        </p:nvSpPr>
        <p:spPr>
          <a:xfrm>
            <a:off x="462455" y="696741"/>
            <a:ext cx="11456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Over the years,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Uncle Bob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and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Michael Feathers 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have summarized a good Object-Oriented design as: 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4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A32ADF-D48D-C644-99DF-93A749E3F195}"/>
              </a:ext>
            </a:extLst>
          </p:cNvPr>
          <p:cNvSpPr txBox="1"/>
          <p:nvPr/>
        </p:nvSpPr>
        <p:spPr>
          <a:xfrm>
            <a:off x="462455" y="696741"/>
            <a:ext cx="11456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Over the years,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Uncle Bob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and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Michael Feathers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have summarized a good Object-Oriented design as: 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C6D016-4830-F745-BA63-72920CFD5F17}"/>
              </a:ext>
            </a:extLst>
          </p:cNvPr>
          <p:cNvSpPr/>
          <p:nvPr/>
        </p:nvSpPr>
        <p:spPr>
          <a:xfrm>
            <a:off x="3445290" y="3257213"/>
            <a:ext cx="549060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A32ADF-D48D-C644-99DF-93A749E3F195}"/>
              </a:ext>
            </a:extLst>
          </p:cNvPr>
          <p:cNvSpPr txBox="1"/>
          <p:nvPr/>
        </p:nvSpPr>
        <p:spPr>
          <a:xfrm>
            <a:off x="462455" y="696741"/>
            <a:ext cx="11456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Over the years,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Uncle Bob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and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Michael Feathers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have come with an acronym: 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C6D016-4830-F745-BA63-72920CFD5F17}"/>
              </a:ext>
            </a:extLst>
          </p:cNvPr>
          <p:cNvSpPr/>
          <p:nvPr/>
        </p:nvSpPr>
        <p:spPr>
          <a:xfrm>
            <a:off x="3445290" y="3257213"/>
            <a:ext cx="549060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SOLID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A5AFC4-7962-AD4B-BA0C-9B04A3246D7A}"/>
              </a:ext>
            </a:extLst>
          </p:cNvPr>
          <p:cNvSpPr/>
          <p:nvPr/>
        </p:nvSpPr>
        <p:spPr>
          <a:xfrm>
            <a:off x="1700011" y="696741"/>
            <a:ext cx="9028090" cy="5497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Side Note: If you don’t know about him, </a:t>
            </a:r>
            <a:r>
              <a:rPr lang="en-US" sz="32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Michael Feathers</a:t>
            </a: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wrote this book about applying </a:t>
            </a:r>
            <a:r>
              <a:rPr lang="en-US" sz="32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Design Patterns</a:t>
            </a: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to an existing codebase:</a:t>
            </a:r>
          </a:p>
          <a:p>
            <a:pPr algn="ctr"/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algn="ctr"/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algn="ctr"/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algn="ctr"/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algn="ctr"/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algn="ctr"/>
            <a:endParaRPr lang="en-US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algn="ctr"/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23570D0-E2D6-9F45-8503-5587E39B6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14" y="3076909"/>
            <a:ext cx="2227372" cy="294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12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7481-D387-4748-9D1F-D072AA76B7B7}"/>
              </a:ext>
            </a:extLst>
          </p:cNvPr>
          <p:cNvSpPr txBox="1"/>
          <p:nvPr/>
        </p:nvSpPr>
        <p:spPr>
          <a:xfrm>
            <a:off x="617921" y="1905699"/>
            <a:ext cx="114562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Disclaimer: This is an opinionated presentation. It includes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MY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opinion on how systems should be designed, based on strategies that have worked and have not worked for me in the past. YMMV.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2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A32ADF-D48D-C644-99DF-93A749E3F195}"/>
              </a:ext>
            </a:extLst>
          </p:cNvPr>
          <p:cNvSpPr txBox="1"/>
          <p:nvPr/>
        </p:nvSpPr>
        <p:spPr>
          <a:xfrm>
            <a:off x="462455" y="696741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We’ll focus on two principles: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C6D016-4830-F745-BA63-72920CFD5F17}"/>
              </a:ext>
            </a:extLst>
          </p:cNvPr>
          <p:cNvSpPr/>
          <p:nvPr/>
        </p:nvSpPr>
        <p:spPr>
          <a:xfrm>
            <a:off x="3445290" y="3257213"/>
            <a:ext cx="549060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12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A32ADF-D48D-C644-99DF-93A749E3F195}"/>
              </a:ext>
            </a:extLst>
          </p:cNvPr>
          <p:cNvSpPr txBox="1"/>
          <p:nvPr/>
        </p:nvSpPr>
        <p:spPr>
          <a:xfrm>
            <a:off x="462455" y="696741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We’ll focus on two principles: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C6D016-4830-F745-BA63-72920CFD5F17}"/>
              </a:ext>
            </a:extLst>
          </p:cNvPr>
          <p:cNvSpPr/>
          <p:nvPr/>
        </p:nvSpPr>
        <p:spPr>
          <a:xfrm>
            <a:off x="3445290" y="3257213"/>
            <a:ext cx="549060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</a:t>
            </a:r>
            <a:r>
              <a:rPr lang="en-US" sz="13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OLI</a:t>
            </a:r>
            <a:r>
              <a:rPr lang="en-US" sz="138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DA73D083-0B49-524A-A665-E34AE9699335}"/>
              </a:ext>
            </a:extLst>
          </p:cNvPr>
          <p:cNvSpPr/>
          <p:nvPr/>
        </p:nvSpPr>
        <p:spPr>
          <a:xfrm>
            <a:off x="4134118" y="1404627"/>
            <a:ext cx="3193961" cy="1441604"/>
          </a:xfrm>
          <a:prstGeom prst="wedgeRectCallout">
            <a:avLst>
              <a:gd name="adj1" fmla="val -54594"/>
              <a:gd name="adj2" fmla="val 112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Single Responsibility Principle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F321EF15-CECC-E946-9125-D698F45A64BD}"/>
              </a:ext>
            </a:extLst>
          </p:cNvPr>
          <p:cNvSpPr/>
          <p:nvPr/>
        </p:nvSpPr>
        <p:spPr>
          <a:xfrm>
            <a:off x="5220236" y="5163384"/>
            <a:ext cx="3193961" cy="1441604"/>
          </a:xfrm>
          <a:prstGeom prst="wedgeRectCallout">
            <a:avLst>
              <a:gd name="adj1" fmla="val 38148"/>
              <a:gd name="adj2" fmla="val -78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Dependency Inversion</a:t>
            </a:r>
          </a:p>
          <a:p>
            <a:pPr algn="ctr"/>
            <a:r>
              <a:rPr lang="en-US" sz="28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Principle</a:t>
            </a:r>
          </a:p>
        </p:txBody>
      </p:sp>
    </p:spTree>
    <p:extLst>
      <p:ext uri="{BB962C8B-B14F-4D97-AF65-F5344CB8AC3E}">
        <p14:creationId xmlns:p14="http://schemas.microsoft.com/office/powerpoint/2010/main" val="3827666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A32ADF-D48D-C644-99DF-93A749E3F195}"/>
              </a:ext>
            </a:extLst>
          </p:cNvPr>
          <p:cNvSpPr txBox="1"/>
          <p:nvPr/>
        </p:nvSpPr>
        <p:spPr>
          <a:xfrm>
            <a:off x="462455" y="696741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Single Responsibility Principle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766905-E1D7-FC4A-B030-7182607E43B4}"/>
              </a:ext>
            </a:extLst>
          </p:cNvPr>
          <p:cNvSpPr/>
          <p:nvPr/>
        </p:nvSpPr>
        <p:spPr>
          <a:xfrm>
            <a:off x="1305281" y="3248696"/>
            <a:ext cx="9770623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”Do one thing very well.” </a:t>
            </a:r>
          </a:p>
          <a:p>
            <a:pPr algn="r"/>
            <a:r>
              <a:rPr lang="en-US" sz="2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Your friend, UNIX</a:t>
            </a:r>
          </a:p>
        </p:txBody>
      </p:sp>
    </p:spTree>
    <p:extLst>
      <p:ext uri="{BB962C8B-B14F-4D97-AF65-F5344CB8AC3E}">
        <p14:creationId xmlns:p14="http://schemas.microsoft.com/office/powerpoint/2010/main" val="1273547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6A08DC-43A3-D54E-9419-B5BCBF876C37}"/>
              </a:ext>
            </a:extLst>
          </p:cNvPr>
          <p:cNvSpPr txBox="1"/>
          <p:nvPr/>
        </p:nvSpPr>
        <p:spPr>
          <a:xfrm>
            <a:off x="462455" y="696741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Dependency Inversion Principle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28ECAF-E6C5-604A-8437-75B0B37AC9F9}"/>
              </a:ext>
            </a:extLst>
          </p:cNvPr>
          <p:cNvSpPr/>
          <p:nvPr/>
        </p:nvSpPr>
        <p:spPr>
          <a:xfrm>
            <a:off x="1631853" y="2086101"/>
            <a:ext cx="98895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High-level </a:t>
            </a:r>
            <a:r>
              <a:rPr lang="en-US" sz="48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(behavior)</a:t>
            </a:r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modules should not depend on Low-level </a:t>
            </a:r>
            <a:r>
              <a:rPr lang="en-US" sz="48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(implementation details) </a:t>
            </a:r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modules.</a:t>
            </a:r>
          </a:p>
        </p:txBody>
      </p:sp>
    </p:spTree>
    <p:extLst>
      <p:ext uri="{BB962C8B-B14F-4D97-AF65-F5344CB8AC3E}">
        <p14:creationId xmlns:p14="http://schemas.microsoft.com/office/powerpoint/2010/main" val="3269676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6A08DC-43A3-D54E-9419-B5BCBF876C37}"/>
              </a:ext>
            </a:extLst>
          </p:cNvPr>
          <p:cNvSpPr txBox="1"/>
          <p:nvPr/>
        </p:nvSpPr>
        <p:spPr>
          <a:xfrm>
            <a:off x="462455" y="696741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Dependency Inversion Principle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28ECAF-E6C5-604A-8437-75B0B37AC9F9}"/>
              </a:ext>
            </a:extLst>
          </p:cNvPr>
          <p:cNvSpPr/>
          <p:nvPr/>
        </p:nvSpPr>
        <p:spPr>
          <a:xfrm>
            <a:off x="1631853" y="2086101"/>
            <a:ext cx="98895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High-level </a:t>
            </a:r>
            <a:r>
              <a:rPr lang="en-US" sz="48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(behavior)</a:t>
            </a:r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modules should not depend on Low-level </a:t>
            </a:r>
            <a:r>
              <a:rPr lang="en-US" sz="48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(implementation details) </a:t>
            </a:r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modules.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64756FE-397B-1E4A-919C-8CBD938FB299}"/>
              </a:ext>
            </a:extLst>
          </p:cNvPr>
          <p:cNvSpPr/>
          <p:nvPr/>
        </p:nvSpPr>
        <p:spPr>
          <a:xfrm>
            <a:off x="1293223" y="526924"/>
            <a:ext cx="10006148" cy="6004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Your </a:t>
            </a:r>
            <a:r>
              <a:rPr lang="en-US" sz="4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database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is an implementation detail.</a:t>
            </a:r>
          </a:p>
          <a:p>
            <a:pPr algn="ctr"/>
            <a:endParaRPr lang="en-US" sz="4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sz="4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sz="4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sz="4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sz="4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sz="4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sz="4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3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6A08DC-43A3-D54E-9419-B5BCBF876C37}"/>
              </a:ext>
            </a:extLst>
          </p:cNvPr>
          <p:cNvSpPr txBox="1"/>
          <p:nvPr/>
        </p:nvSpPr>
        <p:spPr>
          <a:xfrm>
            <a:off x="462455" y="696741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Dependency Inversion Principle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28ECAF-E6C5-604A-8437-75B0B37AC9F9}"/>
              </a:ext>
            </a:extLst>
          </p:cNvPr>
          <p:cNvSpPr/>
          <p:nvPr/>
        </p:nvSpPr>
        <p:spPr>
          <a:xfrm>
            <a:off x="1631853" y="2086101"/>
            <a:ext cx="98895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High-level </a:t>
            </a:r>
            <a:r>
              <a:rPr lang="en-US" sz="48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(behavior)</a:t>
            </a:r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modules should not depend on Low-level </a:t>
            </a:r>
            <a:r>
              <a:rPr lang="en-US" sz="48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(implementation details) </a:t>
            </a:r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modules.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FDB806-45B8-6D4D-8DBB-69F9DB2967A6}"/>
              </a:ext>
            </a:extLst>
          </p:cNvPr>
          <p:cNvSpPr/>
          <p:nvPr/>
        </p:nvSpPr>
        <p:spPr>
          <a:xfrm>
            <a:off x="1293223" y="526924"/>
            <a:ext cx="10006148" cy="6004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Your </a:t>
            </a:r>
            <a:r>
              <a:rPr lang="en-US" sz="4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database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is an implementation detail.</a:t>
            </a:r>
          </a:p>
          <a:p>
            <a:pPr algn="ctr"/>
            <a:endParaRPr lang="en-US" sz="4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 so is your </a:t>
            </a:r>
            <a:r>
              <a:rPr lang="en-US" sz="4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framework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pPr algn="ctr"/>
            <a:endParaRPr lang="en-US" sz="4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sz="4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sz="4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sz="4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sz="4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67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6A08DC-43A3-D54E-9419-B5BCBF876C37}"/>
              </a:ext>
            </a:extLst>
          </p:cNvPr>
          <p:cNvSpPr txBox="1"/>
          <p:nvPr/>
        </p:nvSpPr>
        <p:spPr>
          <a:xfrm>
            <a:off x="462455" y="696741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Dependency Inversion Principle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28ECAF-E6C5-604A-8437-75B0B37AC9F9}"/>
              </a:ext>
            </a:extLst>
          </p:cNvPr>
          <p:cNvSpPr/>
          <p:nvPr/>
        </p:nvSpPr>
        <p:spPr>
          <a:xfrm>
            <a:off x="1631853" y="2086101"/>
            <a:ext cx="98895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High-level </a:t>
            </a:r>
            <a:r>
              <a:rPr lang="en-US" sz="48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(behavior)</a:t>
            </a:r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modules should not depend on Low-level </a:t>
            </a:r>
            <a:r>
              <a:rPr lang="en-US" sz="48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(implementation details) </a:t>
            </a:r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modules.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FDB806-45B8-6D4D-8DBB-69F9DB2967A6}"/>
              </a:ext>
            </a:extLst>
          </p:cNvPr>
          <p:cNvSpPr/>
          <p:nvPr/>
        </p:nvSpPr>
        <p:spPr>
          <a:xfrm>
            <a:off x="1293223" y="526924"/>
            <a:ext cx="10006148" cy="6004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Your </a:t>
            </a:r>
            <a:r>
              <a:rPr lang="en-US" sz="4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database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is an implementation detail.</a:t>
            </a:r>
          </a:p>
          <a:p>
            <a:pPr algn="ctr"/>
            <a:endParaRPr lang="en-US" sz="4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 so is your </a:t>
            </a:r>
            <a:r>
              <a:rPr lang="en-US" sz="4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framework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pPr algn="ctr"/>
            <a:endParaRPr lang="en-US" sz="4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 the style of your </a:t>
            </a:r>
            <a:r>
              <a:rPr lang="en-US" sz="4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API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and your </a:t>
            </a:r>
            <a:r>
              <a:rPr lang="en-US" sz="4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Message Broker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and your…</a:t>
            </a:r>
            <a:b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(this can go on forever)</a:t>
            </a:r>
          </a:p>
          <a:p>
            <a:pPr algn="ctr"/>
            <a:endParaRPr lang="en-US" sz="4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58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e Clean Architecture | 8th Light">
            <a:extLst>
              <a:ext uri="{FF2B5EF4-FFF2-40B4-BE49-F238E27FC236}">
                <a16:creationId xmlns:a16="http://schemas.microsoft.com/office/drawing/2014/main" id="{948D4B18-2624-784D-B754-394474AE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588" y="154546"/>
            <a:ext cx="8916824" cy="654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CFF44701-E2FD-AB4E-AC49-01E8C234C4D1}"/>
              </a:ext>
            </a:extLst>
          </p:cNvPr>
          <p:cNvSpPr/>
          <p:nvPr/>
        </p:nvSpPr>
        <p:spPr>
          <a:xfrm>
            <a:off x="6992983" y="914400"/>
            <a:ext cx="2325189" cy="1166948"/>
          </a:xfrm>
          <a:prstGeom prst="wedgeRectCallou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2496895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e Clean Architecture | 8th Light">
            <a:extLst>
              <a:ext uri="{FF2B5EF4-FFF2-40B4-BE49-F238E27FC236}">
                <a16:creationId xmlns:a16="http://schemas.microsoft.com/office/drawing/2014/main" id="{948D4B18-2624-784D-B754-394474AE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588" y="154546"/>
            <a:ext cx="8916824" cy="654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CFF44701-E2FD-AB4E-AC49-01E8C234C4D1}"/>
              </a:ext>
            </a:extLst>
          </p:cNvPr>
          <p:cNvSpPr/>
          <p:nvPr/>
        </p:nvSpPr>
        <p:spPr>
          <a:xfrm>
            <a:off x="6992983" y="914400"/>
            <a:ext cx="2325189" cy="1166948"/>
          </a:xfrm>
          <a:prstGeom prst="wedgeRectCallou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Single Responsibility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848FE9C-2B80-0D42-8BC8-622E6A141B25}"/>
              </a:ext>
            </a:extLst>
          </p:cNvPr>
          <p:cNvSpPr/>
          <p:nvPr/>
        </p:nvSpPr>
        <p:spPr>
          <a:xfrm>
            <a:off x="4275909" y="4418527"/>
            <a:ext cx="2856411" cy="1166948"/>
          </a:xfrm>
          <a:prstGeom prst="wedgeRectCallout">
            <a:avLst>
              <a:gd name="adj1" fmla="val -39714"/>
              <a:gd name="adj2" fmla="val -89738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Plain Objects (POJOs and such)</a:t>
            </a:r>
          </a:p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Business behavior</a:t>
            </a:r>
          </a:p>
        </p:txBody>
      </p:sp>
    </p:spTree>
    <p:extLst>
      <p:ext uri="{BB962C8B-B14F-4D97-AF65-F5344CB8AC3E}">
        <p14:creationId xmlns:p14="http://schemas.microsoft.com/office/powerpoint/2010/main" val="3555957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e Clean Architecture | 8th Light">
            <a:extLst>
              <a:ext uri="{FF2B5EF4-FFF2-40B4-BE49-F238E27FC236}">
                <a16:creationId xmlns:a16="http://schemas.microsoft.com/office/drawing/2014/main" id="{948D4B18-2624-784D-B754-394474AE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588" y="154546"/>
            <a:ext cx="8916824" cy="654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CFF44701-E2FD-AB4E-AC49-01E8C234C4D1}"/>
              </a:ext>
            </a:extLst>
          </p:cNvPr>
          <p:cNvSpPr/>
          <p:nvPr/>
        </p:nvSpPr>
        <p:spPr>
          <a:xfrm>
            <a:off x="6992983" y="914400"/>
            <a:ext cx="2325189" cy="1166948"/>
          </a:xfrm>
          <a:prstGeom prst="wedgeRectCallou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Single Responsibility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848FE9C-2B80-0D42-8BC8-622E6A141B25}"/>
              </a:ext>
            </a:extLst>
          </p:cNvPr>
          <p:cNvSpPr/>
          <p:nvPr/>
        </p:nvSpPr>
        <p:spPr>
          <a:xfrm>
            <a:off x="4310743" y="4418527"/>
            <a:ext cx="2821577" cy="1166948"/>
          </a:xfrm>
          <a:prstGeom prst="wedgeRectCallout">
            <a:avLst>
              <a:gd name="adj1" fmla="val -39714"/>
              <a:gd name="adj2" fmla="val -89738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Plain Objects (POJOs and such)</a:t>
            </a:r>
          </a:p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Business behavior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C2BB1C35-BA58-BB41-AAAE-322EA15C46D9}"/>
              </a:ext>
            </a:extLst>
          </p:cNvPr>
          <p:cNvSpPr/>
          <p:nvPr/>
        </p:nvSpPr>
        <p:spPr>
          <a:xfrm>
            <a:off x="770708" y="1201783"/>
            <a:ext cx="2490651" cy="1166948"/>
          </a:xfrm>
          <a:prstGeom prst="wedgeRectCallout">
            <a:avLst>
              <a:gd name="adj1" fmla="val 40006"/>
              <a:gd name="adj2" fmla="val 85635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Knowledge about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6981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7481-D387-4748-9D1F-D072AA76B7B7}"/>
              </a:ext>
            </a:extLst>
          </p:cNvPr>
          <p:cNvSpPr txBox="1"/>
          <p:nvPr/>
        </p:nvSpPr>
        <p:spPr>
          <a:xfrm>
            <a:off x="462455" y="696741"/>
            <a:ext cx="114562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Once upon a time, a brave consultant told an executive:</a:t>
            </a: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30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e Clean Architecture | 8th Light">
            <a:extLst>
              <a:ext uri="{FF2B5EF4-FFF2-40B4-BE49-F238E27FC236}">
                <a16:creationId xmlns:a16="http://schemas.microsoft.com/office/drawing/2014/main" id="{948D4B18-2624-784D-B754-394474AE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588" y="154546"/>
            <a:ext cx="8916824" cy="654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848FE9C-2B80-0D42-8BC8-622E6A141B25}"/>
              </a:ext>
            </a:extLst>
          </p:cNvPr>
          <p:cNvSpPr/>
          <p:nvPr/>
        </p:nvSpPr>
        <p:spPr>
          <a:xfrm>
            <a:off x="5277394" y="2729063"/>
            <a:ext cx="2960915" cy="1166948"/>
          </a:xfrm>
          <a:prstGeom prst="wedgeRectCallout">
            <a:avLst>
              <a:gd name="adj1" fmla="val 41459"/>
              <a:gd name="adj2" fmla="val 139367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Dependency Inversion</a:t>
            </a:r>
          </a:p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(By injecting dependencies)</a:t>
            </a:r>
          </a:p>
        </p:txBody>
      </p:sp>
    </p:spTree>
    <p:extLst>
      <p:ext uri="{BB962C8B-B14F-4D97-AF65-F5344CB8AC3E}">
        <p14:creationId xmlns:p14="http://schemas.microsoft.com/office/powerpoint/2010/main" val="3880268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e Clean Architecture | 8th Light">
            <a:extLst>
              <a:ext uri="{FF2B5EF4-FFF2-40B4-BE49-F238E27FC236}">
                <a16:creationId xmlns:a16="http://schemas.microsoft.com/office/drawing/2014/main" id="{948D4B18-2624-784D-B754-394474AE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588" y="154546"/>
            <a:ext cx="8916824" cy="654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848FE9C-2B80-0D42-8BC8-622E6A141B25}"/>
              </a:ext>
            </a:extLst>
          </p:cNvPr>
          <p:cNvSpPr/>
          <p:nvPr/>
        </p:nvSpPr>
        <p:spPr>
          <a:xfrm>
            <a:off x="5277394" y="2729063"/>
            <a:ext cx="2960915" cy="1166948"/>
          </a:xfrm>
          <a:prstGeom prst="wedgeRectCallout">
            <a:avLst>
              <a:gd name="adj1" fmla="val 41459"/>
              <a:gd name="adj2" fmla="val 139367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Dependency Inversion</a:t>
            </a:r>
          </a:p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(By injecting dependencies)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AAF4B36C-7A05-DE4C-8635-22AC512C23CA}"/>
              </a:ext>
            </a:extLst>
          </p:cNvPr>
          <p:cNvSpPr/>
          <p:nvPr/>
        </p:nvSpPr>
        <p:spPr>
          <a:xfrm>
            <a:off x="3600994" y="5303580"/>
            <a:ext cx="2960915" cy="1166948"/>
          </a:xfrm>
          <a:prstGeom prst="wedgeRectCallout">
            <a:avLst>
              <a:gd name="adj1" fmla="val 97635"/>
              <a:gd name="adj2" fmla="val -49439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Flow of dependencies inverts</a:t>
            </a:r>
          </a:p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Flow of Control</a:t>
            </a:r>
          </a:p>
        </p:txBody>
      </p:sp>
    </p:spTree>
    <p:extLst>
      <p:ext uri="{BB962C8B-B14F-4D97-AF65-F5344CB8AC3E}">
        <p14:creationId xmlns:p14="http://schemas.microsoft.com/office/powerpoint/2010/main" val="3696116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14112" y="2355001"/>
            <a:ext cx="11456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So… </a:t>
            </a:r>
          </a:p>
          <a:p>
            <a:endParaRPr lang="en-US" sz="40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algn="r"/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Let’s talk about persisting objects.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53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367862" y="177858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Active Record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7389C-92AD-3143-96E8-DEB52E72E4AD}"/>
              </a:ext>
            </a:extLst>
          </p:cNvPr>
          <p:cNvSpPr txBox="1"/>
          <p:nvPr/>
        </p:nvSpPr>
        <p:spPr>
          <a:xfrm>
            <a:off x="742556" y="1811384"/>
            <a:ext cx="51096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@Entity</a:t>
            </a:r>
          </a:p>
          <a:p>
            <a:r>
              <a:rPr lang="en-US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MyEntity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extends</a:t>
            </a:r>
            <a:r>
              <a:rPr lang="en-US" dirty="0">
                <a:solidFill>
                  <a:schemeClr val="accent4"/>
                </a:solidFill>
              </a:rPr>
              <a:t> Model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</a:t>
            </a:r>
            <a:r>
              <a:rPr lang="en-US" dirty="0" err="1">
                <a:solidFill>
                  <a:schemeClr val="accent2"/>
                </a:solidFill>
              </a:rPr>
              <a:t>PrimaryKeyColumn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4"/>
                </a:solidFill>
              </a:rPr>
              <a:t>’id’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@Column(</a:t>
            </a:r>
            <a:r>
              <a:rPr lang="en-US" dirty="0">
                <a:solidFill>
                  <a:schemeClr val="accent4"/>
                </a:solidFill>
              </a:rPr>
              <a:t>‘name’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String 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static 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/* … Important database stuff to find ‘e’ */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8DF6E5-C11D-6F42-8ECE-FD0D9C2B495B}"/>
              </a:ext>
            </a:extLst>
          </p:cNvPr>
          <p:cNvSpPr/>
          <p:nvPr/>
        </p:nvSpPr>
        <p:spPr>
          <a:xfrm>
            <a:off x="367862" y="124919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It looks something like this: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68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367862" y="177858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Active Record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7389C-92AD-3143-96E8-DEB52E72E4AD}"/>
              </a:ext>
            </a:extLst>
          </p:cNvPr>
          <p:cNvSpPr txBox="1"/>
          <p:nvPr/>
        </p:nvSpPr>
        <p:spPr>
          <a:xfrm>
            <a:off x="742556" y="1811384"/>
            <a:ext cx="51096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@Entity(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MyEntity</a:t>
            </a:r>
            <a:r>
              <a:rPr lang="en-US" dirty="0">
                <a:solidFill>
                  <a:schemeClr val="accent4"/>
                </a:solidFill>
              </a:rPr>
              <a:t>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MyEntity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extends</a:t>
            </a:r>
            <a:r>
              <a:rPr lang="en-US" dirty="0">
                <a:solidFill>
                  <a:schemeClr val="accent4"/>
                </a:solidFill>
              </a:rPr>
              <a:t> Model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</a:t>
            </a:r>
            <a:r>
              <a:rPr lang="en-US" dirty="0" err="1">
                <a:solidFill>
                  <a:schemeClr val="accent2"/>
                </a:solidFill>
              </a:rPr>
              <a:t>PrimaryKeyColumn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4"/>
                </a:solidFill>
              </a:rPr>
              <a:t>’id’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@Column(</a:t>
            </a:r>
            <a:r>
              <a:rPr lang="en-US" dirty="0">
                <a:solidFill>
                  <a:schemeClr val="accent4"/>
                </a:solidFill>
              </a:rPr>
              <a:t>‘name’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String 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static 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/* … Important database stuff to find ‘e’ */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8DF6E5-C11D-6F42-8ECE-FD0D9C2B495B}"/>
              </a:ext>
            </a:extLst>
          </p:cNvPr>
          <p:cNvSpPr/>
          <p:nvPr/>
        </p:nvSpPr>
        <p:spPr>
          <a:xfrm>
            <a:off x="367862" y="124919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It looks something like this:</a:t>
            </a:r>
            <a:endParaRPr lang="en-US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76393C1-CF5F-794C-9230-4DC8E8FE9CB1}"/>
              </a:ext>
            </a:extLst>
          </p:cNvPr>
          <p:cNvSpPr/>
          <p:nvPr/>
        </p:nvSpPr>
        <p:spPr>
          <a:xfrm>
            <a:off x="2020388" y="202903"/>
            <a:ext cx="2960915" cy="1166948"/>
          </a:xfrm>
          <a:prstGeom prst="wedgeRectCallout">
            <a:avLst>
              <a:gd name="adj1" fmla="val -75600"/>
              <a:gd name="adj2" fmla="val 95337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Has some ‘magic’ that allows it to access the database.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0E0B7C35-DEA4-2F4F-A918-8216968EBA92}"/>
              </a:ext>
            </a:extLst>
          </p:cNvPr>
          <p:cNvSpPr/>
          <p:nvPr/>
        </p:nvSpPr>
        <p:spPr>
          <a:xfrm>
            <a:off x="1175657" y="207855"/>
            <a:ext cx="3805645" cy="1410674"/>
          </a:xfrm>
          <a:prstGeom prst="wedgeRectCallout">
            <a:avLst>
              <a:gd name="adj1" fmla="val -46996"/>
              <a:gd name="adj2" fmla="val 70644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Has some ‘magic’ that allows it to access the database.</a:t>
            </a:r>
          </a:p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There will be one table for each AR.</a:t>
            </a:r>
          </a:p>
        </p:txBody>
      </p:sp>
    </p:spTree>
    <p:extLst>
      <p:ext uri="{BB962C8B-B14F-4D97-AF65-F5344CB8AC3E}">
        <p14:creationId xmlns:p14="http://schemas.microsoft.com/office/powerpoint/2010/main" val="286072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367862" y="177858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Active Record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7389C-92AD-3143-96E8-DEB52E72E4AD}"/>
              </a:ext>
            </a:extLst>
          </p:cNvPr>
          <p:cNvSpPr txBox="1"/>
          <p:nvPr/>
        </p:nvSpPr>
        <p:spPr>
          <a:xfrm>
            <a:off x="742556" y="1811384"/>
            <a:ext cx="51096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@Entity(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MyEntity</a:t>
            </a:r>
            <a:r>
              <a:rPr lang="en-US" dirty="0">
                <a:solidFill>
                  <a:schemeClr val="accent4"/>
                </a:solidFill>
              </a:rPr>
              <a:t>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MyEntity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extends</a:t>
            </a:r>
            <a:r>
              <a:rPr lang="en-US" dirty="0">
                <a:solidFill>
                  <a:schemeClr val="accent4"/>
                </a:solidFill>
              </a:rPr>
              <a:t> Model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</a:t>
            </a:r>
            <a:r>
              <a:rPr lang="en-US" dirty="0" err="1">
                <a:solidFill>
                  <a:schemeClr val="accent2"/>
                </a:solidFill>
              </a:rPr>
              <a:t>PrimaryKeyColumn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4"/>
                </a:solidFill>
              </a:rPr>
              <a:t>’id’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@Column(</a:t>
            </a:r>
            <a:r>
              <a:rPr lang="en-US" dirty="0">
                <a:solidFill>
                  <a:schemeClr val="accent4"/>
                </a:solidFill>
              </a:rPr>
              <a:t>‘name’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String 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static 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/* … Important database stuff to find ‘e’ */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8DF6E5-C11D-6F42-8ECE-FD0D9C2B495B}"/>
              </a:ext>
            </a:extLst>
          </p:cNvPr>
          <p:cNvSpPr/>
          <p:nvPr/>
        </p:nvSpPr>
        <p:spPr>
          <a:xfrm>
            <a:off x="367862" y="124919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It looks something like this:</a:t>
            </a:r>
            <a:endParaRPr lang="en-US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76393C1-CF5F-794C-9230-4DC8E8FE9CB1}"/>
              </a:ext>
            </a:extLst>
          </p:cNvPr>
          <p:cNvSpPr/>
          <p:nvPr/>
        </p:nvSpPr>
        <p:spPr>
          <a:xfrm>
            <a:off x="2020388" y="202903"/>
            <a:ext cx="2960915" cy="1166948"/>
          </a:xfrm>
          <a:prstGeom prst="wedgeRectCallout">
            <a:avLst>
              <a:gd name="adj1" fmla="val -75600"/>
              <a:gd name="adj2" fmla="val 95337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Has some ‘magic’ that allows it to access the database.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0E0B7C35-DEA4-2F4F-A918-8216968EBA92}"/>
              </a:ext>
            </a:extLst>
          </p:cNvPr>
          <p:cNvSpPr/>
          <p:nvPr/>
        </p:nvSpPr>
        <p:spPr>
          <a:xfrm>
            <a:off x="1175657" y="207855"/>
            <a:ext cx="3805645" cy="1410674"/>
          </a:xfrm>
          <a:prstGeom prst="wedgeRectCallout">
            <a:avLst>
              <a:gd name="adj1" fmla="val -46996"/>
              <a:gd name="adj2" fmla="val 70644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Has some ‘magic’ that allows it to access the database.</a:t>
            </a:r>
          </a:p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There will be one table for each AR.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E3DDF49C-09C8-8644-8A03-09627FA408F7}"/>
              </a:ext>
            </a:extLst>
          </p:cNvPr>
          <p:cNvSpPr/>
          <p:nvPr/>
        </p:nvSpPr>
        <p:spPr>
          <a:xfrm>
            <a:off x="5358212" y="1033640"/>
            <a:ext cx="2074745" cy="1260436"/>
          </a:xfrm>
          <a:prstGeom prst="wedgeRectCallout">
            <a:avLst>
              <a:gd name="adj1" fmla="val -132700"/>
              <a:gd name="adj2" fmla="val 47211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Through annotations, decorators or inheritance</a:t>
            </a:r>
          </a:p>
        </p:txBody>
      </p:sp>
    </p:spTree>
    <p:extLst>
      <p:ext uri="{BB962C8B-B14F-4D97-AF65-F5344CB8AC3E}">
        <p14:creationId xmlns:p14="http://schemas.microsoft.com/office/powerpoint/2010/main" val="2400408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367862" y="177858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Active Record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7389C-92AD-3143-96E8-DEB52E72E4AD}"/>
              </a:ext>
            </a:extLst>
          </p:cNvPr>
          <p:cNvSpPr txBox="1"/>
          <p:nvPr/>
        </p:nvSpPr>
        <p:spPr>
          <a:xfrm>
            <a:off x="742556" y="1811384"/>
            <a:ext cx="51096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@Entity(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MyEntity</a:t>
            </a:r>
            <a:r>
              <a:rPr lang="en-US" dirty="0">
                <a:solidFill>
                  <a:schemeClr val="accent4"/>
                </a:solidFill>
              </a:rPr>
              <a:t>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MyEntity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extends</a:t>
            </a:r>
            <a:r>
              <a:rPr lang="en-US" dirty="0">
                <a:solidFill>
                  <a:schemeClr val="accent4"/>
                </a:solidFill>
              </a:rPr>
              <a:t> Model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</a:t>
            </a:r>
            <a:r>
              <a:rPr lang="en-US" dirty="0" err="1">
                <a:solidFill>
                  <a:schemeClr val="accent2"/>
                </a:solidFill>
              </a:rPr>
              <a:t>PrimaryKeyColumn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4"/>
                </a:solidFill>
              </a:rPr>
              <a:t>’id’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@Column(</a:t>
            </a:r>
            <a:r>
              <a:rPr lang="en-US" dirty="0">
                <a:solidFill>
                  <a:schemeClr val="accent4"/>
                </a:solidFill>
              </a:rPr>
              <a:t>‘name’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String 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static 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/* … Important database stuff to find ‘e’ */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8DF6E5-C11D-6F42-8ECE-FD0D9C2B495B}"/>
              </a:ext>
            </a:extLst>
          </p:cNvPr>
          <p:cNvSpPr/>
          <p:nvPr/>
        </p:nvSpPr>
        <p:spPr>
          <a:xfrm>
            <a:off x="367862" y="124919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It looks something like this:</a:t>
            </a:r>
            <a:endParaRPr lang="en-US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76393C1-CF5F-794C-9230-4DC8E8FE9CB1}"/>
              </a:ext>
            </a:extLst>
          </p:cNvPr>
          <p:cNvSpPr/>
          <p:nvPr/>
        </p:nvSpPr>
        <p:spPr>
          <a:xfrm>
            <a:off x="2020388" y="202903"/>
            <a:ext cx="2960915" cy="1166948"/>
          </a:xfrm>
          <a:prstGeom prst="wedgeRectCallout">
            <a:avLst>
              <a:gd name="adj1" fmla="val -75600"/>
              <a:gd name="adj2" fmla="val 95337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Has some ‘magic’ that allows it to access the database.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0E0B7C35-DEA4-2F4F-A918-8216968EBA92}"/>
              </a:ext>
            </a:extLst>
          </p:cNvPr>
          <p:cNvSpPr/>
          <p:nvPr/>
        </p:nvSpPr>
        <p:spPr>
          <a:xfrm>
            <a:off x="1175657" y="207855"/>
            <a:ext cx="3805645" cy="1410674"/>
          </a:xfrm>
          <a:prstGeom prst="wedgeRectCallout">
            <a:avLst>
              <a:gd name="adj1" fmla="val -46996"/>
              <a:gd name="adj2" fmla="val 70644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Has some ‘magic’ that allows it to access the database.</a:t>
            </a:r>
          </a:p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There will be one table for each AR.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E3DDF49C-09C8-8644-8A03-09627FA408F7}"/>
              </a:ext>
            </a:extLst>
          </p:cNvPr>
          <p:cNvSpPr/>
          <p:nvPr/>
        </p:nvSpPr>
        <p:spPr>
          <a:xfrm>
            <a:off x="5358212" y="1033640"/>
            <a:ext cx="2074745" cy="1260436"/>
          </a:xfrm>
          <a:prstGeom prst="wedgeRectCallout">
            <a:avLst>
              <a:gd name="adj1" fmla="val -132700"/>
              <a:gd name="adj2" fmla="val 47211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Through annotations, decorators or inheritance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652BFBDA-0809-5240-812F-C031D14E95C8}"/>
              </a:ext>
            </a:extLst>
          </p:cNvPr>
          <p:cNvSpPr/>
          <p:nvPr/>
        </p:nvSpPr>
        <p:spPr>
          <a:xfrm>
            <a:off x="4814787" y="2722211"/>
            <a:ext cx="2805213" cy="1405652"/>
          </a:xfrm>
          <a:prstGeom prst="wedgeRectCallout">
            <a:avLst>
              <a:gd name="adj1" fmla="val -104997"/>
              <a:gd name="adj2" fmla="val -50899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Each member of the class is mapped to a column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531900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367862" y="177858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Active Record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7389C-92AD-3143-96E8-DEB52E72E4AD}"/>
              </a:ext>
            </a:extLst>
          </p:cNvPr>
          <p:cNvSpPr txBox="1"/>
          <p:nvPr/>
        </p:nvSpPr>
        <p:spPr>
          <a:xfrm>
            <a:off x="742556" y="1811384"/>
            <a:ext cx="51096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@Entity(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MyEntity</a:t>
            </a:r>
            <a:r>
              <a:rPr lang="en-US" dirty="0">
                <a:solidFill>
                  <a:schemeClr val="accent4"/>
                </a:solidFill>
              </a:rPr>
              <a:t>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MyEntity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extends</a:t>
            </a:r>
            <a:r>
              <a:rPr lang="en-US" dirty="0">
                <a:solidFill>
                  <a:schemeClr val="accent4"/>
                </a:solidFill>
              </a:rPr>
              <a:t> Model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</a:t>
            </a:r>
            <a:r>
              <a:rPr lang="en-US" dirty="0" err="1">
                <a:solidFill>
                  <a:schemeClr val="accent2"/>
                </a:solidFill>
              </a:rPr>
              <a:t>PrimaryKeyColumn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4"/>
                </a:solidFill>
              </a:rPr>
              <a:t>’id’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@Column(</a:t>
            </a:r>
            <a:r>
              <a:rPr lang="en-US" dirty="0">
                <a:solidFill>
                  <a:schemeClr val="accent4"/>
                </a:solidFill>
              </a:rPr>
              <a:t>‘name’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String 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static 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/* … Important database stuff to find ‘e’ */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8DF6E5-C11D-6F42-8ECE-FD0D9C2B495B}"/>
              </a:ext>
            </a:extLst>
          </p:cNvPr>
          <p:cNvSpPr/>
          <p:nvPr/>
        </p:nvSpPr>
        <p:spPr>
          <a:xfrm>
            <a:off x="367862" y="124919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It looks something like this:</a:t>
            </a:r>
            <a:endParaRPr lang="en-US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76393C1-CF5F-794C-9230-4DC8E8FE9CB1}"/>
              </a:ext>
            </a:extLst>
          </p:cNvPr>
          <p:cNvSpPr/>
          <p:nvPr/>
        </p:nvSpPr>
        <p:spPr>
          <a:xfrm>
            <a:off x="2020388" y="202903"/>
            <a:ext cx="2960915" cy="1166948"/>
          </a:xfrm>
          <a:prstGeom prst="wedgeRectCallout">
            <a:avLst>
              <a:gd name="adj1" fmla="val -75600"/>
              <a:gd name="adj2" fmla="val 95337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Has some ‘magic’ that allows it to access the database.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0E0B7C35-DEA4-2F4F-A918-8216968EBA92}"/>
              </a:ext>
            </a:extLst>
          </p:cNvPr>
          <p:cNvSpPr/>
          <p:nvPr/>
        </p:nvSpPr>
        <p:spPr>
          <a:xfrm>
            <a:off x="1175657" y="207855"/>
            <a:ext cx="3805645" cy="1410674"/>
          </a:xfrm>
          <a:prstGeom prst="wedgeRectCallout">
            <a:avLst>
              <a:gd name="adj1" fmla="val -46996"/>
              <a:gd name="adj2" fmla="val 70644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Has some ‘magic’ that allows it to access the database.</a:t>
            </a:r>
          </a:p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There will be one table for each AR.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E3DDF49C-09C8-8644-8A03-09627FA408F7}"/>
              </a:ext>
            </a:extLst>
          </p:cNvPr>
          <p:cNvSpPr/>
          <p:nvPr/>
        </p:nvSpPr>
        <p:spPr>
          <a:xfrm>
            <a:off x="5358212" y="1033640"/>
            <a:ext cx="2074745" cy="1260436"/>
          </a:xfrm>
          <a:prstGeom prst="wedgeRectCallout">
            <a:avLst>
              <a:gd name="adj1" fmla="val -132700"/>
              <a:gd name="adj2" fmla="val 47211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Through annotations, decorators or inheritance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652BFBDA-0809-5240-812F-C031D14E95C8}"/>
              </a:ext>
            </a:extLst>
          </p:cNvPr>
          <p:cNvSpPr/>
          <p:nvPr/>
        </p:nvSpPr>
        <p:spPr>
          <a:xfrm>
            <a:off x="4814787" y="2722211"/>
            <a:ext cx="2805213" cy="1405652"/>
          </a:xfrm>
          <a:prstGeom prst="wedgeRectCallout">
            <a:avLst>
              <a:gd name="adj1" fmla="val -104997"/>
              <a:gd name="adj2" fmla="val -50899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Each member of the class is mapped to a column in the database.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2ABE2136-FE7D-BD4E-882A-D5DEE30F9FD5}"/>
              </a:ext>
            </a:extLst>
          </p:cNvPr>
          <p:cNvSpPr/>
          <p:nvPr/>
        </p:nvSpPr>
        <p:spPr>
          <a:xfrm>
            <a:off x="4405486" y="4905977"/>
            <a:ext cx="2805213" cy="1405652"/>
          </a:xfrm>
          <a:prstGeom prst="wedgeRectCallout">
            <a:avLst>
              <a:gd name="adj1" fmla="val -102513"/>
              <a:gd name="adj2" fmla="val -80017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Includes some class (static) methods to access the</a:t>
            </a:r>
          </a:p>
        </p:txBody>
      </p:sp>
    </p:spTree>
    <p:extLst>
      <p:ext uri="{BB962C8B-B14F-4D97-AF65-F5344CB8AC3E}">
        <p14:creationId xmlns:p14="http://schemas.microsoft.com/office/powerpoint/2010/main" val="1901486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367862" y="177858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Active Record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7389C-92AD-3143-96E8-DEB52E72E4AD}"/>
              </a:ext>
            </a:extLst>
          </p:cNvPr>
          <p:cNvSpPr txBox="1"/>
          <p:nvPr/>
        </p:nvSpPr>
        <p:spPr>
          <a:xfrm>
            <a:off x="742556" y="1811384"/>
            <a:ext cx="51096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@Entity</a:t>
            </a:r>
          </a:p>
          <a:p>
            <a:r>
              <a:rPr lang="en-US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MyEntity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extends</a:t>
            </a:r>
            <a:r>
              <a:rPr lang="en-US" dirty="0">
                <a:solidFill>
                  <a:schemeClr val="accent4"/>
                </a:solidFill>
              </a:rPr>
              <a:t> Model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</a:t>
            </a:r>
            <a:r>
              <a:rPr lang="en-US" dirty="0" err="1">
                <a:solidFill>
                  <a:schemeClr val="accent2"/>
                </a:solidFill>
              </a:rPr>
              <a:t>PrimaryKeyColumn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4"/>
                </a:solidFill>
              </a:rPr>
              <a:t>’id’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@Column(</a:t>
            </a:r>
            <a:r>
              <a:rPr lang="en-US" dirty="0">
                <a:solidFill>
                  <a:schemeClr val="accent4"/>
                </a:solidFill>
              </a:rPr>
              <a:t>‘name’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String 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static 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/* … Important database stuff to find ‘e’ */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8DF6E5-C11D-6F42-8ECE-FD0D9C2B495B}"/>
              </a:ext>
            </a:extLst>
          </p:cNvPr>
          <p:cNvSpPr/>
          <p:nvPr/>
        </p:nvSpPr>
        <p:spPr>
          <a:xfrm>
            <a:off x="367862" y="124919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It looks something like this: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75477-25F6-1745-A168-EB25AECFBB25}"/>
              </a:ext>
            </a:extLst>
          </p:cNvPr>
          <p:cNvSpPr/>
          <p:nvPr/>
        </p:nvSpPr>
        <p:spPr>
          <a:xfrm>
            <a:off x="6676575" y="1249197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And lets you do something like this: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CC3C9-7089-0548-9F2B-BBD16B112D74}"/>
              </a:ext>
            </a:extLst>
          </p:cNvPr>
          <p:cNvSpPr txBox="1"/>
          <p:nvPr/>
        </p:nvSpPr>
        <p:spPr>
          <a:xfrm>
            <a:off x="7654835" y="2055222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MyEntity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6"/>
                </a:solidFill>
              </a:rPr>
              <a:t>MyEntity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>
                <a:solidFill>
                  <a:schemeClr val="accent4"/>
                </a:solidFill>
              </a:rPr>
              <a:t>(‘Jose Ruiz’)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/>
                </a:solidFill>
              </a:rPr>
              <a:t>name</a:t>
            </a:r>
            <a:r>
              <a:rPr lang="en-US" dirty="0"/>
              <a:t> = 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Chepe</a:t>
            </a:r>
            <a:r>
              <a:rPr lang="en-US" dirty="0">
                <a:solidFill>
                  <a:schemeClr val="accent4"/>
                </a:solidFill>
              </a:rPr>
              <a:t>’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e.save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4379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367862" y="177858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Active Record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7389C-92AD-3143-96E8-DEB52E72E4AD}"/>
              </a:ext>
            </a:extLst>
          </p:cNvPr>
          <p:cNvSpPr txBox="1"/>
          <p:nvPr/>
        </p:nvSpPr>
        <p:spPr>
          <a:xfrm>
            <a:off x="742556" y="1811384"/>
            <a:ext cx="51096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@Entity</a:t>
            </a:r>
          </a:p>
          <a:p>
            <a:r>
              <a:rPr lang="en-US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MyEntity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extends</a:t>
            </a:r>
            <a:r>
              <a:rPr lang="en-US" dirty="0">
                <a:solidFill>
                  <a:schemeClr val="accent4"/>
                </a:solidFill>
              </a:rPr>
              <a:t> Model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</a:t>
            </a:r>
            <a:r>
              <a:rPr lang="en-US" dirty="0" err="1">
                <a:solidFill>
                  <a:schemeClr val="accent2"/>
                </a:solidFill>
              </a:rPr>
              <a:t>PrimaryKeyColumn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4"/>
                </a:solidFill>
              </a:rPr>
              <a:t>’id’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@Column(</a:t>
            </a:r>
            <a:r>
              <a:rPr lang="en-US" dirty="0">
                <a:solidFill>
                  <a:schemeClr val="accent4"/>
                </a:solidFill>
              </a:rPr>
              <a:t>‘name’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String 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static 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/* … Important database stuff to find ‘e’ */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8DF6E5-C11D-6F42-8ECE-FD0D9C2B495B}"/>
              </a:ext>
            </a:extLst>
          </p:cNvPr>
          <p:cNvSpPr/>
          <p:nvPr/>
        </p:nvSpPr>
        <p:spPr>
          <a:xfrm>
            <a:off x="367862" y="124919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It looks something like this: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75477-25F6-1745-A168-EB25AECFBB25}"/>
              </a:ext>
            </a:extLst>
          </p:cNvPr>
          <p:cNvSpPr/>
          <p:nvPr/>
        </p:nvSpPr>
        <p:spPr>
          <a:xfrm>
            <a:off x="6676575" y="1249197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And lets you do something like this: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CC3C9-7089-0548-9F2B-BBD16B112D74}"/>
              </a:ext>
            </a:extLst>
          </p:cNvPr>
          <p:cNvSpPr txBox="1"/>
          <p:nvPr/>
        </p:nvSpPr>
        <p:spPr>
          <a:xfrm>
            <a:off x="7654835" y="2055222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MyEntity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6"/>
                </a:solidFill>
              </a:rPr>
              <a:t>MyEntity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>
                <a:solidFill>
                  <a:schemeClr val="accent4"/>
                </a:solidFill>
              </a:rPr>
              <a:t>(‘Jose Ruiz’)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/>
                </a:solidFill>
              </a:rPr>
              <a:t>name</a:t>
            </a:r>
            <a:r>
              <a:rPr lang="en-US" dirty="0"/>
              <a:t> = 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Chepe</a:t>
            </a:r>
            <a:r>
              <a:rPr lang="en-US" dirty="0">
                <a:solidFill>
                  <a:schemeClr val="accent4"/>
                </a:solidFill>
              </a:rPr>
              <a:t>’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e.save</a:t>
            </a:r>
            <a:r>
              <a:rPr lang="en-US" dirty="0"/>
              <a:t>()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B0EFDFAF-E855-E54A-902F-B97A8F19DBAD}"/>
              </a:ext>
            </a:extLst>
          </p:cNvPr>
          <p:cNvSpPr/>
          <p:nvPr/>
        </p:nvSpPr>
        <p:spPr>
          <a:xfrm>
            <a:off x="3631474" y="3658043"/>
            <a:ext cx="4441371" cy="1828800"/>
          </a:xfrm>
          <a:prstGeom prst="wedgeRectCallout">
            <a:avLst>
              <a:gd name="adj1" fmla="val 47598"/>
              <a:gd name="adj2" fmla="val -88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That’s great! I can </a:t>
            </a:r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operate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on my entity and it knows how to save itself, find itself (and others),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etc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6686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7481-D387-4748-9D1F-D072AA76B7B7}"/>
              </a:ext>
            </a:extLst>
          </p:cNvPr>
          <p:cNvSpPr txBox="1"/>
          <p:nvPr/>
        </p:nvSpPr>
        <p:spPr>
          <a:xfrm>
            <a:off x="462455" y="696741"/>
            <a:ext cx="1145627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Once upon a time, a brave consultant told an executive:</a:t>
            </a: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sz="3600" dirty="0">
                <a:solidFill>
                  <a:schemeClr val="accent2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C: “You have to protect your data assets”</a:t>
            </a:r>
          </a:p>
          <a:p>
            <a:r>
              <a:rPr lang="en-US" sz="3600" dirty="0">
                <a:solidFill>
                  <a:schemeClr val="accent6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E: “My data assets? What is that?”</a:t>
            </a:r>
          </a:p>
        </p:txBody>
      </p:sp>
    </p:spTree>
    <p:extLst>
      <p:ext uri="{BB962C8B-B14F-4D97-AF65-F5344CB8AC3E}">
        <p14:creationId xmlns:p14="http://schemas.microsoft.com/office/powerpoint/2010/main" val="3778112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367862" y="177858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Active Record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7389C-92AD-3143-96E8-DEB52E72E4AD}"/>
              </a:ext>
            </a:extLst>
          </p:cNvPr>
          <p:cNvSpPr txBox="1"/>
          <p:nvPr/>
        </p:nvSpPr>
        <p:spPr>
          <a:xfrm>
            <a:off x="742556" y="1811384"/>
            <a:ext cx="51096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@Entity</a:t>
            </a:r>
          </a:p>
          <a:p>
            <a:r>
              <a:rPr lang="en-US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MyEntity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extends</a:t>
            </a:r>
            <a:r>
              <a:rPr lang="en-US" dirty="0">
                <a:solidFill>
                  <a:schemeClr val="accent4"/>
                </a:solidFill>
              </a:rPr>
              <a:t> Model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</a:t>
            </a:r>
            <a:r>
              <a:rPr lang="en-US" dirty="0" err="1">
                <a:solidFill>
                  <a:schemeClr val="accent2"/>
                </a:solidFill>
              </a:rPr>
              <a:t>PrimaryKeyColumn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4"/>
                </a:solidFill>
              </a:rPr>
              <a:t>’id’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@Column(</a:t>
            </a:r>
            <a:r>
              <a:rPr lang="en-US" dirty="0">
                <a:solidFill>
                  <a:schemeClr val="accent4"/>
                </a:solidFill>
              </a:rPr>
              <a:t>‘name’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String 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static 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/* … Important database stuff to find ‘e’ */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8DF6E5-C11D-6F42-8ECE-FD0D9C2B495B}"/>
              </a:ext>
            </a:extLst>
          </p:cNvPr>
          <p:cNvSpPr/>
          <p:nvPr/>
        </p:nvSpPr>
        <p:spPr>
          <a:xfrm>
            <a:off x="367862" y="124919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It looks something like this: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75477-25F6-1745-A168-EB25AECFBB25}"/>
              </a:ext>
            </a:extLst>
          </p:cNvPr>
          <p:cNvSpPr/>
          <p:nvPr/>
        </p:nvSpPr>
        <p:spPr>
          <a:xfrm>
            <a:off x="6676575" y="1249197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And lets you do something like this: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CC3C9-7089-0548-9F2B-BBD16B112D74}"/>
              </a:ext>
            </a:extLst>
          </p:cNvPr>
          <p:cNvSpPr txBox="1"/>
          <p:nvPr/>
        </p:nvSpPr>
        <p:spPr>
          <a:xfrm>
            <a:off x="7654835" y="2055222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MyEntity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6"/>
                </a:solidFill>
              </a:rPr>
              <a:t>MyEntity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>
                <a:solidFill>
                  <a:schemeClr val="accent4"/>
                </a:solidFill>
              </a:rPr>
              <a:t>(‘Jose Ruiz’)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/>
                </a:solidFill>
              </a:rPr>
              <a:t>name</a:t>
            </a:r>
            <a:r>
              <a:rPr lang="en-US" dirty="0"/>
              <a:t> = 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Chepe</a:t>
            </a:r>
            <a:r>
              <a:rPr lang="en-US" dirty="0">
                <a:solidFill>
                  <a:schemeClr val="accent4"/>
                </a:solidFill>
              </a:rPr>
              <a:t>’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e.save</a:t>
            </a:r>
            <a:r>
              <a:rPr lang="en-US" dirty="0"/>
              <a:t>()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B0EFDFAF-E855-E54A-902F-B97A8F19DBAD}"/>
              </a:ext>
            </a:extLst>
          </p:cNvPr>
          <p:cNvSpPr/>
          <p:nvPr/>
        </p:nvSpPr>
        <p:spPr>
          <a:xfrm>
            <a:off x="3631474" y="3658043"/>
            <a:ext cx="4441371" cy="1828800"/>
          </a:xfrm>
          <a:prstGeom prst="wedgeRectCallout">
            <a:avLst>
              <a:gd name="adj1" fmla="val 47598"/>
              <a:gd name="adj2" fmla="val -88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That’s great! I can </a:t>
            </a:r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operate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on my entity </a:t>
            </a:r>
            <a:r>
              <a:rPr lang="en-US" dirty="0">
                <a:solidFill>
                  <a:srgbClr val="FF7E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it knows how to save itself, find itself (and others),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etc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8B5ACC-B6E7-F245-AE45-9A7956BDE28C}"/>
              </a:ext>
            </a:extLst>
          </p:cNvPr>
          <p:cNvSpPr/>
          <p:nvPr/>
        </p:nvSpPr>
        <p:spPr>
          <a:xfrm>
            <a:off x="8292015" y="3963364"/>
            <a:ext cx="2616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Wait… </a:t>
            </a:r>
          </a:p>
          <a:p>
            <a:endParaRPr lang="en-US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sym typeface="Wingdings" pitchFamily="2" charset="2"/>
              </a:rPr>
              <a:t> 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read that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7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367862" y="177858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Active Record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7389C-92AD-3143-96E8-DEB52E72E4AD}"/>
              </a:ext>
            </a:extLst>
          </p:cNvPr>
          <p:cNvSpPr txBox="1"/>
          <p:nvPr/>
        </p:nvSpPr>
        <p:spPr>
          <a:xfrm>
            <a:off x="742556" y="1811384"/>
            <a:ext cx="51096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@Entity</a:t>
            </a:r>
          </a:p>
          <a:p>
            <a:r>
              <a:rPr lang="en-US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MyEntity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extends</a:t>
            </a:r>
            <a:r>
              <a:rPr lang="en-US" dirty="0">
                <a:solidFill>
                  <a:schemeClr val="accent4"/>
                </a:solidFill>
              </a:rPr>
              <a:t> Model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</a:t>
            </a:r>
            <a:r>
              <a:rPr lang="en-US" dirty="0" err="1">
                <a:solidFill>
                  <a:schemeClr val="accent2"/>
                </a:solidFill>
              </a:rPr>
              <a:t>PrimaryKeyColumn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4"/>
                </a:solidFill>
              </a:rPr>
              <a:t>’id’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@Column(</a:t>
            </a:r>
            <a:r>
              <a:rPr lang="en-US" dirty="0">
                <a:solidFill>
                  <a:schemeClr val="accent4"/>
                </a:solidFill>
              </a:rPr>
              <a:t>‘name’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String 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static 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/* … Important database stuff to find ‘e’ */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8DF6E5-C11D-6F42-8ECE-FD0D9C2B495B}"/>
              </a:ext>
            </a:extLst>
          </p:cNvPr>
          <p:cNvSpPr/>
          <p:nvPr/>
        </p:nvSpPr>
        <p:spPr>
          <a:xfrm>
            <a:off x="367862" y="124919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It looks something like this: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75477-25F6-1745-A168-EB25AECFBB25}"/>
              </a:ext>
            </a:extLst>
          </p:cNvPr>
          <p:cNvSpPr/>
          <p:nvPr/>
        </p:nvSpPr>
        <p:spPr>
          <a:xfrm>
            <a:off x="6676575" y="1249197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And lets you do something like this: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CC3C9-7089-0548-9F2B-BBD16B112D74}"/>
              </a:ext>
            </a:extLst>
          </p:cNvPr>
          <p:cNvSpPr txBox="1"/>
          <p:nvPr/>
        </p:nvSpPr>
        <p:spPr>
          <a:xfrm>
            <a:off x="7654835" y="2055222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MyEntity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6"/>
                </a:solidFill>
              </a:rPr>
              <a:t>MyEntity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>
                <a:solidFill>
                  <a:schemeClr val="accent4"/>
                </a:solidFill>
              </a:rPr>
              <a:t>(‘Jose Ruiz’)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/>
                </a:solidFill>
              </a:rPr>
              <a:t>name</a:t>
            </a:r>
            <a:r>
              <a:rPr lang="en-US" dirty="0"/>
              <a:t> = 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Chepe</a:t>
            </a:r>
            <a:r>
              <a:rPr lang="en-US" dirty="0">
                <a:solidFill>
                  <a:schemeClr val="accent4"/>
                </a:solidFill>
              </a:rPr>
              <a:t>’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e.save</a:t>
            </a:r>
            <a:r>
              <a:rPr lang="en-US" dirty="0"/>
              <a:t>()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B0EFDFAF-E855-E54A-902F-B97A8F19DBAD}"/>
              </a:ext>
            </a:extLst>
          </p:cNvPr>
          <p:cNvSpPr/>
          <p:nvPr/>
        </p:nvSpPr>
        <p:spPr>
          <a:xfrm>
            <a:off x="3631474" y="3658043"/>
            <a:ext cx="4441371" cy="1828800"/>
          </a:xfrm>
          <a:prstGeom prst="wedgeRectCallout">
            <a:avLst>
              <a:gd name="adj1" fmla="val 47598"/>
              <a:gd name="adj2" fmla="val -88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That’s great! I can </a:t>
            </a:r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operate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on my entity </a:t>
            </a:r>
            <a:r>
              <a:rPr lang="en-US" sz="6000" dirty="0">
                <a:solidFill>
                  <a:srgbClr val="FF7E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it knows how to save itself, find itself (and others),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etc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8B5ACC-B6E7-F245-AE45-9A7956BDE28C}"/>
              </a:ext>
            </a:extLst>
          </p:cNvPr>
          <p:cNvSpPr/>
          <p:nvPr/>
        </p:nvSpPr>
        <p:spPr>
          <a:xfrm>
            <a:off x="8292015" y="3963364"/>
            <a:ext cx="2616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Wait… </a:t>
            </a:r>
          </a:p>
          <a:p>
            <a:endParaRPr lang="en-US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sym typeface="Wingdings" pitchFamily="2" charset="2"/>
              </a:rPr>
              <a:t> 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read that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01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367862" y="177858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Active Record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7389C-92AD-3143-96E8-DEB52E72E4AD}"/>
              </a:ext>
            </a:extLst>
          </p:cNvPr>
          <p:cNvSpPr txBox="1"/>
          <p:nvPr/>
        </p:nvSpPr>
        <p:spPr>
          <a:xfrm>
            <a:off x="742556" y="1811384"/>
            <a:ext cx="51096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@Entity</a:t>
            </a:r>
          </a:p>
          <a:p>
            <a:r>
              <a:rPr lang="en-US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MyEntity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extends</a:t>
            </a:r>
            <a:r>
              <a:rPr lang="en-US" dirty="0">
                <a:solidFill>
                  <a:schemeClr val="accent4"/>
                </a:solidFill>
              </a:rPr>
              <a:t> Model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</a:t>
            </a:r>
            <a:r>
              <a:rPr lang="en-US" dirty="0" err="1">
                <a:solidFill>
                  <a:schemeClr val="accent2"/>
                </a:solidFill>
              </a:rPr>
              <a:t>PrimaryKeyColumn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4"/>
                </a:solidFill>
              </a:rPr>
              <a:t>’id’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@Column(</a:t>
            </a:r>
            <a:r>
              <a:rPr lang="en-US" dirty="0">
                <a:solidFill>
                  <a:schemeClr val="accent4"/>
                </a:solidFill>
              </a:rPr>
              <a:t>‘name’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String 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static 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/* … Important database stuff to find ‘e’ */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8DF6E5-C11D-6F42-8ECE-FD0D9C2B495B}"/>
              </a:ext>
            </a:extLst>
          </p:cNvPr>
          <p:cNvSpPr/>
          <p:nvPr/>
        </p:nvSpPr>
        <p:spPr>
          <a:xfrm>
            <a:off x="367862" y="124919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It looks something like this: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75477-25F6-1745-A168-EB25AECFBB25}"/>
              </a:ext>
            </a:extLst>
          </p:cNvPr>
          <p:cNvSpPr/>
          <p:nvPr/>
        </p:nvSpPr>
        <p:spPr>
          <a:xfrm>
            <a:off x="6676575" y="1249197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And lets you do something like this: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CC3C9-7089-0548-9F2B-BBD16B112D74}"/>
              </a:ext>
            </a:extLst>
          </p:cNvPr>
          <p:cNvSpPr txBox="1"/>
          <p:nvPr/>
        </p:nvSpPr>
        <p:spPr>
          <a:xfrm>
            <a:off x="7654835" y="2055222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MyEntity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6"/>
                </a:solidFill>
              </a:rPr>
              <a:t>MyEntity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>
                <a:solidFill>
                  <a:schemeClr val="accent4"/>
                </a:solidFill>
              </a:rPr>
              <a:t>(‘Jose Ruiz’)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/>
                </a:solidFill>
              </a:rPr>
              <a:t>name</a:t>
            </a:r>
            <a:r>
              <a:rPr lang="en-US" dirty="0"/>
              <a:t> = 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Chepe</a:t>
            </a:r>
            <a:r>
              <a:rPr lang="en-US" dirty="0">
                <a:solidFill>
                  <a:schemeClr val="accent4"/>
                </a:solidFill>
              </a:rPr>
              <a:t>’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e.save</a:t>
            </a:r>
            <a:r>
              <a:rPr lang="en-US" dirty="0"/>
              <a:t>()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B0EFDFAF-E855-E54A-902F-B97A8F19DBAD}"/>
              </a:ext>
            </a:extLst>
          </p:cNvPr>
          <p:cNvSpPr/>
          <p:nvPr/>
        </p:nvSpPr>
        <p:spPr>
          <a:xfrm>
            <a:off x="3631474" y="3658043"/>
            <a:ext cx="4441371" cy="1828800"/>
          </a:xfrm>
          <a:prstGeom prst="wedgeRectCallout">
            <a:avLst>
              <a:gd name="adj1" fmla="val 47598"/>
              <a:gd name="adj2" fmla="val -88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That’s great! I can </a:t>
            </a:r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operate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on my entity </a:t>
            </a:r>
            <a:r>
              <a:rPr lang="en-US" sz="6000" dirty="0">
                <a:solidFill>
                  <a:srgbClr val="FF7E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it knows how to save itself, find itself (and others),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etc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8B5ACC-B6E7-F245-AE45-9A7956BDE28C}"/>
              </a:ext>
            </a:extLst>
          </p:cNvPr>
          <p:cNvSpPr/>
          <p:nvPr/>
        </p:nvSpPr>
        <p:spPr>
          <a:xfrm>
            <a:off x="8292015" y="3963364"/>
            <a:ext cx="2616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Wait… </a:t>
            </a:r>
          </a:p>
          <a:p>
            <a:endParaRPr lang="en-US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sym typeface="Wingdings" pitchFamily="2" charset="2"/>
              </a:rPr>
              <a:t> 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read that again</a:t>
            </a:r>
            <a:endParaRPr lang="en-US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3521975-A786-924D-94C5-8DDFA1515E0B}"/>
              </a:ext>
            </a:extLst>
          </p:cNvPr>
          <p:cNvSpPr/>
          <p:nvPr/>
        </p:nvSpPr>
        <p:spPr>
          <a:xfrm>
            <a:off x="2228867" y="2394856"/>
            <a:ext cx="3231407" cy="530401"/>
          </a:xfrm>
          <a:prstGeom prst="wedgeRectCallout">
            <a:avLst>
              <a:gd name="adj1" fmla="val 53456"/>
              <a:gd name="adj2" fmla="val 286667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This violates the SRP.</a:t>
            </a:r>
          </a:p>
        </p:txBody>
      </p:sp>
    </p:spTree>
    <p:extLst>
      <p:ext uri="{BB962C8B-B14F-4D97-AF65-F5344CB8AC3E}">
        <p14:creationId xmlns:p14="http://schemas.microsoft.com/office/powerpoint/2010/main" val="1032701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367862" y="177858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Active Record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7389C-92AD-3143-96E8-DEB52E72E4AD}"/>
              </a:ext>
            </a:extLst>
          </p:cNvPr>
          <p:cNvSpPr txBox="1"/>
          <p:nvPr/>
        </p:nvSpPr>
        <p:spPr>
          <a:xfrm>
            <a:off x="742556" y="1811384"/>
            <a:ext cx="51096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@Entity</a:t>
            </a:r>
          </a:p>
          <a:p>
            <a:r>
              <a:rPr lang="en-US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MyEntity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extends</a:t>
            </a:r>
            <a:r>
              <a:rPr lang="en-US" dirty="0">
                <a:solidFill>
                  <a:schemeClr val="accent4"/>
                </a:solidFill>
              </a:rPr>
              <a:t> Model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</a:t>
            </a:r>
            <a:r>
              <a:rPr lang="en-US" dirty="0" err="1">
                <a:solidFill>
                  <a:schemeClr val="accent2"/>
                </a:solidFill>
              </a:rPr>
              <a:t>PrimaryKeyColumn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4"/>
                </a:solidFill>
              </a:rPr>
              <a:t>’id’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@Column(</a:t>
            </a:r>
            <a:r>
              <a:rPr lang="en-US" dirty="0">
                <a:solidFill>
                  <a:schemeClr val="accent4"/>
                </a:solidFill>
              </a:rPr>
              <a:t>‘name’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String 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static 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/* … Important database stuff to find ‘e’ */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8DF6E5-C11D-6F42-8ECE-FD0D9C2B495B}"/>
              </a:ext>
            </a:extLst>
          </p:cNvPr>
          <p:cNvSpPr/>
          <p:nvPr/>
        </p:nvSpPr>
        <p:spPr>
          <a:xfrm>
            <a:off x="367862" y="124919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It looks something like this: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75477-25F6-1745-A168-EB25AECFBB25}"/>
              </a:ext>
            </a:extLst>
          </p:cNvPr>
          <p:cNvSpPr/>
          <p:nvPr/>
        </p:nvSpPr>
        <p:spPr>
          <a:xfrm>
            <a:off x="6676575" y="1249197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And lets you do something like this: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CC3C9-7089-0548-9F2B-BBD16B112D74}"/>
              </a:ext>
            </a:extLst>
          </p:cNvPr>
          <p:cNvSpPr txBox="1"/>
          <p:nvPr/>
        </p:nvSpPr>
        <p:spPr>
          <a:xfrm>
            <a:off x="7654835" y="2055222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MyEntity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6"/>
                </a:solidFill>
              </a:rPr>
              <a:t>MyEntity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>
                <a:solidFill>
                  <a:schemeClr val="accent4"/>
                </a:solidFill>
              </a:rPr>
              <a:t>(‘Jose Ruiz’)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/>
                </a:solidFill>
              </a:rPr>
              <a:t>name</a:t>
            </a:r>
            <a:r>
              <a:rPr lang="en-US" dirty="0"/>
              <a:t> = 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Chepe</a:t>
            </a:r>
            <a:r>
              <a:rPr lang="en-US" dirty="0">
                <a:solidFill>
                  <a:schemeClr val="accent4"/>
                </a:solidFill>
              </a:rPr>
              <a:t>’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e.save</a:t>
            </a:r>
            <a:r>
              <a:rPr lang="en-US" dirty="0"/>
              <a:t>()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B0EFDFAF-E855-E54A-902F-B97A8F19DBAD}"/>
              </a:ext>
            </a:extLst>
          </p:cNvPr>
          <p:cNvSpPr/>
          <p:nvPr/>
        </p:nvSpPr>
        <p:spPr>
          <a:xfrm>
            <a:off x="3631474" y="3658043"/>
            <a:ext cx="4441371" cy="1828800"/>
          </a:xfrm>
          <a:prstGeom prst="wedgeRectCallout">
            <a:avLst>
              <a:gd name="adj1" fmla="val 47598"/>
              <a:gd name="adj2" fmla="val -88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That’s great! I can </a:t>
            </a:r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operate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on my entity </a:t>
            </a:r>
            <a:r>
              <a:rPr lang="en-US" sz="60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it knows how to save itself, find itself (and others),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etc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8B5ACC-B6E7-F245-AE45-9A7956BDE28C}"/>
              </a:ext>
            </a:extLst>
          </p:cNvPr>
          <p:cNvSpPr/>
          <p:nvPr/>
        </p:nvSpPr>
        <p:spPr>
          <a:xfrm>
            <a:off x="8292015" y="3963364"/>
            <a:ext cx="2616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Wait… </a:t>
            </a:r>
          </a:p>
          <a:p>
            <a:endParaRPr lang="en-US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sym typeface="Wingdings" pitchFamily="2" charset="2"/>
              </a:rPr>
              <a:t> 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read that again</a:t>
            </a:r>
            <a:endParaRPr lang="en-US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3521975-A786-924D-94C5-8DDFA1515E0B}"/>
              </a:ext>
            </a:extLst>
          </p:cNvPr>
          <p:cNvSpPr/>
          <p:nvPr/>
        </p:nvSpPr>
        <p:spPr>
          <a:xfrm>
            <a:off x="2228867" y="2394856"/>
            <a:ext cx="3231407" cy="530401"/>
          </a:xfrm>
          <a:prstGeom prst="wedgeRectCallout">
            <a:avLst>
              <a:gd name="adj1" fmla="val 53456"/>
              <a:gd name="adj2" fmla="val 286667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This violates the SRP.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A76232-2001-3D41-9C5F-00DDF00F0675}"/>
              </a:ext>
            </a:extLst>
          </p:cNvPr>
          <p:cNvSpPr/>
          <p:nvPr/>
        </p:nvSpPr>
        <p:spPr>
          <a:xfrm>
            <a:off x="2407920" y="531801"/>
            <a:ext cx="6496594" cy="571224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2107C5-768C-9F40-9BCA-0608187A319A}"/>
              </a:ext>
            </a:extLst>
          </p:cNvPr>
          <p:cNvSpPr/>
          <p:nvPr/>
        </p:nvSpPr>
        <p:spPr>
          <a:xfrm>
            <a:off x="2430874" y="527034"/>
            <a:ext cx="6496594" cy="82626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MyEntity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863F60-E8AF-674E-92AF-5A425FEC5C8E}"/>
              </a:ext>
            </a:extLst>
          </p:cNvPr>
          <p:cNvSpPr txBox="1"/>
          <p:nvPr/>
        </p:nvSpPr>
        <p:spPr>
          <a:xfrm>
            <a:off x="2794854" y="1858945"/>
            <a:ext cx="551946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Int id;</a:t>
            </a:r>
          </a:p>
          <a:p>
            <a:r>
              <a:rPr lang="en-US" sz="5400" dirty="0">
                <a:solidFill>
                  <a:schemeClr val="accent1"/>
                </a:solidFill>
              </a:rPr>
              <a:t>String name;</a:t>
            </a:r>
            <a:br>
              <a:rPr lang="en-US" sz="5400" dirty="0">
                <a:solidFill>
                  <a:schemeClr val="accent1"/>
                </a:solidFill>
              </a:rPr>
            </a:br>
            <a:endParaRPr lang="en-US" sz="5400" dirty="0">
              <a:solidFill>
                <a:schemeClr val="accent1"/>
              </a:solidFill>
            </a:endParaRPr>
          </a:p>
          <a:p>
            <a:r>
              <a:rPr lang="en-US" sz="5400" dirty="0" err="1">
                <a:solidFill>
                  <a:schemeClr val="accent6"/>
                </a:solidFill>
              </a:rPr>
              <a:t>MyEntity</a:t>
            </a:r>
            <a:r>
              <a:rPr lang="en-US" sz="5400" dirty="0">
                <a:solidFill>
                  <a:schemeClr val="accent6"/>
                </a:solidFill>
              </a:rPr>
              <a:t> save();</a:t>
            </a:r>
          </a:p>
          <a:p>
            <a:r>
              <a:rPr lang="en-US" sz="5400" dirty="0" err="1">
                <a:solidFill>
                  <a:schemeClr val="accent6"/>
                </a:solidFill>
              </a:rPr>
              <a:t>MyEntiy</a:t>
            </a:r>
            <a:r>
              <a:rPr lang="en-US" sz="5400" dirty="0">
                <a:solidFill>
                  <a:schemeClr val="accent6"/>
                </a:solidFill>
              </a:rPr>
              <a:t> </a:t>
            </a:r>
            <a:r>
              <a:rPr lang="en-US" sz="5400" dirty="0" err="1">
                <a:solidFill>
                  <a:schemeClr val="accent6"/>
                </a:solidFill>
              </a:rPr>
              <a:t>findOne</a:t>
            </a:r>
            <a:r>
              <a:rPr lang="en-US" sz="5400" dirty="0">
                <a:solidFill>
                  <a:schemeClr val="accent6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43868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367862" y="177858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Active Record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7389C-92AD-3143-96E8-DEB52E72E4AD}"/>
              </a:ext>
            </a:extLst>
          </p:cNvPr>
          <p:cNvSpPr txBox="1"/>
          <p:nvPr/>
        </p:nvSpPr>
        <p:spPr>
          <a:xfrm>
            <a:off x="742556" y="1811384"/>
            <a:ext cx="51096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@Entity</a:t>
            </a:r>
          </a:p>
          <a:p>
            <a:r>
              <a:rPr lang="en-US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MyEntity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extends</a:t>
            </a:r>
            <a:r>
              <a:rPr lang="en-US" dirty="0">
                <a:solidFill>
                  <a:schemeClr val="accent4"/>
                </a:solidFill>
              </a:rPr>
              <a:t> Model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</a:t>
            </a:r>
            <a:r>
              <a:rPr lang="en-US" dirty="0" err="1">
                <a:solidFill>
                  <a:schemeClr val="accent2"/>
                </a:solidFill>
              </a:rPr>
              <a:t>PrimaryKeyColumn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4"/>
                </a:solidFill>
              </a:rPr>
              <a:t>’id’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@Column(</a:t>
            </a:r>
            <a:r>
              <a:rPr lang="en-US" dirty="0">
                <a:solidFill>
                  <a:schemeClr val="accent4"/>
                </a:solidFill>
              </a:rPr>
              <a:t>‘name’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String 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static 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/* … Important database stuff to find ‘e’ */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8DF6E5-C11D-6F42-8ECE-FD0D9C2B495B}"/>
              </a:ext>
            </a:extLst>
          </p:cNvPr>
          <p:cNvSpPr/>
          <p:nvPr/>
        </p:nvSpPr>
        <p:spPr>
          <a:xfrm>
            <a:off x="367862" y="124919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It looks something like this: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75477-25F6-1745-A168-EB25AECFBB25}"/>
              </a:ext>
            </a:extLst>
          </p:cNvPr>
          <p:cNvSpPr/>
          <p:nvPr/>
        </p:nvSpPr>
        <p:spPr>
          <a:xfrm>
            <a:off x="6676575" y="1249197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And lets you do something like this: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CC3C9-7089-0548-9F2B-BBD16B112D74}"/>
              </a:ext>
            </a:extLst>
          </p:cNvPr>
          <p:cNvSpPr txBox="1"/>
          <p:nvPr/>
        </p:nvSpPr>
        <p:spPr>
          <a:xfrm>
            <a:off x="7654835" y="2055222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MyEntity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6"/>
                </a:solidFill>
              </a:rPr>
              <a:t>MyEntity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>
                <a:solidFill>
                  <a:schemeClr val="accent4"/>
                </a:solidFill>
              </a:rPr>
              <a:t>(‘Jose Ruiz’)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/>
                </a:solidFill>
              </a:rPr>
              <a:t>name</a:t>
            </a:r>
            <a:r>
              <a:rPr lang="en-US" dirty="0"/>
              <a:t> = 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Chepe</a:t>
            </a:r>
            <a:r>
              <a:rPr lang="en-US" dirty="0">
                <a:solidFill>
                  <a:schemeClr val="accent4"/>
                </a:solidFill>
              </a:rPr>
              <a:t>’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e.save</a:t>
            </a:r>
            <a:r>
              <a:rPr lang="en-US" dirty="0"/>
              <a:t>()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B0EFDFAF-E855-E54A-902F-B97A8F19DBAD}"/>
              </a:ext>
            </a:extLst>
          </p:cNvPr>
          <p:cNvSpPr/>
          <p:nvPr/>
        </p:nvSpPr>
        <p:spPr>
          <a:xfrm>
            <a:off x="3631474" y="3658043"/>
            <a:ext cx="4441371" cy="1828800"/>
          </a:xfrm>
          <a:prstGeom prst="wedgeRectCallout">
            <a:avLst>
              <a:gd name="adj1" fmla="val 47598"/>
              <a:gd name="adj2" fmla="val -88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That’s great! I can </a:t>
            </a:r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operate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on my entity </a:t>
            </a:r>
            <a:r>
              <a:rPr lang="en-US" sz="60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it knows how to save itself, find itself (and others),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etc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8B5ACC-B6E7-F245-AE45-9A7956BDE28C}"/>
              </a:ext>
            </a:extLst>
          </p:cNvPr>
          <p:cNvSpPr/>
          <p:nvPr/>
        </p:nvSpPr>
        <p:spPr>
          <a:xfrm>
            <a:off x="8292015" y="3963364"/>
            <a:ext cx="2616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Wait… </a:t>
            </a:r>
          </a:p>
          <a:p>
            <a:endParaRPr lang="en-US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sym typeface="Wingdings" pitchFamily="2" charset="2"/>
              </a:rPr>
              <a:t> 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read that again</a:t>
            </a:r>
            <a:endParaRPr lang="en-US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3521975-A786-924D-94C5-8DDFA1515E0B}"/>
              </a:ext>
            </a:extLst>
          </p:cNvPr>
          <p:cNvSpPr/>
          <p:nvPr/>
        </p:nvSpPr>
        <p:spPr>
          <a:xfrm>
            <a:off x="2228867" y="2394856"/>
            <a:ext cx="3231407" cy="530401"/>
          </a:xfrm>
          <a:prstGeom prst="wedgeRectCallout">
            <a:avLst>
              <a:gd name="adj1" fmla="val 53456"/>
              <a:gd name="adj2" fmla="val 286667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This violates the SRP.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A76232-2001-3D41-9C5F-00DDF00F0675}"/>
              </a:ext>
            </a:extLst>
          </p:cNvPr>
          <p:cNvSpPr/>
          <p:nvPr/>
        </p:nvSpPr>
        <p:spPr>
          <a:xfrm>
            <a:off x="2407920" y="531801"/>
            <a:ext cx="6496594" cy="571224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2107C5-768C-9F40-9BCA-0608187A319A}"/>
              </a:ext>
            </a:extLst>
          </p:cNvPr>
          <p:cNvSpPr/>
          <p:nvPr/>
        </p:nvSpPr>
        <p:spPr>
          <a:xfrm>
            <a:off x="2430874" y="527034"/>
            <a:ext cx="6496594" cy="82626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MyEntity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863F60-E8AF-674E-92AF-5A425FEC5C8E}"/>
              </a:ext>
            </a:extLst>
          </p:cNvPr>
          <p:cNvSpPr txBox="1"/>
          <p:nvPr/>
        </p:nvSpPr>
        <p:spPr>
          <a:xfrm>
            <a:off x="2794854" y="1858945"/>
            <a:ext cx="551946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Int id;</a:t>
            </a:r>
          </a:p>
          <a:p>
            <a:r>
              <a:rPr lang="en-US" sz="5400" dirty="0">
                <a:solidFill>
                  <a:schemeClr val="accent1"/>
                </a:solidFill>
              </a:rPr>
              <a:t>String name;</a:t>
            </a:r>
            <a:br>
              <a:rPr lang="en-US" sz="5400" dirty="0">
                <a:solidFill>
                  <a:schemeClr val="accent1"/>
                </a:solidFill>
              </a:rPr>
            </a:br>
            <a:endParaRPr lang="en-US" sz="5400" dirty="0">
              <a:solidFill>
                <a:schemeClr val="accent1"/>
              </a:solidFill>
            </a:endParaRPr>
          </a:p>
          <a:p>
            <a:r>
              <a:rPr lang="en-US" sz="5400" dirty="0" err="1">
                <a:solidFill>
                  <a:schemeClr val="accent6"/>
                </a:solidFill>
              </a:rPr>
              <a:t>MyEntity</a:t>
            </a:r>
            <a:r>
              <a:rPr lang="en-US" sz="5400" dirty="0">
                <a:solidFill>
                  <a:schemeClr val="accent6"/>
                </a:solidFill>
              </a:rPr>
              <a:t> save();</a:t>
            </a:r>
          </a:p>
          <a:p>
            <a:r>
              <a:rPr lang="en-US" sz="5400" dirty="0" err="1">
                <a:solidFill>
                  <a:schemeClr val="accent6"/>
                </a:solidFill>
              </a:rPr>
              <a:t>MyEntiy</a:t>
            </a:r>
            <a:r>
              <a:rPr lang="en-US" sz="5400" dirty="0">
                <a:solidFill>
                  <a:schemeClr val="accent6"/>
                </a:solidFill>
              </a:rPr>
              <a:t> </a:t>
            </a:r>
            <a:r>
              <a:rPr lang="en-US" sz="5400" dirty="0" err="1">
                <a:solidFill>
                  <a:schemeClr val="accent6"/>
                </a:solidFill>
              </a:rPr>
              <a:t>findOne</a:t>
            </a:r>
            <a:r>
              <a:rPr lang="en-US" sz="5400" dirty="0">
                <a:solidFill>
                  <a:schemeClr val="accent6"/>
                </a:solidFill>
              </a:rPr>
              <a:t>();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3D56444D-0CFE-5D45-82A4-90220289C527}"/>
              </a:ext>
            </a:extLst>
          </p:cNvPr>
          <p:cNvSpPr/>
          <p:nvPr/>
        </p:nvSpPr>
        <p:spPr>
          <a:xfrm>
            <a:off x="6457141" y="1716781"/>
            <a:ext cx="3231407" cy="530401"/>
          </a:xfrm>
          <a:prstGeom prst="wedgeRectCallout">
            <a:avLst>
              <a:gd name="adj1" fmla="val -69166"/>
              <a:gd name="adj2" fmla="val 161884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Business Data.</a:t>
            </a: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F77CB34E-6082-CC43-97BB-5D448FC1334D}"/>
              </a:ext>
            </a:extLst>
          </p:cNvPr>
          <p:cNvSpPr/>
          <p:nvPr/>
        </p:nvSpPr>
        <p:spPr>
          <a:xfrm>
            <a:off x="7984522" y="3843072"/>
            <a:ext cx="3231407" cy="530401"/>
          </a:xfrm>
          <a:prstGeom prst="wedgeRectCallout">
            <a:avLst>
              <a:gd name="adj1" fmla="val -69166"/>
              <a:gd name="adj2" fmla="val 161884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Database Behavior.</a:t>
            </a:r>
          </a:p>
        </p:txBody>
      </p:sp>
    </p:spTree>
    <p:extLst>
      <p:ext uri="{BB962C8B-B14F-4D97-AF65-F5344CB8AC3E}">
        <p14:creationId xmlns:p14="http://schemas.microsoft.com/office/powerpoint/2010/main" val="3971322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605096" y="177858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But if you think about it…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F8B35-3A10-FD4F-A855-F019BD2B22EF}"/>
              </a:ext>
            </a:extLst>
          </p:cNvPr>
          <p:cNvSpPr txBox="1"/>
          <p:nvPr/>
        </p:nvSpPr>
        <p:spPr>
          <a:xfrm>
            <a:off x="605096" y="1471081"/>
            <a:ext cx="114562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In a database, the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data is at rest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. It’s not changing.</a:t>
            </a:r>
          </a:p>
          <a:p>
            <a:endParaRPr lang="en-US" sz="40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 Object is supposed to hide data and expose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business behavior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.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26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367862" y="177858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Active Record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7389C-92AD-3143-96E8-DEB52E72E4AD}"/>
              </a:ext>
            </a:extLst>
          </p:cNvPr>
          <p:cNvSpPr txBox="1"/>
          <p:nvPr/>
        </p:nvSpPr>
        <p:spPr>
          <a:xfrm>
            <a:off x="742556" y="1811384"/>
            <a:ext cx="51096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@Entity</a:t>
            </a:r>
          </a:p>
          <a:p>
            <a:r>
              <a:rPr lang="en-US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MyEntity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extends</a:t>
            </a:r>
            <a:r>
              <a:rPr lang="en-US" dirty="0">
                <a:solidFill>
                  <a:schemeClr val="accent4"/>
                </a:solidFill>
              </a:rPr>
              <a:t> Model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</a:t>
            </a:r>
            <a:r>
              <a:rPr lang="en-US" dirty="0" err="1">
                <a:solidFill>
                  <a:schemeClr val="accent2"/>
                </a:solidFill>
              </a:rPr>
              <a:t>PrimaryKeyColumn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4"/>
                </a:solidFill>
              </a:rPr>
              <a:t>’id’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@Column(</a:t>
            </a:r>
            <a:r>
              <a:rPr lang="en-US" dirty="0">
                <a:solidFill>
                  <a:schemeClr val="accent4"/>
                </a:solidFill>
              </a:rPr>
              <a:t>‘name’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String 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public static 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name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/* … Important database stuff to find ‘e’ */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8DF6E5-C11D-6F42-8ECE-FD0D9C2B495B}"/>
              </a:ext>
            </a:extLst>
          </p:cNvPr>
          <p:cNvSpPr/>
          <p:nvPr/>
        </p:nvSpPr>
        <p:spPr>
          <a:xfrm>
            <a:off x="367862" y="124919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It looks something like this: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75477-25F6-1745-A168-EB25AECFBB25}"/>
              </a:ext>
            </a:extLst>
          </p:cNvPr>
          <p:cNvSpPr/>
          <p:nvPr/>
        </p:nvSpPr>
        <p:spPr>
          <a:xfrm>
            <a:off x="6676575" y="1249197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And lets you do something like this: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CC3C9-7089-0548-9F2B-BBD16B112D74}"/>
              </a:ext>
            </a:extLst>
          </p:cNvPr>
          <p:cNvSpPr txBox="1"/>
          <p:nvPr/>
        </p:nvSpPr>
        <p:spPr>
          <a:xfrm>
            <a:off x="7654835" y="2055222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MyEntity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6"/>
                </a:solidFill>
              </a:rPr>
              <a:t>MyEntity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/>
                </a:solidFill>
              </a:rPr>
              <a:t>findOne</a:t>
            </a:r>
            <a:r>
              <a:rPr lang="en-US" dirty="0">
                <a:solidFill>
                  <a:schemeClr val="accent4"/>
                </a:solidFill>
              </a:rPr>
              <a:t>(‘Jose Ruiz’)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/>
                </a:solidFill>
              </a:rPr>
              <a:t>name</a:t>
            </a:r>
            <a:r>
              <a:rPr lang="en-US" dirty="0"/>
              <a:t> = 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Chepe</a:t>
            </a:r>
            <a:r>
              <a:rPr lang="en-US" dirty="0">
                <a:solidFill>
                  <a:schemeClr val="accent4"/>
                </a:solidFill>
              </a:rPr>
              <a:t>’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e.save</a:t>
            </a:r>
            <a:r>
              <a:rPr lang="en-US" dirty="0"/>
              <a:t>()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B0EFDFAF-E855-E54A-902F-B97A8F19DBAD}"/>
              </a:ext>
            </a:extLst>
          </p:cNvPr>
          <p:cNvSpPr/>
          <p:nvPr/>
        </p:nvSpPr>
        <p:spPr>
          <a:xfrm>
            <a:off x="3631474" y="3658043"/>
            <a:ext cx="4441371" cy="1828800"/>
          </a:xfrm>
          <a:prstGeom prst="wedgeRectCallout">
            <a:avLst>
              <a:gd name="adj1" fmla="val 47598"/>
              <a:gd name="adj2" fmla="val -88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That’s great! I can </a:t>
            </a:r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operate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on my entity </a:t>
            </a:r>
            <a:r>
              <a:rPr lang="en-US" sz="60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it knows how to save itself, find itself (and others),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etc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8B5ACC-B6E7-F245-AE45-9A7956BDE28C}"/>
              </a:ext>
            </a:extLst>
          </p:cNvPr>
          <p:cNvSpPr/>
          <p:nvPr/>
        </p:nvSpPr>
        <p:spPr>
          <a:xfrm>
            <a:off x="8292015" y="3963364"/>
            <a:ext cx="2616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Wait… </a:t>
            </a:r>
          </a:p>
          <a:p>
            <a:endParaRPr lang="en-US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sym typeface="Wingdings" pitchFamily="2" charset="2"/>
              </a:rPr>
              <a:t> 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read that again</a:t>
            </a:r>
            <a:endParaRPr lang="en-US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3521975-A786-924D-94C5-8DDFA1515E0B}"/>
              </a:ext>
            </a:extLst>
          </p:cNvPr>
          <p:cNvSpPr/>
          <p:nvPr/>
        </p:nvSpPr>
        <p:spPr>
          <a:xfrm>
            <a:off x="2228867" y="2394856"/>
            <a:ext cx="3231407" cy="530401"/>
          </a:xfrm>
          <a:prstGeom prst="wedgeRectCallout">
            <a:avLst>
              <a:gd name="adj1" fmla="val 53456"/>
              <a:gd name="adj2" fmla="val 286667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This violates the SRP.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A76232-2001-3D41-9C5F-00DDF00F0675}"/>
              </a:ext>
            </a:extLst>
          </p:cNvPr>
          <p:cNvSpPr/>
          <p:nvPr/>
        </p:nvSpPr>
        <p:spPr>
          <a:xfrm>
            <a:off x="2407920" y="531801"/>
            <a:ext cx="6496594" cy="571224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2107C5-768C-9F40-9BCA-0608187A319A}"/>
              </a:ext>
            </a:extLst>
          </p:cNvPr>
          <p:cNvSpPr/>
          <p:nvPr/>
        </p:nvSpPr>
        <p:spPr>
          <a:xfrm>
            <a:off x="2430874" y="527034"/>
            <a:ext cx="6496594" cy="82626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MyEntity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863F60-E8AF-674E-92AF-5A425FEC5C8E}"/>
              </a:ext>
            </a:extLst>
          </p:cNvPr>
          <p:cNvSpPr txBox="1"/>
          <p:nvPr/>
        </p:nvSpPr>
        <p:spPr>
          <a:xfrm>
            <a:off x="2794854" y="1858945"/>
            <a:ext cx="551946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Int id;</a:t>
            </a:r>
          </a:p>
          <a:p>
            <a:r>
              <a:rPr lang="en-US" sz="5400" dirty="0">
                <a:solidFill>
                  <a:schemeClr val="accent1"/>
                </a:solidFill>
              </a:rPr>
              <a:t>String name;</a:t>
            </a:r>
            <a:br>
              <a:rPr lang="en-US" sz="5400" dirty="0">
                <a:solidFill>
                  <a:schemeClr val="accent1"/>
                </a:solidFill>
              </a:rPr>
            </a:br>
            <a:endParaRPr lang="en-US" sz="5400" dirty="0">
              <a:solidFill>
                <a:schemeClr val="accent1"/>
              </a:solidFill>
            </a:endParaRPr>
          </a:p>
          <a:p>
            <a:r>
              <a:rPr lang="en-US" sz="5400" dirty="0" err="1">
                <a:solidFill>
                  <a:schemeClr val="accent6"/>
                </a:solidFill>
              </a:rPr>
              <a:t>MyEntity</a:t>
            </a:r>
            <a:r>
              <a:rPr lang="en-US" sz="5400" dirty="0">
                <a:solidFill>
                  <a:schemeClr val="accent6"/>
                </a:solidFill>
              </a:rPr>
              <a:t> save();</a:t>
            </a:r>
          </a:p>
          <a:p>
            <a:r>
              <a:rPr lang="en-US" sz="5400" dirty="0" err="1">
                <a:solidFill>
                  <a:schemeClr val="accent6"/>
                </a:solidFill>
              </a:rPr>
              <a:t>MyEntiy</a:t>
            </a:r>
            <a:r>
              <a:rPr lang="en-US" sz="5400" dirty="0">
                <a:solidFill>
                  <a:schemeClr val="accent6"/>
                </a:solidFill>
              </a:rPr>
              <a:t> </a:t>
            </a:r>
            <a:r>
              <a:rPr lang="en-US" sz="5400" dirty="0" err="1">
                <a:solidFill>
                  <a:schemeClr val="accent6"/>
                </a:solidFill>
              </a:rPr>
              <a:t>findOne</a:t>
            </a:r>
            <a:r>
              <a:rPr lang="en-US" sz="5400" dirty="0">
                <a:solidFill>
                  <a:schemeClr val="accent6"/>
                </a:solidFill>
              </a:rPr>
              <a:t>();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3D56444D-0CFE-5D45-82A4-90220289C527}"/>
              </a:ext>
            </a:extLst>
          </p:cNvPr>
          <p:cNvSpPr/>
          <p:nvPr/>
        </p:nvSpPr>
        <p:spPr>
          <a:xfrm>
            <a:off x="6457141" y="1716781"/>
            <a:ext cx="3231407" cy="530401"/>
          </a:xfrm>
          <a:prstGeom prst="wedgeRectCallout">
            <a:avLst>
              <a:gd name="adj1" fmla="val -69166"/>
              <a:gd name="adj2" fmla="val 161884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Business Data.</a:t>
            </a: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F77CB34E-6082-CC43-97BB-5D448FC1334D}"/>
              </a:ext>
            </a:extLst>
          </p:cNvPr>
          <p:cNvSpPr/>
          <p:nvPr/>
        </p:nvSpPr>
        <p:spPr>
          <a:xfrm>
            <a:off x="7984522" y="3843072"/>
            <a:ext cx="3231407" cy="530401"/>
          </a:xfrm>
          <a:prstGeom prst="wedgeRectCallout">
            <a:avLst>
              <a:gd name="adj1" fmla="val -69166"/>
              <a:gd name="adj2" fmla="val 161884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Database Behavior.</a:t>
            </a: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2BA02F0F-016C-894D-9A92-63DACF1C280D}"/>
              </a:ext>
            </a:extLst>
          </p:cNvPr>
          <p:cNvSpPr/>
          <p:nvPr/>
        </p:nvSpPr>
        <p:spPr>
          <a:xfrm>
            <a:off x="651509" y="1865544"/>
            <a:ext cx="4083702" cy="1873075"/>
          </a:xfrm>
          <a:prstGeom prst="wedgeRectCallout">
            <a:avLst>
              <a:gd name="adj1" fmla="val 55745"/>
              <a:gd name="adj2" fmla="val -77326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Now every part of your application that interacts with your object may change the database.</a:t>
            </a:r>
            <a:b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en-US" dirty="0">
              <a:solidFill>
                <a:schemeClr val="accent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That can be problematic…</a:t>
            </a:r>
          </a:p>
        </p:txBody>
      </p:sp>
    </p:spTree>
    <p:extLst>
      <p:ext uri="{BB962C8B-B14F-4D97-AF65-F5344CB8AC3E}">
        <p14:creationId xmlns:p14="http://schemas.microsoft.com/office/powerpoint/2010/main" val="3228609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605096" y="177858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But if you think about it…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F8B35-3A10-FD4F-A855-F019BD2B22EF}"/>
              </a:ext>
            </a:extLst>
          </p:cNvPr>
          <p:cNvSpPr txBox="1"/>
          <p:nvPr/>
        </p:nvSpPr>
        <p:spPr>
          <a:xfrm>
            <a:off x="605096" y="1471081"/>
            <a:ext cx="114562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In a database, the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data is at rest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. It’s not changing.</a:t>
            </a:r>
          </a:p>
          <a:p>
            <a:endParaRPr lang="en-US" sz="40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 Object is supposed to hide data and expose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business behavior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.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AAD058D-0C69-2E47-9C45-B532F23665B4}"/>
              </a:ext>
            </a:extLst>
          </p:cNvPr>
          <p:cNvSpPr/>
          <p:nvPr/>
        </p:nvSpPr>
        <p:spPr>
          <a:xfrm>
            <a:off x="2090057" y="975360"/>
            <a:ext cx="8560526" cy="5495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By inverting this principles, the AR pattern forces your </a:t>
            </a:r>
            <a:r>
              <a:rPr lang="en-US" sz="3200" dirty="0">
                <a:solidFill>
                  <a:schemeClr val="accent4"/>
                </a:solidFill>
              </a:rPr>
              <a:t>business objects</a:t>
            </a:r>
            <a:r>
              <a:rPr lang="en-US" sz="3200" dirty="0"/>
              <a:t> to reflect the </a:t>
            </a:r>
            <a:r>
              <a:rPr lang="en-US" sz="3200" dirty="0">
                <a:solidFill>
                  <a:schemeClr val="accent4"/>
                </a:solidFill>
              </a:rPr>
              <a:t>structure of your database</a:t>
            </a:r>
            <a:r>
              <a:rPr lang="en-US" sz="3200" dirty="0"/>
              <a:t>.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And the implementation of your </a:t>
            </a:r>
            <a:r>
              <a:rPr lang="en-US" sz="3200" dirty="0">
                <a:solidFill>
                  <a:schemeClr val="accent4"/>
                </a:solidFill>
              </a:rPr>
              <a:t>business rules</a:t>
            </a:r>
            <a:r>
              <a:rPr lang="en-US" sz="3200" dirty="0"/>
              <a:t> is now bound to what the </a:t>
            </a:r>
            <a:r>
              <a:rPr lang="en-US" sz="3200" dirty="0">
                <a:solidFill>
                  <a:schemeClr val="accent4"/>
                </a:solidFill>
              </a:rPr>
              <a:t>structure of your objects</a:t>
            </a:r>
            <a:r>
              <a:rPr lang="en-US" sz="3200" dirty="0"/>
              <a:t> allow you to.</a:t>
            </a:r>
          </a:p>
        </p:txBody>
      </p:sp>
    </p:spTree>
    <p:extLst>
      <p:ext uri="{BB962C8B-B14F-4D97-AF65-F5344CB8AC3E}">
        <p14:creationId xmlns:p14="http://schemas.microsoft.com/office/powerpoint/2010/main" val="37838537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Does this mean that the </a:t>
            </a: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Active Record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is </a:t>
            </a:r>
            <a:r>
              <a:rPr lang="en-US" sz="4000" dirty="0">
                <a:solidFill>
                  <a:srgbClr val="FF7E79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bad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?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93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Does this mean that the </a:t>
            </a: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Active Record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is </a:t>
            </a:r>
            <a:r>
              <a:rPr lang="en-US" sz="4000" dirty="0">
                <a:solidFill>
                  <a:srgbClr val="FF7E79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bad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?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2CE44-BA6B-8047-ACD2-ABB81ADBFA47}"/>
              </a:ext>
            </a:extLst>
          </p:cNvPr>
          <p:cNvSpPr txBox="1"/>
          <p:nvPr/>
        </p:nvSpPr>
        <p:spPr>
          <a:xfrm>
            <a:off x="449392" y="1836840"/>
            <a:ext cx="1145627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No, just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be careful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when to use it.</a:t>
            </a:r>
          </a:p>
          <a:p>
            <a:endParaRPr lang="en-US" sz="40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marL="571500" indent="-571500">
              <a:buFontTx/>
              <a:buChar char="-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It’s very useful in small, transactional applications.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Where access to the database is sparse. And you don’t care about optimizing that.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If your application grows, it will not be very maintainable. For many reasons.</a:t>
            </a:r>
            <a:endParaRPr lang="en-US" sz="24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69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7481-D387-4748-9D1F-D072AA76B7B7}"/>
              </a:ext>
            </a:extLst>
          </p:cNvPr>
          <p:cNvSpPr txBox="1"/>
          <p:nvPr/>
        </p:nvSpPr>
        <p:spPr>
          <a:xfrm>
            <a:off x="462455" y="696741"/>
            <a:ext cx="1145627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Once upon a time, a brave consultant told an executive:</a:t>
            </a: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sz="3600" dirty="0">
                <a:solidFill>
                  <a:schemeClr val="accent2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C: “You have to protect your data assets”</a:t>
            </a:r>
          </a:p>
          <a:p>
            <a:r>
              <a:rPr lang="en-US" sz="3600" dirty="0">
                <a:solidFill>
                  <a:schemeClr val="accent6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E: “My data assets? What is that?”</a:t>
            </a:r>
            <a:br>
              <a:rPr lang="en-US" sz="3600" dirty="0">
                <a:solidFill>
                  <a:schemeClr val="accent6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endParaRPr lang="en-US" sz="3600" dirty="0">
              <a:solidFill>
                <a:schemeClr val="accent6"/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sz="3600" dirty="0">
                <a:solidFill>
                  <a:schemeClr val="accent2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C: “Well, it’s the data from your business. That data is valuable!”</a:t>
            </a:r>
          </a:p>
          <a:p>
            <a:r>
              <a:rPr lang="en-US" sz="3600" dirty="0">
                <a:solidFill>
                  <a:schemeClr val="accent6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E: “You’re right! How do I protect it?”</a:t>
            </a:r>
          </a:p>
        </p:txBody>
      </p:sp>
    </p:spTree>
    <p:extLst>
      <p:ext uri="{BB962C8B-B14F-4D97-AF65-F5344CB8AC3E}">
        <p14:creationId xmlns:p14="http://schemas.microsoft.com/office/powerpoint/2010/main" val="1370877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And if you think about it: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4D9FA-017E-BF42-856E-55F4808DD4EF}"/>
              </a:ext>
            </a:extLst>
          </p:cNvPr>
          <p:cNvSpPr txBox="1"/>
          <p:nvPr/>
        </p:nvSpPr>
        <p:spPr>
          <a:xfrm>
            <a:off x="367862" y="3177960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 active record is a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DAO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.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64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And if you think about it: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4D9FA-017E-BF42-856E-55F4808DD4EF}"/>
              </a:ext>
            </a:extLst>
          </p:cNvPr>
          <p:cNvSpPr txBox="1"/>
          <p:nvPr/>
        </p:nvSpPr>
        <p:spPr>
          <a:xfrm>
            <a:off x="367862" y="3177960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 Active Record is a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DAO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.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07D82FD1-73F3-DF43-BC66-5644758FDFD3}"/>
              </a:ext>
            </a:extLst>
          </p:cNvPr>
          <p:cNvSpPr/>
          <p:nvPr/>
        </p:nvSpPr>
        <p:spPr>
          <a:xfrm>
            <a:off x="6600570" y="4101737"/>
            <a:ext cx="3231407" cy="1218377"/>
          </a:xfrm>
          <a:prstGeom prst="wedgeRectCallout">
            <a:avLst>
              <a:gd name="adj1" fmla="val 69356"/>
              <a:gd name="adj2" fmla="val -62769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 object that knows how to access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1927106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And if you think about it: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4D9FA-017E-BF42-856E-55F4808DD4EF}"/>
              </a:ext>
            </a:extLst>
          </p:cNvPr>
          <p:cNvSpPr txBox="1"/>
          <p:nvPr/>
        </p:nvSpPr>
        <p:spPr>
          <a:xfrm>
            <a:off x="367862" y="3177960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 Active Record is a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DAO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.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07D82FD1-73F3-DF43-BC66-5644758FDFD3}"/>
              </a:ext>
            </a:extLst>
          </p:cNvPr>
          <p:cNvSpPr/>
          <p:nvPr/>
        </p:nvSpPr>
        <p:spPr>
          <a:xfrm>
            <a:off x="6600570" y="4101737"/>
            <a:ext cx="3231407" cy="1218377"/>
          </a:xfrm>
          <a:prstGeom prst="wedgeRectCallout">
            <a:avLst>
              <a:gd name="adj1" fmla="val 69356"/>
              <a:gd name="adj2" fmla="val -62769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 object that knows how to access the database.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180C5A0-E580-004E-8EF0-4D728C1593E1}"/>
              </a:ext>
            </a:extLst>
          </p:cNvPr>
          <p:cNvSpPr/>
          <p:nvPr/>
        </p:nvSpPr>
        <p:spPr>
          <a:xfrm>
            <a:off x="6361084" y="1537886"/>
            <a:ext cx="3231407" cy="1218377"/>
          </a:xfrm>
          <a:prstGeom prst="wedgeRectCallout">
            <a:avLst>
              <a:gd name="adj1" fmla="val 83639"/>
              <a:gd name="adj2" fmla="val 83758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 there are other options, like the </a:t>
            </a:r>
            <a:b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 Mapper</a:t>
            </a:r>
          </a:p>
        </p:txBody>
      </p:sp>
    </p:spTree>
    <p:extLst>
      <p:ext uri="{BB962C8B-B14F-4D97-AF65-F5344CB8AC3E}">
        <p14:creationId xmlns:p14="http://schemas.microsoft.com/office/powerpoint/2010/main" val="3324382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Enter: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 Repository</a:t>
            </a:r>
            <a:endParaRPr lang="en-US" sz="3200" dirty="0">
              <a:solidFill>
                <a:schemeClr val="accent4"/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FD52C2-D1DF-BF44-AA33-762570FF36FB}"/>
              </a:ext>
            </a:extLst>
          </p:cNvPr>
          <p:cNvSpPr/>
          <p:nvPr/>
        </p:nvSpPr>
        <p:spPr>
          <a:xfrm>
            <a:off x="374467" y="2198913"/>
            <a:ext cx="2838995" cy="1750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  <a:p>
            <a:pPr algn="ctr"/>
            <a:r>
              <a:rPr lang="en-US" dirty="0"/>
              <a:t>(Business Behavior)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3321F-F6AA-B448-95EE-B07000F7A31A}"/>
              </a:ext>
            </a:extLst>
          </p:cNvPr>
          <p:cNvSpPr/>
          <p:nvPr/>
        </p:nvSpPr>
        <p:spPr>
          <a:xfrm>
            <a:off x="4920343" y="1811383"/>
            <a:ext cx="2351314" cy="25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0B03051-63A6-F145-B46A-8D65DD9016FE}"/>
              </a:ext>
            </a:extLst>
          </p:cNvPr>
          <p:cNvSpPr/>
          <p:nvPr/>
        </p:nvSpPr>
        <p:spPr>
          <a:xfrm>
            <a:off x="9231086" y="1811383"/>
            <a:ext cx="1898469" cy="2386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284A48D-6F09-DE4E-B90C-00EA354D4733}"/>
              </a:ext>
            </a:extLst>
          </p:cNvPr>
          <p:cNvSpPr/>
          <p:nvPr/>
        </p:nvSpPr>
        <p:spPr>
          <a:xfrm>
            <a:off x="3753394" y="2600597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644F681-B0B4-0342-ACFE-2CB11AFE6A2F}"/>
              </a:ext>
            </a:extLst>
          </p:cNvPr>
          <p:cNvSpPr/>
          <p:nvPr/>
        </p:nvSpPr>
        <p:spPr>
          <a:xfrm>
            <a:off x="7794171" y="2600597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3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Enter: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 Repository</a:t>
            </a:r>
            <a:endParaRPr lang="en-US" sz="3200" dirty="0">
              <a:solidFill>
                <a:schemeClr val="accent4"/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FD52C2-D1DF-BF44-AA33-762570FF36FB}"/>
              </a:ext>
            </a:extLst>
          </p:cNvPr>
          <p:cNvSpPr/>
          <p:nvPr/>
        </p:nvSpPr>
        <p:spPr>
          <a:xfrm>
            <a:off x="374467" y="2198913"/>
            <a:ext cx="2838995" cy="1750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  <a:p>
            <a:pPr algn="ctr"/>
            <a:r>
              <a:rPr lang="en-US" dirty="0"/>
              <a:t>(Business Behavior)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3321F-F6AA-B448-95EE-B07000F7A31A}"/>
              </a:ext>
            </a:extLst>
          </p:cNvPr>
          <p:cNvSpPr/>
          <p:nvPr/>
        </p:nvSpPr>
        <p:spPr>
          <a:xfrm>
            <a:off x="4920343" y="1811383"/>
            <a:ext cx="2351314" cy="25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0B03051-63A6-F145-B46A-8D65DD9016FE}"/>
              </a:ext>
            </a:extLst>
          </p:cNvPr>
          <p:cNvSpPr/>
          <p:nvPr/>
        </p:nvSpPr>
        <p:spPr>
          <a:xfrm>
            <a:off x="9231086" y="1811383"/>
            <a:ext cx="1898469" cy="2386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284A48D-6F09-DE4E-B90C-00EA354D4733}"/>
              </a:ext>
            </a:extLst>
          </p:cNvPr>
          <p:cNvSpPr/>
          <p:nvPr/>
        </p:nvSpPr>
        <p:spPr>
          <a:xfrm>
            <a:off x="3753394" y="2600597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644F681-B0B4-0342-ACFE-2CB11AFE6A2F}"/>
              </a:ext>
            </a:extLst>
          </p:cNvPr>
          <p:cNvSpPr/>
          <p:nvPr/>
        </p:nvSpPr>
        <p:spPr>
          <a:xfrm>
            <a:off x="7794171" y="2600597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903F6900-8DCE-254A-95DC-361D76E23B86}"/>
              </a:ext>
            </a:extLst>
          </p:cNvPr>
          <p:cNvSpPr/>
          <p:nvPr/>
        </p:nvSpPr>
        <p:spPr>
          <a:xfrm>
            <a:off x="905165" y="4798423"/>
            <a:ext cx="3231407" cy="1218377"/>
          </a:xfrm>
          <a:prstGeom prst="wedgeRectCallout">
            <a:avLst>
              <a:gd name="adj1" fmla="val -983"/>
              <a:gd name="adj2" fmla="val -119951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Operates on </a:t>
            </a:r>
            <a:r>
              <a:rPr lang="en-US" sz="2000" b="1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Aggregate Roots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F0EC61-0721-CA46-81AD-75F44434CE36}"/>
              </a:ext>
            </a:extLst>
          </p:cNvPr>
          <p:cNvSpPr/>
          <p:nvPr/>
        </p:nvSpPr>
        <p:spPr>
          <a:xfrm>
            <a:off x="1180010" y="3429000"/>
            <a:ext cx="1227908" cy="387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25285954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Enter: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 Repository</a:t>
            </a:r>
            <a:endParaRPr lang="en-US" sz="3200" dirty="0">
              <a:solidFill>
                <a:schemeClr val="accent4"/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FD52C2-D1DF-BF44-AA33-762570FF36FB}"/>
              </a:ext>
            </a:extLst>
          </p:cNvPr>
          <p:cNvSpPr/>
          <p:nvPr/>
        </p:nvSpPr>
        <p:spPr>
          <a:xfrm>
            <a:off x="374467" y="2198913"/>
            <a:ext cx="2838995" cy="1750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  <a:p>
            <a:pPr algn="ctr"/>
            <a:r>
              <a:rPr lang="en-US" dirty="0"/>
              <a:t>(Business Behavior)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3321F-F6AA-B448-95EE-B07000F7A31A}"/>
              </a:ext>
            </a:extLst>
          </p:cNvPr>
          <p:cNvSpPr/>
          <p:nvPr/>
        </p:nvSpPr>
        <p:spPr>
          <a:xfrm>
            <a:off x="4920343" y="1811383"/>
            <a:ext cx="2351314" cy="25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0B03051-63A6-F145-B46A-8D65DD9016FE}"/>
              </a:ext>
            </a:extLst>
          </p:cNvPr>
          <p:cNvSpPr/>
          <p:nvPr/>
        </p:nvSpPr>
        <p:spPr>
          <a:xfrm>
            <a:off x="9231086" y="1811383"/>
            <a:ext cx="1898469" cy="2386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284A48D-6F09-DE4E-B90C-00EA354D4733}"/>
              </a:ext>
            </a:extLst>
          </p:cNvPr>
          <p:cNvSpPr/>
          <p:nvPr/>
        </p:nvSpPr>
        <p:spPr>
          <a:xfrm>
            <a:off x="3753394" y="2600597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644F681-B0B4-0342-ACFE-2CB11AFE6A2F}"/>
              </a:ext>
            </a:extLst>
          </p:cNvPr>
          <p:cNvSpPr/>
          <p:nvPr/>
        </p:nvSpPr>
        <p:spPr>
          <a:xfrm>
            <a:off x="7794171" y="2600597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8372326-5C10-094F-9D69-0763A47DAF9D}"/>
              </a:ext>
            </a:extLst>
          </p:cNvPr>
          <p:cNvSpPr/>
          <p:nvPr/>
        </p:nvSpPr>
        <p:spPr>
          <a:xfrm>
            <a:off x="905165" y="4798423"/>
            <a:ext cx="3231407" cy="1218377"/>
          </a:xfrm>
          <a:prstGeom prst="wedgeRectCallout">
            <a:avLst>
              <a:gd name="adj1" fmla="val -983"/>
              <a:gd name="adj2" fmla="val -119951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Operates on </a:t>
            </a:r>
            <a:r>
              <a:rPr lang="en-US" sz="2000" b="1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Aggregate Roots</a:t>
            </a:r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9C12B524-D522-C542-ADC5-AD2BAAB84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71" y="3432367"/>
            <a:ext cx="5357586" cy="24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6DABDB-AD15-544E-A479-994BBC58D152}"/>
              </a:ext>
            </a:extLst>
          </p:cNvPr>
          <p:cNvSpPr/>
          <p:nvPr/>
        </p:nvSpPr>
        <p:spPr>
          <a:xfrm>
            <a:off x="1180010" y="3429000"/>
            <a:ext cx="1227908" cy="387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5C67F35-70C3-764B-9B20-129C7C70F63D}"/>
              </a:ext>
            </a:extLst>
          </p:cNvPr>
          <p:cNvSpPr/>
          <p:nvPr/>
        </p:nvSpPr>
        <p:spPr>
          <a:xfrm>
            <a:off x="2055223" y="1010194"/>
            <a:ext cx="8247017" cy="5477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From the Microservices Patterns Book (Chris Richardson):</a:t>
            </a:r>
          </a:p>
          <a:p>
            <a:pPr algn="ctr"/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Aggregates decompose the Domain Model into chunks, which are individually easier to understand.</a:t>
            </a: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231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Enter: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 Repository</a:t>
            </a:r>
            <a:endParaRPr lang="en-US" sz="3200" dirty="0">
              <a:solidFill>
                <a:schemeClr val="accent4"/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FD52C2-D1DF-BF44-AA33-762570FF36FB}"/>
              </a:ext>
            </a:extLst>
          </p:cNvPr>
          <p:cNvSpPr/>
          <p:nvPr/>
        </p:nvSpPr>
        <p:spPr>
          <a:xfrm>
            <a:off x="374467" y="2198913"/>
            <a:ext cx="2838995" cy="1750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  <a:p>
            <a:pPr algn="ctr"/>
            <a:r>
              <a:rPr lang="en-US" dirty="0"/>
              <a:t>(Business Behavior)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3321F-F6AA-B448-95EE-B07000F7A31A}"/>
              </a:ext>
            </a:extLst>
          </p:cNvPr>
          <p:cNvSpPr/>
          <p:nvPr/>
        </p:nvSpPr>
        <p:spPr>
          <a:xfrm>
            <a:off x="4920343" y="1811383"/>
            <a:ext cx="2351314" cy="25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0B03051-63A6-F145-B46A-8D65DD9016FE}"/>
              </a:ext>
            </a:extLst>
          </p:cNvPr>
          <p:cNvSpPr/>
          <p:nvPr/>
        </p:nvSpPr>
        <p:spPr>
          <a:xfrm>
            <a:off x="9231086" y="1811383"/>
            <a:ext cx="1898469" cy="2386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284A48D-6F09-DE4E-B90C-00EA354D4733}"/>
              </a:ext>
            </a:extLst>
          </p:cNvPr>
          <p:cNvSpPr/>
          <p:nvPr/>
        </p:nvSpPr>
        <p:spPr>
          <a:xfrm>
            <a:off x="3753394" y="2600597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644F681-B0B4-0342-ACFE-2CB11AFE6A2F}"/>
              </a:ext>
            </a:extLst>
          </p:cNvPr>
          <p:cNvSpPr/>
          <p:nvPr/>
        </p:nvSpPr>
        <p:spPr>
          <a:xfrm>
            <a:off x="7794171" y="2600597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903F6900-8DCE-254A-95DC-361D76E23B86}"/>
              </a:ext>
            </a:extLst>
          </p:cNvPr>
          <p:cNvSpPr/>
          <p:nvPr/>
        </p:nvSpPr>
        <p:spPr>
          <a:xfrm>
            <a:off x="4210594" y="5146766"/>
            <a:ext cx="3231407" cy="1218377"/>
          </a:xfrm>
          <a:prstGeom prst="wedgeRectCallout">
            <a:avLst>
              <a:gd name="adj1" fmla="val -983"/>
              <a:gd name="adj2" fmla="val -119951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Returns and receives </a:t>
            </a:r>
            <a:r>
              <a:rPr lang="en-US" sz="2000" b="1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Aggregates.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9F8C55-B607-4640-8B42-933F3F1F32A4}"/>
              </a:ext>
            </a:extLst>
          </p:cNvPr>
          <p:cNvSpPr/>
          <p:nvPr/>
        </p:nvSpPr>
        <p:spPr>
          <a:xfrm>
            <a:off x="1180010" y="3429000"/>
            <a:ext cx="1227908" cy="387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3662767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Enter: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 Repository</a:t>
            </a:r>
            <a:endParaRPr lang="en-US" sz="3200" dirty="0">
              <a:solidFill>
                <a:schemeClr val="accent4"/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FD52C2-D1DF-BF44-AA33-762570FF36FB}"/>
              </a:ext>
            </a:extLst>
          </p:cNvPr>
          <p:cNvSpPr/>
          <p:nvPr/>
        </p:nvSpPr>
        <p:spPr>
          <a:xfrm>
            <a:off x="374467" y="2198913"/>
            <a:ext cx="2838995" cy="1750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  <a:p>
            <a:pPr algn="ctr"/>
            <a:r>
              <a:rPr lang="en-US" dirty="0"/>
              <a:t>(Business Behavior)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3321F-F6AA-B448-95EE-B07000F7A31A}"/>
              </a:ext>
            </a:extLst>
          </p:cNvPr>
          <p:cNvSpPr/>
          <p:nvPr/>
        </p:nvSpPr>
        <p:spPr>
          <a:xfrm>
            <a:off x="4920343" y="1811383"/>
            <a:ext cx="2351314" cy="25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0B03051-63A6-F145-B46A-8D65DD9016FE}"/>
              </a:ext>
            </a:extLst>
          </p:cNvPr>
          <p:cNvSpPr/>
          <p:nvPr/>
        </p:nvSpPr>
        <p:spPr>
          <a:xfrm>
            <a:off x="9231086" y="1811383"/>
            <a:ext cx="1898469" cy="2386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284A48D-6F09-DE4E-B90C-00EA354D4733}"/>
              </a:ext>
            </a:extLst>
          </p:cNvPr>
          <p:cNvSpPr/>
          <p:nvPr/>
        </p:nvSpPr>
        <p:spPr>
          <a:xfrm>
            <a:off x="3753394" y="2600597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644F681-B0B4-0342-ACFE-2CB11AFE6A2F}"/>
              </a:ext>
            </a:extLst>
          </p:cNvPr>
          <p:cNvSpPr/>
          <p:nvPr/>
        </p:nvSpPr>
        <p:spPr>
          <a:xfrm>
            <a:off x="7794171" y="2600597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903F6900-8DCE-254A-95DC-361D76E23B86}"/>
              </a:ext>
            </a:extLst>
          </p:cNvPr>
          <p:cNvSpPr/>
          <p:nvPr/>
        </p:nvSpPr>
        <p:spPr>
          <a:xfrm>
            <a:off x="4210594" y="5146766"/>
            <a:ext cx="3231407" cy="1218377"/>
          </a:xfrm>
          <a:prstGeom prst="wedgeRectCallout">
            <a:avLst>
              <a:gd name="adj1" fmla="val -983"/>
              <a:gd name="adj2" fmla="val -119951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Returns and receives </a:t>
            </a:r>
            <a:r>
              <a:rPr lang="en-US" sz="2000" b="1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Aggregates.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B32A7473-8E65-9B44-B8E6-6A04451A501A}"/>
              </a:ext>
            </a:extLst>
          </p:cNvPr>
          <p:cNvSpPr/>
          <p:nvPr/>
        </p:nvSpPr>
        <p:spPr>
          <a:xfrm>
            <a:off x="1793964" y="1382220"/>
            <a:ext cx="3231407" cy="1218377"/>
          </a:xfrm>
          <a:prstGeom prst="wedgeRectCallout">
            <a:avLst>
              <a:gd name="adj1" fmla="val 58846"/>
              <a:gd name="adj2" fmla="val 126644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There should be one repository per type of Aggregate</a:t>
            </a:r>
            <a:endParaRPr lang="en-US" sz="2000" b="1" dirty="0">
              <a:solidFill>
                <a:schemeClr val="accent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54E7AB-FDED-C94D-929A-0FBA300F128E}"/>
              </a:ext>
            </a:extLst>
          </p:cNvPr>
          <p:cNvSpPr/>
          <p:nvPr/>
        </p:nvSpPr>
        <p:spPr>
          <a:xfrm>
            <a:off x="1180010" y="3429000"/>
            <a:ext cx="1227908" cy="387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30229342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Enter: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 Repository</a:t>
            </a:r>
            <a:endParaRPr lang="en-US" sz="3200" dirty="0">
              <a:solidFill>
                <a:schemeClr val="accent4"/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FD52C2-D1DF-BF44-AA33-762570FF36FB}"/>
              </a:ext>
            </a:extLst>
          </p:cNvPr>
          <p:cNvSpPr/>
          <p:nvPr/>
        </p:nvSpPr>
        <p:spPr>
          <a:xfrm>
            <a:off x="374467" y="2198913"/>
            <a:ext cx="2838995" cy="1750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  <a:p>
            <a:pPr algn="ctr"/>
            <a:r>
              <a:rPr lang="en-US" dirty="0"/>
              <a:t>(Business Behavior)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3321F-F6AA-B448-95EE-B07000F7A31A}"/>
              </a:ext>
            </a:extLst>
          </p:cNvPr>
          <p:cNvSpPr/>
          <p:nvPr/>
        </p:nvSpPr>
        <p:spPr>
          <a:xfrm>
            <a:off x="4920343" y="1811383"/>
            <a:ext cx="2351314" cy="25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0B03051-63A6-F145-B46A-8D65DD9016FE}"/>
              </a:ext>
            </a:extLst>
          </p:cNvPr>
          <p:cNvSpPr/>
          <p:nvPr/>
        </p:nvSpPr>
        <p:spPr>
          <a:xfrm>
            <a:off x="9231086" y="1811383"/>
            <a:ext cx="1898469" cy="2386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284A48D-6F09-DE4E-B90C-00EA354D4733}"/>
              </a:ext>
            </a:extLst>
          </p:cNvPr>
          <p:cNvSpPr/>
          <p:nvPr/>
        </p:nvSpPr>
        <p:spPr>
          <a:xfrm>
            <a:off x="3753394" y="2600597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644F681-B0B4-0342-ACFE-2CB11AFE6A2F}"/>
              </a:ext>
            </a:extLst>
          </p:cNvPr>
          <p:cNvSpPr/>
          <p:nvPr/>
        </p:nvSpPr>
        <p:spPr>
          <a:xfrm>
            <a:off x="7794171" y="2600597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903F6900-8DCE-254A-95DC-361D76E23B86}"/>
              </a:ext>
            </a:extLst>
          </p:cNvPr>
          <p:cNvSpPr/>
          <p:nvPr/>
        </p:nvSpPr>
        <p:spPr>
          <a:xfrm>
            <a:off x="4210594" y="5146766"/>
            <a:ext cx="3231407" cy="1218377"/>
          </a:xfrm>
          <a:prstGeom prst="wedgeRectCallout">
            <a:avLst>
              <a:gd name="adj1" fmla="val -983"/>
              <a:gd name="adj2" fmla="val -119951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Returns and receives </a:t>
            </a:r>
            <a:r>
              <a:rPr lang="en-US" sz="2000" b="1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Aggregates.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B32A7473-8E65-9B44-B8E6-6A04451A501A}"/>
              </a:ext>
            </a:extLst>
          </p:cNvPr>
          <p:cNvSpPr/>
          <p:nvPr/>
        </p:nvSpPr>
        <p:spPr>
          <a:xfrm>
            <a:off x="1793964" y="1382220"/>
            <a:ext cx="3231407" cy="1218377"/>
          </a:xfrm>
          <a:prstGeom prst="wedgeRectCallout">
            <a:avLst>
              <a:gd name="adj1" fmla="val 58846"/>
              <a:gd name="adj2" fmla="val 126644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There should be one repository per type of Aggregate</a:t>
            </a:r>
            <a:endParaRPr lang="en-US" sz="2000" b="1" dirty="0">
              <a:solidFill>
                <a:schemeClr val="accent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D21B1DB7-8CE9-F148-9882-33AACD1F758E}"/>
              </a:ext>
            </a:extLst>
          </p:cNvPr>
          <p:cNvSpPr/>
          <p:nvPr/>
        </p:nvSpPr>
        <p:spPr>
          <a:xfrm>
            <a:off x="7511141" y="459112"/>
            <a:ext cx="3231407" cy="1665779"/>
          </a:xfrm>
          <a:prstGeom prst="wedgeRectCallout">
            <a:avLst>
              <a:gd name="adj1" fmla="val -70243"/>
              <a:gd name="adj2" fmla="val 91188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Doesn’t know about the details of the database. Uses a DAO for that.</a:t>
            </a:r>
            <a:endParaRPr lang="en-US" sz="2000" b="1" dirty="0">
              <a:solidFill>
                <a:schemeClr val="accent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6CC3E7-76F4-114E-A08C-4EAFF0CFEE5D}"/>
              </a:ext>
            </a:extLst>
          </p:cNvPr>
          <p:cNvSpPr/>
          <p:nvPr/>
        </p:nvSpPr>
        <p:spPr>
          <a:xfrm>
            <a:off x="6098176" y="3372395"/>
            <a:ext cx="1058094" cy="649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Mapper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5CC9BF-B94F-2A42-A211-FEA3E92C8A26}"/>
              </a:ext>
            </a:extLst>
          </p:cNvPr>
          <p:cNvSpPr/>
          <p:nvPr/>
        </p:nvSpPr>
        <p:spPr>
          <a:xfrm>
            <a:off x="1180010" y="3429000"/>
            <a:ext cx="1227908" cy="387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33079877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Enter: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 Repository</a:t>
            </a:r>
            <a:endParaRPr lang="en-US" sz="3200" dirty="0">
              <a:solidFill>
                <a:schemeClr val="accent4"/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FD52C2-D1DF-BF44-AA33-762570FF36FB}"/>
              </a:ext>
            </a:extLst>
          </p:cNvPr>
          <p:cNvSpPr/>
          <p:nvPr/>
        </p:nvSpPr>
        <p:spPr>
          <a:xfrm>
            <a:off x="374467" y="2198913"/>
            <a:ext cx="2838995" cy="1750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  <a:p>
            <a:pPr algn="ctr"/>
            <a:r>
              <a:rPr lang="en-US" dirty="0"/>
              <a:t>(Business Behavior)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3321F-F6AA-B448-95EE-B07000F7A31A}"/>
              </a:ext>
            </a:extLst>
          </p:cNvPr>
          <p:cNvSpPr/>
          <p:nvPr/>
        </p:nvSpPr>
        <p:spPr>
          <a:xfrm>
            <a:off x="4920343" y="1811383"/>
            <a:ext cx="2351314" cy="25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0B03051-63A6-F145-B46A-8D65DD9016FE}"/>
              </a:ext>
            </a:extLst>
          </p:cNvPr>
          <p:cNvSpPr/>
          <p:nvPr/>
        </p:nvSpPr>
        <p:spPr>
          <a:xfrm>
            <a:off x="9231086" y="1811383"/>
            <a:ext cx="1898469" cy="2386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284A48D-6F09-DE4E-B90C-00EA354D4733}"/>
              </a:ext>
            </a:extLst>
          </p:cNvPr>
          <p:cNvSpPr/>
          <p:nvPr/>
        </p:nvSpPr>
        <p:spPr>
          <a:xfrm>
            <a:off x="3753394" y="2600597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644F681-B0B4-0342-ACFE-2CB11AFE6A2F}"/>
              </a:ext>
            </a:extLst>
          </p:cNvPr>
          <p:cNvSpPr/>
          <p:nvPr/>
        </p:nvSpPr>
        <p:spPr>
          <a:xfrm>
            <a:off x="7794171" y="2600597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903F6900-8DCE-254A-95DC-361D76E23B86}"/>
              </a:ext>
            </a:extLst>
          </p:cNvPr>
          <p:cNvSpPr/>
          <p:nvPr/>
        </p:nvSpPr>
        <p:spPr>
          <a:xfrm>
            <a:off x="4210594" y="5146766"/>
            <a:ext cx="3231407" cy="1218377"/>
          </a:xfrm>
          <a:prstGeom prst="wedgeRectCallout">
            <a:avLst>
              <a:gd name="adj1" fmla="val -983"/>
              <a:gd name="adj2" fmla="val -119951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Returns and receives </a:t>
            </a:r>
            <a:r>
              <a:rPr lang="en-US" sz="2000" b="1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Aggregates.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B32A7473-8E65-9B44-B8E6-6A04451A501A}"/>
              </a:ext>
            </a:extLst>
          </p:cNvPr>
          <p:cNvSpPr/>
          <p:nvPr/>
        </p:nvSpPr>
        <p:spPr>
          <a:xfrm>
            <a:off x="1793964" y="1382220"/>
            <a:ext cx="3231407" cy="1218377"/>
          </a:xfrm>
          <a:prstGeom prst="wedgeRectCallout">
            <a:avLst>
              <a:gd name="adj1" fmla="val 58846"/>
              <a:gd name="adj2" fmla="val 126644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There should be one repository per type of Aggregate</a:t>
            </a:r>
            <a:endParaRPr lang="en-US" sz="2000" b="1" dirty="0">
              <a:solidFill>
                <a:schemeClr val="accent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D21B1DB7-8CE9-F148-9882-33AACD1F758E}"/>
              </a:ext>
            </a:extLst>
          </p:cNvPr>
          <p:cNvSpPr/>
          <p:nvPr/>
        </p:nvSpPr>
        <p:spPr>
          <a:xfrm>
            <a:off x="7511141" y="459112"/>
            <a:ext cx="3231407" cy="1665779"/>
          </a:xfrm>
          <a:prstGeom prst="wedgeRectCallout">
            <a:avLst>
              <a:gd name="adj1" fmla="val -70243"/>
              <a:gd name="adj2" fmla="val 91188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Doesn’t know about the details of the database. Uses a DAO for that.</a:t>
            </a:r>
            <a:endParaRPr lang="en-US" sz="2000" b="1" dirty="0">
              <a:solidFill>
                <a:schemeClr val="accent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6CC3E7-76F4-114E-A08C-4EAFF0CFEE5D}"/>
              </a:ext>
            </a:extLst>
          </p:cNvPr>
          <p:cNvSpPr/>
          <p:nvPr/>
        </p:nvSpPr>
        <p:spPr>
          <a:xfrm>
            <a:off x="6098176" y="3372395"/>
            <a:ext cx="1058094" cy="649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Mapper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72726FD9-453F-CF41-ABFC-5918939E9F5E}"/>
              </a:ext>
            </a:extLst>
          </p:cNvPr>
          <p:cNvSpPr/>
          <p:nvPr/>
        </p:nvSpPr>
        <p:spPr>
          <a:xfrm>
            <a:off x="7794171" y="4313876"/>
            <a:ext cx="3231407" cy="1665779"/>
          </a:xfrm>
          <a:prstGeom prst="wedgeRectCallout">
            <a:avLst>
              <a:gd name="adj1" fmla="val -66201"/>
              <a:gd name="adj2" fmla="val -72969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This is an injected dependency.</a:t>
            </a:r>
            <a:endParaRPr lang="en-US" sz="2000" b="1" dirty="0">
              <a:solidFill>
                <a:schemeClr val="accent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3D438-1F6D-0643-BF74-BD91D1E1F26A}"/>
              </a:ext>
            </a:extLst>
          </p:cNvPr>
          <p:cNvSpPr/>
          <p:nvPr/>
        </p:nvSpPr>
        <p:spPr>
          <a:xfrm>
            <a:off x="1180010" y="3429000"/>
            <a:ext cx="1227908" cy="387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107504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7481-D387-4748-9D1F-D072AA76B7B7}"/>
              </a:ext>
            </a:extLst>
          </p:cNvPr>
          <p:cNvSpPr txBox="1"/>
          <p:nvPr/>
        </p:nvSpPr>
        <p:spPr>
          <a:xfrm>
            <a:off x="462454" y="696741"/>
            <a:ext cx="1172954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Once upon a time, a brave consultant told an executive:</a:t>
            </a: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sz="6000" dirty="0">
                <a:solidFill>
                  <a:schemeClr val="accent2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C: “Put it in a database. </a:t>
            </a:r>
            <a:br>
              <a:rPr lang="en-US" sz="6000" dirty="0">
                <a:solidFill>
                  <a:schemeClr val="accent2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6000" dirty="0">
                <a:solidFill>
                  <a:schemeClr val="accent2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All of it.”</a:t>
            </a:r>
          </a:p>
        </p:txBody>
      </p:sp>
    </p:spTree>
    <p:extLst>
      <p:ext uri="{BB962C8B-B14F-4D97-AF65-F5344CB8AC3E}">
        <p14:creationId xmlns:p14="http://schemas.microsoft.com/office/powerpoint/2010/main" val="6146101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Enter: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 Repository</a:t>
            </a:r>
            <a:endParaRPr lang="en-US" sz="3200" dirty="0">
              <a:solidFill>
                <a:schemeClr val="accent4"/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FD52C2-D1DF-BF44-AA33-762570FF36FB}"/>
              </a:ext>
            </a:extLst>
          </p:cNvPr>
          <p:cNvSpPr/>
          <p:nvPr/>
        </p:nvSpPr>
        <p:spPr>
          <a:xfrm>
            <a:off x="374467" y="2198913"/>
            <a:ext cx="2838995" cy="1750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  <a:p>
            <a:pPr algn="ctr"/>
            <a:r>
              <a:rPr lang="en-US" dirty="0"/>
              <a:t>(Business Behavior)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3321F-F6AA-B448-95EE-B07000F7A31A}"/>
              </a:ext>
            </a:extLst>
          </p:cNvPr>
          <p:cNvSpPr/>
          <p:nvPr/>
        </p:nvSpPr>
        <p:spPr>
          <a:xfrm>
            <a:off x="4920343" y="1811383"/>
            <a:ext cx="2351314" cy="25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0B03051-63A6-F145-B46A-8D65DD9016FE}"/>
              </a:ext>
            </a:extLst>
          </p:cNvPr>
          <p:cNvSpPr/>
          <p:nvPr/>
        </p:nvSpPr>
        <p:spPr>
          <a:xfrm>
            <a:off x="9231086" y="1811383"/>
            <a:ext cx="1898469" cy="238614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284A48D-6F09-DE4E-B90C-00EA354D4733}"/>
              </a:ext>
            </a:extLst>
          </p:cNvPr>
          <p:cNvSpPr/>
          <p:nvPr/>
        </p:nvSpPr>
        <p:spPr>
          <a:xfrm>
            <a:off x="3753394" y="2600597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644F681-B0B4-0342-ACFE-2CB11AFE6A2F}"/>
              </a:ext>
            </a:extLst>
          </p:cNvPr>
          <p:cNvSpPr/>
          <p:nvPr/>
        </p:nvSpPr>
        <p:spPr>
          <a:xfrm>
            <a:off x="7794171" y="2600597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903F6900-8DCE-254A-95DC-361D76E23B86}"/>
              </a:ext>
            </a:extLst>
          </p:cNvPr>
          <p:cNvSpPr/>
          <p:nvPr/>
        </p:nvSpPr>
        <p:spPr>
          <a:xfrm>
            <a:off x="4210594" y="5146766"/>
            <a:ext cx="3231407" cy="1218377"/>
          </a:xfrm>
          <a:prstGeom prst="wedgeRectCallout">
            <a:avLst>
              <a:gd name="adj1" fmla="val -983"/>
              <a:gd name="adj2" fmla="val -119951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Returns and receives </a:t>
            </a:r>
            <a:r>
              <a:rPr lang="en-US" sz="2000" b="1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Aggregates.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B32A7473-8E65-9B44-B8E6-6A04451A501A}"/>
              </a:ext>
            </a:extLst>
          </p:cNvPr>
          <p:cNvSpPr/>
          <p:nvPr/>
        </p:nvSpPr>
        <p:spPr>
          <a:xfrm>
            <a:off x="1793964" y="1382220"/>
            <a:ext cx="3231407" cy="1218377"/>
          </a:xfrm>
          <a:prstGeom prst="wedgeRectCallout">
            <a:avLst>
              <a:gd name="adj1" fmla="val 58846"/>
              <a:gd name="adj2" fmla="val 126644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There should be one repository per type of Aggregate</a:t>
            </a:r>
            <a:endParaRPr lang="en-US" sz="2000" b="1" dirty="0">
              <a:solidFill>
                <a:schemeClr val="accent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D21B1DB7-8CE9-F148-9882-33AACD1F758E}"/>
              </a:ext>
            </a:extLst>
          </p:cNvPr>
          <p:cNvSpPr/>
          <p:nvPr/>
        </p:nvSpPr>
        <p:spPr>
          <a:xfrm>
            <a:off x="7511141" y="459112"/>
            <a:ext cx="3231407" cy="1665779"/>
          </a:xfrm>
          <a:prstGeom prst="wedgeRectCallout">
            <a:avLst>
              <a:gd name="adj1" fmla="val -70243"/>
              <a:gd name="adj2" fmla="val 91188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Doesn’t know about the details of the database. Uses a DAO for that.</a:t>
            </a:r>
            <a:endParaRPr lang="en-US" sz="2000" b="1" dirty="0">
              <a:solidFill>
                <a:schemeClr val="accent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6CC3E7-76F4-114E-A08C-4EAFF0CFEE5D}"/>
              </a:ext>
            </a:extLst>
          </p:cNvPr>
          <p:cNvSpPr/>
          <p:nvPr/>
        </p:nvSpPr>
        <p:spPr>
          <a:xfrm>
            <a:off x="6098176" y="3372395"/>
            <a:ext cx="1058094" cy="649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Mapper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72726FD9-453F-CF41-ABFC-5918939E9F5E}"/>
              </a:ext>
            </a:extLst>
          </p:cNvPr>
          <p:cNvSpPr/>
          <p:nvPr/>
        </p:nvSpPr>
        <p:spPr>
          <a:xfrm>
            <a:off x="7794171" y="4313876"/>
            <a:ext cx="3231407" cy="1665779"/>
          </a:xfrm>
          <a:prstGeom prst="wedgeRectCallout">
            <a:avLst>
              <a:gd name="adj1" fmla="val -66201"/>
              <a:gd name="adj2" fmla="val -72969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This is an injected dependency.</a:t>
            </a:r>
          </a:p>
          <a:p>
            <a:pPr algn="ctr"/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Which means that you can change de</a:t>
            </a:r>
            <a:r>
              <a:rPr lang="en-US" sz="2000" b="1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Database.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CA23E8-761B-DC4C-A83F-2DA8DE31462D}"/>
              </a:ext>
            </a:extLst>
          </p:cNvPr>
          <p:cNvSpPr/>
          <p:nvPr/>
        </p:nvSpPr>
        <p:spPr>
          <a:xfrm>
            <a:off x="1180010" y="3429000"/>
            <a:ext cx="1227908" cy="387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22216893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Enter: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 Repository</a:t>
            </a:r>
            <a:endParaRPr lang="en-US" sz="3200" dirty="0">
              <a:solidFill>
                <a:schemeClr val="accent4"/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FD52C2-D1DF-BF44-AA33-762570FF36FB}"/>
              </a:ext>
            </a:extLst>
          </p:cNvPr>
          <p:cNvSpPr/>
          <p:nvPr/>
        </p:nvSpPr>
        <p:spPr>
          <a:xfrm>
            <a:off x="600890" y="2921724"/>
            <a:ext cx="2838995" cy="1750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  <a:p>
            <a:pPr algn="ctr"/>
            <a:r>
              <a:rPr lang="en-US" dirty="0"/>
              <a:t>(Business Behavior)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3321F-F6AA-B448-95EE-B07000F7A31A}"/>
              </a:ext>
            </a:extLst>
          </p:cNvPr>
          <p:cNvSpPr/>
          <p:nvPr/>
        </p:nvSpPr>
        <p:spPr>
          <a:xfrm>
            <a:off x="5146766" y="2534194"/>
            <a:ext cx="2351314" cy="25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0B03051-63A6-F145-B46A-8D65DD9016FE}"/>
              </a:ext>
            </a:extLst>
          </p:cNvPr>
          <p:cNvSpPr/>
          <p:nvPr/>
        </p:nvSpPr>
        <p:spPr>
          <a:xfrm>
            <a:off x="9457509" y="2534194"/>
            <a:ext cx="1898469" cy="238614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284A48D-6F09-DE4E-B90C-00EA354D4733}"/>
              </a:ext>
            </a:extLst>
          </p:cNvPr>
          <p:cNvSpPr/>
          <p:nvPr/>
        </p:nvSpPr>
        <p:spPr>
          <a:xfrm>
            <a:off x="3979817" y="3323408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644F681-B0B4-0342-ACFE-2CB11AFE6A2F}"/>
              </a:ext>
            </a:extLst>
          </p:cNvPr>
          <p:cNvSpPr/>
          <p:nvPr/>
        </p:nvSpPr>
        <p:spPr>
          <a:xfrm>
            <a:off x="8020594" y="3323408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6CC3E7-76F4-114E-A08C-4EAFF0CFEE5D}"/>
              </a:ext>
            </a:extLst>
          </p:cNvPr>
          <p:cNvSpPr/>
          <p:nvPr/>
        </p:nvSpPr>
        <p:spPr>
          <a:xfrm>
            <a:off x="6324599" y="4095206"/>
            <a:ext cx="1058094" cy="649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Mapper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CA23E8-761B-DC4C-A83F-2DA8DE31462D}"/>
              </a:ext>
            </a:extLst>
          </p:cNvPr>
          <p:cNvSpPr/>
          <p:nvPr/>
        </p:nvSpPr>
        <p:spPr>
          <a:xfrm>
            <a:off x="1406433" y="4151811"/>
            <a:ext cx="1227908" cy="387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E7132A0-87C6-8F4E-94FD-F42867CC37BB}"/>
              </a:ext>
            </a:extLst>
          </p:cNvPr>
          <p:cNvSpPr/>
          <p:nvPr/>
        </p:nvSpPr>
        <p:spPr>
          <a:xfrm>
            <a:off x="1254034" y="1576251"/>
            <a:ext cx="9736183" cy="757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of Control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EB14C002-7299-B743-A805-ED90D83E118D}"/>
              </a:ext>
            </a:extLst>
          </p:cNvPr>
          <p:cNvSpPr/>
          <p:nvPr/>
        </p:nvSpPr>
        <p:spPr>
          <a:xfrm>
            <a:off x="1254034" y="5529943"/>
            <a:ext cx="9631680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of Dependencies</a:t>
            </a:r>
          </a:p>
        </p:txBody>
      </p:sp>
    </p:spTree>
    <p:extLst>
      <p:ext uri="{BB962C8B-B14F-4D97-AF65-F5344CB8AC3E}">
        <p14:creationId xmlns:p14="http://schemas.microsoft.com/office/powerpoint/2010/main" val="26613872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Data Mapper: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4D9FA-017E-BF42-856E-55F4808DD4EF}"/>
              </a:ext>
            </a:extLst>
          </p:cNvPr>
          <p:cNvSpPr txBox="1"/>
          <p:nvPr/>
        </p:nvSpPr>
        <p:spPr>
          <a:xfrm>
            <a:off x="367862" y="3177960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 </a:t>
            </a:r>
            <a:r>
              <a:rPr lang="en-US" sz="4000" strike="sngStrike" dirty="0">
                <a:solidFill>
                  <a:schemeClr val="accent3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active record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is a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DAO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.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891BF-86FF-924F-A0FB-602CAEF58901}"/>
              </a:ext>
            </a:extLst>
          </p:cNvPr>
          <p:cNvSpPr txBox="1"/>
          <p:nvPr/>
        </p:nvSpPr>
        <p:spPr>
          <a:xfrm>
            <a:off x="-3089441" y="3413406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Data Mapper</a:t>
            </a:r>
            <a:endParaRPr lang="en-US" sz="3200" dirty="0">
              <a:solidFill>
                <a:schemeClr val="accent4"/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97B08-8524-B548-B8CC-F1143D16B11C}"/>
              </a:ext>
            </a:extLst>
          </p:cNvPr>
          <p:cNvSpPr txBox="1"/>
          <p:nvPr/>
        </p:nvSpPr>
        <p:spPr>
          <a:xfrm>
            <a:off x="0" y="4356738"/>
            <a:ext cx="11456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That knows </a:t>
            </a:r>
            <a:r>
              <a:rPr lang="en-US" sz="4000" dirty="0">
                <a:solidFill>
                  <a:schemeClr val="accent4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how to talk </a:t>
            </a:r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to the database to persist objects.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362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Using a repository is Clean.</a:t>
            </a:r>
          </a:p>
        </p:txBody>
      </p:sp>
      <p:pic>
        <p:nvPicPr>
          <p:cNvPr id="7" name="Picture 2" descr="The Clean Architecture | 8th Light">
            <a:extLst>
              <a:ext uri="{FF2B5EF4-FFF2-40B4-BE49-F238E27FC236}">
                <a16:creationId xmlns:a16="http://schemas.microsoft.com/office/drawing/2014/main" id="{5FFB6D6C-EDE8-5D49-A8C5-D1B65C423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" t="11720" r="36424" b="6616"/>
          <a:stretch/>
        </p:blipFill>
        <p:spPr bwMode="auto">
          <a:xfrm>
            <a:off x="2595154" y="1306285"/>
            <a:ext cx="2600725" cy="25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3DB5560-B971-024A-B4BB-C3ECC79F14E8}"/>
              </a:ext>
            </a:extLst>
          </p:cNvPr>
          <p:cNvSpPr/>
          <p:nvPr/>
        </p:nvSpPr>
        <p:spPr>
          <a:xfrm>
            <a:off x="183780" y="1641957"/>
            <a:ext cx="241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Remember this?</a:t>
            </a:r>
          </a:p>
          <a:p>
            <a:pPr algn="r"/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862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Using a repository is Clean.</a:t>
            </a:r>
          </a:p>
        </p:txBody>
      </p:sp>
      <p:pic>
        <p:nvPicPr>
          <p:cNvPr id="7" name="Picture 2" descr="The Clean Architecture | 8th Light">
            <a:extLst>
              <a:ext uri="{FF2B5EF4-FFF2-40B4-BE49-F238E27FC236}">
                <a16:creationId xmlns:a16="http://schemas.microsoft.com/office/drawing/2014/main" id="{5FFB6D6C-EDE8-5D49-A8C5-D1B65C423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" t="11720" r="36424" b="6616"/>
          <a:stretch/>
        </p:blipFill>
        <p:spPr bwMode="auto">
          <a:xfrm>
            <a:off x="2595154" y="1306285"/>
            <a:ext cx="2600725" cy="25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3DB5560-B971-024A-B4BB-C3ECC79F14E8}"/>
              </a:ext>
            </a:extLst>
          </p:cNvPr>
          <p:cNvSpPr/>
          <p:nvPr/>
        </p:nvSpPr>
        <p:spPr>
          <a:xfrm>
            <a:off x="183780" y="1641957"/>
            <a:ext cx="241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Remember this?</a:t>
            </a:r>
          </a:p>
          <a:p>
            <a:pPr algn="r"/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411A14-572F-1E4C-81FC-3CB7C48CB76A}"/>
              </a:ext>
            </a:extLst>
          </p:cNvPr>
          <p:cNvSpPr/>
          <p:nvPr/>
        </p:nvSpPr>
        <p:spPr>
          <a:xfrm>
            <a:off x="3871487" y="4611188"/>
            <a:ext cx="2838995" cy="1750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  <a:p>
            <a:pPr algn="ctr"/>
            <a:r>
              <a:rPr lang="en-US" dirty="0"/>
              <a:t>(Business Behavior)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78771-D773-D949-841E-221123396FB2}"/>
              </a:ext>
            </a:extLst>
          </p:cNvPr>
          <p:cNvSpPr/>
          <p:nvPr/>
        </p:nvSpPr>
        <p:spPr>
          <a:xfrm>
            <a:off x="7968342" y="4049485"/>
            <a:ext cx="1332411" cy="2504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A5E4D2C-9AD8-5B46-9AA3-86725B4068CD}"/>
              </a:ext>
            </a:extLst>
          </p:cNvPr>
          <p:cNvSpPr/>
          <p:nvPr/>
        </p:nvSpPr>
        <p:spPr>
          <a:xfrm>
            <a:off x="10521006" y="4492533"/>
            <a:ext cx="1140822" cy="1596934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261788F-6F85-EC41-9F6E-0B33099A495C}"/>
              </a:ext>
            </a:extLst>
          </p:cNvPr>
          <p:cNvSpPr/>
          <p:nvPr/>
        </p:nvSpPr>
        <p:spPr>
          <a:xfrm>
            <a:off x="6901016" y="4967150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9DC9917-8AE4-2342-93CB-CE959143FBC6}"/>
              </a:ext>
            </a:extLst>
          </p:cNvPr>
          <p:cNvSpPr/>
          <p:nvPr/>
        </p:nvSpPr>
        <p:spPr>
          <a:xfrm>
            <a:off x="9564187" y="4873534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E0C6AE-8CBF-BA4B-8653-98CE598861FB}"/>
              </a:ext>
            </a:extLst>
          </p:cNvPr>
          <p:cNvSpPr/>
          <p:nvPr/>
        </p:nvSpPr>
        <p:spPr>
          <a:xfrm>
            <a:off x="8127273" y="5589269"/>
            <a:ext cx="1058094" cy="649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Mapper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77D951-5906-8C42-BBF0-F04AF6F6112F}"/>
              </a:ext>
            </a:extLst>
          </p:cNvPr>
          <p:cNvSpPr/>
          <p:nvPr/>
        </p:nvSpPr>
        <p:spPr>
          <a:xfrm>
            <a:off x="4677030" y="5841275"/>
            <a:ext cx="1227908" cy="387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4AE6A7-25EE-4448-8CFD-57C1D8D6625F}"/>
              </a:ext>
            </a:extLst>
          </p:cNvPr>
          <p:cNvSpPr/>
          <p:nvPr/>
        </p:nvSpPr>
        <p:spPr>
          <a:xfrm>
            <a:off x="2481942" y="5329607"/>
            <a:ext cx="1413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And this?</a:t>
            </a:r>
          </a:p>
          <a:p>
            <a:pPr algn="r"/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183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Using a repository is Clean.</a:t>
            </a:r>
          </a:p>
        </p:txBody>
      </p:sp>
      <p:pic>
        <p:nvPicPr>
          <p:cNvPr id="7" name="Picture 2" descr="The Clean Architecture | 8th Light">
            <a:extLst>
              <a:ext uri="{FF2B5EF4-FFF2-40B4-BE49-F238E27FC236}">
                <a16:creationId xmlns:a16="http://schemas.microsoft.com/office/drawing/2014/main" id="{5FFB6D6C-EDE8-5D49-A8C5-D1B65C423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" t="11720" r="36424" b="6616"/>
          <a:stretch/>
        </p:blipFill>
        <p:spPr bwMode="auto">
          <a:xfrm>
            <a:off x="2595154" y="1306285"/>
            <a:ext cx="2600725" cy="25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3DB5560-B971-024A-B4BB-C3ECC79F14E8}"/>
              </a:ext>
            </a:extLst>
          </p:cNvPr>
          <p:cNvSpPr/>
          <p:nvPr/>
        </p:nvSpPr>
        <p:spPr>
          <a:xfrm>
            <a:off x="183780" y="1641957"/>
            <a:ext cx="241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Remember this?</a:t>
            </a:r>
          </a:p>
          <a:p>
            <a:pPr algn="r"/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411A14-572F-1E4C-81FC-3CB7C48CB76A}"/>
              </a:ext>
            </a:extLst>
          </p:cNvPr>
          <p:cNvSpPr/>
          <p:nvPr/>
        </p:nvSpPr>
        <p:spPr>
          <a:xfrm>
            <a:off x="3871487" y="4611188"/>
            <a:ext cx="2838995" cy="1750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  <a:p>
            <a:pPr algn="ctr"/>
            <a:r>
              <a:rPr lang="en-US" dirty="0"/>
              <a:t>(Business Behavior)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78771-D773-D949-841E-221123396FB2}"/>
              </a:ext>
            </a:extLst>
          </p:cNvPr>
          <p:cNvSpPr/>
          <p:nvPr/>
        </p:nvSpPr>
        <p:spPr>
          <a:xfrm>
            <a:off x="7968342" y="4049485"/>
            <a:ext cx="1332411" cy="2504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A5E4D2C-9AD8-5B46-9AA3-86725B4068CD}"/>
              </a:ext>
            </a:extLst>
          </p:cNvPr>
          <p:cNvSpPr/>
          <p:nvPr/>
        </p:nvSpPr>
        <p:spPr>
          <a:xfrm>
            <a:off x="10521006" y="4492533"/>
            <a:ext cx="1140822" cy="1596934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261788F-6F85-EC41-9F6E-0B33099A495C}"/>
              </a:ext>
            </a:extLst>
          </p:cNvPr>
          <p:cNvSpPr/>
          <p:nvPr/>
        </p:nvSpPr>
        <p:spPr>
          <a:xfrm>
            <a:off x="6901016" y="4967150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9DC9917-8AE4-2342-93CB-CE959143FBC6}"/>
              </a:ext>
            </a:extLst>
          </p:cNvPr>
          <p:cNvSpPr/>
          <p:nvPr/>
        </p:nvSpPr>
        <p:spPr>
          <a:xfrm>
            <a:off x="9564187" y="4873534"/>
            <a:ext cx="914400" cy="9470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E0C6AE-8CBF-BA4B-8653-98CE598861FB}"/>
              </a:ext>
            </a:extLst>
          </p:cNvPr>
          <p:cNvSpPr/>
          <p:nvPr/>
        </p:nvSpPr>
        <p:spPr>
          <a:xfrm>
            <a:off x="8127273" y="5589269"/>
            <a:ext cx="1058094" cy="649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Mapper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77D951-5906-8C42-BBF0-F04AF6F6112F}"/>
              </a:ext>
            </a:extLst>
          </p:cNvPr>
          <p:cNvSpPr/>
          <p:nvPr/>
        </p:nvSpPr>
        <p:spPr>
          <a:xfrm>
            <a:off x="4677030" y="5841275"/>
            <a:ext cx="1227908" cy="387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4AE6A7-25EE-4448-8CFD-57C1D8D6625F}"/>
              </a:ext>
            </a:extLst>
          </p:cNvPr>
          <p:cNvSpPr/>
          <p:nvPr/>
        </p:nvSpPr>
        <p:spPr>
          <a:xfrm>
            <a:off x="2481942" y="5329607"/>
            <a:ext cx="1413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And this?</a:t>
            </a:r>
          </a:p>
          <a:p>
            <a:pPr algn="r"/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65538" name="Picture 2" descr="Trickser/Senator - Page 2 - Introversion">
            <a:extLst>
              <a:ext uri="{FF2B5EF4-FFF2-40B4-BE49-F238E27FC236}">
                <a16:creationId xmlns:a16="http://schemas.microsoft.com/office/drawing/2014/main" id="{71DEAEFD-C43E-3443-B883-FBB29AB42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1956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CA1F-3B36-204A-B0D1-814F41A0290A}"/>
              </a:ext>
            </a:extLst>
          </p:cNvPr>
          <p:cNvSpPr txBox="1"/>
          <p:nvPr/>
        </p:nvSpPr>
        <p:spPr>
          <a:xfrm>
            <a:off x="183780" y="186566"/>
            <a:ext cx="1145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Using a repository is Clean.</a:t>
            </a:r>
          </a:p>
        </p:txBody>
      </p:sp>
      <p:pic>
        <p:nvPicPr>
          <p:cNvPr id="7" name="Picture 2" descr="The Clean Architecture | 8th Light">
            <a:extLst>
              <a:ext uri="{FF2B5EF4-FFF2-40B4-BE49-F238E27FC236}">
                <a16:creationId xmlns:a16="http://schemas.microsoft.com/office/drawing/2014/main" id="{5FFB6D6C-EDE8-5D49-A8C5-D1B65C423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" t="11720" r="36424" b="6616"/>
          <a:stretch/>
        </p:blipFill>
        <p:spPr bwMode="auto">
          <a:xfrm>
            <a:off x="2595154" y="1306285"/>
            <a:ext cx="5416733" cy="540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411A14-572F-1E4C-81FC-3CB7C48CB76A}"/>
              </a:ext>
            </a:extLst>
          </p:cNvPr>
          <p:cNvSpPr/>
          <p:nvPr/>
        </p:nvSpPr>
        <p:spPr>
          <a:xfrm>
            <a:off x="4561784" y="4718237"/>
            <a:ext cx="1458402" cy="497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78771-D773-D949-841E-221123396FB2}"/>
              </a:ext>
            </a:extLst>
          </p:cNvPr>
          <p:cNvSpPr/>
          <p:nvPr/>
        </p:nvSpPr>
        <p:spPr>
          <a:xfrm>
            <a:off x="3492401" y="5226325"/>
            <a:ext cx="1255684" cy="725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A5E4D2C-9AD8-5B46-9AA3-86725B4068CD}"/>
              </a:ext>
            </a:extLst>
          </p:cNvPr>
          <p:cNvSpPr/>
          <p:nvPr/>
        </p:nvSpPr>
        <p:spPr>
          <a:xfrm>
            <a:off x="2280008" y="4779727"/>
            <a:ext cx="1090473" cy="798466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77D951-5906-8C42-BBF0-F04AF6F6112F}"/>
              </a:ext>
            </a:extLst>
          </p:cNvPr>
          <p:cNvSpPr/>
          <p:nvPr/>
        </p:nvSpPr>
        <p:spPr>
          <a:xfrm>
            <a:off x="4689566" y="3815086"/>
            <a:ext cx="1227908" cy="387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124605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7481-D387-4748-9D1F-D072AA76B7B7}"/>
              </a:ext>
            </a:extLst>
          </p:cNvPr>
          <p:cNvSpPr txBox="1"/>
          <p:nvPr/>
        </p:nvSpPr>
        <p:spPr>
          <a:xfrm>
            <a:off x="462454" y="696741"/>
            <a:ext cx="1172954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Once upon a time, a brave consultant told an executive:</a:t>
            </a: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sz="6000" dirty="0">
                <a:solidFill>
                  <a:schemeClr val="accent2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C: “Put it in a database. </a:t>
            </a:r>
            <a:br>
              <a:rPr lang="en-US" sz="6000" dirty="0">
                <a:solidFill>
                  <a:schemeClr val="accent2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6000" dirty="0">
                <a:solidFill>
                  <a:schemeClr val="accent2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All of it.”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6B52EC-6421-C740-8EC0-6E7E7C9A6FB5}"/>
              </a:ext>
            </a:extLst>
          </p:cNvPr>
          <p:cNvSpPr/>
          <p:nvPr/>
        </p:nvSpPr>
        <p:spPr>
          <a:xfrm>
            <a:off x="2102069" y="869731"/>
            <a:ext cx="7546428" cy="511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And someone made a bunch of money that day.</a:t>
            </a:r>
          </a:p>
          <a:p>
            <a:pPr algn="ctr"/>
            <a:endParaRPr lang="en-US" sz="4000" dirty="0">
              <a:solidFill>
                <a:schemeClr val="accent4"/>
              </a:solidFill>
            </a:endParaRPr>
          </a:p>
          <a:p>
            <a:pPr algn="ctr"/>
            <a:endParaRPr lang="en-US" sz="4000" dirty="0">
              <a:solidFill>
                <a:schemeClr val="accent4"/>
              </a:solidFill>
            </a:endParaRPr>
          </a:p>
          <a:p>
            <a:pPr algn="ctr"/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7481-D387-4748-9D1F-D072AA76B7B7}"/>
              </a:ext>
            </a:extLst>
          </p:cNvPr>
          <p:cNvSpPr txBox="1"/>
          <p:nvPr/>
        </p:nvSpPr>
        <p:spPr>
          <a:xfrm>
            <a:off x="462454" y="696741"/>
            <a:ext cx="1172954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Once upon a time, a brave consultant told an executive:</a:t>
            </a: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sz="6000" dirty="0">
                <a:solidFill>
                  <a:schemeClr val="accent2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C: “Put it in a database. </a:t>
            </a:r>
            <a:br>
              <a:rPr lang="en-US" sz="6000" dirty="0">
                <a:solidFill>
                  <a:schemeClr val="accent2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6000" dirty="0">
                <a:solidFill>
                  <a:schemeClr val="accent2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All of it.”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6B52EC-6421-C740-8EC0-6E7E7C9A6FB5}"/>
              </a:ext>
            </a:extLst>
          </p:cNvPr>
          <p:cNvSpPr/>
          <p:nvPr/>
        </p:nvSpPr>
        <p:spPr>
          <a:xfrm>
            <a:off x="2102069" y="869731"/>
            <a:ext cx="7546428" cy="511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And someone made a bunch of money that day.</a:t>
            </a:r>
            <a:endParaRPr lang="en-US" sz="5400" dirty="0">
              <a:solidFill>
                <a:schemeClr val="accent4"/>
              </a:solidFill>
            </a:endParaRP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             )</a:t>
            </a:r>
          </a:p>
          <a:p>
            <a:pPr algn="ctr"/>
            <a:endParaRPr lang="en-US" sz="4000" dirty="0">
              <a:solidFill>
                <a:schemeClr val="accent4"/>
              </a:solidFill>
            </a:endParaRPr>
          </a:p>
          <a:p>
            <a:pPr algn="ctr"/>
            <a:endParaRPr lang="en-US" sz="4000" dirty="0">
              <a:solidFill>
                <a:schemeClr val="accent4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57F4B2-0880-FC49-A771-C0EE93963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076" y="3159384"/>
            <a:ext cx="1944414" cy="7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6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7481-D387-4748-9D1F-D072AA76B7B7}"/>
              </a:ext>
            </a:extLst>
          </p:cNvPr>
          <p:cNvSpPr txBox="1"/>
          <p:nvPr/>
        </p:nvSpPr>
        <p:spPr>
          <a:xfrm>
            <a:off x="462454" y="696741"/>
            <a:ext cx="1172954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Once upon a time, a brave consultant told an executive:</a:t>
            </a: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b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sz="6000" dirty="0">
                <a:solidFill>
                  <a:schemeClr val="accent2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C: “Put it in a database. </a:t>
            </a:r>
            <a:br>
              <a:rPr lang="en-US" sz="6000" dirty="0">
                <a:solidFill>
                  <a:schemeClr val="accent2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6000" dirty="0">
                <a:solidFill>
                  <a:schemeClr val="accent2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All of it.”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6B52EC-6421-C740-8EC0-6E7E7C9A6FB5}"/>
              </a:ext>
            </a:extLst>
          </p:cNvPr>
          <p:cNvSpPr/>
          <p:nvPr/>
        </p:nvSpPr>
        <p:spPr>
          <a:xfrm>
            <a:off x="2102069" y="869731"/>
            <a:ext cx="7546428" cy="511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And someone made a bunch of money that day.</a:t>
            </a:r>
            <a:endParaRPr lang="en-US" sz="5400" dirty="0">
              <a:solidFill>
                <a:schemeClr val="accent4"/>
              </a:solidFill>
            </a:endParaRP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             )</a:t>
            </a:r>
          </a:p>
          <a:p>
            <a:pPr algn="ctr"/>
            <a:endParaRPr lang="en-US" sz="4000" dirty="0">
              <a:solidFill>
                <a:schemeClr val="accent4"/>
              </a:solidFill>
            </a:endParaRPr>
          </a:p>
          <a:p>
            <a:pPr algn="ctr"/>
            <a:r>
              <a:rPr lang="en-US" sz="4000" dirty="0">
                <a:solidFill>
                  <a:schemeClr val="accent4"/>
                </a:solidFill>
              </a:rPr>
              <a:t>Hurray.           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57F4B2-0880-FC49-A771-C0EE93963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076" y="3159384"/>
            <a:ext cx="1944414" cy="7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D3058D-CD0A-D346-A31C-8E6514DB40C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26" y="4307597"/>
            <a:ext cx="727830" cy="756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A2942D-75CE-6C42-A9ED-A6F55F78B99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055056" y="4302913"/>
            <a:ext cx="727830" cy="75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8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9330ED3-21CC-9B4A-9CA5-B154D0309CB5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6793</TotalTime>
  <Words>3021</Words>
  <Application>Microsoft Macintosh PowerPoint</Application>
  <PresentationFormat>Widescreen</PresentationFormat>
  <Paragraphs>605</Paragraphs>
  <Slides>66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Fira Code</vt:lpstr>
      <vt:lpstr>Fira Code Retina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María Ruiz de Velasco Estrada Cajigal</dc:creator>
  <cp:lastModifiedBy>José María Ruiz de Velasco Estrada Cajigal</cp:lastModifiedBy>
  <cp:revision>90</cp:revision>
  <dcterms:created xsi:type="dcterms:W3CDTF">2020-05-28T22:47:26Z</dcterms:created>
  <dcterms:modified xsi:type="dcterms:W3CDTF">2020-07-31T18:56:14Z</dcterms:modified>
</cp:coreProperties>
</file>