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F538AD-882A-E6F6-0F4E-09F18D94377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08777166-E47C-D32E-BAF7-719B78E920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D7652DDB-1B18-7BE9-CDB5-762EC7F18831}"/>
              </a:ext>
            </a:extLst>
          </p:cNvPr>
          <p:cNvSpPr>
            <a:spLocks noGrp="1"/>
          </p:cNvSpPr>
          <p:nvPr>
            <p:ph type="dt" sz="half" idx="10"/>
          </p:nvPr>
        </p:nvSpPr>
        <p:spPr/>
        <p:txBody>
          <a:bodyPr/>
          <a:lstStyle/>
          <a:p>
            <a:fld id="{5F7A27B6-59B6-4475-A9B7-DA9674187880}" type="datetimeFigureOut">
              <a:rPr lang="fr-CA" smtClean="0"/>
              <a:t>2022-07-29</a:t>
            </a:fld>
            <a:endParaRPr lang="fr-CA"/>
          </a:p>
        </p:txBody>
      </p:sp>
      <p:sp>
        <p:nvSpPr>
          <p:cNvPr id="5" name="Espace réservé du pied de page 4">
            <a:extLst>
              <a:ext uri="{FF2B5EF4-FFF2-40B4-BE49-F238E27FC236}">
                <a16:creationId xmlns:a16="http://schemas.microsoft.com/office/drawing/2014/main" id="{7D8F6F04-09A8-177C-6F73-DBC4387266BB}"/>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725145E7-00E6-6A9B-D6EE-93B1C1AC46A8}"/>
              </a:ext>
            </a:extLst>
          </p:cNvPr>
          <p:cNvSpPr>
            <a:spLocks noGrp="1"/>
          </p:cNvSpPr>
          <p:nvPr>
            <p:ph type="sldNum" sz="quarter" idx="12"/>
          </p:nvPr>
        </p:nvSpPr>
        <p:spPr/>
        <p:txBody>
          <a:bodyPr/>
          <a:lstStyle/>
          <a:p>
            <a:fld id="{EB8C1D02-818E-4687-B3BC-9DD29C405BAD}" type="slidenum">
              <a:rPr lang="fr-CA" smtClean="0"/>
              <a:t>‹N°›</a:t>
            </a:fld>
            <a:endParaRPr lang="fr-CA"/>
          </a:p>
        </p:txBody>
      </p:sp>
    </p:spTree>
    <p:extLst>
      <p:ext uri="{BB962C8B-B14F-4D97-AF65-F5344CB8AC3E}">
        <p14:creationId xmlns:p14="http://schemas.microsoft.com/office/powerpoint/2010/main" val="2200809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95A292-274F-BB00-C5E5-2E091C6060BA}"/>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25F1E247-3112-1B59-84E2-7E0CED32717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7F98FD88-BC65-D094-EDE1-5C401473B5F6}"/>
              </a:ext>
            </a:extLst>
          </p:cNvPr>
          <p:cNvSpPr>
            <a:spLocks noGrp="1"/>
          </p:cNvSpPr>
          <p:nvPr>
            <p:ph type="dt" sz="half" idx="10"/>
          </p:nvPr>
        </p:nvSpPr>
        <p:spPr/>
        <p:txBody>
          <a:bodyPr/>
          <a:lstStyle/>
          <a:p>
            <a:fld id="{5F7A27B6-59B6-4475-A9B7-DA9674187880}" type="datetimeFigureOut">
              <a:rPr lang="fr-CA" smtClean="0"/>
              <a:t>2022-07-29</a:t>
            </a:fld>
            <a:endParaRPr lang="fr-CA"/>
          </a:p>
        </p:txBody>
      </p:sp>
      <p:sp>
        <p:nvSpPr>
          <p:cNvPr id="5" name="Espace réservé du pied de page 4">
            <a:extLst>
              <a:ext uri="{FF2B5EF4-FFF2-40B4-BE49-F238E27FC236}">
                <a16:creationId xmlns:a16="http://schemas.microsoft.com/office/drawing/2014/main" id="{CFFD3B60-CFD0-8522-AFE3-4F8B69F3CC24}"/>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CC3DF282-68A9-1C5F-B072-032C90E753AD}"/>
              </a:ext>
            </a:extLst>
          </p:cNvPr>
          <p:cNvSpPr>
            <a:spLocks noGrp="1"/>
          </p:cNvSpPr>
          <p:nvPr>
            <p:ph type="sldNum" sz="quarter" idx="12"/>
          </p:nvPr>
        </p:nvSpPr>
        <p:spPr/>
        <p:txBody>
          <a:bodyPr/>
          <a:lstStyle/>
          <a:p>
            <a:fld id="{EB8C1D02-818E-4687-B3BC-9DD29C405BAD}" type="slidenum">
              <a:rPr lang="fr-CA" smtClean="0"/>
              <a:t>‹N°›</a:t>
            </a:fld>
            <a:endParaRPr lang="fr-CA"/>
          </a:p>
        </p:txBody>
      </p:sp>
    </p:spTree>
    <p:extLst>
      <p:ext uri="{BB962C8B-B14F-4D97-AF65-F5344CB8AC3E}">
        <p14:creationId xmlns:p14="http://schemas.microsoft.com/office/powerpoint/2010/main" val="3368020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D81708C-12D7-3143-2CA3-237B537A39B1}"/>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E929B213-C4FA-70C5-4982-F1DFA232505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74ABF128-F5DD-092D-3DCF-6B0ADF04242F}"/>
              </a:ext>
            </a:extLst>
          </p:cNvPr>
          <p:cNvSpPr>
            <a:spLocks noGrp="1"/>
          </p:cNvSpPr>
          <p:nvPr>
            <p:ph type="dt" sz="half" idx="10"/>
          </p:nvPr>
        </p:nvSpPr>
        <p:spPr/>
        <p:txBody>
          <a:bodyPr/>
          <a:lstStyle/>
          <a:p>
            <a:fld id="{5F7A27B6-59B6-4475-A9B7-DA9674187880}" type="datetimeFigureOut">
              <a:rPr lang="fr-CA" smtClean="0"/>
              <a:t>2022-07-29</a:t>
            </a:fld>
            <a:endParaRPr lang="fr-CA"/>
          </a:p>
        </p:txBody>
      </p:sp>
      <p:sp>
        <p:nvSpPr>
          <p:cNvPr id="5" name="Espace réservé du pied de page 4">
            <a:extLst>
              <a:ext uri="{FF2B5EF4-FFF2-40B4-BE49-F238E27FC236}">
                <a16:creationId xmlns:a16="http://schemas.microsoft.com/office/drawing/2014/main" id="{00396849-EF1E-DB9B-3A93-C4A3C8746228}"/>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8287CD0B-577C-D3D7-EAE9-21BF0D119BBC}"/>
              </a:ext>
            </a:extLst>
          </p:cNvPr>
          <p:cNvSpPr>
            <a:spLocks noGrp="1"/>
          </p:cNvSpPr>
          <p:nvPr>
            <p:ph type="sldNum" sz="quarter" idx="12"/>
          </p:nvPr>
        </p:nvSpPr>
        <p:spPr/>
        <p:txBody>
          <a:bodyPr/>
          <a:lstStyle/>
          <a:p>
            <a:fld id="{EB8C1D02-818E-4687-B3BC-9DD29C405BAD}" type="slidenum">
              <a:rPr lang="fr-CA" smtClean="0"/>
              <a:t>‹N°›</a:t>
            </a:fld>
            <a:endParaRPr lang="fr-CA"/>
          </a:p>
        </p:txBody>
      </p:sp>
    </p:spTree>
    <p:extLst>
      <p:ext uri="{BB962C8B-B14F-4D97-AF65-F5344CB8AC3E}">
        <p14:creationId xmlns:p14="http://schemas.microsoft.com/office/powerpoint/2010/main" val="292970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5B2C60-614F-1A46-5FCE-1523480415C3}"/>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27614264-876A-C380-9745-0DFEAD52051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D8E0E05F-0F99-4904-ADAF-332F0F21AF83}"/>
              </a:ext>
            </a:extLst>
          </p:cNvPr>
          <p:cNvSpPr>
            <a:spLocks noGrp="1"/>
          </p:cNvSpPr>
          <p:nvPr>
            <p:ph type="dt" sz="half" idx="10"/>
          </p:nvPr>
        </p:nvSpPr>
        <p:spPr/>
        <p:txBody>
          <a:bodyPr/>
          <a:lstStyle/>
          <a:p>
            <a:fld id="{5F7A27B6-59B6-4475-A9B7-DA9674187880}" type="datetimeFigureOut">
              <a:rPr lang="fr-CA" smtClean="0"/>
              <a:t>2022-07-29</a:t>
            </a:fld>
            <a:endParaRPr lang="fr-CA"/>
          </a:p>
        </p:txBody>
      </p:sp>
      <p:sp>
        <p:nvSpPr>
          <p:cNvPr id="5" name="Espace réservé du pied de page 4">
            <a:extLst>
              <a:ext uri="{FF2B5EF4-FFF2-40B4-BE49-F238E27FC236}">
                <a16:creationId xmlns:a16="http://schemas.microsoft.com/office/drawing/2014/main" id="{9F2D3715-82CE-69B6-1B96-3C57AD55FB4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245397A6-5129-875F-BB47-519B9D1B52AD}"/>
              </a:ext>
            </a:extLst>
          </p:cNvPr>
          <p:cNvSpPr>
            <a:spLocks noGrp="1"/>
          </p:cNvSpPr>
          <p:nvPr>
            <p:ph type="sldNum" sz="quarter" idx="12"/>
          </p:nvPr>
        </p:nvSpPr>
        <p:spPr/>
        <p:txBody>
          <a:bodyPr/>
          <a:lstStyle/>
          <a:p>
            <a:fld id="{EB8C1D02-818E-4687-B3BC-9DD29C405BAD}" type="slidenum">
              <a:rPr lang="fr-CA" smtClean="0"/>
              <a:t>‹N°›</a:t>
            </a:fld>
            <a:endParaRPr lang="fr-CA"/>
          </a:p>
        </p:txBody>
      </p:sp>
    </p:spTree>
    <p:extLst>
      <p:ext uri="{BB962C8B-B14F-4D97-AF65-F5344CB8AC3E}">
        <p14:creationId xmlns:p14="http://schemas.microsoft.com/office/powerpoint/2010/main" val="3709178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0E81CF-C6B5-CF82-6087-091EBA387DF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D2133857-ECF5-3BB0-517A-4708BF1CEB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7DE187B-167A-5BB2-6D16-3EC7AA787E7A}"/>
              </a:ext>
            </a:extLst>
          </p:cNvPr>
          <p:cNvSpPr>
            <a:spLocks noGrp="1"/>
          </p:cNvSpPr>
          <p:nvPr>
            <p:ph type="dt" sz="half" idx="10"/>
          </p:nvPr>
        </p:nvSpPr>
        <p:spPr/>
        <p:txBody>
          <a:bodyPr/>
          <a:lstStyle/>
          <a:p>
            <a:fld id="{5F7A27B6-59B6-4475-A9B7-DA9674187880}" type="datetimeFigureOut">
              <a:rPr lang="fr-CA" smtClean="0"/>
              <a:t>2022-07-29</a:t>
            </a:fld>
            <a:endParaRPr lang="fr-CA"/>
          </a:p>
        </p:txBody>
      </p:sp>
      <p:sp>
        <p:nvSpPr>
          <p:cNvPr id="5" name="Espace réservé du pied de page 4">
            <a:extLst>
              <a:ext uri="{FF2B5EF4-FFF2-40B4-BE49-F238E27FC236}">
                <a16:creationId xmlns:a16="http://schemas.microsoft.com/office/drawing/2014/main" id="{680F82A5-DCDD-D9FC-B3E6-B70032EA936F}"/>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C5BCE3E6-9B19-E81E-DFE4-2D084649EA5B}"/>
              </a:ext>
            </a:extLst>
          </p:cNvPr>
          <p:cNvSpPr>
            <a:spLocks noGrp="1"/>
          </p:cNvSpPr>
          <p:nvPr>
            <p:ph type="sldNum" sz="quarter" idx="12"/>
          </p:nvPr>
        </p:nvSpPr>
        <p:spPr/>
        <p:txBody>
          <a:bodyPr/>
          <a:lstStyle/>
          <a:p>
            <a:fld id="{EB8C1D02-818E-4687-B3BC-9DD29C405BAD}" type="slidenum">
              <a:rPr lang="fr-CA" smtClean="0"/>
              <a:t>‹N°›</a:t>
            </a:fld>
            <a:endParaRPr lang="fr-CA"/>
          </a:p>
        </p:txBody>
      </p:sp>
    </p:spTree>
    <p:extLst>
      <p:ext uri="{BB962C8B-B14F-4D97-AF65-F5344CB8AC3E}">
        <p14:creationId xmlns:p14="http://schemas.microsoft.com/office/powerpoint/2010/main" val="390550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1C96DF-A3F2-635B-38FA-2F3EFAA40102}"/>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8E37511A-7BC8-5621-EC33-FE186B2B57F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604DD13B-4A1F-62E2-564F-3971340A43D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81DA8834-E780-F11B-DD9A-CD2F1136C841}"/>
              </a:ext>
            </a:extLst>
          </p:cNvPr>
          <p:cNvSpPr>
            <a:spLocks noGrp="1"/>
          </p:cNvSpPr>
          <p:nvPr>
            <p:ph type="dt" sz="half" idx="10"/>
          </p:nvPr>
        </p:nvSpPr>
        <p:spPr/>
        <p:txBody>
          <a:bodyPr/>
          <a:lstStyle/>
          <a:p>
            <a:fld id="{5F7A27B6-59B6-4475-A9B7-DA9674187880}" type="datetimeFigureOut">
              <a:rPr lang="fr-CA" smtClean="0"/>
              <a:t>2022-07-29</a:t>
            </a:fld>
            <a:endParaRPr lang="fr-CA"/>
          </a:p>
        </p:txBody>
      </p:sp>
      <p:sp>
        <p:nvSpPr>
          <p:cNvPr id="6" name="Espace réservé du pied de page 5">
            <a:extLst>
              <a:ext uri="{FF2B5EF4-FFF2-40B4-BE49-F238E27FC236}">
                <a16:creationId xmlns:a16="http://schemas.microsoft.com/office/drawing/2014/main" id="{74AC8032-EA00-8D72-F046-96E472CEFBA4}"/>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1C78691A-1848-1C8B-31C0-952A218B0E18}"/>
              </a:ext>
            </a:extLst>
          </p:cNvPr>
          <p:cNvSpPr>
            <a:spLocks noGrp="1"/>
          </p:cNvSpPr>
          <p:nvPr>
            <p:ph type="sldNum" sz="quarter" idx="12"/>
          </p:nvPr>
        </p:nvSpPr>
        <p:spPr/>
        <p:txBody>
          <a:bodyPr/>
          <a:lstStyle/>
          <a:p>
            <a:fld id="{EB8C1D02-818E-4687-B3BC-9DD29C405BAD}" type="slidenum">
              <a:rPr lang="fr-CA" smtClean="0"/>
              <a:t>‹N°›</a:t>
            </a:fld>
            <a:endParaRPr lang="fr-CA"/>
          </a:p>
        </p:txBody>
      </p:sp>
    </p:spTree>
    <p:extLst>
      <p:ext uri="{BB962C8B-B14F-4D97-AF65-F5344CB8AC3E}">
        <p14:creationId xmlns:p14="http://schemas.microsoft.com/office/powerpoint/2010/main" val="3992793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F5A1D9-62E4-73F2-2A42-287F8EA24060}"/>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54B4C765-01AD-9815-4F27-8897B29D24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1466E29-FF71-6E88-0B48-185C2D5A772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21CB3DFB-0000-82E1-2733-59F706E7B9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4197828-B4EB-86E9-AF37-5FB14D60A3D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43E9E086-4745-D55E-2A3F-ED1A312AF0F2}"/>
              </a:ext>
            </a:extLst>
          </p:cNvPr>
          <p:cNvSpPr>
            <a:spLocks noGrp="1"/>
          </p:cNvSpPr>
          <p:nvPr>
            <p:ph type="dt" sz="half" idx="10"/>
          </p:nvPr>
        </p:nvSpPr>
        <p:spPr/>
        <p:txBody>
          <a:bodyPr/>
          <a:lstStyle/>
          <a:p>
            <a:fld id="{5F7A27B6-59B6-4475-A9B7-DA9674187880}" type="datetimeFigureOut">
              <a:rPr lang="fr-CA" smtClean="0"/>
              <a:t>2022-07-29</a:t>
            </a:fld>
            <a:endParaRPr lang="fr-CA"/>
          </a:p>
        </p:txBody>
      </p:sp>
      <p:sp>
        <p:nvSpPr>
          <p:cNvPr id="8" name="Espace réservé du pied de page 7">
            <a:extLst>
              <a:ext uri="{FF2B5EF4-FFF2-40B4-BE49-F238E27FC236}">
                <a16:creationId xmlns:a16="http://schemas.microsoft.com/office/drawing/2014/main" id="{F28A78FD-7670-24C5-3704-8DE9CA53EF83}"/>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275D1885-8CF3-A2E1-2AD5-4869FB8B2C9F}"/>
              </a:ext>
            </a:extLst>
          </p:cNvPr>
          <p:cNvSpPr>
            <a:spLocks noGrp="1"/>
          </p:cNvSpPr>
          <p:nvPr>
            <p:ph type="sldNum" sz="quarter" idx="12"/>
          </p:nvPr>
        </p:nvSpPr>
        <p:spPr/>
        <p:txBody>
          <a:bodyPr/>
          <a:lstStyle/>
          <a:p>
            <a:fld id="{EB8C1D02-818E-4687-B3BC-9DD29C405BAD}" type="slidenum">
              <a:rPr lang="fr-CA" smtClean="0"/>
              <a:t>‹N°›</a:t>
            </a:fld>
            <a:endParaRPr lang="fr-CA"/>
          </a:p>
        </p:txBody>
      </p:sp>
    </p:spTree>
    <p:extLst>
      <p:ext uri="{BB962C8B-B14F-4D97-AF65-F5344CB8AC3E}">
        <p14:creationId xmlns:p14="http://schemas.microsoft.com/office/powerpoint/2010/main" val="1124644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1A34F3-10BF-361B-80AB-8B8AEDE89C87}"/>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56622364-3A88-54AE-A599-FEB9BC964107}"/>
              </a:ext>
            </a:extLst>
          </p:cNvPr>
          <p:cNvSpPr>
            <a:spLocks noGrp="1"/>
          </p:cNvSpPr>
          <p:nvPr>
            <p:ph type="dt" sz="half" idx="10"/>
          </p:nvPr>
        </p:nvSpPr>
        <p:spPr/>
        <p:txBody>
          <a:bodyPr/>
          <a:lstStyle/>
          <a:p>
            <a:fld id="{5F7A27B6-59B6-4475-A9B7-DA9674187880}" type="datetimeFigureOut">
              <a:rPr lang="fr-CA" smtClean="0"/>
              <a:t>2022-07-29</a:t>
            </a:fld>
            <a:endParaRPr lang="fr-CA"/>
          </a:p>
        </p:txBody>
      </p:sp>
      <p:sp>
        <p:nvSpPr>
          <p:cNvPr id="4" name="Espace réservé du pied de page 3">
            <a:extLst>
              <a:ext uri="{FF2B5EF4-FFF2-40B4-BE49-F238E27FC236}">
                <a16:creationId xmlns:a16="http://schemas.microsoft.com/office/drawing/2014/main" id="{6AAD33D1-8FF9-BD44-290D-97B81D20627F}"/>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C49553DD-772B-E7BC-762D-742470EF25BF}"/>
              </a:ext>
            </a:extLst>
          </p:cNvPr>
          <p:cNvSpPr>
            <a:spLocks noGrp="1"/>
          </p:cNvSpPr>
          <p:nvPr>
            <p:ph type="sldNum" sz="quarter" idx="12"/>
          </p:nvPr>
        </p:nvSpPr>
        <p:spPr/>
        <p:txBody>
          <a:bodyPr/>
          <a:lstStyle/>
          <a:p>
            <a:fld id="{EB8C1D02-818E-4687-B3BC-9DD29C405BAD}" type="slidenum">
              <a:rPr lang="fr-CA" smtClean="0"/>
              <a:t>‹N°›</a:t>
            </a:fld>
            <a:endParaRPr lang="fr-CA"/>
          </a:p>
        </p:txBody>
      </p:sp>
    </p:spTree>
    <p:extLst>
      <p:ext uri="{BB962C8B-B14F-4D97-AF65-F5344CB8AC3E}">
        <p14:creationId xmlns:p14="http://schemas.microsoft.com/office/powerpoint/2010/main" val="305361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4CCA38C-DAB7-75B7-6C74-A7591C2BA52F}"/>
              </a:ext>
            </a:extLst>
          </p:cNvPr>
          <p:cNvSpPr>
            <a:spLocks noGrp="1"/>
          </p:cNvSpPr>
          <p:nvPr>
            <p:ph type="dt" sz="half" idx="10"/>
          </p:nvPr>
        </p:nvSpPr>
        <p:spPr/>
        <p:txBody>
          <a:bodyPr/>
          <a:lstStyle/>
          <a:p>
            <a:fld id="{5F7A27B6-59B6-4475-A9B7-DA9674187880}" type="datetimeFigureOut">
              <a:rPr lang="fr-CA" smtClean="0"/>
              <a:t>2022-07-29</a:t>
            </a:fld>
            <a:endParaRPr lang="fr-CA"/>
          </a:p>
        </p:txBody>
      </p:sp>
      <p:sp>
        <p:nvSpPr>
          <p:cNvPr id="3" name="Espace réservé du pied de page 2">
            <a:extLst>
              <a:ext uri="{FF2B5EF4-FFF2-40B4-BE49-F238E27FC236}">
                <a16:creationId xmlns:a16="http://schemas.microsoft.com/office/drawing/2014/main" id="{22C3D8CD-2BAF-E3D8-653B-5611D8FB5B17}"/>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A03F2169-B052-EEC1-F0A1-BDC3BC550FDC}"/>
              </a:ext>
            </a:extLst>
          </p:cNvPr>
          <p:cNvSpPr>
            <a:spLocks noGrp="1"/>
          </p:cNvSpPr>
          <p:nvPr>
            <p:ph type="sldNum" sz="quarter" idx="12"/>
          </p:nvPr>
        </p:nvSpPr>
        <p:spPr/>
        <p:txBody>
          <a:bodyPr/>
          <a:lstStyle/>
          <a:p>
            <a:fld id="{EB8C1D02-818E-4687-B3BC-9DD29C405BAD}" type="slidenum">
              <a:rPr lang="fr-CA" smtClean="0"/>
              <a:t>‹N°›</a:t>
            </a:fld>
            <a:endParaRPr lang="fr-CA"/>
          </a:p>
        </p:txBody>
      </p:sp>
    </p:spTree>
    <p:extLst>
      <p:ext uri="{BB962C8B-B14F-4D97-AF65-F5344CB8AC3E}">
        <p14:creationId xmlns:p14="http://schemas.microsoft.com/office/powerpoint/2010/main" val="1707446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DD4E29-9260-1395-61AF-642382CA508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E438D98B-C2E1-F989-1ECB-B06AA56D0D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7DE27FA6-CA6B-EB50-819E-FF07F3C84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731B7FF-837D-72A5-926C-1B125386D789}"/>
              </a:ext>
            </a:extLst>
          </p:cNvPr>
          <p:cNvSpPr>
            <a:spLocks noGrp="1"/>
          </p:cNvSpPr>
          <p:nvPr>
            <p:ph type="dt" sz="half" idx="10"/>
          </p:nvPr>
        </p:nvSpPr>
        <p:spPr/>
        <p:txBody>
          <a:bodyPr/>
          <a:lstStyle/>
          <a:p>
            <a:fld id="{5F7A27B6-59B6-4475-A9B7-DA9674187880}" type="datetimeFigureOut">
              <a:rPr lang="fr-CA" smtClean="0"/>
              <a:t>2022-07-29</a:t>
            </a:fld>
            <a:endParaRPr lang="fr-CA"/>
          </a:p>
        </p:txBody>
      </p:sp>
      <p:sp>
        <p:nvSpPr>
          <p:cNvPr id="6" name="Espace réservé du pied de page 5">
            <a:extLst>
              <a:ext uri="{FF2B5EF4-FFF2-40B4-BE49-F238E27FC236}">
                <a16:creationId xmlns:a16="http://schemas.microsoft.com/office/drawing/2014/main" id="{BD32B8D3-3D6B-F732-56D9-44DCF7863ED8}"/>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12113DCD-86D2-2B58-8C6E-3ACA51271298}"/>
              </a:ext>
            </a:extLst>
          </p:cNvPr>
          <p:cNvSpPr>
            <a:spLocks noGrp="1"/>
          </p:cNvSpPr>
          <p:nvPr>
            <p:ph type="sldNum" sz="quarter" idx="12"/>
          </p:nvPr>
        </p:nvSpPr>
        <p:spPr/>
        <p:txBody>
          <a:bodyPr/>
          <a:lstStyle/>
          <a:p>
            <a:fld id="{EB8C1D02-818E-4687-B3BC-9DD29C405BAD}" type="slidenum">
              <a:rPr lang="fr-CA" smtClean="0"/>
              <a:t>‹N°›</a:t>
            </a:fld>
            <a:endParaRPr lang="fr-CA"/>
          </a:p>
        </p:txBody>
      </p:sp>
    </p:spTree>
    <p:extLst>
      <p:ext uri="{BB962C8B-B14F-4D97-AF65-F5344CB8AC3E}">
        <p14:creationId xmlns:p14="http://schemas.microsoft.com/office/powerpoint/2010/main" val="1656940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F528DA-7C2B-1C0E-3331-F315C7CA944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DBAD7F14-B9CA-E8E9-2927-C79A2D1637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FFE6A730-E2FA-98C4-CD68-5E6DDACF7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D5BD781-50E7-8166-D8E8-942E99E63254}"/>
              </a:ext>
            </a:extLst>
          </p:cNvPr>
          <p:cNvSpPr>
            <a:spLocks noGrp="1"/>
          </p:cNvSpPr>
          <p:nvPr>
            <p:ph type="dt" sz="half" idx="10"/>
          </p:nvPr>
        </p:nvSpPr>
        <p:spPr/>
        <p:txBody>
          <a:bodyPr/>
          <a:lstStyle/>
          <a:p>
            <a:fld id="{5F7A27B6-59B6-4475-A9B7-DA9674187880}" type="datetimeFigureOut">
              <a:rPr lang="fr-CA" smtClean="0"/>
              <a:t>2022-07-29</a:t>
            </a:fld>
            <a:endParaRPr lang="fr-CA"/>
          </a:p>
        </p:txBody>
      </p:sp>
      <p:sp>
        <p:nvSpPr>
          <p:cNvPr id="6" name="Espace réservé du pied de page 5">
            <a:extLst>
              <a:ext uri="{FF2B5EF4-FFF2-40B4-BE49-F238E27FC236}">
                <a16:creationId xmlns:a16="http://schemas.microsoft.com/office/drawing/2014/main" id="{E3FA95E5-AA2D-129A-5BAA-7B54AA9D2D84}"/>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A75D12E7-11CB-EE45-DAB3-82A6A1E2C212}"/>
              </a:ext>
            </a:extLst>
          </p:cNvPr>
          <p:cNvSpPr>
            <a:spLocks noGrp="1"/>
          </p:cNvSpPr>
          <p:nvPr>
            <p:ph type="sldNum" sz="quarter" idx="12"/>
          </p:nvPr>
        </p:nvSpPr>
        <p:spPr/>
        <p:txBody>
          <a:bodyPr/>
          <a:lstStyle/>
          <a:p>
            <a:fld id="{EB8C1D02-818E-4687-B3BC-9DD29C405BAD}" type="slidenum">
              <a:rPr lang="fr-CA" smtClean="0"/>
              <a:t>‹N°›</a:t>
            </a:fld>
            <a:endParaRPr lang="fr-CA"/>
          </a:p>
        </p:txBody>
      </p:sp>
    </p:spTree>
    <p:extLst>
      <p:ext uri="{BB962C8B-B14F-4D97-AF65-F5344CB8AC3E}">
        <p14:creationId xmlns:p14="http://schemas.microsoft.com/office/powerpoint/2010/main" val="1660767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E29B6D9-BA23-02C0-0566-E841C4B395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408F3711-A3DF-C525-BCC5-33BDB89E29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ED0C224B-CCEB-0740-0840-510B34F214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7A27B6-59B6-4475-A9B7-DA9674187880}" type="datetimeFigureOut">
              <a:rPr lang="fr-CA" smtClean="0"/>
              <a:t>2022-07-29</a:t>
            </a:fld>
            <a:endParaRPr lang="fr-CA"/>
          </a:p>
        </p:txBody>
      </p:sp>
      <p:sp>
        <p:nvSpPr>
          <p:cNvPr id="5" name="Espace réservé du pied de page 4">
            <a:extLst>
              <a:ext uri="{FF2B5EF4-FFF2-40B4-BE49-F238E27FC236}">
                <a16:creationId xmlns:a16="http://schemas.microsoft.com/office/drawing/2014/main" id="{BEA170D5-98B1-0104-1370-0D4E7B1153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148FAAF2-A270-BC87-83FD-8FEB842D4D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8C1D02-818E-4687-B3BC-9DD29C405BAD}" type="slidenum">
              <a:rPr lang="fr-CA" smtClean="0"/>
              <a:t>‹N°›</a:t>
            </a:fld>
            <a:endParaRPr lang="fr-CA"/>
          </a:p>
        </p:txBody>
      </p:sp>
    </p:spTree>
    <p:extLst>
      <p:ext uri="{BB962C8B-B14F-4D97-AF65-F5344CB8AC3E}">
        <p14:creationId xmlns:p14="http://schemas.microsoft.com/office/powerpoint/2010/main" val="3737612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fr.vuejs.org/v2/guide/"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nodejs.org/en/download/"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openweathermap.org/"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hyperlink" Target="https://stackoverflow.com/questions/64254792/reactjs-module-not-found-cant-resolve-axios" TargetMode="External"/><Relationship Id="rId3" Type="http://schemas.openxmlformats.org/officeDocument/2006/relationships/hyperlink" Target="https://fr.vuejs.org/v2/guide/" TargetMode="External"/><Relationship Id="rId7" Type="http://schemas.openxmlformats.org/officeDocument/2006/relationships/hyperlink" Target="https://stackoverflow.com/questions/70570973/how-to-disable-vue-multi-word-component-names-eslint-rule-for-just-one-vue-file" TargetMode="External"/><Relationship Id="rId2" Type="http://schemas.openxmlformats.org/officeDocument/2006/relationships/hyperlink" Target="https://openweathermap.org/current" TargetMode="External"/><Relationship Id="rId1" Type="http://schemas.openxmlformats.org/officeDocument/2006/relationships/slideLayout" Target="../slideLayouts/slideLayout7.xml"/><Relationship Id="rId6" Type="http://schemas.openxmlformats.org/officeDocument/2006/relationships/hyperlink" Target="https://eslint.vuejs.org/rules/multi-word-component-names.html" TargetMode="External"/><Relationship Id="rId5" Type="http://schemas.openxmlformats.org/officeDocument/2006/relationships/hyperlink" Target="https://stackoverflow.com/questions/71326062/vue-component-name-theconfirm-should-always-be-multi-word" TargetMode="External"/><Relationship Id="rId4" Type="http://schemas.openxmlformats.org/officeDocument/2006/relationships/hyperlink" Target="https://www.youtube.com/watch?v=-B-nP5rfI0I"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pagepro.co/blog/react-vs-vue-comparison/"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developer.mozilla.org/fr/docs/Web/JavaScript"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stefankrause.net/js-frameworks-benchmark8/table.html" TargetMode="External"/><Relationship Id="rId2" Type="http://schemas.openxmlformats.org/officeDocument/2006/relationships/hyperlink" Target="https://vuejs.org/guide/introduction.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1C7EAFBB-8FE0-DAEF-829F-945336BB9EBC}"/>
              </a:ext>
            </a:extLst>
          </p:cNvPr>
          <p:cNvSpPr>
            <a:spLocks noGrp="1"/>
          </p:cNvSpPr>
          <p:nvPr>
            <p:ph type="ctrTitle"/>
          </p:nvPr>
        </p:nvSpPr>
        <p:spPr>
          <a:xfrm>
            <a:off x="477981" y="1122363"/>
            <a:ext cx="4023360" cy="3204134"/>
          </a:xfrm>
        </p:spPr>
        <p:txBody>
          <a:bodyPr anchor="b">
            <a:normAutofit/>
          </a:bodyPr>
          <a:lstStyle/>
          <a:p>
            <a:pPr algn="l">
              <a:spcAft>
                <a:spcPts val="800"/>
              </a:spcAft>
            </a:pPr>
            <a:r>
              <a:rPr lang="fr-CA" sz="2600" b="1" spc="-15" dirty="0">
                <a:effectLst/>
                <a:latin typeface="CG Times (WN)"/>
                <a:ea typeface="DengXian" panose="02010600030101010101" pitchFamily="2" charset="-122"/>
                <a:cs typeface="Arial" panose="020B0604020202020204" pitchFamily="34" charset="0"/>
              </a:rPr>
              <a:t>Maintenance d’applications</a:t>
            </a:r>
            <a:br>
              <a:rPr lang="fr-CA" sz="2600" dirty="0">
                <a:effectLst/>
                <a:latin typeface="Calibri" panose="020F0502020204030204" pitchFamily="34" charset="0"/>
                <a:ea typeface="DengXian" panose="02010600030101010101" pitchFamily="2" charset="-122"/>
                <a:cs typeface="Arial" panose="020B0604020202020204" pitchFamily="34" charset="0"/>
              </a:rPr>
            </a:br>
            <a:br>
              <a:rPr lang="fr-CA" sz="2600" dirty="0">
                <a:effectLst/>
                <a:latin typeface="Calibri" panose="020F0502020204030204" pitchFamily="34" charset="0"/>
                <a:ea typeface="DengXian" panose="02010600030101010101" pitchFamily="2" charset="-122"/>
                <a:cs typeface="Arial" panose="020B0604020202020204" pitchFamily="34" charset="0"/>
              </a:rPr>
            </a:br>
            <a:r>
              <a:rPr lang="fr-CA" sz="2600" spc="-15" dirty="0">
                <a:effectLst/>
                <a:latin typeface="CG Times (WN)"/>
                <a:ea typeface="DengXian" panose="02010600030101010101" pitchFamily="2" charset="-122"/>
                <a:cs typeface="Arial" panose="020B0604020202020204" pitchFamily="34" charset="0"/>
              </a:rPr>
              <a:t> </a:t>
            </a:r>
            <a:br>
              <a:rPr lang="fr-CA" sz="2600" dirty="0">
                <a:effectLst/>
                <a:latin typeface="Calibri" panose="020F0502020204030204" pitchFamily="34" charset="0"/>
                <a:ea typeface="DengXian" panose="02010600030101010101" pitchFamily="2" charset="-122"/>
                <a:cs typeface="Arial" panose="020B0604020202020204" pitchFamily="34" charset="0"/>
              </a:rPr>
            </a:br>
            <a:r>
              <a:rPr lang="fr-CA" sz="2600" b="1" dirty="0">
                <a:effectLst/>
                <a:latin typeface="CG Times (WN)"/>
                <a:ea typeface="DengXian" panose="02010600030101010101" pitchFamily="2" charset="-122"/>
                <a:cs typeface="Arial" panose="020B0604020202020204" pitchFamily="34" charset="0"/>
              </a:rPr>
              <a:t>420-E14-MW</a:t>
            </a:r>
            <a:br>
              <a:rPr lang="fr-CA" sz="2600" dirty="0">
                <a:effectLst/>
                <a:latin typeface="Calibri" panose="020F0502020204030204" pitchFamily="34" charset="0"/>
                <a:ea typeface="DengXian" panose="02010600030101010101" pitchFamily="2" charset="-122"/>
                <a:cs typeface="Arial" panose="020B0604020202020204" pitchFamily="34" charset="0"/>
              </a:rPr>
            </a:br>
            <a:r>
              <a:rPr lang="fr-CA" sz="2600" b="1" spc="-30" dirty="0">
                <a:effectLst/>
                <a:latin typeface="CG Times (WN)"/>
                <a:ea typeface="DengXian" panose="02010600030101010101" pitchFamily="2" charset="-122"/>
                <a:cs typeface="Arial" panose="020B0604020202020204" pitchFamily="34" charset="0"/>
              </a:rPr>
              <a:t> </a:t>
            </a:r>
            <a:br>
              <a:rPr lang="fr-CA" sz="2600" dirty="0">
                <a:effectLst/>
                <a:latin typeface="Calibri" panose="020F0502020204030204" pitchFamily="34" charset="0"/>
                <a:ea typeface="DengXian" panose="02010600030101010101" pitchFamily="2" charset="-122"/>
                <a:cs typeface="Arial" panose="020B0604020202020204" pitchFamily="34" charset="0"/>
              </a:rPr>
            </a:br>
            <a:r>
              <a:rPr lang="fr-CA" sz="2600" b="1" spc="-15" dirty="0">
                <a:effectLst/>
                <a:latin typeface="CG Times (WN)"/>
                <a:ea typeface="DengXian" panose="02010600030101010101" pitchFamily="2" charset="-122"/>
                <a:cs typeface="Arial" panose="020B0604020202020204" pitchFamily="34" charset="0"/>
              </a:rPr>
              <a:t>Travail recherche</a:t>
            </a:r>
            <a:br>
              <a:rPr lang="fr-CA" sz="2600" dirty="0">
                <a:effectLst/>
                <a:latin typeface="Calibri" panose="020F0502020204030204" pitchFamily="34" charset="0"/>
                <a:ea typeface="DengXian" panose="02010600030101010101" pitchFamily="2" charset="-122"/>
                <a:cs typeface="Arial" panose="020B0604020202020204" pitchFamily="34" charset="0"/>
              </a:rPr>
            </a:br>
            <a:endParaRPr lang="fr-CA" sz="2600" dirty="0"/>
          </a:p>
        </p:txBody>
      </p:sp>
      <p:sp>
        <p:nvSpPr>
          <p:cNvPr id="3" name="Sous-titre 2">
            <a:extLst>
              <a:ext uri="{FF2B5EF4-FFF2-40B4-BE49-F238E27FC236}">
                <a16:creationId xmlns:a16="http://schemas.microsoft.com/office/drawing/2014/main" id="{88EE26AA-3E2F-2AF0-504F-91C24DF08B6D}"/>
              </a:ext>
            </a:extLst>
          </p:cNvPr>
          <p:cNvSpPr>
            <a:spLocks noGrp="1"/>
          </p:cNvSpPr>
          <p:nvPr>
            <p:ph type="subTitle" idx="1"/>
          </p:nvPr>
        </p:nvSpPr>
        <p:spPr>
          <a:xfrm>
            <a:off x="477981" y="4872922"/>
            <a:ext cx="3933306" cy="1208141"/>
          </a:xfrm>
        </p:spPr>
        <p:txBody>
          <a:bodyPr>
            <a:normAutofit/>
          </a:bodyPr>
          <a:lstStyle/>
          <a:p>
            <a:pPr algn="l"/>
            <a:r>
              <a:rPr lang="fr-CA" sz="1050" b="1" spc="-15" dirty="0">
                <a:effectLst/>
                <a:latin typeface="CG Times (WN)"/>
                <a:ea typeface="DengXian" panose="02010600030101010101" pitchFamily="2" charset="-122"/>
                <a:cs typeface="Arial" panose="020B0604020202020204" pitchFamily="34" charset="0"/>
              </a:rPr>
              <a:t>DA	: 2116645</a:t>
            </a:r>
            <a:endParaRPr lang="fr-CA" sz="1050" dirty="0">
              <a:effectLst/>
              <a:latin typeface="Calibri" panose="020F0502020204030204" pitchFamily="34" charset="0"/>
              <a:ea typeface="DengXian" panose="02010600030101010101" pitchFamily="2" charset="-122"/>
              <a:cs typeface="Arial" panose="020B0604020202020204" pitchFamily="34" charset="0"/>
            </a:endParaRPr>
          </a:p>
          <a:p>
            <a:pPr algn="l"/>
            <a:r>
              <a:rPr lang="fr-CA" sz="1050" b="1" spc="-15" dirty="0">
                <a:effectLst/>
                <a:latin typeface="CG Times (WN)"/>
                <a:ea typeface="DengXian" panose="02010600030101010101" pitchFamily="2" charset="-122"/>
                <a:cs typeface="Arial" panose="020B0604020202020204" pitchFamily="34" charset="0"/>
              </a:rPr>
              <a:t>Nom	: Heppell</a:t>
            </a:r>
            <a:endParaRPr lang="fr-CA" sz="1050" dirty="0">
              <a:effectLst/>
              <a:latin typeface="Calibri" panose="020F0502020204030204" pitchFamily="34" charset="0"/>
              <a:ea typeface="DengXian" panose="02010600030101010101" pitchFamily="2" charset="-122"/>
              <a:cs typeface="Arial" panose="020B0604020202020204" pitchFamily="34" charset="0"/>
            </a:endParaRPr>
          </a:p>
          <a:p>
            <a:pPr algn="l"/>
            <a:r>
              <a:rPr lang="fr-CA" sz="1050" b="1" spc="-15" dirty="0">
                <a:effectLst/>
                <a:latin typeface="CG Times (WN)"/>
                <a:ea typeface="DengXian" panose="02010600030101010101" pitchFamily="2" charset="-122"/>
                <a:cs typeface="Arial" panose="020B0604020202020204" pitchFamily="34" charset="0"/>
              </a:rPr>
              <a:t>Prénom	: Charles</a:t>
            </a:r>
            <a:endParaRPr lang="fr-CA" sz="1050" dirty="0">
              <a:effectLst/>
              <a:latin typeface="Calibri" panose="020F0502020204030204" pitchFamily="34" charset="0"/>
              <a:ea typeface="DengXian" panose="02010600030101010101" pitchFamily="2" charset="-122"/>
              <a:cs typeface="Arial" panose="020B0604020202020204" pitchFamily="34" charset="0"/>
            </a:endParaRPr>
          </a:p>
          <a:p>
            <a:pPr algn="l"/>
            <a:r>
              <a:rPr lang="fr-CA" sz="1050" b="1" spc="-15" dirty="0">
                <a:effectLst/>
                <a:latin typeface="CG Times (WN)"/>
                <a:ea typeface="DengXian" panose="02010600030101010101" pitchFamily="2" charset="-122"/>
                <a:cs typeface="Arial" panose="020B0604020202020204" pitchFamily="34" charset="0"/>
              </a:rPr>
              <a:t>Date	:27-07-2022</a:t>
            </a:r>
            <a:endParaRPr lang="fr-CA" sz="1050" dirty="0">
              <a:effectLst/>
              <a:latin typeface="Calibri" panose="020F0502020204030204" pitchFamily="34" charset="0"/>
              <a:ea typeface="DengXian" panose="02010600030101010101" pitchFamily="2" charset="-122"/>
              <a:cs typeface="Arial" panose="020B0604020202020204" pitchFamily="34" charset="0"/>
            </a:endParaRPr>
          </a:p>
          <a:p>
            <a:pPr algn="l"/>
            <a:endParaRPr lang="fr-CA" sz="2000" dirty="0"/>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3" descr="imh">
            <a:extLst>
              <a:ext uri="{FF2B5EF4-FFF2-40B4-BE49-F238E27FC236}">
                <a16:creationId xmlns:a16="http://schemas.microsoft.com/office/drawing/2014/main" id="{5D2541FE-E4C6-31AD-083B-0AED5B383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863987" y="625684"/>
            <a:ext cx="5509573" cy="5455380"/>
          </a:xfrm>
          <a:prstGeom prst="rect">
            <a:avLst/>
          </a:prstGeom>
          <a:noFill/>
        </p:spPr>
      </p:pic>
    </p:spTree>
    <p:extLst>
      <p:ext uri="{BB962C8B-B14F-4D97-AF65-F5344CB8AC3E}">
        <p14:creationId xmlns:p14="http://schemas.microsoft.com/office/powerpoint/2010/main" val="3047337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1" descr="Une image contenant table&#10;&#10;Description générée automatiquement">
            <a:extLst>
              <a:ext uri="{FF2B5EF4-FFF2-40B4-BE49-F238E27FC236}">
                <a16:creationId xmlns:a16="http://schemas.microsoft.com/office/drawing/2014/main" id="{F40EE3E1-FAC8-F99B-D23D-EACB3FD03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0202" y="643467"/>
            <a:ext cx="7631596" cy="5571065"/>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4594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1" descr="Une image contenant table&#10;&#10;Description générée automatiquement">
            <a:extLst>
              <a:ext uri="{FF2B5EF4-FFF2-40B4-BE49-F238E27FC236}">
                <a16:creationId xmlns:a16="http://schemas.microsoft.com/office/drawing/2014/main" id="{10B4BB50-E233-D3B9-1CA3-C0A254257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125304"/>
            <a:ext cx="10905066" cy="4607391"/>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7511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1" descr="Une image contenant table&#10;&#10;Description générée automatiquement">
            <a:extLst>
              <a:ext uri="{FF2B5EF4-FFF2-40B4-BE49-F238E27FC236}">
                <a16:creationId xmlns:a16="http://schemas.microsoft.com/office/drawing/2014/main" id="{9C8F662A-5F8F-731E-4284-37D1A18A9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852678"/>
            <a:ext cx="10905066" cy="5152642"/>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466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1" descr="Une image contenant table&#10;&#10;Description générée automatiquement">
            <a:extLst>
              <a:ext uri="{FF2B5EF4-FFF2-40B4-BE49-F238E27FC236}">
                <a16:creationId xmlns:a16="http://schemas.microsoft.com/office/drawing/2014/main" id="{C036ABC5-0E9C-393C-49DF-B21A7C50C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432" y="643467"/>
            <a:ext cx="5557136" cy="5571065"/>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8554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1" descr="Une image contenant table&#10;&#10;Description générée automatiquement">
            <a:extLst>
              <a:ext uri="{FF2B5EF4-FFF2-40B4-BE49-F238E27FC236}">
                <a16:creationId xmlns:a16="http://schemas.microsoft.com/office/drawing/2014/main" id="{3693FE82-2382-D911-3A59-16C5C0C01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3206" y="643467"/>
            <a:ext cx="8985588" cy="5571065"/>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6548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1">
            <a:extLst>
              <a:ext uri="{FF2B5EF4-FFF2-40B4-BE49-F238E27FC236}">
                <a16:creationId xmlns:a16="http://schemas.microsoft.com/office/drawing/2014/main" id="{DB01C093-1807-C70B-17C6-73B704741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9608" y="643467"/>
            <a:ext cx="5592784" cy="5571065"/>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8596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ACD0487-4DF3-FF71-6182-393ADA47E262}"/>
              </a:ext>
            </a:extLst>
          </p:cNvPr>
          <p:cNvSpPr txBox="1"/>
          <p:nvPr/>
        </p:nvSpPr>
        <p:spPr>
          <a:xfrm>
            <a:off x="1110922" y="571083"/>
            <a:ext cx="6097554" cy="1991123"/>
          </a:xfrm>
          <a:prstGeom prst="rect">
            <a:avLst/>
          </a:prstGeom>
          <a:noFill/>
        </p:spPr>
        <p:txBody>
          <a:bodyPr wrap="square">
            <a:spAutoFit/>
          </a:bodyPr>
          <a:lstStyle/>
          <a:p>
            <a:pPr>
              <a:lnSpc>
                <a:spcPct val="107000"/>
              </a:lnSpc>
              <a:spcAft>
                <a:spcPts val="800"/>
              </a:spcAft>
            </a:pPr>
            <a:r>
              <a:rPr lang="fr-CA" sz="200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C'est quoi une application web ?</a:t>
            </a:r>
            <a:endParaRPr lang="fr-CA" sz="1200">
              <a:effectLst/>
              <a:latin typeface="Calibri" panose="020F0502020204030204" pitchFamily="34" charset="0"/>
              <a:ea typeface="DengXian" panose="02010600030101010101" pitchFamily="2" charset="-122"/>
              <a:cs typeface="Arial" panose="020B0604020202020204" pitchFamily="34" charset="0"/>
            </a:endParaRPr>
          </a:p>
          <a:p>
            <a:pPr>
              <a:lnSpc>
                <a:spcPct val="107000"/>
              </a:lnSpc>
              <a:spcAft>
                <a:spcPts val="800"/>
              </a:spcAft>
            </a:pPr>
            <a:r>
              <a:rPr lang="fr-FR" sz="180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Une </a:t>
            </a:r>
            <a:r>
              <a:rPr lang="fr-FR" sz="1800" b="1">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application</a:t>
            </a:r>
            <a:r>
              <a:rPr lang="fr-FR" sz="180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web (ou web </a:t>
            </a:r>
            <a:r>
              <a:rPr lang="fr-FR" sz="1800" b="1">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app</a:t>
            </a:r>
            <a:r>
              <a:rPr lang="fr-FR" sz="180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a:t>
            </a:r>
            <a:r>
              <a:rPr lang="fr-FR" sz="1800" b="1">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est</a:t>
            </a:r>
            <a:r>
              <a:rPr lang="fr-FR" sz="180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une interface web applicative disponible uniquement sur le web et accessible via un navigateur </a:t>
            </a:r>
            <a:r>
              <a:rPr lang="fr-FR" sz="1800" b="1">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internet</a:t>
            </a:r>
            <a:r>
              <a:rPr lang="fr-FR" sz="180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C'</a:t>
            </a:r>
            <a:r>
              <a:rPr lang="fr-FR" sz="1800" b="1">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est</a:t>
            </a:r>
            <a:r>
              <a:rPr lang="fr-FR" sz="180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une </a:t>
            </a:r>
            <a:r>
              <a:rPr lang="fr-FR" sz="1800" b="1">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application</a:t>
            </a:r>
            <a:r>
              <a:rPr lang="fr-FR" sz="180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qui peut être hébergée en cloud ou sur des serveurs dédiés. Toutes les données sont stockées sur un serveur web</a:t>
            </a:r>
            <a:r>
              <a:rPr lang="fr-FR" sz="1800">
                <a:solidFill>
                  <a:srgbClr val="202124"/>
                </a:solidFill>
                <a:effectLst/>
                <a:latin typeface="Arial" panose="020B0604020202020204" pitchFamily="34" charset="0"/>
                <a:ea typeface="Times New Roman" panose="02020603050405020304" pitchFamily="18" charset="0"/>
                <a:cs typeface="Arial" panose="020B0604020202020204" pitchFamily="34" charset="0"/>
              </a:rPr>
              <a:t>.</a:t>
            </a:r>
            <a:endParaRPr lang="fr-CA" sz="1200" dirty="0">
              <a:effectLst/>
              <a:latin typeface="Calibri" panose="020F0502020204030204" pitchFamily="34" charset="0"/>
              <a:ea typeface="DengXian" panose="02010600030101010101" pitchFamily="2" charset="-122"/>
              <a:cs typeface="Arial" panose="020B0604020202020204" pitchFamily="34" charset="0"/>
            </a:endParaRPr>
          </a:p>
        </p:txBody>
      </p:sp>
      <p:sp>
        <p:nvSpPr>
          <p:cNvPr id="5" name="ZoneTexte 4">
            <a:extLst>
              <a:ext uri="{FF2B5EF4-FFF2-40B4-BE49-F238E27FC236}">
                <a16:creationId xmlns:a16="http://schemas.microsoft.com/office/drawing/2014/main" id="{41CBE071-7321-AF59-734C-490F09A09754}"/>
              </a:ext>
            </a:extLst>
          </p:cNvPr>
          <p:cNvSpPr txBox="1"/>
          <p:nvPr/>
        </p:nvSpPr>
        <p:spPr>
          <a:xfrm>
            <a:off x="4159699" y="3973170"/>
            <a:ext cx="6094602" cy="1667444"/>
          </a:xfrm>
          <a:prstGeom prst="rect">
            <a:avLst/>
          </a:prstGeom>
          <a:noFill/>
        </p:spPr>
        <p:txBody>
          <a:bodyPr wrap="square">
            <a:spAutoFit/>
          </a:bodyPr>
          <a:lstStyle/>
          <a:p>
            <a:pPr>
              <a:lnSpc>
                <a:spcPct val="107000"/>
              </a:lnSpc>
              <a:spcAft>
                <a:spcPts val="800"/>
              </a:spcAft>
            </a:pPr>
            <a:r>
              <a:rPr lang="fr-CA" sz="1800" dirty="0">
                <a:solidFill>
                  <a:srgbClr val="202124"/>
                </a:solidFill>
                <a:effectLst/>
                <a:latin typeface="Arial" panose="020B0604020202020204" pitchFamily="34" charset="0"/>
                <a:ea typeface="Times New Roman" panose="02020603050405020304" pitchFamily="18" charset="0"/>
                <a:cs typeface="Arial" panose="020B0604020202020204" pitchFamily="34" charset="0"/>
              </a:rPr>
              <a:t>Un web API c’est quoi?</a:t>
            </a:r>
            <a:endParaRPr lang="fr-CA" sz="1200" dirty="0">
              <a:effectLst/>
              <a:latin typeface="Calibri" panose="020F0502020204030204" pitchFamily="34" charset="0"/>
              <a:ea typeface="DengXian" panose="02010600030101010101" pitchFamily="2" charset="-122"/>
              <a:cs typeface="Arial" panose="020B0604020202020204" pitchFamily="34" charset="0"/>
            </a:endParaRPr>
          </a:p>
          <a:p>
            <a:pPr>
              <a:lnSpc>
                <a:spcPct val="107000"/>
              </a:lnSpc>
              <a:spcAft>
                <a:spcPts val="800"/>
              </a:spcAft>
            </a:pPr>
            <a:r>
              <a:rPr lang="fr-CA" sz="1200" dirty="0">
                <a:effectLst/>
                <a:latin typeface="Calibri" panose="020F0502020204030204" pitchFamily="34" charset="0"/>
                <a:ea typeface="DengXian" panose="02010600030101010101" pitchFamily="2" charset="-122"/>
                <a:cs typeface="Arial" panose="020B0604020202020204" pitchFamily="34" charset="0"/>
              </a:rPr>
              <a:t> </a:t>
            </a:r>
          </a:p>
          <a:p>
            <a:pPr>
              <a:lnSpc>
                <a:spcPct val="107000"/>
              </a:lnSpc>
              <a:spcAft>
                <a:spcPts val="800"/>
              </a:spcAft>
            </a:pPr>
            <a:r>
              <a:rPr lang="fr-CA" sz="1800" dirty="0">
                <a:solidFill>
                  <a:srgbClr val="202124"/>
                </a:solidFill>
                <a:effectLst/>
                <a:latin typeface="Calibri" panose="020F0502020204030204" pitchFamily="34" charset="0"/>
                <a:ea typeface="DengXian" panose="02010600030101010101" pitchFamily="2" charset="-122"/>
                <a:cs typeface="Calibri" panose="020F0502020204030204" pitchFamily="34" charset="0"/>
              </a:rPr>
              <a:t>Une API, ou interface de programmation d'application, est un ensemble de définitions et de protocoles qui facilite la création et l'intégration de logiciels d'applications</a:t>
            </a:r>
            <a:r>
              <a:rPr lang="fr-CA" sz="1200" dirty="0">
                <a:solidFill>
                  <a:srgbClr val="202124"/>
                </a:solidFill>
                <a:effectLst/>
                <a:latin typeface="Arial" panose="020B0604020202020204" pitchFamily="34" charset="0"/>
                <a:ea typeface="DengXian" panose="02010600030101010101" pitchFamily="2" charset="-122"/>
                <a:cs typeface="Arial" panose="020B0604020202020204" pitchFamily="34" charset="0"/>
              </a:rPr>
              <a:t>.</a:t>
            </a:r>
            <a:endParaRPr lang="fr-CA" sz="1200" dirty="0">
              <a:effectLst/>
              <a:latin typeface="Calibri" panose="020F050202020403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814745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826D03F-98B0-E618-644F-423251A6E39D}"/>
              </a:ext>
            </a:extLst>
          </p:cNvPr>
          <p:cNvSpPr txBox="1"/>
          <p:nvPr/>
        </p:nvSpPr>
        <p:spPr>
          <a:xfrm>
            <a:off x="3047301" y="1596428"/>
            <a:ext cx="6094602" cy="3669338"/>
          </a:xfrm>
          <a:prstGeom prst="rect">
            <a:avLst/>
          </a:prstGeom>
          <a:noFill/>
        </p:spPr>
        <p:txBody>
          <a:bodyPr wrap="square">
            <a:spAutoFit/>
          </a:bodyPr>
          <a:lstStyle/>
          <a:p>
            <a:pPr>
              <a:lnSpc>
                <a:spcPct val="107000"/>
              </a:lnSpc>
              <a:spcAft>
                <a:spcPts val="800"/>
              </a:spcAft>
            </a:pPr>
            <a:r>
              <a:rPr lang="fr-CA" sz="2000" dirty="0">
                <a:effectLst/>
                <a:latin typeface="Calibri" panose="020F0502020204030204" pitchFamily="34" charset="0"/>
                <a:ea typeface="DengXian" panose="02010600030101010101" pitchFamily="2" charset="-122"/>
                <a:cs typeface="Arial" panose="020B0604020202020204" pitchFamily="34" charset="0"/>
              </a:rPr>
              <a:t>Maintenant parlons du projet!</a:t>
            </a:r>
            <a:endParaRPr lang="fr-CA" sz="1200" dirty="0">
              <a:effectLst/>
              <a:latin typeface="Calibri" panose="020F0502020204030204" pitchFamily="34" charset="0"/>
              <a:ea typeface="DengXian" panose="02010600030101010101" pitchFamily="2" charset="-122"/>
              <a:cs typeface="Arial" panose="020B0604020202020204" pitchFamily="34" charset="0"/>
            </a:endParaRPr>
          </a:p>
          <a:p>
            <a:pPr>
              <a:lnSpc>
                <a:spcPct val="107000"/>
              </a:lnSpc>
              <a:spcAft>
                <a:spcPts val="800"/>
              </a:spcAft>
            </a:pPr>
            <a:r>
              <a:rPr lang="fr-CA" sz="1800" dirty="0">
                <a:effectLst/>
                <a:latin typeface="Calibri" panose="020F0502020204030204" pitchFamily="34" charset="0"/>
                <a:ea typeface="DengXian" panose="02010600030101010101" pitchFamily="2" charset="-122"/>
                <a:cs typeface="Arial" panose="020B0604020202020204" pitchFamily="34" charset="0"/>
              </a:rPr>
              <a:t>Pour débuter j’ai dû en apprendre plus sur Vue JS les syntaxes et les base de comment fonctionne le Framework. Je suis donc allé lire la documentation du site web officiel pour commencer. Bien avant d’installer la CLI Vue JS j’ai utilisé d’abord dans un petit projet appart le CDN pour pouvoir utiliser Vue plus facilement et pratiquer les petites bases du Framework.</a:t>
            </a:r>
            <a:endParaRPr lang="fr-CA" sz="1200" dirty="0">
              <a:effectLst/>
              <a:latin typeface="Calibri" panose="020F0502020204030204" pitchFamily="34" charset="0"/>
              <a:ea typeface="DengXian" panose="02010600030101010101" pitchFamily="2" charset="-122"/>
              <a:cs typeface="Arial" panose="020B0604020202020204" pitchFamily="34" charset="0"/>
            </a:endParaRPr>
          </a:p>
          <a:p>
            <a:pPr>
              <a:lnSpc>
                <a:spcPct val="107000"/>
              </a:lnSpc>
              <a:spcAft>
                <a:spcPts val="800"/>
              </a:spcAft>
            </a:pPr>
            <a:r>
              <a:rPr lang="fr-CA" sz="1800" dirty="0">
                <a:effectLst/>
                <a:latin typeface="Calibri" panose="020F0502020204030204" pitchFamily="34" charset="0"/>
                <a:ea typeface="DengXian" panose="02010600030101010101" pitchFamily="2" charset="-122"/>
                <a:cs typeface="Arial" panose="020B0604020202020204" pitchFamily="34" charset="0"/>
              </a:rPr>
              <a:t>Ma source des codes pis de ce commencement étais : </a:t>
            </a:r>
            <a:r>
              <a:rPr lang="fr-CA" sz="1800" u="sng" dirty="0">
                <a:solidFill>
                  <a:srgbClr val="0000FF"/>
                </a:solidFill>
                <a:effectLst/>
                <a:latin typeface="Calibri" panose="020F0502020204030204" pitchFamily="34" charset="0"/>
                <a:ea typeface="DengXian" panose="02010600030101010101" pitchFamily="2" charset="-122"/>
                <a:cs typeface="Arial" panose="020B0604020202020204" pitchFamily="34" charset="0"/>
                <a:hlinkClick r:id="rId2"/>
              </a:rPr>
              <a:t>https://fr.vuejs.org/v2/guide/</a:t>
            </a:r>
            <a:endParaRPr lang="fr-CA" sz="1200" dirty="0">
              <a:effectLst/>
              <a:latin typeface="Calibri" panose="020F0502020204030204" pitchFamily="34" charset="0"/>
              <a:ea typeface="DengXian" panose="02010600030101010101" pitchFamily="2" charset="-122"/>
              <a:cs typeface="Arial" panose="020B0604020202020204" pitchFamily="34" charset="0"/>
            </a:endParaRPr>
          </a:p>
          <a:p>
            <a:pPr>
              <a:lnSpc>
                <a:spcPct val="107000"/>
              </a:lnSpc>
              <a:spcAft>
                <a:spcPts val="800"/>
              </a:spcAft>
            </a:pPr>
            <a:r>
              <a:rPr lang="fr-CA" sz="1800" dirty="0">
                <a:effectLst/>
                <a:latin typeface="Calibri" panose="020F0502020204030204" pitchFamily="34" charset="0"/>
                <a:ea typeface="DengXian" panose="02010600030101010101" pitchFamily="2" charset="-122"/>
                <a:cs typeface="Arial" panose="020B0604020202020204" pitchFamily="34" charset="0"/>
              </a:rPr>
              <a:t>Le CDN étais :</a:t>
            </a:r>
            <a:endParaRPr lang="fr-CA" sz="1200" dirty="0">
              <a:effectLst/>
              <a:latin typeface="Calibri" panose="020F0502020204030204" pitchFamily="34" charset="0"/>
              <a:ea typeface="DengXian" panose="02010600030101010101" pitchFamily="2" charset="-122"/>
              <a:cs typeface="Arial" panose="020B0604020202020204" pitchFamily="34" charset="0"/>
            </a:endParaRPr>
          </a:p>
          <a:p>
            <a:pPr>
              <a:lnSpc>
                <a:spcPct val="107000"/>
              </a:lnSpc>
              <a:spcAft>
                <a:spcPts val="800"/>
              </a:spcAft>
            </a:pPr>
            <a:r>
              <a:rPr lang="fr-CA" sz="1050" dirty="0">
                <a:solidFill>
                  <a:srgbClr val="2973B7"/>
                </a:solidFill>
                <a:effectLst/>
                <a:latin typeface="Courier"/>
                <a:ea typeface="DengXian" panose="02010600030101010101" pitchFamily="2" charset="-122"/>
                <a:cs typeface="Arial" panose="020B0604020202020204" pitchFamily="34" charset="0"/>
              </a:rPr>
              <a:t>&lt;script src=</a:t>
            </a:r>
            <a:r>
              <a:rPr lang="fr-CA" sz="1050" dirty="0">
                <a:solidFill>
                  <a:srgbClr val="42B983"/>
                </a:solidFill>
                <a:effectLst/>
                <a:latin typeface="Courier"/>
                <a:ea typeface="DengXian" panose="02010600030101010101" pitchFamily="2" charset="-122"/>
                <a:cs typeface="Arial" panose="020B0604020202020204" pitchFamily="34" charset="0"/>
              </a:rPr>
              <a:t>"https://cdn.jsdelivr.net/</a:t>
            </a:r>
            <a:r>
              <a:rPr lang="fr-CA" sz="1050" dirty="0" err="1">
                <a:solidFill>
                  <a:srgbClr val="42B983"/>
                </a:solidFill>
                <a:effectLst/>
                <a:latin typeface="Courier"/>
                <a:ea typeface="DengXian" panose="02010600030101010101" pitchFamily="2" charset="-122"/>
                <a:cs typeface="Arial" panose="020B0604020202020204" pitchFamily="34" charset="0"/>
              </a:rPr>
              <a:t>npm</a:t>
            </a:r>
            <a:r>
              <a:rPr lang="fr-CA" sz="1050" dirty="0">
                <a:solidFill>
                  <a:srgbClr val="42B983"/>
                </a:solidFill>
                <a:effectLst/>
                <a:latin typeface="Courier"/>
                <a:ea typeface="DengXian" panose="02010600030101010101" pitchFamily="2" charset="-122"/>
                <a:cs typeface="Arial" panose="020B0604020202020204" pitchFamily="34" charset="0"/>
              </a:rPr>
              <a:t>/vue@2"</a:t>
            </a:r>
            <a:r>
              <a:rPr lang="fr-CA" sz="1050" dirty="0">
                <a:solidFill>
                  <a:srgbClr val="2973B7"/>
                </a:solidFill>
                <a:effectLst/>
                <a:latin typeface="Courier"/>
                <a:ea typeface="DengXian" panose="02010600030101010101" pitchFamily="2" charset="-122"/>
                <a:cs typeface="Arial" panose="020B0604020202020204" pitchFamily="34" charset="0"/>
              </a:rPr>
              <a:t>&gt;&lt;/script&gt;</a:t>
            </a:r>
            <a:endParaRPr lang="fr-CA" sz="1200" dirty="0">
              <a:effectLst/>
              <a:latin typeface="Calibri" panose="020F050202020403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40138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20" name="Freeform: Shape 19">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22" name="Freeform: Shape 21">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ZoneTexte 2">
            <a:extLst>
              <a:ext uri="{FF2B5EF4-FFF2-40B4-BE49-F238E27FC236}">
                <a16:creationId xmlns:a16="http://schemas.microsoft.com/office/drawing/2014/main" id="{89D740FE-CC09-3C7F-5DCF-9F87F72788D1}"/>
              </a:ext>
            </a:extLst>
          </p:cNvPr>
          <p:cNvSpPr txBox="1"/>
          <p:nvPr/>
        </p:nvSpPr>
        <p:spPr>
          <a:xfrm>
            <a:off x="457201" y="723406"/>
            <a:ext cx="3234018" cy="3826728"/>
          </a:xfrm>
          <a:prstGeom prst="rect">
            <a:avLst/>
          </a:prstGeom>
        </p:spPr>
        <p:txBody>
          <a:bodyPr vert="horz" lIns="91440" tIns="45720" rIns="91440" bIns="45720" rtlCol="0" anchor="b">
            <a:normAutofit/>
          </a:bodyPr>
          <a:lstStyle/>
          <a:p>
            <a:pPr algn="ctr">
              <a:lnSpc>
                <a:spcPct val="90000"/>
              </a:lnSpc>
              <a:spcBef>
                <a:spcPct val="0"/>
              </a:spcBef>
              <a:spcAft>
                <a:spcPts val="800"/>
              </a:spcAft>
            </a:pPr>
            <a:r>
              <a:rPr lang="en-US" sz="4500" b="1" kern="1200">
                <a:solidFill>
                  <a:schemeClr val="tx1"/>
                </a:solidFill>
                <a:effectLst/>
                <a:latin typeface="+mj-lt"/>
                <a:ea typeface="+mj-ea"/>
                <a:cs typeface="+mj-cs"/>
              </a:rPr>
              <a:t>Voici quelque extrait de code que j’ai pu me pratiquer :</a:t>
            </a:r>
            <a:endParaRPr lang="en-US" sz="4500" kern="1200">
              <a:solidFill>
                <a:schemeClr val="tx1"/>
              </a:solidFill>
              <a:effectLst/>
              <a:latin typeface="+mj-lt"/>
              <a:ea typeface="+mj-ea"/>
              <a:cs typeface="+mj-cs"/>
            </a:endParaRPr>
          </a:p>
        </p:txBody>
      </p:sp>
      <p:pic>
        <p:nvPicPr>
          <p:cNvPr id="11" name="Image 10" descr="Une image contenant texte&#10;&#10;Description générée automatiquement">
            <a:extLst>
              <a:ext uri="{FF2B5EF4-FFF2-40B4-BE49-F238E27FC236}">
                <a16:creationId xmlns:a16="http://schemas.microsoft.com/office/drawing/2014/main" id="{5C044AA2-870E-B651-A382-D3529F2AE3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6251" y="2111021"/>
            <a:ext cx="6631341" cy="2635957"/>
          </a:xfrm>
          <a:prstGeom prst="rect">
            <a:avLst/>
          </a:prstGeom>
        </p:spPr>
      </p:pic>
      <p:sp>
        <p:nvSpPr>
          <p:cNvPr id="13" name="ZoneTexte 12">
            <a:extLst>
              <a:ext uri="{FF2B5EF4-FFF2-40B4-BE49-F238E27FC236}">
                <a16:creationId xmlns:a16="http://schemas.microsoft.com/office/drawing/2014/main" id="{9FEA8B00-B283-70FB-049E-402291C66E97}"/>
              </a:ext>
            </a:extLst>
          </p:cNvPr>
          <p:cNvSpPr txBox="1"/>
          <p:nvPr/>
        </p:nvSpPr>
        <p:spPr>
          <a:xfrm>
            <a:off x="5255804" y="5137136"/>
            <a:ext cx="6097554" cy="375552"/>
          </a:xfrm>
          <a:prstGeom prst="rect">
            <a:avLst/>
          </a:prstGeom>
          <a:noFill/>
        </p:spPr>
        <p:txBody>
          <a:bodyPr wrap="square">
            <a:spAutoFit/>
          </a:bodyPr>
          <a:lstStyle/>
          <a:p>
            <a:pPr algn="ctr">
              <a:lnSpc>
                <a:spcPct val="107000"/>
              </a:lnSpc>
              <a:spcAft>
                <a:spcPts val="800"/>
              </a:spcAft>
            </a:pPr>
            <a:r>
              <a:rPr lang="fr-CA" sz="1800" dirty="0">
                <a:effectLst/>
                <a:latin typeface="Calibri" panose="020F0502020204030204" pitchFamily="34" charset="0"/>
                <a:ea typeface="DengXian" panose="02010600030101010101" pitchFamily="2" charset="-122"/>
                <a:cs typeface="Arial" panose="020B0604020202020204" pitchFamily="34" charset="0"/>
              </a:rPr>
              <a:t>Installation du début ici.</a:t>
            </a:r>
          </a:p>
        </p:txBody>
      </p:sp>
    </p:spTree>
    <p:extLst>
      <p:ext uri="{BB962C8B-B14F-4D97-AF65-F5344CB8AC3E}">
        <p14:creationId xmlns:p14="http://schemas.microsoft.com/office/powerpoint/2010/main" val="3070238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ZoneTexte 4">
            <a:extLst>
              <a:ext uri="{FF2B5EF4-FFF2-40B4-BE49-F238E27FC236}">
                <a16:creationId xmlns:a16="http://schemas.microsoft.com/office/drawing/2014/main" id="{2F219B5E-520A-C3F4-113D-62689FEC4E47}"/>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800"/>
              </a:spcAft>
              <a:buFont typeface="Arial" panose="020B0604020202020204" pitchFamily="34" charset="0"/>
              <a:buChar char="•"/>
            </a:pPr>
            <a:r>
              <a:rPr lang="en-US" sz="2000" b="1">
                <a:effectLst/>
              </a:rPr>
              <a:t>Création d’une première instance</a:t>
            </a:r>
            <a:endParaRPr lang="en-US" sz="2000">
              <a:effectLst/>
            </a:endParaRPr>
          </a:p>
          <a:p>
            <a:pPr indent="-228600">
              <a:lnSpc>
                <a:spcPct val="90000"/>
              </a:lnSpc>
              <a:spcAft>
                <a:spcPts val="800"/>
              </a:spcAft>
              <a:buFont typeface="Arial" panose="020B0604020202020204" pitchFamily="34" charset="0"/>
              <a:buChar char="•"/>
            </a:pPr>
            <a:r>
              <a:rPr lang="en-US" sz="2000">
                <a:effectLst/>
              </a:rPr>
              <a:t>-el= propriété d’un élément</a:t>
            </a:r>
          </a:p>
          <a:p>
            <a:pPr indent="-228600">
              <a:lnSpc>
                <a:spcPct val="90000"/>
              </a:lnSpc>
              <a:spcAft>
                <a:spcPts val="800"/>
              </a:spcAft>
              <a:buFont typeface="Arial" panose="020B0604020202020204" pitchFamily="34" charset="0"/>
              <a:buChar char="•"/>
            </a:pPr>
            <a:r>
              <a:rPr lang="en-US" sz="2000">
                <a:effectLst/>
              </a:rPr>
              <a:t>-data= On y stock des donné que on retourne dans le composant en en haut en utilisant une syntaxe qu’utilise Vue JS qui s’appelle des interpolation ou syntaxe moustache. C’est comme sa que cette syntaxe procède pour appeler la valeur de txt.</a:t>
            </a:r>
          </a:p>
        </p:txBody>
      </p:sp>
      <p:grpSp>
        <p:nvGrpSpPr>
          <p:cNvPr id="45"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Image 5" descr="Une image contenant texte&#10;&#10;Description générée automatiquement">
            <a:extLst>
              <a:ext uri="{FF2B5EF4-FFF2-40B4-BE49-F238E27FC236}">
                <a16:creationId xmlns:a16="http://schemas.microsoft.com/office/drawing/2014/main" id="{D7F8AA28-914F-A4B0-8464-A8FEF4A21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20" y="1978532"/>
            <a:ext cx="6253212" cy="3970789"/>
          </a:xfrm>
          <a:prstGeom prst="rect">
            <a:avLst/>
          </a:prstGeom>
        </p:spPr>
      </p:pic>
      <p:grpSp>
        <p:nvGrpSpPr>
          <p:cNvPr id="4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45024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67367C2-DD49-A2DA-9D60-2BD6FE161D59}"/>
              </a:ext>
            </a:extLst>
          </p:cNvPr>
          <p:cNvSpPr txBox="1"/>
          <p:nvPr/>
        </p:nvSpPr>
        <p:spPr>
          <a:xfrm>
            <a:off x="3013745" y="654341"/>
            <a:ext cx="5878585" cy="5359865"/>
          </a:xfrm>
          <a:prstGeom prst="rect">
            <a:avLst/>
          </a:prstGeom>
          <a:noFill/>
        </p:spPr>
        <p:txBody>
          <a:bodyPr wrap="square">
            <a:spAutoFit/>
          </a:bodyPr>
          <a:lstStyle/>
          <a:p>
            <a:pPr algn="ctr">
              <a:lnSpc>
                <a:spcPct val="107000"/>
              </a:lnSpc>
              <a:spcAft>
                <a:spcPts val="800"/>
              </a:spcAft>
            </a:pPr>
            <a:r>
              <a:rPr lang="fr-CA" sz="1400" b="1" dirty="0">
                <a:effectLst/>
                <a:ea typeface="DengXian" panose="02010600030101010101" pitchFamily="2" charset="-122"/>
                <a:cs typeface="Arial" panose="020B0604020202020204" pitchFamily="34" charset="0"/>
              </a:rPr>
              <a:t>Document de présentation du projet de E14 TP2</a:t>
            </a:r>
            <a:endParaRPr lang="fr-CA" sz="1400" dirty="0">
              <a:effectLst/>
              <a:ea typeface="DengXian" panose="02010600030101010101" pitchFamily="2" charset="-122"/>
              <a:cs typeface="Arial" panose="020B0604020202020204" pitchFamily="34" charset="0"/>
            </a:endParaRPr>
          </a:p>
          <a:p>
            <a:pPr algn="ctr">
              <a:lnSpc>
                <a:spcPct val="107000"/>
              </a:lnSpc>
              <a:spcAft>
                <a:spcPts val="800"/>
              </a:spcAft>
            </a:pPr>
            <a:r>
              <a:rPr lang="fr-CA" sz="1400" b="1" dirty="0">
                <a:effectLst/>
                <a:ea typeface="DengXian" panose="02010600030101010101" pitchFamily="2" charset="-122"/>
                <a:cs typeface="Arial" panose="020B0604020202020204" pitchFamily="34" charset="0"/>
              </a:rPr>
              <a:t>Choix du Langage javascript</a:t>
            </a:r>
            <a:endParaRPr lang="fr-CA" sz="1400" dirty="0">
              <a:effectLst/>
              <a:ea typeface="DengXian" panose="02010600030101010101" pitchFamily="2" charset="-122"/>
              <a:cs typeface="Arial" panose="020B0604020202020204" pitchFamily="34" charset="0"/>
            </a:endParaRPr>
          </a:p>
          <a:p>
            <a:pPr algn="ctr">
              <a:lnSpc>
                <a:spcPct val="107000"/>
              </a:lnSpc>
              <a:spcAft>
                <a:spcPts val="800"/>
              </a:spcAft>
            </a:pPr>
            <a:r>
              <a:rPr lang="fr-CA" sz="1400" b="1" dirty="0">
                <a:effectLst/>
                <a:ea typeface="DengXian" panose="02010600030101010101" pitchFamily="2" charset="-122"/>
                <a:cs typeface="Arial" panose="020B0604020202020204" pitchFamily="34" charset="0"/>
              </a:rPr>
              <a:t>Framework Vue.js</a:t>
            </a:r>
            <a:endParaRPr lang="fr-CA" sz="1400" dirty="0">
              <a:effectLst/>
              <a:ea typeface="DengXian" panose="02010600030101010101" pitchFamily="2" charset="-122"/>
              <a:cs typeface="Arial" panose="020B0604020202020204" pitchFamily="34" charset="0"/>
            </a:endParaRPr>
          </a:p>
          <a:p>
            <a:pPr algn="ctr">
              <a:lnSpc>
                <a:spcPct val="107000"/>
              </a:lnSpc>
              <a:spcAft>
                <a:spcPts val="800"/>
              </a:spcAft>
            </a:pPr>
            <a:r>
              <a:rPr lang="fr-CA" sz="1400" b="1" dirty="0">
                <a:effectLst/>
                <a:ea typeface="DengXian" panose="02010600030101010101" pitchFamily="2" charset="-122"/>
                <a:cs typeface="Arial" panose="020B0604020202020204" pitchFamily="34" charset="0"/>
              </a:rPr>
              <a:t> </a:t>
            </a:r>
            <a:endParaRPr lang="fr-CA" sz="1400" dirty="0">
              <a:effectLst/>
              <a:ea typeface="DengXian" panose="02010600030101010101" pitchFamily="2" charset="-122"/>
              <a:cs typeface="Arial" panose="020B0604020202020204" pitchFamily="34" charset="0"/>
            </a:endParaRPr>
          </a:p>
          <a:p>
            <a:pPr algn="ctr">
              <a:lnSpc>
                <a:spcPct val="107000"/>
              </a:lnSpc>
              <a:spcAft>
                <a:spcPts val="800"/>
              </a:spcAft>
            </a:pPr>
            <a:r>
              <a:rPr lang="fr-CA" sz="1400" b="1" dirty="0">
                <a:effectLst/>
                <a:ea typeface="DengXian" panose="02010600030101010101" pitchFamily="2" charset="-122"/>
                <a:cs typeface="Arial" panose="020B0604020202020204" pitchFamily="34" charset="0"/>
              </a:rPr>
              <a:t>Application fait par Charles Heppell</a:t>
            </a:r>
            <a:endParaRPr lang="fr-CA" sz="1400" dirty="0">
              <a:effectLst/>
              <a:ea typeface="DengXian" panose="02010600030101010101" pitchFamily="2" charset="-122"/>
              <a:cs typeface="Arial" panose="020B0604020202020204" pitchFamily="34" charset="0"/>
            </a:endParaRPr>
          </a:p>
          <a:p>
            <a:pPr algn="ctr">
              <a:lnSpc>
                <a:spcPct val="107000"/>
              </a:lnSpc>
              <a:spcAft>
                <a:spcPts val="800"/>
              </a:spcAft>
            </a:pPr>
            <a:r>
              <a:rPr lang="fr-CA" sz="1400" b="1" dirty="0">
                <a:effectLst/>
                <a:ea typeface="DengXian" panose="02010600030101010101" pitchFamily="2" charset="-122"/>
                <a:cs typeface="Arial" panose="020B0604020202020204" pitchFamily="34" charset="0"/>
              </a:rPr>
              <a:t>App de météo avec un web API</a:t>
            </a:r>
            <a:endParaRPr lang="fr-CA" sz="1400" dirty="0">
              <a:effectLst/>
              <a:ea typeface="DengXian" panose="02010600030101010101" pitchFamily="2" charset="-122"/>
              <a:cs typeface="Arial" panose="020B0604020202020204" pitchFamily="34" charset="0"/>
            </a:endParaRPr>
          </a:p>
          <a:p>
            <a:pPr algn="ctr">
              <a:lnSpc>
                <a:spcPct val="107000"/>
              </a:lnSpc>
              <a:spcAft>
                <a:spcPts val="800"/>
              </a:spcAft>
            </a:pPr>
            <a:r>
              <a:rPr lang="fr-CA" sz="1400" b="1" dirty="0">
                <a:effectLst/>
                <a:ea typeface="DengXian" panose="02010600030101010101" pitchFamily="2" charset="-122"/>
                <a:cs typeface="Arial" panose="020B0604020202020204" pitchFamily="34" charset="0"/>
              </a:rPr>
              <a:t> </a:t>
            </a:r>
            <a:endParaRPr lang="fr-CA" sz="1400" dirty="0">
              <a:effectLst/>
              <a:ea typeface="DengXian" panose="02010600030101010101" pitchFamily="2" charset="-122"/>
              <a:cs typeface="Arial" panose="020B0604020202020204" pitchFamily="34" charset="0"/>
            </a:endParaRPr>
          </a:p>
          <a:p>
            <a:pPr algn="ctr">
              <a:lnSpc>
                <a:spcPct val="107000"/>
              </a:lnSpc>
              <a:spcAft>
                <a:spcPts val="800"/>
              </a:spcAft>
            </a:pPr>
            <a:r>
              <a:rPr lang="fr-CA" sz="1400" b="1" dirty="0">
                <a:effectLst/>
                <a:ea typeface="DengXian" panose="02010600030101010101" pitchFamily="2" charset="-122"/>
                <a:cs typeface="Arial" panose="020B0604020202020204" pitchFamily="34" charset="0"/>
              </a:rPr>
              <a:t> </a:t>
            </a:r>
            <a:endParaRPr lang="fr-CA" sz="1400" dirty="0">
              <a:effectLst/>
              <a:ea typeface="DengXian" panose="02010600030101010101" pitchFamily="2" charset="-122"/>
              <a:cs typeface="Arial" panose="020B0604020202020204" pitchFamily="34" charset="0"/>
            </a:endParaRPr>
          </a:p>
          <a:p>
            <a:pPr>
              <a:lnSpc>
                <a:spcPct val="107000"/>
              </a:lnSpc>
              <a:spcAft>
                <a:spcPts val="800"/>
              </a:spcAft>
            </a:pPr>
            <a:r>
              <a:rPr lang="fr-CA" sz="1400" b="1" dirty="0">
                <a:effectLst/>
                <a:ea typeface="DengXian" panose="02010600030101010101" pitchFamily="2" charset="-122"/>
                <a:cs typeface="Arial" panose="020B0604020202020204" pitchFamily="34" charset="0"/>
              </a:rPr>
              <a:t> </a:t>
            </a:r>
            <a:endParaRPr lang="fr-CA" sz="1400" dirty="0">
              <a:effectLst/>
              <a:ea typeface="DengXian" panose="02010600030101010101" pitchFamily="2" charset="-122"/>
              <a:cs typeface="Arial" panose="020B0604020202020204" pitchFamily="34" charset="0"/>
            </a:endParaRPr>
          </a:p>
          <a:p>
            <a:pPr>
              <a:lnSpc>
                <a:spcPct val="107000"/>
              </a:lnSpc>
              <a:spcAft>
                <a:spcPts val="800"/>
              </a:spcAft>
            </a:pPr>
            <a:r>
              <a:rPr lang="fr-CA" sz="1400" b="1" dirty="0">
                <a:effectLst/>
                <a:ea typeface="DengXian" panose="02010600030101010101" pitchFamily="2" charset="-122"/>
                <a:cs typeface="Arial" panose="020B0604020202020204" pitchFamily="34" charset="0"/>
              </a:rPr>
              <a:t> </a:t>
            </a:r>
            <a:endParaRPr lang="fr-CA" sz="1400" dirty="0">
              <a:effectLst/>
              <a:ea typeface="DengXian" panose="02010600030101010101" pitchFamily="2" charset="-122"/>
              <a:cs typeface="Arial" panose="020B0604020202020204" pitchFamily="34" charset="0"/>
            </a:endParaRPr>
          </a:p>
          <a:p>
            <a:pPr>
              <a:lnSpc>
                <a:spcPct val="107000"/>
              </a:lnSpc>
              <a:spcAft>
                <a:spcPts val="800"/>
              </a:spcAft>
            </a:pPr>
            <a:r>
              <a:rPr lang="fr-CA" sz="1400" b="1" dirty="0">
                <a:effectLst/>
                <a:ea typeface="DengXian" panose="02010600030101010101" pitchFamily="2" charset="-122"/>
                <a:cs typeface="Arial" panose="020B0604020202020204" pitchFamily="34" charset="0"/>
              </a:rPr>
              <a:t>Présentation : </a:t>
            </a:r>
            <a:endParaRPr lang="fr-CA" sz="1400" dirty="0">
              <a:effectLst/>
              <a:ea typeface="DengXian" panose="02010600030101010101" pitchFamily="2" charset="-122"/>
              <a:cs typeface="Arial" panose="020B0604020202020204" pitchFamily="34" charset="0"/>
            </a:endParaRPr>
          </a:p>
          <a:p>
            <a:pPr>
              <a:lnSpc>
                <a:spcPct val="107000"/>
              </a:lnSpc>
              <a:spcAft>
                <a:spcPts val="800"/>
              </a:spcAft>
            </a:pPr>
            <a:r>
              <a:rPr lang="fr-CA" sz="1400" dirty="0">
                <a:effectLst/>
                <a:ea typeface="DengXian" panose="02010600030101010101" pitchFamily="2" charset="-122"/>
                <a:cs typeface="Arial" panose="020B0604020202020204" pitchFamily="34" charset="0"/>
              </a:rPr>
              <a:t>Je suis Charles Heppell, étudiant finissant au collège Multihexa. Au cours de notre parcours au collège nous somme amener à faire un travaille de recherche sur un langage ou un Framework. Donc au cours de mes recherche, je me suis arrêté sur le Framework Vue JS qui utilise beaucoup le langage javascript.  Alors aujourd’hui je vais vous présenter ma petite application web de météo. Je vais vous expliquer aussi quelque base que j’ai appris durant ce projet.</a:t>
            </a:r>
          </a:p>
        </p:txBody>
      </p:sp>
    </p:spTree>
    <p:extLst>
      <p:ext uri="{BB962C8B-B14F-4D97-AF65-F5344CB8AC3E}">
        <p14:creationId xmlns:p14="http://schemas.microsoft.com/office/powerpoint/2010/main" val="961420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ZoneTexte 2">
            <a:extLst>
              <a:ext uri="{FF2B5EF4-FFF2-40B4-BE49-F238E27FC236}">
                <a16:creationId xmlns:a16="http://schemas.microsoft.com/office/drawing/2014/main" id="{1375AB29-EB95-3633-B5F9-A097513FEB57}"/>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800"/>
              </a:spcAft>
              <a:buFont typeface="Arial" panose="020B0604020202020204" pitchFamily="34" charset="0"/>
              <a:buChar char="•"/>
            </a:pPr>
            <a:r>
              <a:rPr lang="en-US" sz="2000" b="1">
                <a:effectLst/>
              </a:rPr>
              <a:t>Explication des methods</a:t>
            </a:r>
            <a:endParaRPr lang="en-US" sz="2000">
              <a:effectLst/>
            </a:endParaRPr>
          </a:p>
          <a:p>
            <a:pPr indent="-228600">
              <a:lnSpc>
                <a:spcPct val="90000"/>
              </a:lnSpc>
              <a:spcAft>
                <a:spcPts val="800"/>
              </a:spcAft>
              <a:buFont typeface="Arial" panose="020B0604020202020204" pitchFamily="34" charset="0"/>
              <a:buChar char="•"/>
            </a:pPr>
            <a:r>
              <a:rPr lang="en-US" sz="2000">
                <a:effectLst/>
              </a:rPr>
              <a:t>Pour utiliser des methods et faire des fonctions on peut procédure comme cet exemple. On peut y faire des calculs et y retourner le résultat ou retourner un string ou autre chose désirer.</a:t>
            </a:r>
          </a:p>
        </p:txBody>
      </p:sp>
      <p:grpSp>
        <p:nvGrpSpPr>
          <p:cNvPr id="7"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Image 3" descr="Une image contenant texte&#10;&#10;Description générée automatiquement">
            <a:extLst>
              <a:ext uri="{FF2B5EF4-FFF2-40B4-BE49-F238E27FC236}">
                <a16:creationId xmlns:a16="http://schemas.microsoft.com/office/drawing/2014/main" id="{44074751-B0C5-EFB0-3A5A-9BF8C306E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20" y="1798753"/>
            <a:ext cx="6253212" cy="4330348"/>
          </a:xfrm>
          <a:prstGeom prst="rect">
            <a:avLst/>
          </a:prstGeom>
        </p:spPr>
      </p:pic>
      <p:grpSp>
        <p:nvGrpSpPr>
          <p:cNvPr id="14"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30082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ZoneTexte 2">
            <a:extLst>
              <a:ext uri="{FF2B5EF4-FFF2-40B4-BE49-F238E27FC236}">
                <a16:creationId xmlns:a16="http://schemas.microsoft.com/office/drawing/2014/main" id="{96445C19-A856-B87A-37F3-FFDC1282C3C3}"/>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800"/>
              </a:spcAft>
              <a:buFont typeface="Arial" panose="020B0604020202020204" pitchFamily="34" charset="0"/>
              <a:buChar char="•"/>
            </a:pPr>
            <a:r>
              <a:rPr lang="en-US" sz="2000" b="1">
                <a:effectLst/>
              </a:rPr>
              <a:t>Exemple avec v-bind</a:t>
            </a:r>
            <a:endParaRPr lang="en-US" sz="2000">
              <a:effectLst/>
            </a:endParaRPr>
          </a:p>
          <a:p>
            <a:pPr indent="-228600">
              <a:lnSpc>
                <a:spcPct val="90000"/>
              </a:lnSpc>
              <a:spcAft>
                <a:spcPts val="800"/>
              </a:spcAft>
              <a:buFont typeface="Arial" panose="020B0604020202020204" pitchFamily="34" charset="0"/>
              <a:buChar char="•"/>
            </a:pPr>
            <a:r>
              <a:rPr lang="en-US" sz="2000">
                <a:effectLst/>
              </a:rPr>
              <a:t>Pour faire du binding de data on peut utiliser v-bind de cette façon et pouvoir se rediriger sur une autre page ici le lien mène au site officiel de Vue JS.</a:t>
            </a: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Image 3" descr="Une image contenant texte&#10;&#10;Description générée automatiquement">
            <a:extLst>
              <a:ext uri="{FF2B5EF4-FFF2-40B4-BE49-F238E27FC236}">
                <a16:creationId xmlns:a16="http://schemas.microsoft.com/office/drawing/2014/main" id="{17672FC3-1A48-D22C-7E10-B4EA3950E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725" y="1782981"/>
            <a:ext cx="6016402" cy="4361892"/>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76147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ZoneTexte 2">
            <a:extLst>
              <a:ext uri="{FF2B5EF4-FFF2-40B4-BE49-F238E27FC236}">
                <a16:creationId xmlns:a16="http://schemas.microsoft.com/office/drawing/2014/main" id="{39E66E09-5CF7-134B-9D0D-C8AEA36364AC}"/>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800"/>
              </a:spcAft>
              <a:buFont typeface="Arial" panose="020B0604020202020204" pitchFamily="34" charset="0"/>
              <a:buChar char="•"/>
            </a:pPr>
            <a:r>
              <a:rPr lang="en-US" sz="2000" b="1">
                <a:effectLst/>
              </a:rPr>
              <a:t>Exemple de compteur avec v-on</a:t>
            </a:r>
            <a:endParaRPr lang="en-US" sz="2000">
              <a:effectLst/>
            </a:endParaRPr>
          </a:p>
          <a:p>
            <a:pPr indent="-228600">
              <a:lnSpc>
                <a:spcPct val="90000"/>
              </a:lnSpc>
              <a:spcAft>
                <a:spcPts val="800"/>
              </a:spcAft>
              <a:buFont typeface="Arial" panose="020B0604020202020204" pitchFamily="34" charset="0"/>
              <a:buChar char="•"/>
            </a:pPr>
            <a:r>
              <a:rPr lang="en-US" sz="2000">
                <a:effectLst/>
              </a:rPr>
              <a:t>Ici grâce a v-on on peut incrémenter et décrémenter le compteur.</a:t>
            </a: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Image 3" descr="Une image contenant texte&#10;&#10;Description générée automatiquement">
            <a:extLst>
              <a:ext uri="{FF2B5EF4-FFF2-40B4-BE49-F238E27FC236}">
                <a16:creationId xmlns:a16="http://schemas.microsoft.com/office/drawing/2014/main" id="{33847BDB-BA06-D720-6D5F-17627DF1E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5743" y="1782981"/>
            <a:ext cx="5452366" cy="4361892"/>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76661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ZoneTexte 2">
            <a:extLst>
              <a:ext uri="{FF2B5EF4-FFF2-40B4-BE49-F238E27FC236}">
                <a16:creationId xmlns:a16="http://schemas.microsoft.com/office/drawing/2014/main" id="{832BB21F-2819-128E-36F4-920AC0377415}"/>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800"/>
              </a:spcAft>
              <a:buFont typeface="Arial" panose="020B0604020202020204" pitchFamily="34" charset="0"/>
              <a:buChar char="•"/>
            </a:pPr>
            <a:r>
              <a:rPr lang="en-US" sz="2000" b="1">
                <a:effectLst/>
              </a:rPr>
              <a:t>Example de 2way databinding avec v-model</a:t>
            </a:r>
            <a:endParaRPr lang="en-US" sz="2000">
              <a:effectLst/>
            </a:endParaRPr>
          </a:p>
          <a:p>
            <a:pPr indent="-228600">
              <a:lnSpc>
                <a:spcPct val="90000"/>
              </a:lnSpc>
              <a:spcAft>
                <a:spcPts val="800"/>
              </a:spcAft>
              <a:buFont typeface="Arial" panose="020B0604020202020204" pitchFamily="34" charset="0"/>
              <a:buChar char="•"/>
            </a:pPr>
            <a:r>
              <a:rPr lang="en-US" sz="2000">
                <a:effectLst/>
              </a:rPr>
              <a:t>Ici dans cette exemple grâce a la variable valeurInput on peu envoyer la valeur de l’input dans la balise p.</a:t>
            </a: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Image 3" descr="Une image contenant texte&#10;&#10;Description générée automatiquement">
            <a:extLst>
              <a:ext uri="{FF2B5EF4-FFF2-40B4-BE49-F238E27FC236}">
                <a16:creationId xmlns:a16="http://schemas.microsoft.com/office/drawing/2014/main" id="{08EE43D9-77AB-6822-9100-8D59A04EA8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20" y="2041064"/>
            <a:ext cx="6253212" cy="3845725"/>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65559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ZoneTexte 2">
            <a:extLst>
              <a:ext uri="{FF2B5EF4-FFF2-40B4-BE49-F238E27FC236}">
                <a16:creationId xmlns:a16="http://schemas.microsoft.com/office/drawing/2014/main" id="{C593ADDE-825F-0823-54BF-40015D89EED1}"/>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800"/>
              </a:spcAft>
              <a:buFont typeface="Arial" panose="020B0604020202020204" pitchFamily="34" charset="0"/>
              <a:buChar char="•"/>
            </a:pPr>
            <a:r>
              <a:rPr lang="en-US" sz="2000" b="1">
                <a:effectLst/>
              </a:rPr>
              <a:t>Exemple de Boucle avec v-for</a:t>
            </a:r>
            <a:endParaRPr lang="en-US" sz="2000">
              <a:effectLst/>
            </a:endParaRPr>
          </a:p>
          <a:p>
            <a:pPr indent="-228600">
              <a:lnSpc>
                <a:spcPct val="90000"/>
              </a:lnSpc>
              <a:spcAft>
                <a:spcPts val="800"/>
              </a:spcAft>
              <a:buFont typeface="Arial" panose="020B0604020202020204" pitchFamily="34" charset="0"/>
              <a:buChar char="•"/>
            </a:pPr>
            <a:r>
              <a:rPr lang="en-US" sz="2000">
                <a:effectLst/>
              </a:rPr>
              <a:t>Ici dans la liste non ordonnée on peut itérer sur le tableau et afficher tous ses valeurs dans la liste à l’aide de v-for.</a:t>
            </a: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Image 3" descr="Une image contenant texte&#10;&#10;Description générée automatiquement">
            <a:extLst>
              <a:ext uri="{FF2B5EF4-FFF2-40B4-BE49-F238E27FC236}">
                <a16:creationId xmlns:a16="http://schemas.microsoft.com/office/drawing/2014/main" id="{06C9D551-1865-070B-F5C0-CF68382F1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20" y="1798753"/>
            <a:ext cx="6253212" cy="4330348"/>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6425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ZoneTexte 2">
            <a:extLst>
              <a:ext uri="{FF2B5EF4-FFF2-40B4-BE49-F238E27FC236}">
                <a16:creationId xmlns:a16="http://schemas.microsoft.com/office/drawing/2014/main" id="{1895FA09-96BE-6DFF-8DF5-F24B0FB75D34}"/>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800"/>
              </a:spcAft>
              <a:buFont typeface="Arial" panose="020B0604020202020204" pitchFamily="34" charset="0"/>
              <a:buChar char="•"/>
            </a:pPr>
            <a:r>
              <a:rPr lang="en-US" sz="2000" b="1">
                <a:effectLst/>
              </a:rPr>
              <a:t>Exemple de condition avec v-if</a:t>
            </a:r>
            <a:endParaRPr lang="en-US" sz="2000">
              <a:effectLst/>
            </a:endParaRPr>
          </a:p>
          <a:p>
            <a:pPr indent="-228600">
              <a:lnSpc>
                <a:spcPct val="90000"/>
              </a:lnSpc>
              <a:spcAft>
                <a:spcPts val="800"/>
              </a:spcAft>
              <a:buFont typeface="Arial" panose="020B0604020202020204" pitchFamily="34" charset="0"/>
              <a:buChar char="•"/>
            </a:pPr>
            <a:r>
              <a:rPr lang="en-US" sz="2000">
                <a:effectLst/>
              </a:rPr>
              <a:t>Ici pour utiliser des conditions on peu ce référé a ce bout de code celui-ci fait des affichages sous condition mais il faut faire attention il faut que le code se suive. Le if et le else ne doivent pas être séparer pour fonctionner dans le dom.</a:t>
            </a: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Image 3" descr="Une image contenant texte&#10;&#10;Description générée automatiquement">
            <a:extLst>
              <a:ext uri="{FF2B5EF4-FFF2-40B4-BE49-F238E27FC236}">
                <a16:creationId xmlns:a16="http://schemas.microsoft.com/office/drawing/2014/main" id="{8C1566B9-67B4-8254-D616-E2C9BA954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20" y="2838349"/>
            <a:ext cx="6253212" cy="2251155"/>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ZoneTexte 5">
            <a:extLst>
              <a:ext uri="{FF2B5EF4-FFF2-40B4-BE49-F238E27FC236}">
                <a16:creationId xmlns:a16="http://schemas.microsoft.com/office/drawing/2014/main" id="{14D49832-02B1-36D1-D978-CB6AC859E1F8}"/>
              </a:ext>
            </a:extLst>
          </p:cNvPr>
          <p:cNvSpPr txBox="1"/>
          <p:nvPr/>
        </p:nvSpPr>
        <p:spPr>
          <a:xfrm>
            <a:off x="2746774" y="5531419"/>
            <a:ext cx="6097554" cy="375552"/>
          </a:xfrm>
          <a:prstGeom prst="rect">
            <a:avLst/>
          </a:prstGeom>
          <a:noFill/>
        </p:spPr>
        <p:txBody>
          <a:bodyPr wrap="square">
            <a:spAutoFit/>
          </a:bodyPr>
          <a:lstStyle/>
          <a:p>
            <a:pPr algn="ctr">
              <a:lnSpc>
                <a:spcPct val="107000"/>
              </a:lnSpc>
              <a:spcAft>
                <a:spcPts val="800"/>
              </a:spcAft>
            </a:pPr>
            <a:r>
              <a:rPr lang="fr-CA" sz="1800" dirty="0">
                <a:effectLst/>
                <a:latin typeface="Calibri" panose="020F0502020204030204" pitchFamily="34" charset="0"/>
                <a:ea typeface="DengXian" panose="02010600030101010101" pitchFamily="2" charset="-122"/>
                <a:cs typeface="Arial" panose="020B0604020202020204" pitchFamily="34" charset="0"/>
              </a:rPr>
              <a:t>J’ai pu apprendre plusieurs autres choses bien sûr mais …</a:t>
            </a:r>
          </a:p>
        </p:txBody>
      </p:sp>
    </p:spTree>
    <p:extLst>
      <p:ext uri="{BB962C8B-B14F-4D97-AF65-F5344CB8AC3E}">
        <p14:creationId xmlns:p14="http://schemas.microsoft.com/office/powerpoint/2010/main" val="2931480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AA3DAD4-1BA5-1C46-4CBE-175897471255}"/>
              </a:ext>
            </a:extLst>
          </p:cNvPr>
          <p:cNvSpPr txBox="1"/>
          <p:nvPr/>
        </p:nvSpPr>
        <p:spPr>
          <a:xfrm>
            <a:off x="648050" y="479041"/>
            <a:ext cx="6094602" cy="2095510"/>
          </a:xfrm>
          <a:prstGeom prst="rect">
            <a:avLst/>
          </a:prstGeom>
          <a:noFill/>
        </p:spPr>
        <p:txBody>
          <a:bodyPr wrap="square">
            <a:spAutoFit/>
          </a:bodyPr>
          <a:lstStyle/>
          <a:p>
            <a:pPr algn="ctr">
              <a:lnSpc>
                <a:spcPct val="107000"/>
              </a:lnSpc>
              <a:spcAft>
                <a:spcPts val="800"/>
              </a:spcAft>
            </a:pPr>
            <a:r>
              <a:rPr lang="fr-CA" sz="2000" b="1">
                <a:effectLst/>
                <a:latin typeface="Calibri" panose="020F0502020204030204" pitchFamily="34" charset="0"/>
                <a:ea typeface="DengXian" panose="02010600030101010101" pitchFamily="2" charset="-122"/>
                <a:cs typeface="Arial" panose="020B0604020202020204" pitchFamily="34" charset="0"/>
              </a:rPr>
              <a:t>Pour ce qui est du projet météo maintenant! </a:t>
            </a:r>
            <a:endParaRPr lang="fr-CA" sz="1200">
              <a:effectLst/>
              <a:latin typeface="Calibri" panose="020F0502020204030204" pitchFamily="34" charset="0"/>
              <a:ea typeface="DengXian" panose="02010600030101010101" pitchFamily="2" charset="-122"/>
              <a:cs typeface="Arial" panose="020B0604020202020204" pitchFamily="34" charset="0"/>
            </a:endParaRPr>
          </a:p>
          <a:p>
            <a:pPr>
              <a:lnSpc>
                <a:spcPct val="107000"/>
              </a:lnSpc>
              <a:spcAft>
                <a:spcPts val="800"/>
              </a:spcAft>
            </a:pPr>
            <a:r>
              <a:rPr lang="fr-CA" sz="1800">
                <a:effectLst/>
                <a:latin typeface="Calibri" panose="020F0502020204030204" pitchFamily="34" charset="0"/>
                <a:ea typeface="DengXian" panose="02010600030101010101" pitchFamily="2" charset="-122"/>
                <a:cs typeface="Arial" panose="020B0604020202020204" pitchFamily="34" charset="0"/>
              </a:rPr>
              <a:t>J’ai dû commencer par installer mon environnement de travail pour ce projet. Pour débuter il faut installer la dernière version de node.js.</a:t>
            </a:r>
            <a:endParaRPr lang="fr-CA" sz="1200">
              <a:effectLst/>
              <a:latin typeface="Calibri" panose="020F0502020204030204" pitchFamily="34" charset="0"/>
              <a:ea typeface="DengXian" panose="02010600030101010101" pitchFamily="2" charset="-122"/>
              <a:cs typeface="Arial" panose="020B0604020202020204" pitchFamily="34" charset="0"/>
            </a:endParaRPr>
          </a:p>
          <a:p>
            <a:pPr>
              <a:lnSpc>
                <a:spcPct val="107000"/>
              </a:lnSpc>
              <a:spcAft>
                <a:spcPts val="800"/>
              </a:spcAft>
            </a:pPr>
            <a:r>
              <a:rPr lang="fr-CA" sz="1800">
                <a:effectLst/>
                <a:latin typeface="Calibri" panose="020F0502020204030204" pitchFamily="34" charset="0"/>
                <a:ea typeface="DengXian" panose="02010600030101010101" pitchFamily="2" charset="-122"/>
                <a:cs typeface="Arial" panose="020B0604020202020204" pitchFamily="34" charset="0"/>
              </a:rPr>
              <a:t>Donc direction sur le site officiel : </a:t>
            </a:r>
            <a:r>
              <a:rPr lang="fr-CA" sz="1800" u="sng">
                <a:solidFill>
                  <a:srgbClr val="0000FF"/>
                </a:solidFill>
                <a:effectLst/>
                <a:latin typeface="Calibri" panose="020F0502020204030204" pitchFamily="34" charset="0"/>
                <a:ea typeface="DengXian" panose="02010600030101010101" pitchFamily="2" charset="-122"/>
                <a:cs typeface="Arial" panose="020B0604020202020204" pitchFamily="34" charset="0"/>
                <a:hlinkClick r:id="rId2"/>
              </a:rPr>
              <a:t>https://nodejs.org/en/download/</a:t>
            </a:r>
            <a:r>
              <a:rPr lang="fr-CA" sz="1800">
                <a:effectLst/>
                <a:latin typeface="Calibri" panose="020F0502020204030204" pitchFamily="34" charset="0"/>
                <a:ea typeface="DengXian" panose="02010600030101010101" pitchFamily="2" charset="-122"/>
                <a:cs typeface="Arial" panose="020B0604020202020204" pitchFamily="34" charset="0"/>
              </a:rPr>
              <a:t> </a:t>
            </a:r>
            <a:endParaRPr lang="fr-CA" sz="1200" dirty="0">
              <a:effectLst/>
              <a:latin typeface="Calibri" panose="020F0502020204030204" pitchFamily="34" charset="0"/>
              <a:ea typeface="DengXian" panose="02010600030101010101" pitchFamily="2" charset="-122"/>
              <a:cs typeface="Arial" panose="020B0604020202020204" pitchFamily="34" charset="0"/>
            </a:endParaRPr>
          </a:p>
        </p:txBody>
      </p:sp>
      <p:sp>
        <p:nvSpPr>
          <p:cNvPr id="5" name="ZoneTexte 4">
            <a:extLst>
              <a:ext uri="{FF2B5EF4-FFF2-40B4-BE49-F238E27FC236}">
                <a16:creationId xmlns:a16="http://schemas.microsoft.com/office/drawing/2014/main" id="{5E6EE4C9-1DED-29E8-FB00-F1C94041121E}"/>
              </a:ext>
            </a:extLst>
          </p:cNvPr>
          <p:cNvSpPr txBox="1"/>
          <p:nvPr/>
        </p:nvSpPr>
        <p:spPr>
          <a:xfrm>
            <a:off x="538993" y="2829512"/>
            <a:ext cx="6094602" cy="968278"/>
          </a:xfrm>
          <a:prstGeom prst="rect">
            <a:avLst/>
          </a:prstGeom>
          <a:noFill/>
        </p:spPr>
        <p:txBody>
          <a:bodyPr wrap="square">
            <a:spAutoFit/>
          </a:bodyPr>
          <a:lstStyle/>
          <a:p>
            <a:pPr>
              <a:lnSpc>
                <a:spcPct val="107000"/>
              </a:lnSpc>
              <a:spcAft>
                <a:spcPts val="800"/>
              </a:spcAft>
            </a:pPr>
            <a:r>
              <a:rPr lang="fr-CA" sz="1800" dirty="0">
                <a:effectLst/>
                <a:latin typeface="Calibri" panose="020F0502020204030204" pitchFamily="34" charset="0"/>
                <a:ea typeface="DengXian" panose="02010600030101010101" pitchFamily="2" charset="-122"/>
                <a:cs typeface="Arial" panose="020B0604020202020204" pitchFamily="34" charset="0"/>
              </a:rPr>
              <a:t>Un coup installer j’ai dû maintenant installer la CLI de Vue JS sur mon poste de manière global, dans une invite de commande de cette manière : </a:t>
            </a:r>
            <a:endParaRPr lang="fr-CA" sz="1200" dirty="0">
              <a:effectLst/>
              <a:latin typeface="Calibri" panose="020F0502020204030204" pitchFamily="34" charset="0"/>
              <a:ea typeface="DengXian" panose="02010600030101010101" pitchFamily="2" charset="-122"/>
              <a:cs typeface="Arial" panose="020B0604020202020204" pitchFamily="34" charset="0"/>
            </a:endParaRPr>
          </a:p>
        </p:txBody>
      </p:sp>
      <p:pic>
        <p:nvPicPr>
          <p:cNvPr id="6" name="Image 5" descr="Une image contenant texte&#10;&#10;Description générée automatiquement">
            <a:extLst>
              <a:ext uri="{FF2B5EF4-FFF2-40B4-BE49-F238E27FC236}">
                <a16:creationId xmlns:a16="http://schemas.microsoft.com/office/drawing/2014/main" id="{98D96F86-94DE-65D9-8F16-0713CC92B5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0197" y="3624912"/>
            <a:ext cx="5972810" cy="3148330"/>
          </a:xfrm>
          <a:prstGeom prst="rect">
            <a:avLst/>
          </a:prstGeom>
        </p:spPr>
      </p:pic>
    </p:spTree>
    <p:extLst>
      <p:ext uri="{BB962C8B-B14F-4D97-AF65-F5344CB8AC3E}">
        <p14:creationId xmlns:p14="http://schemas.microsoft.com/office/powerpoint/2010/main" val="483209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3" name="Freeform: Shape 12">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5" name="Freeform: Shape 14">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ZoneTexte 2">
            <a:extLst>
              <a:ext uri="{FF2B5EF4-FFF2-40B4-BE49-F238E27FC236}">
                <a16:creationId xmlns:a16="http://schemas.microsoft.com/office/drawing/2014/main" id="{04DA693D-0EAF-DC1C-D6B5-CEC0FAA1253C}"/>
              </a:ext>
            </a:extLst>
          </p:cNvPr>
          <p:cNvSpPr txBox="1"/>
          <p:nvPr/>
        </p:nvSpPr>
        <p:spPr>
          <a:xfrm>
            <a:off x="457201" y="723406"/>
            <a:ext cx="3234018" cy="3826728"/>
          </a:xfrm>
          <a:prstGeom prst="rect">
            <a:avLst/>
          </a:prstGeom>
        </p:spPr>
        <p:txBody>
          <a:bodyPr vert="horz" lIns="91440" tIns="45720" rIns="91440" bIns="45720" rtlCol="0" anchor="b">
            <a:normAutofit/>
          </a:bodyPr>
          <a:lstStyle/>
          <a:p>
            <a:pPr algn="ctr">
              <a:lnSpc>
                <a:spcPct val="90000"/>
              </a:lnSpc>
              <a:spcBef>
                <a:spcPct val="0"/>
              </a:spcBef>
              <a:spcAft>
                <a:spcPts val="800"/>
              </a:spcAft>
            </a:pPr>
            <a:r>
              <a:rPr lang="en-US" sz="5400" kern="1200">
                <a:solidFill>
                  <a:schemeClr val="tx1"/>
                </a:solidFill>
                <a:effectLst/>
                <a:latin typeface="+mj-lt"/>
                <a:ea typeface="+mj-ea"/>
                <a:cs typeface="+mj-cs"/>
              </a:rPr>
              <a:t>Par la suite faire la création du projet</a:t>
            </a:r>
          </a:p>
        </p:txBody>
      </p:sp>
      <p:pic>
        <p:nvPicPr>
          <p:cNvPr id="4" name="Image 3" descr="Une image contenant texte&#10;&#10;Description générée automatiquement">
            <a:extLst>
              <a:ext uri="{FF2B5EF4-FFF2-40B4-BE49-F238E27FC236}">
                <a16:creationId xmlns:a16="http://schemas.microsoft.com/office/drawing/2014/main" id="{09FB47B8-47DB-84BE-08D1-57E20EE3A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6251" y="1671695"/>
            <a:ext cx="6631341" cy="3514610"/>
          </a:xfrm>
          <a:prstGeom prst="rect">
            <a:avLst/>
          </a:prstGeom>
        </p:spPr>
      </p:pic>
    </p:spTree>
    <p:extLst>
      <p:ext uri="{BB962C8B-B14F-4D97-AF65-F5344CB8AC3E}">
        <p14:creationId xmlns:p14="http://schemas.microsoft.com/office/powerpoint/2010/main" val="254286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ZoneTexte 2">
            <a:extLst>
              <a:ext uri="{FF2B5EF4-FFF2-40B4-BE49-F238E27FC236}">
                <a16:creationId xmlns:a16="http://schemas.microsoft.com/office/drawing/2014/main" id="{4E76A4FB-32A9-3ED6-CCAA-19997AE14645}"/>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800"/>
              </a:spcAft>
              <a:buFont typeface="Arial" panose="020B0604020202020204" pitchFamily="34" charset="0"/>
              <a:buChar char="•"/>
            </a:pPr>
            <a:r>
              <a:rPr lang="en-US" sz="2000" b="1">
                <a:effectLst/>
              </a:rPr>
              <a:t>Voici 3 commande importante que on peu faire par la suite :</a:t>
            </a:r>
            <a:endParaRPr lang="en-US" sz="2000">
              <a:effectLst/>
            </a:endParaRPr>
          </a:p>
          <a:p>
            <a:pPr marL="342900" lvl="0" indent="-228600">
              <a:lnSpc>
                <a:spcPct val="90000"/>
              </a:lnSpc>
              <a:buFont typeface="Arial" panose="020B0604020202020204" pitchFamily="34" charset="0"/>
              <a:buChar char="•"/>
            </a:pPr>
            <a:r>
              <a:rPr lang="en-US" sz="2000">
                <a:effectLst/>
              </a:rPr>
              <a:t>On se positionne sur notre projet avec cd</a:t>
            </a:r>
          </a:p>
          <a:p>
            <a:pPr marL="342900" lvl="0" indent="-228600">
              <a:lnSpc>
                <a:spcPct val="90000"/>
              </a:lnSpc>
              <a:buFont typeface="Arial" panose="020B0604020202020204" pitchFamily="34" charset="0"/>
              <a:buChar char="•"/>
            </a:pPr>
            <a:r>
              <a:rPr lang="en-US" sz="2000">
                <a:effectLst/>
              </a:rPr>
              <a:t>Un coup bien positionner sur le projet on peut l’ouvrir avec notre ide Visual code avec code .</a:t>
            </a:r>
          </a:p>
          <a:p>
            <a:pPr marL="342900" lvl="0" indent="-228600">
              <a:lnSpc>
                <a:spcPct val="90000"/>
              </a:lnSpc>
              <a:spcAft>
                <a:spcPts val="1000"/>
              </a:spcAft>
              <a:buFont typeface="Arial" panose="020B0604020202020204" pitchFamily="34" charset="0"/>
              <a:buChar char="•"/>
            </a:pPr>
            <a:r>
              <a:rPr lang="en-US" sz="2000">
                <a:effectLst/>
              </a:rPr>
              <a:t>Maintenant le projet ouvert on peut ouvrir un nouveau terminal dans Visual code et faire npm run serve pour voir ce que nous a créé l’installation de base.</a:t>
            </a: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Image 3" descr="Une image contenant texte&#10;&#10;Description générée automatiquement">
            <a:extLst>
              <a:ext uri="{FF2B5EF4-FFF2-40B4-BE49-F238E27FC236}">
                <a16:creationId xmlns:a16="http://schemas.microsoft.com/office/drawing/2014/main" id="{29298BED-DEA4-AFFE-D9D3-DBEB60251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20" y="2291192"/>
            <a:ext cx="6253212" cy="3345469"/>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71073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oneTexte 2">
            <a:extLst>
              <a:ext uri="{FF2B5EF4-FFF2-40B4-BE49-F238E27FC236}">
                <a16:creationId xmlns:a16="http://schemas.microsoft.com/office/drawing/2014/main" id="{EEB2A691-D32E-D071-73B1-57CCD103D140}"/>
              </a:ext>
            </a:extLst>
          </p:cNvPr>
          <p:cNvSpPr txBox="1"/>
          <p:nvPr/>
        </p:nvSpPr>
        <p:spPr>
          <a:xfrm>
            <a:off x="638881" y="417576"/>
            <a:ext cx="10909640" cy="1249394"/>
          </a:xfrm>
          <a:prstGeom prst="rect">
            <a:avLst/>
          </a:prstGeom>
        </p:spPr>
        <p:txBody>
          <a:bodyPr vert="horz" lIns="91440" tIns="45720" rIns="91440" bIns="45720" rtlCol="0" anchor="ctr">
            <a:normAutofit/>
          </a:bodyPr>
          <a:lstStyle/>
          <a:p>
            <a:pPr algn="ctr">
              <a:lnSpc>
                <a:spcPct val="90000"/>
              </a:lnSpc>
              <a:spcBef>
                <a:spcPct val="0"/>
              </a:spcBef>
              <a:spcAft>
                <a:spcPts val="800"/>
              </a:spcAft>
            </a:pPr>
            <a:r>
              <a:rPr lang="en-US" sz="5100" kern="1200">
                <a:solidFill>
                  <a:schemeClr val="tx1"/>
                </a:solidFill>
                <a:effectLst/>
                <a:latin typeface="+mj-lt"/>
                <a:ea typeface="+mj-ea"/>
                <a:cs typeface="+mj-cs"/>
              </a:rPr>
              <a:t>Ctrl + Cliquer sur le localhost pour ouvrir</a:t>
            </a:r>
            <a:r>
              <a:rPr lang="en-US" sz="5100" b="1" kern="1200">
                <a:solidFill>
                  <a:schemeClr val="tx1"/>
                </a:solidFill>
                <a:effectLst/>
                <a:latin typeface="+mj-lt"/>
                <a:ea typeface="+mj-ea"/>
                <a:cs typeface="+mj-cs"/>
              </a:rPr>
              <a:t> </a:t>
            </a:r>
            <a:endParaRPr lang="en-US" sz="5100" kern="1200">
              <a:solidFill>
                <a:schemeClr val="tx1"/>
              </a:solidFill>
              <a:effectLst/>
              <a:latin typeface="+mj-lt"/>
              <a:ea typeface="+mj-ea"/>
              <a:cs typeface="+mj-cs"/>
            </a:endParaRP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descr="Une image contenant texte&#10;&#10;Description générée automatiquement">
            <a:extLst>
              <a:ext uri="{FF2B5EF4-FFF2-40B4-BE49-F238E27FC236}">
                <a16:creationId xmlns:a16="http://schemas.microsoft.com/office/drawing/2014/main" id="{A36F914E-BBD3-2B25-474F-7398D8234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744" y="2633472"/>
            <a:ext cx="10739464" cy="3586353"/>
          </a:xfrm>
          <a:prstGeom prst="rect">
            <a:avLst/>
          </a:prstGeom>
        </p:spPr>
      </p:pic>
    </p:spTree>
    <p:extLst>
      <p:ext uri="{BB962C8B-B14F-4D97-AF65-F5344CB8AC3E}">
        <p14:creationId xmlns:p14="http://schemas.microsoft.com/office/powerpoint/2010/main" val="1824656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5D281BB-4D73-E16D-ACA8-D527CCAF4BB5}"/>
              </a:ext>
            </a:extLst>
          </p:cNvPr>
          <p:cNvSpPr txBox="1"/>
          <p:nvPr/>
        </p:nvSpPr>
        <p:spPr>
          <a:xfrm>
            <a:off x="164285" y="159050"/>
            <a:ext cx="6094602" cy="2108269"/>
          </a:xfrm>
          <a:prstGeom prst="rect">
            <a:avLst/>
          </a:prstGeom>
          <a:noFill/>
        </p:spPr>
        <p:txBody>
          <a:bodyPr wrap="square">
            <a:spAutoFit/>
          </a:bodyPr>
          <a:lstStyle/>
          <a:p>
            <a:pPr>
              <a:lnSpc>
                <a:spcPct val="115000"/>
              </a:lnSpc>
              <a:spcBef>
                <a:spcPts val="1000"/>
              </a:spcBef>
            </a:pPr>
            <a:r>
              <a:rPr lang="fr-CA" sz="2000" b="1" spc="-25" dirty="0">
                <a:solidFill>
                  <a:srgbClr val="213547"/>
                </a:solidFill>
                <a:effectLst/>
                <a:latin typeface="Calibri" panose="020F0502020204030204" pitchFamily="34" charset="0"/>
                <a:ea typeface="DengXian Light" panose="02010600030101010101" pitchFamily="2" charset="-122"/>
                <a:cs typeface="Times New Roman" panose="02020603050405020304" pitchFamily="18" charset="0"/>
              </a:rPr>
              <a:t>Qu'est-ce que Vue JS ? </a:t>
            </a:r>
            <a:endParaRPr lang="fr-CA" sz="1600" b="1" dirty="0">
              <a:solidFill>
                <a:srgbClr val="4472C4"/>
              </a:solidFill>
              <a:effectLst/>
              <a:latin typeface="Calibri Light" panose="020F0302020204030204" pitchFamily="34" charset="0"/>
              <a:ea typeface="DengXian Light" panose="02010600030101010101" pitchFamily="2" charset="-122"/>
              <a:cs typeface="Times New Roman" panose="02020603050405020304" pitchFamily="18" charset="0"/>
            </a:endParaRPr>
          </a:p>
          <a:p>
            <a:pPr>
              <a:spcAft>
                <a:spcPts val="1440"/>
              </a:spcAft>
            </a:pPr>
            <a:r>
              <a:rPr lang="fr-CA" sz="1800" spc="15" dirty="0">
                <a:solidFill>
                  <a:srgbClr val="213547"/>
                </a:solidFill>
                <a:effectLst/>
                <a:latin typeface="Calibri" panose="020F0502020204030204" pitchFamily="34" charset="0"/>
                <a:ea typeface="Times New Roman" panose="02020603050405020304" pitchFamily="18" charset="0"/>
              </a:rPr>
              <a:t>Vue (prononcé /vuː/, comme </a:t>
            </a:r>
            <a:r>
              <a:rPr lang="fr-CA" sz="1800" b="1" spc="15" dirty="0" err="1">
                <a:solidFill>
                  <a:srgbClr val="213547"/>
                </a:solidFill>
                <a:effectLst/>
                <a:latin typeface="Calibri" panose="020F0502020204030204" pitchFamily="34" charset="0"/>
                <a:ea typeface="DengXian Light" panose="02010600030101010101" pitchFamily="2" charset="-122"/>
              </a:rPr>
              <a:t>view</a:t>
            </a:r>
            <a:r>
              <a:rPr lang="fr-CA" sz="1800" spc="15" dirty="0">
                <a:solidFill>
                  <a:srgbClr val="213547"/>
                </a:solidFill>
                <a:effectLst/>
                <a:latin typeface="Calibri" panose="020F0502020204030204" pitchFamily="34" charset="0"/>
                <a:ea typeface="Times New Roman" panose="02020603050405020304" pitchFamily="18" charset="0"/>
              </a:rPr>
              <a:t>) est un Framework JavaScript pour la construction d'interfaces utilisateur. Il s'appuie sur les standards HTML, CSS et JavaScript et fournit un modèle de programmation déclaratif et basé sur des composants qui vous aide à développer efficacement des interfaces utilisateur, qu'elles soient simples ou complexes.</a:t>
            </a:r>
            <a:endParaRPr lang="fr-CA" sz="1400" dirty="0">
              <a:effectLst/>
              <a:latin typeface="Times New Roman" panose="02020603050405020304" pitchFamily="18" charset="0"/>
              <a:ea typeface="Times New Roman" panose="02020603050405020304" pitchFamily="18" charset="0"/>
            </a:endParaRPr>
          </a:p>
        </p:txBody>
      </p:sp>
      <p:sp>
        <p:nvSpPr>
          <p:cNvPr id="5" name="ZoneTexte 4">
            <a:extLst>
              <a:ext uri="{FF2B5EF4-FFF2-40B4-BE49-F238E27FC236}">
                <a16:creationId xmlns:a16="http://schemas.microsoft.com/office/drawing/2014/main" id="{6824C763-7013-5B61-A257-BBB7C4A78F44}"/>
              </a:ext>
            </a:extLst>
          </p:cNvPr>
          <p:cNvSpPr txBox="1"/>
          <p:nvPr/>
        </p:nvSpPr>
        <p:spPr>
          <a:xfrm>
            <a:off x="5933113" y="159050"/>
            <a:ext cx="6094602" cy="6698950"/>
          </a:xfrm>
          <a:prstGeom prst="rect">
            <a:avLst/>
          </a:prstGeom>
          <a:noFill/>
        </p:spPr>
        <p:txBody>
          <a:bodyPr wrap="square">
            <a:spAutoFit/>
          </a:bodyPr>
          <a:lstStyle/>
          <a:p>
            <a:pPr>
              <a:spcAft>
                <a:spcPts val="1440"/>
              </a:spcAft>
            </a:pPr>
            <a:r>
              <a:rPr lang="fr-CA" sz="2000" b="1" spc="15" dirty="0">
                <a:solidFill>
                  <a:srgbClr val="213547"/>
                </a:solidFill>
                <a:effectLst/>
                <a:latin typeface="Segoe UI" panose="020B0502040204020203" pitchFamily="34" charset="0"/>
                <a:ea typeface="Times New Roman" panose="02020603050405020304" pitchFamily="18" charset="0"/>
              </a:rPr>
              <a:t>Un peu d’histoire</a:t>
            </a:r>
            <a:endParaRPr lang="fr-CA" sz="14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fr-CA" sz="1800" dirty="0">
                <a:effectLst/>
                <a:latin typeface="Calibri" panose="020F0502020204030204" pitchFamily="34" charset="0"/>
                <a:ea typeface="DengXian" panose="02010600030101010101" pitchFamily="2" charset="-122"/>
                <a:cs typeface="Arial" panose="020B0604020202020204" pitchFamily="34" charset="0"/>
              </a:rPr>
              <a:t>Vue a été créée par Evan You après avoir travaillé pour Google en utilisant AngularJS dans un certain nombre de projets. Il a ensuite résumé son processus de réflexion : Je me suis dit : "Et si je pouvais juste extraire la partie que j'aime vraiment dans </a:t>
            </a:r>
            <a:r>
              <a:rPr lang="fr-CA" sz="1800" dirty="0" err="1">
                <a:effectLst/>
                <a:latin typeface="Calibri" panose="020F0502020204030204" pitchFamily="34" charset="0"/>
                <a:ea typeface="DengXian" panose="02010600030101010101" pitchFamily="2" charset="-122"/>
                <a:cs typeface="Arial" panose="020B0604020202020204" pitchFamily="34" charset="0"/>
              </a:rPr>
              <a:t>Angular</a:t>
            </a:r>
            <a:r>
              <a:rPr lang="fr-CA" sz="1800" dirty="0">
                <a:effectLst/>
                <a:latin typeface="Calibri" panose="020F0502020204030204" pitchFamily="34" charset="0"/>
                <a:ea typeface="DengXian" panose="02010600030101010101" pitchFamily="2" charset="-122"/>
                <a:cs typeface="Arial" panose="020B0604020202020204" pitchFamily="34" charset="0"/>
              </a:rPr>
              <a:t> et construire quelque chose de vraiment léger". Le premier commit de code source du projet était daté de juillet 2013, et Vue a été publié pour la première fois en février suivant, en 2014. Maintenant de nos jours Vue a sortie sa version la plus récent le 14 avril 2022 version 3.1.33. </a:t>
            </a:r>
            <a:endParaRPr lang="fr-CA" sz="1200" dirty="0">
              <a:effectLst/>
              <a:latin typeface="Calibri" panose="020F0502020204030204" pitchFamily="34" charset="0"/>
              <a:ea typeface="DengXian" panose="02010600030101010101" pitchFamily="2" charset="-122"/>
              <a:cs typeface="Arial" panose="020B0604020202020204" pitchFamily="34" charset="0"/>
            </a:endParaRPr>
          </a:p>
          <a:p>
            <a:pPr>
              <a:lnSpc>
                <a:spcPct val="107000"/>
              </a:lnSpc>
              <a:spcAft>
                <a:spcPts val="800"/>
              </a:spcAft>
            </a:pPr>
            <a:r>
              <a:rPr lang="fr-CA" sz="1800" dirty="0">
                <a:effectLst/>
                <a:latin typeface="Calibri" panose="020F0502020204030204" pitchFamily="34" charset="0"/>
                <a:ea typeface="DengXian" panose="02010600030101010101" pitchFamily="2" charset="-122"/>
                <a:cs typeface="Arial" panose="020B0604020202020204" pitchFamily="34" charset="0"/>
              </a:rPr>
              <a:t>Vue présente une architecture progressivement adoptable qui se concentre sur le rendu déclaratif et la composition des composants. Les fonctionnalités avancées requises pour les applications complexes telles que le routage, la gestion d'état et les outils de construction sont offertes par le biais de bibliothèques et de paquets officiellement maintenus, Nuxt.js étant l'une des solutions les plus populaires.</a:t>
            </a:r>
            <a:endParaRPr lang="fr-CA" sz="1200" dirty="0">
              <a:effectLst/>
              <a:latin typeface="Calibri" panose="020F0502020204030204" pitchFamily="34" charset="0"/>
              <a:ea typeface="DengXian" panose="02010600030101010101" pitchFamily="2" charset="-122"/>
              <a:cs typeface="Arial" panose="020B0604020202020204" pitchFamily="34" charset="0"/>
            </a:endParaRPr>
          </a:p>
          <a:p>
            <a:pPr>
              <a:lnSpc>
                <a:spcPct val="107000"/>
              </a:lnSpc>
              <a:spcAft>
                <a:spcPts val="800"/>
              </a:spcAft>
            </a:pPr>
            <a:r>
              <a:rPr lang="fr-CA" sz="1800" dirty="0">
                <a:effectLst/>
                <a:latin typeface="Calibri" panose="020F0502020204030204" pitchFamily="34" charset="0"/>
                <a:ea typeface="DengXian" panose="02010600030101010101" pitchFamily="2" charset="-122"/>
                <a:cs typeface="Arial" panose="020B0604020202020204" pitchFamily="34" charset="0"/>
              </a:rPr>
              <a:t>Vue permet d'étendre le HTML avec des attributs HTML appelés directives. Les directives offrent des fonctionnalités aux applications HTML, et sont soit intégrées soit définies par l'utilisateur.</a:t>
            </a:r>
            <a:endParaRPr lang="fr-CA" sz="1200" dirty="0">
              <a:effectLst/>
              <a:latin typeface="Calibri" panose="020F050202020403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836369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oneTexte 2">
            <a:extLst>
              <a:ext uri="{FF2B5EF4-FFF2-40B4-BE49-F238E27FC236}">
                <a16:creationId xmlns:a16="http://schemas.microsoft.com/office/drawing/2014/main" id="{55EE2EEB-A36D-6E97-9B4A-7BF021AA5A70}"/>
              </a:ext>
            </a:extLst>
          </p:cNvPr>
          <p:cNvSpPr txBox="1"/>
          <p:nvPr/>
        </p:nvSpPr>
        <p:spPr>
          <a:xfrm>
            <a:off x="638881" y="417576"/>
            <a:ext cx="10909640" cy="1249394"/>
          </a:xfrm>
          <a:prstGeom prst="rect">
            <a:avLst/>
          </a:prstGeom>
        </p:spPr>
        <p:txBody>
          <a:bodyPr vert="horz" lIns="91440" tIns="45720" rIns="91440" bIns="45720" rtlCol="0" anchor="ctr">
            <a:normAutofit/>
          </a:bodyPr>
          <a:lstStyle/>
          <a:p>
            <a:pPr algn="ctr">
              <a:lnSpc>
                <a:spcPct val="90000"/>
              </a:lnSpc>
              <a:spcBef>
                <a:spcPct val="0"/>
              </a:spcBef>
              <a:spcAft>
                <a:spcPts val="800"/>
              </a:spcAft>
            </a:pPr>
            <a:r>
              <a:rPr lang="en-US" sz="4100" b="1" kern="1200">
                <a:solidFill>
                  <a:schemeClr val="tx1"/>
                </a:solidFill>
                <a:effectLst/>
                <a:latin typeface="+mj-lt"/>
                <a:ea typeface="+mj-ea"/>
                <a:cs typeface="+mj-cs"/>
              </a:rPr>
              <a:t>Sur la gauche on voit se que la création nous fait a la base comme répertoire.</a:t>
            </a:r>
            <a:endParaRPr lang="en-US" sz="4100" kern="1200">
              <a:solidFill>
                <a:schemeClr val="tx1"/>
              </a:solidFill>
              <a:effectLst/>
              <a:latin typeface="+mj-lt"/>
              <a:ea typeface="+mj-ea"/>
              <a:cs typeface="+mj-cs"/>
            </a:endParaRP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descr="Une image contenant texte&#10;&#10;Description générée automatiquement">
            <a:extLst>
              <a:ext uri="{FF2B5EF4-FFF2-40B4-BE49-F238E27FC236}">
                <a16:creationId xmlns:a16="http://schemas.microsoft.com/office/drawing/2014/main" id="{A7289D0D-C8B9-8434-A340-4BD837FFF0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53508" y="2633472"/>
            <a:ext cx="7281935" cy="3586353"/>
          </a:xfrm>
          <a:prstGeom prst="rect">
            <a:avLst/>
          </a:prstGeom>
        </p:spPr>
      </p:pic>
    </p:spTree>
    <p:extLst>
      <p:ext uri="{BB962C8B-B14F-4D97-AF65-F5344CB8AC3E}">
        <p14:creationId xmlns:p14="http://schemas.microsoft.com/office/powerpoint/2010/main" val="1415037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oneTexte 2">
            <a:extLst>
              <a:ext uri="{FF2B5EF4-FFF2-40B4-BE49-F238E27FC236}">
                <a16:creationId xmlns:a16="http://schemas.microsoft.com/office/drawing/2014/main" id="{CE800C24-0D8D-C36C-5E1F-75D43F46297B}"/>
              </a:ext>
            </a:extLst>
          </p:cNvPr>
          <p:cNvSpPr txBox="1"/>
          <p:nvPr/>
        </p:nvSpPr>
        <p:spPr>
          <a:xfrm>
            <a:off x="638882" y="639193"/>
            <a:ext cx="3571810" cy="3573516"/>
          </a:xfrm>
          <a:prstGeom prst="rect">
            <a:avLst/>
          </a:prstGeom>
        </p:spPr>
        <p:txBody>
          <a:bodyPr vert="horz" lIns="91440" tIns="45720" rIns="91440" bIns="45720" rtlCol="0" anchor="b">
            <a:normAutofit/>
          </a:bodyPr>
          <a:lstStyle/>
          <a:p>
            <a:pPr>
              <a:lnSpc>
                <a:spcPct val="90000"/>
              </a:lnSpc>
              <a:spcBef>
                <a:spcPct val="0"/>
              </a:spcBef>
              <a:spcAft>
                <a:spcPts val="800"/>
              </a:spcAft>
            </a:pPr>
            <a:r>
              <a:rPr lang="en-US" sz="6100" b="1" kern="1200">
                <a:solidFill>
                  <a:schemeClr val="tx1"/>
                </a:solidFill>
                <a:effectLst/>
                <a:latin typeface="+mj-lt"/>
                <a:ea typeface="+mj-ea"/>
                <a:cs typeface="+mj-cs"/>
              </a:rPr>
              <a:t>Ici c’est la vue de base de Vue JS</a:t>
            </a:r>
            <a:endParaRPr lang="en-US" sz="6100" kern="1200">
              <a:solidFill>
                <a:schemeClr val="tx1"/>
              </a:solidFill>
              <a:effectLst/>
              <a:latin typeface="+mj-lt"/>
              <a:ea typeface="+mj-ea"/>
              <a:cs typeface="+mj-cs"/>
            </a:endParaRP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30ECEB87-D63D-4865-0003-FF3786B6E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3301" y="640080"/>
            <a:ext cx="4856606" cy="5550408"/>
          </a:xfrm>
          <a:prstGeom prst="rect">
            <a:avLst/>
          </a:prstGeom>
        </p:spPr>
      </p:pic>
    </p:spTree>
    <p:extLst>
      <p:ext uri="{BB962C8B-B14F-4D97-AF65-F5344CB8AC3E}">
        <p14:creationId xmlns:p14="http://schemas.microsoft.com/office/powerpoint/2010/main" val="2485561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oneTexte 2">
            <a:extLst>
              <a:ext uri="{FF2B5EF4-FFF2-40B4-BE49-F238E27FC236}">
                <a16:creationId xmlns:a16="http://schemas.microsoft.com/office/drawing/2014/main" id="{37E76AA6-67F9-36BB-735F-386083E0E1CC}"/>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r>
              <a:rPr lang="en-US" sz="1700" b="1">
                <a:effectLst/>
              </a:rPr>
              <a:t>Installation de Bootstrap dans le projet pour faciliter l’ajout du style.</a:t>
            </a:r>
            <a:endParaRPr lang="en-US" sz="1700">
              <a:effectLst/>
            </a:endParaRPr>
          </a:p>
          <a:p>
            <a:pPr indent="-228600">
              <a:lnSpc>
                <a:spcPct val="90000"/>
              </a:lnSpc>
              <a:spcAft>
                <a:spcPts val="800"/>
              </a:spcAft>
              <a:buFont typeface="Arial" panose="020B0604020202020204" pitchFamily="34" charset="0"/>
              <a:buChar char="•"/>
            </a:pPr>
            <a:r>
              <a:rPr lang="en-US" sz="1700">
                <a:effectLst/>
              </a:rPr>
              <a:t>Ici j’ai fait l’importation de Bootstrap dans mon main js après avoir fait la commande pour installer dans le projet Bootstrap. La commande était : npm install bootstrap poppers.js jquery</a:t>
            </a:r>
          </a:p>
        </p:txBody>
      </p:sp>
      <p:pic>
        <p:nvPicPr>
          <p:cNvPr id="4" name="Image 3" descr="Une image contenant texte&#10;&#10;Description générée automatiquement">
            <a:extLst>
              <a:ext uri="{FF2B5EF4-FFF2-40B4-BE49-F238E27FC236}">
                <a16:creationId xmlns:a16="http://schemas.microsoft.com/office/drawing/2014/main" id="{7233D011-2B98-5747-B75A-5B207AD53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2469153"/>
            <a:ext cx="10917936" cy="3602917"/>
          </a:xfrm>
          <a:prstGeom prst="rect">
            <a:avLst/>
          </a:prstGeom>
        </p:spPr>
      </p:pic>
    </p:spTree>
    <p:extLst>
      <p:ext uri="{BB962C8B-B14F-4D97-AF65-F5344CB8AC3E}">
        <p14:creationId xmlns:p14="http://schemas.microsoft.com/office/powerpoint/2010/main" val="4186432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oneTexte 2">
            <a:extLst>
              <a:ext uri="{FF2B5EF4-FFF2-40B4-BE49-F238E27FC236}">
                <a16:creationId xmlns:a16="http://schemas.microsoft.com/office/drawing/2014/main" id="{F30E2F19-2F48-6709-0497-AFAD70CA094D}"/>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800"/>
              </a:spcAft>
              <a:buFont typeface="Arial" panose="020B0604020202020204" pitchFamily="34" charset="0"/>
              <a:buChar char="•"/>
            </a:pPr>
            <a:r>
              <a:rPr lang="en-US" sz="2200">
                <a:effectLst/>
              </a:rPr>
              <a:t>Après la commande j’ai vérifié que tous mes dépendances avaient été ajouter au projet dans le fichier package.json</a:t>
            </a:r>
          </a:p>
        </p:txBody>
      </p:sp>
      <p:pic>
        <p:nvPicPr>
          <p:cNvPr id="4" name="Image 3" descr="Une image contenant texte&#10;&#10;Description générée automatiquement">
            <a:extLst>
              <a:ext uri="{FF2B5EF4-FFF2-40B4-BE49-F238E27FC236}">
                <a16:creationId xmlns:a16="http://schemas.microsoft.com/office/drawing/2014/main" id="{770F9ACA-B12A-A041-6DED-7D17B02807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435551"/>
            <a:ext cx="6903720" cy="3986897"/>
          </a:xfrm>
          <a:prstGeom prst="rect">
            <a:avLst/>
          </a:prstGeom>
        </p:spPr>
      </p:pic>
    </p:spTree>
    <p:extLst>
      <p:ext uri="{BB962C8B-B14F-4D97-AF65-F5344CB8AC3E}">
        <p14:creationId xmlns:p14="http://schemas.microsoft.com/office/powerpoint/2010/main" val="30510299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ZoneTexte 2">
            <a:extLst>
              <a:ext uri="{FF2B5EF4-FFF2-40B4-BE49-F238E27FC236}">
                <a16:creationId xmlns:a16="http://schemas.microsoft.com/office/drawing/2014/main" id="{16CF8AFE-0457-8E82-A7D3-47FC72A5F95A}"/>
              </a:ext>
            </a:extLst>
          </p:cNvPr>
          <p:cNvSpPr txBox="1"/>
          <p:nvPr/>
        </p:nvSpPr>
        <p:spPr>
          <a:xfrm>
            <a:off x="638881" y="457201"/>
            <a:ext cx="10909640" cy="1832654"/>
          </a:xfrm>
          <a:prstGeom prst="rect">
            <a:avLst/>
          </a:prstGeom>
        </p:spPr>
        <p:txBody>
          <a:bodyPr vert="horz" lIns="91440" tIns="45720" rIns="91440" bIns="45720" rtlCol="0" anchor="b">
            <a:normAutofit/>
          </a:bodyPr>
          <a:lstStyle/>
          <a:p>
            <a:pPr algn="ctr">
              <a:lnSpc>
                <a:spcPct val="90000"/>
              </a:lnSpc>
              <a:spcBef>
                <a:spcPct val="0"/>
              </a:spcBef>
              <a:spcAft>
                <a:spcPts val="800"/>
              </a:spcAft>
            </a:pPr>
            <a:r>
              <a:rPr lang="en-US" sz="4100" b="1" kern="1200">
                <a:solidFill>
                  <a:schemeClr val="tx1"/>
                </a:solidFill>
                <a:effectLst/>
                <a:latin typeface="+mj-lt"/>
                <a:ea typeface="+mj-ea"/>
                <a:cs typeface="+mj-cs"/>
              </a:rPr>
              <a:t>Pour me faciliter le travaille j’ai installé aussi Emmet (service d’aide à la frappe) dans le projet de cette manière.</a:t>
            </a:r>
            <a:endParaRPr lang="en-US" sz="4100" kern="1200">
              <a:solidFill>
                <a:schemeClr val="tx1"/>
              </a:solidFill>
              <a:effectLst/>
              <a:latin typeface="+mj-lt"/>
              <a:ea typeface="+mj-ea"/>
              <a:cs typeface="+mj-cs"/>
            </a:endParaRPr>
          </a:p>
        </p:txBody>
      </p:sp>
      <p:sp>
        <p:nvSpPr>
          <p:cNvPr id="21"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descr="Une image contenant texte&#10;&#10;Description générée automatiquement">
            <a:extLst>
              <a:ext uri="{FF2B5EF4-FFF2-40B4-BE49-F238E27FC236}">
                <a16:creationId xmlns:a16="http://schemas.microsoft.com/office/drawing/2014/main" id="{54AB9768-105C-4332-3409-8DE08B7542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3267480"/>
            <a:ext cx="11548872" cy="2816304"/>
          </a:xfrm>
          <a:prstGeom prst="rect">
            <a:avLst/>
          </a:prstGeom>
        </p:spPr>
      </p:pic>
    </p:spTree>
    <p:extLst>
      <p:ext uri="{BB962C8B-B14F-4D97-AF65-F5344CB8AC3E}">
        <p14:creationId xmlns:p14="http://schemas.microsoft.com/office/powerpoint/2010/main" val="30437675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A0E35BC7-E4DE-E7C8-AC97-39A7E60D7949}"/>
              </a:ext>
            </a:extLst>
          </p:cNvPr>
          <p:cNvSpPr txBox="1"/>
          <p:nvPr/>
        </p:nvSpPr>
        <p:spPr>
          <a:xfrm>
            <a:off x="2692866" y="570451"/>
            <a:ext cx="6453466" cy="4762842"/>
          </a:xfrm>
          <a:prstGeom prst="rect">
            <a:avLst/>
          </a:prstGeom>
          <a:noFill/>
        </p:spPr>
        <p:txBody>
          <a:bodyPr wrap="square">
            <a:spAutoFit/>
          </a:bodyPr>
          <a:lstStyle/>
          <a:p>
            <a:pPr>
              <a:spcAft>
                <a:spcPts val="1500"/>
              </a:spcAft>
            </a:pPr>
            <a:r>
              <a:rPr lang="fr-CA" sz="1800" dirty="0">
                <a:solidFill>
                  <a:srgbClr val="1C1D1F"/>
                </a:solidFill>
                <a:effectLst/>
                <a:latin typeface="Calibri" panose="020F0502020204030204" pitchFamily="34" charset="0"/>
                <a:ea typeface="Times New Roman" panose="02020603050405020304" pitchFamily="18" charset="0"/>
              </a:rPr>
              <a:t>De base le code va s'afficher tout en blanc dans tes </a:t>
            </a:r>
            <a:r>
              <a:rPr lang="fr-CA" sz="1800" dirty="0" err="1">
                <a:solidFill>
                  <a:srgbClr val="1C1D1F"/>
                </a:solidFill>
                <a:effectLst/>
                <a:latin typeface="Calibri" panose="020F0502020204030204" pitchFamily="34" charset="0"/>
                <a:ea typeface="Times New Roman" panose="02020603050405020304" pitchFamily="18" charset="0"/>
              </a:rPr>
              <a:t>fichiers.vue</a:t>
            </a:r>
            <a:r>
              <a:rPr lang="fr-CA" sz="1800" dirty="0">
                <a:solidFill>
                  <a:srgbClr val="1C1D1F"/>
                </a:solidFill>
                <a:effectLst/>
                <a:latin typeface="Calibri" panose="020F0502020204030204" pitchFamily="34" charset="0"/>
                <a:ea typeface="Times New Roman" panose="02020603050405020304" pitchFamily="18" charset="0"/>
              </a:rPr>
              <a:t>, notamment sur VS CODE.</a:t>
            </a:r>
            <a:endParaRPr lang="fr-CA" sz="1400" dirty="0">
              <a:effectLst/>
              <a:latin typeface="Times New Roman" panose="02020603050405020304" pitchFamily="18" charset="0"/>
              <a:ea typeface="Times New Roman" panose="02020603050405020304" pitchFamily="18" charset="0"/>
            </a:endParaRPr>
          </a:p>
          <a:p>
            <a:pPr>
              <a:spcAft>
                <a:spcPts val="1500"/>
              </a:spcAft>
            </a:pPr>
            <a:r>
              <a:rPr lang="fr-CA" sz="1800" dirty="0">
                <a:solidFill>
                  <a:srgbClr val="1C1D1F"/>
                </a:solidFill>
                <a:effectLst/>
                <a:latin typeface="Calibri" panose="020F0502020204030204" pitchFamily="34" charset="0"/>
                <a:ea typeface="Times New Roman" panose="02020603050405020304" pitchFamily="18" charset="0"/>
              </a:rPr>
              <a:t>Il existe l'extension "</a:t>
            </a:r>
            <a:r>
              <a:rPr lang="fr-CA" sz="1800" dirty="0" err="1">
                <a:solidFill>
                  <a:srgbClr val="1C1D1F"/>
                </a:solidFill>
                <a:effectLst/>
                <a:latin typeface="Calibri" panose="020F0502020204030204" pitchFamily="34" charset="0"/>
                <a:ea typeface="Times New Roman" panose="02020603050405020304" pitchFamily="18" charset="0"/>
              </a:rPr>
              <a:t>Vetur</a:t>
            </a:r>
            <a:r>
              <a:rPr lang="fr-CA" sz="1800" dirty="0">
                <a:solidFill>
                  <a:srgbClr val="1C1D1F"/>
                </a:solidFill>
                <a:effectLst/>
                <a:latin typeface="Calibri" panose="020F0502020204030204" pitchFamily="34" charset="0"/>
                <a:ea typeface="Times New Roman" panose="02020603050405020304" pitchFamily="18" charset="0"/>
              </a:rPr>
              <a:t>" qui permet de rajouter des couleurs automatiquement, ce qui rend ton code bien plus agréable.</a:t>
            </a:r>
            <a:endParaRPr lang="fr-CA" sz="1400" dirty="0">
              <a:effectLst/>
              <a:latin typeface="Times New Roman" panose="02020603050405020304" pitchFamily="18" charset="0"/>
              <a:ea typeface="Times New Roman" panose="02020603050405020304" pitchFamily="18" charset="0"/>
            </a:endParaRPr>
          </a:p>
          <a:p>
            <a:pPr>
              <a:spcAft>
                <a:spcPts val="1500"/>
              </a:spcAft>
            </a:pPr>
            <a:r>
              <a:rPr lang="fr-CA" sz="1800" dirty="0">
                <a:solidFill>
                  <a:srgbClr val="1C1D1F"/>
                </a:solidFill>
                <a:effectLst/>
                <a:latin typeface="Calibri" panose="020F0502020204030204" pitchFamily="34" charset="0"/>
                <a:ea typeface="Times New Roman" panose="02020603050405020304" pitchFamily="18" charset="0"/>
              </a:rPr>
              <a:t>Tu as juste à taper "</a:t>
            </a:r>
            <a:r>
              <a:rPr lang="fr-CA" sz="1800" dirty="0" err="1">
                <a:solidFill>
                  <a:srgbClr val="1C1D1F"/>
                </a:solidFill>
                <a:effectLst/>
                <a:latin typeface="Calibri" panose="020F0502020204030204" pitchFamily="34" charset="0"/>
                <a:ea typeface="Times New Roman" panose="02020603050405020304" pitchFamily="18" charset="0"/>
              </a:rPr>
              <a:t>Vetur</a:t>
            </a:r>
            <a:r>
              <a:rPr lang="fr-CA" sz="1800" dirty="0">
                <a:solidFill>
                  <a:srgbClr val="1C1D1F"/>
                </a:solidFill>
                <a:effectLst/>
                <a:latin typeface="Calibri" panose="020F0502020204030204" pitchFamily="34" charset="0"/>
                <a:ea typeface="Times New Roman" panose="02020603050405020304" pitchFamily="18" charset="0"/>
              </a:rPr>
              <a:t>" dans les extensions et l'installer.</a:t>
            </a:r>
            <a:endParaRPr lang="fr-CA" sz="1400" dirty="0">
              <a:effectLst/>
              <a:latin typeface="Times New Roman" panose="02020603050405020304" pitchFamily="18" charset="0"/>
              <a:ea typeface="Times New Roman" panose="02020603050405020304" pitchFamily="18" charset="0"/>
            </a:endParaRPr>
          </a:p>
          <a:p>
            <a:r>
              <a:rPr lang="fr-CA" sz="1800" dirty="0">
                <a:solidFill>
                  <a:srgbClr val="1C1D1F"/>
                </a:solidFill>
                <a:effectLst/>
                <a:latin typeface="Calibri" panose="020F0502020204030204" pitchFamily="34" charset="0"/>
                <a:ea typeface="Times New Roman" panose="02020603050405020304" pitchFamily="18" charset="0"/>
              </a:rPr>
              <a:t> </a:t>
            </a:r>
            <a:endParaRPr lang="fr-CA" sz="1400" dirty="0">
              <a:effectLst/>
              <a:latin typeface="Times New Roman" panose="02020603050405020304" pitchFamily="18" charset="0"/>
              <a:ea typeface="Times New Roman" panose="02020603050405020304" pitchFamily="18" charset="0"/>
            </a:endParaRPr>
          </a:p>
          <a:p>
            <a:pPr>
              <a:spcAft>
                <a:spcPts val="1500"/>
              </a:spcAft>
            </a:pPr>
            <a:r>
              <a:rPr lang="fr-CA" sz="1800" dirty="0">
                <a:solidFill>
                  <a:srgbClr val="1C1D1F"/>
                </a:solidFill>
                <a:effectLst/>
                <a:latin typeface="Calibri" panose="020F0502020204030204" pitchFamily="34" charset="0"/>
                <a:ea typeface="Times New Roman" panose="02020603050405020304" pitchFamily="18" charset="0"/>
              </a:rPr>
              <a:t>Pour faire fonctionner </a:t>
            </a:r>
            <a:r>
              <a:rPr lang="fr-CA" sz="1800" dirty="0" err="1">
                <a:solidFill>
                  <a:srgbClr val="1C1D1F"/>
                </a:solidFill>
                <a:effectLst/>
                <a:latin typeface="Calibri" panose="020F0502020204030204" pitchFamily="34" charset="0"/>
                <a:ea typeface="Times New Roman" panose="02020603050405020304" pitchFamily="18" charset="0"/>
              </a:rPr>
              <a:t>emmet</a:t>
            </a:r>
            <a:r>
              <a:rPr lang="fr-CA" sz="1800" dirty="0">
                <a:solidFill>
                  <a:srgbClr val="1C1D1F"/>
                </a:solidFill>
                <a:effectLst/>
                <a:latin typeface="Calibri" panose="020F0502020204030204" pitchFamily="34" charset="0"/>
                <a:ea typeface="Times New Roman" panose="02020603050405020304" pitchFamily="18" charset="0"/>
              </a:rPr>
              <a:t> et ses raccourcis claviers, allez dans votre </a:t>
            </a:r>
            <a:r>
              <a:rPr lang="fr-CA" sz="1800" dirty="0" err="1">
                <a:solidFill>
                  <a:srgbClr val="1C1D1F"/>
                </a:solidFill>
                <a:effectLst/>
                <a:latin typeface="Calibri" panose="020F0502020204030204" pitchFamily="34" charset="0"/>
                <a:ea typeface="Times New Roman" panose="02020603050405020304" pitchFamily="18" charset="0"/>
              </a:rPr>
              <a:t>setting.json</a:t>
            </a:r>
            <a:r>
              <a:rPr lang="fr-CA" sz="1800" dirty="0">
                <a:solidFill>
                  <a:srgbClr val="1C1D1F"/>
                </a:solidFill>
                <a:effectLst/>
                <a:latin typeface="Calibri" panose="020F0502020204030204" pitchFamily="34" charset="0"/>
                <a:ea typeface="Times New Roman" panose="02020603050405020304" pitchFamily="18" charset="0"/>
              </a:rPr>
              <a:t> et écrivez ceci, enregistrez et c'est prêt !</a:t>
            </a:r>
            <a:endParaRPr lang="fr-CA" sz="1400" dirty="0">
              <a:effectLst/>
              <a:latin typeface="Times New Roman" panose="02020603050405020304" pitchFamily="18" charset="0"/>
              <a:ea typeface="Times New Roman" panose="02020603050405020304" pitchFamily="18" charset="0"/>
            </a:endParaRPr>
          </a:p>
          <a:p>
            <a:pPr>
              <a:spcAft>
                <a:spcPts val="1500"/>
              </a:spcAft>
            </a:pPr>
            <a:r>
              <a:rPr lang="en-US" sz="1800" dirty="0">
                <a:solidFill>
                  <a:srgbClr val="1C1D1F"/>
                </a:solidFill>
                <a:effectLst/>
                <a:latin typeface="Calibri" panose="020F0502020204030204" pitchFamily="34" charset="0"/>
                <a:ea typeface="Times New Roman" panose="02020603050405020304" pitchFamily="18" charset="0"/>
              </a:rPr>
              <a:t>"</a:t>
            </a:r>
            <a:r>
              <a:rPr lang="en-US" sz="1800" dirty="0" err="1">
                <a:solidFill>
                  <a:srgbClr val="1C1D1F"/>
                </a:solidFill>
                <a:effectLst/>
                <a:latin typeface="Calibri" panose="020F0502020204030204" pitchFamily="34" charset="0"/>
                <a:ea typeface="Times New Roman" panose="02020603050405020304" pitchFamily="18" charset="0"/>
              </a:rPr>
              <a:t>emmet.includeLanguages</a:t>
            </a:r>
            <a:r>
              <a:rPr lang="en-US" sz="1800" dirty="0">
                <a:solidFill>
                  <a:srgbClr val="1C1D1F"/>
                </a:solidFill>
                <a:effectLst/>
                <a:latin typeface="Calibri" panose="020F0502020204030204" pitchFamily="34" charset="0"/>
                <a:ea typeface="Times New Roman" panose="02020603050405020304" pitchFamily="18" charset="0"/>
              </a:rPr>
              <a:t>": {</a:t>
            </a:r>
            <a:endParaRPr lang="fr-CA" sz="1400" dirty="0">
              <a:effectLst/>
              <a:latin typeface="Times New Roman" panose="02020603050405020304" pitchFamily="18" charset="0"/>
              <a:ea typeface="Times New Roman" panose="02020603050405020304" pitchFamily="18" charset="0"/>
            </a:endParaRPr>
          </a:p>
          <a:p>
            <a:pPr>
              <a:spcAft>
                <a:spcPts val="1500"/>
              </a:spcAft>
            </a:pPr>
            <a:r>
              <a:rPr lang="en-US" sz="1800" dirty="0">
                <a:solidFill>
                  <a:srgbClr val="1C1D1F"/>
                </a:solidFill>
                <a:effectLst/>
                <a:latin typeface="Calibri" panose="020F0502020204030204" pitchFamily="34" charset="0"/>
                <a:ea typeface="Times New Roman" panose="02020603050405020304" pitchFamily="18" charset="0"/>
              </a:rPr>
              <a:t>"</a:t>
            </a:r>
            <a:r>
              <a:rPr lang="en-US" sz="1800" dirty="0" err="1">
                <a:solidFill>
                  <a:srgbClr val="1C1D1F"/>
                </a:solidFill>
                <a:effectLst/>
                <a:latin typeface="Calibri" panose="020F0502020204030204" pitchFamily="34" charset="0"/>
                <a:ea typeface="Times New Roman" panose="02020603050405020304" pitchFamily="18" charset="0"/>
              </a:rPr>
              <a:t>vue</a:t>
            </a:r>
            <a:r>
              <a:rPr lang="en-US" sz="1800" dirty="0">
                <a:solidFill>
                  <a:srgbClr val="1C1D1F"/>
                </a:solidFill>
                <a:effectLst/>
                <a:latin typeface="Calibri" panose="020F0502020204030204" pitchFamily="34" charset="0"/>
                <a:ea typeface="Times New Roman" panose="02020603050405020304" pitchFamily="18" charset="0"/>
              </a:rPr>
              <a:t>-html": "html",</a:t>
            </a:r>
            <a:endParaRPr lang="fr-CA" sz="1400" dirty="0">
              <a:effectLst/>
              <a:latin typeface="Times New Roman" panose="02020603050405020304" pitchFamily="18" charset="0"/>
              <a:ea typeface="Times New Roman" panose="02020603050405020304" pitchFamily="18" charset="0"/>
            </a:endParaRPr>
          </a:p>
          <a:p>
            <a:pPr>
              <a:spcAft>
                <a:spcPts val="1500"/>
              </a:spcAft>
            </a:pPr>
            <a:r>
              <a:rPr lang="fr-CA" sz="1800" dirty="0">
                <a:solidFill>
                  <a:srgbClr val="1C1D1F"/>
                </a:solidFill>
                <a:effectLst/>
                <a:latin typeface="Calibri" panose="020F0502020204030204" pitchFamily="34" charset="0"/>
                <a:ea typeface="Times New Roman" panose="02020603050405020304" pitchFamily="18" charset="0"/>
              </a:rPr>
              <a:t>"vue": "html"</a:t>
            </a:r>
            <a:endParaRPr lang="fr-CA" sz="1400" dirty="0">
              <a:effectLst/>
              <a:latin typeface="Times New Roman" panose="02020603050405020304" pitchFamily="18" charset="0"/>
              <a:ea typeface="Times New Roman" panose="02020603050405020304" pitchFamily="18" charset="0"/>
            </a:endParaRPr>
          </a:p>
          <a:p>
            <a:r>
              <a:rPr lang="fr-CA" sz="1800" dirty="0">
                <a:solidFill>
                  <a:srgbClr val="1C1D1F"/>
                </a:solidFill>
                <a:effectLst/>
                <a:latin typeface="Calibri" panose="020F0502020204030204" pitchFamily="34" charset="0"/>
                <a:ea typeface="Times New Roman" panose="02020603050405020304" pitchFamily="18" charset="0"/>
              </a:rPr>
              <a:t>},</a:t>
            </a:r>
            <a:endParaRPr lang="fr-CA"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678235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ZoneTexte 2">
            <a:extLst>
              <a:ext uri="{FF2B5EF4-FFF2-40B4-BE49-F238E27FC236}">
                <a16:creationId xmlns:a16="http://schemas.microsoft.com/office/drawing/2014/main" id="{91F502B4-A68C-D7D5-C5C6-F40D62F3F893}"/>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800"/>
              </a:spcAft>
              <a:buFont typeface="Arial" panose="020B0604020202020204" pitchFamily="34" charset="0"/>
              <a:buChar char="•"/>
            </a:pPr>
            <a:r>
              <a:rPr lang="en-US" sz="2000" b="1">
                <a:effectLst/>
              </a:rPr>
              <a:t>Extension et outils pour aider encor à faciliter le travail.</a:t>
            </a:r>
            <a:endParaRPr lang="en-US" sz="2000">
              <a:effectLst/>
            </a:endParaRPr>
          </a:p>
          <a:p>
            <a:pPr indent="-228600">
              <a:lnSpc>
                <a:spcPct val="90000"/>
              </a:lnSpc>
              <a:spcAft>
                <a:spcPts val="800"/>
              </a:spcAft>
              <a:buFont typeface="Arial" panose="020B0604020202020204" pitchFamily="34" charset="0"/>
              <a:buChar char="•"/>
            </a:pPr>
            <a:r>
              <a:rPr lang="en-US" sz="2000">
                <a:effectLst/>
              </a:rPr>
              <a:t>Voici quelque Extension à ajouter dès le début pour profiter d’une belle expérience avec le Framework. Live server, npm et Vetur.</a:t>
            </a: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Image 3" descr="Une image contenant texte&#10;&#10;Description générée automatiquement">
            <a:extLst>
              <a:ext uri="{FF2B5EF4-FFF2-40B4-BE49-F238E27FC236}">
                <a16:creationId xmlns:a16="http://schemas.microsoft.com/office/drawing/2014/main" id="{5B750BAE-A8AD-538D-0A5F-EE1B3337B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20" y="1892551"/>
            <a:ext cx="6253212" cy="4142752"/>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05601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0" name="Freeform: Shape 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1" descr="Une image contenant texte&#10;&#10;Description générée automatiquement">
            <a:extLst>
              <a:ext uri="{FF2B5EF4-FFF2-40B4-BE49-F238E27FC236}">
                <a16:creationId xmlns:a16="http://schemas.microsoft.com/office/drawing/2014/main" id="{62D3446A-69B9-1B37-AF95-885E38D93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814" y="643467"/>
            <a:ext cx="4164371" cy="5571065"/>
          </a:xfrm>
          <a:prstGeom prst="rect">
            <a:avLst/>
          </a:prstGeom>
          <a:ln>
            <a:noFill/>
          </a:ln>
        </p:spPr>
      </p:pic>
    </p:spTree>
    <p:extLst>
      <p:ext uri="{BB962C8B-B14F-4D97-AF65-F5344CB8AC3E}">
        <p14:creationId xmlns:p14="http://schemas.microsoft.com/office/powerpoint/2010/main" val="2880887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ZoneTexte 2">
            <a:extLst>
              <a:ext uri="{FF2B5EF4-FFF2-40B4-BE49-F238E27FC236}">
                <a16:creationId xmlns:a16="http://schemas.microsoft.com/office/drawing/2014/main" id="{160FF084-7AA6-0C0C-A5E4-5B477EDA8AA5}"/>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300" b="1">
                <a:effectLst/>
              </a:rPr>
              <a:t>Le web API de météo</a:t>
            </a:r>
            <a:endParaRPr lang="en-US" sz="1300">
              <a:effectLst/>
            </a:endParaRPr>
          </a:p>
          <a:p>
            <a:pPr indent="-228600">
              <a:lnSpc>
                <a:spcPct val="90000"/>
              </a:lnSpc>
              <a:spcAft>
                <a:spcPts val="600"/>
              </a:spcAft>
              <a:buFont typeface="Arial" panose="020B0604020202020204" pitchFamily="34" charset="0"/>
              <a:buChar char="•"/>
            </a:pPr>
            <a:r>
              <a:rPr lang="en-US" sz="1300">
                <a:effectLst/>
              </a:rPr>
              <a:t>Un coup bien installer je me suis magasiner un web API gratuit de température et j’ai choisi openweather. J’ai donc lu et analyser comment faire ma requête avec la documentation qu’il fournisse sur leur site.</a:t>
            </a:r>
          </a:p>
          <a:p>
            <a:pPr indent="-228600">
              <a:lnSpc>
                <a:spcPct val="90000"/>
              </a:lnSpc>
              <a:spcAft>
                <a:spcPts val="600"/>
              </a:spcAft>
              <a:buFont typeface="Arial" panose="020B0604020202020204" pitchFamily="34" charset="0"/>
              <a:buChar char="•"/>
            </a:pPr>
            <a:r>
              <a:rPr lang="en-US" sz="1300">
                <a:effectLst/>
              </a:rPr>
              <a:t>Lien : </a:t>
            </a:r>
            <a:r>
              <a:rPr lang="en-US" sz="1300" u="sng">
                <a:effectLst/>
                <a:hlinkClick r:id="rId2"/>
              </a:rPr>
              <a:t>https://openweathermap.org/</a:t>
            </a:r>
            <a:r>
              <a:rPr lang="en-US" sz="1300">
                <a:effectLst/>
              </a:rPr>
              <a:t> </a:t>
            </a:r>
          </a:p>
          <a:p>
            <a:pPr indent="-228600">
              <a:lnSpc>
                <a:spcPct val="90000"/>
              </a:lnSpc>
              <a:spcAft>
                <a:spcPts val="600"/>
              </a:spcAft>
              <a:buFont typeface="Arial" panose="020B0604020202020204" pitchFamily="34" charset="0"/>
              <a:buChar char="•"/>
            </a:pPr>
            <a:endParaRPr lang="en-US" sz="1300">
              <a:effectLst/>
            </a:endParaRPr>
          </a:p>
          <a:p>
            <a:pPr indent="-228600">
              <a:lnSpc>
                <a:spcPct val="90000"/>
              </a:lnSpc>
              <a:spcAft>
                <a:spcPts val="600"/>
              </a:spcAft>
              <a:buFont typeface="Arial" panose="020B0604020202020204" pitchFamily="34" charset="0"/>
              <a:buChar char="•"/>
            </a:pPr>
            <a:r>
              <a:rPr lang="en-US" sz="1300">
                <a:effectLst/>
              </a:rPr>
              <a:t>Puis par la suite je me suis lancé j’ai donc conçu l’application simplement avec une requête qui questionne l’API sur la ville désirer et saisie sur un input. Un coup la ville écrite en appuyant sur enter le web API nous retourne les donner de température pour cette ville dans une card. En lisant la documentation et regardant des exemples j’ai pu apprendre comment utiliser la CLI de Vue JS. Et plein de truc comme une Vue doit toujours être constituer de son Template, son script et sa balise style. Je n’ai pas fait le tour de tout ce que j’aurais pu apprendre cependant mon application est sur une seule page mais avec le routing j’aurais pu faire une application multipage. Quand j’aurais plus de temps je me mettrais à apprendre ce bout qu’il me manque.</a:t>
            </a: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Image 3">
            <a:extLst>
              <a:ext uri="{FF2B5EF4-FFF2-40B4-BE49-F238E27FC236}">
                <a16:creationId xmlns:a16="http://schemas.microsoft.com/office/drawing/2014/main" id="{87D5FE39-8E69-5861-7DAC-B65D6DCEED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320" y="2158312"/>
            <a:ext cx="6253212" cy="3611229"/>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99551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oneTexte 2">
            <a:extLst>
              <a:ext uri="{FF2B5EF4-FFF2-40B4-BE49-F238E27FC236}">
                <a16:creationId xmlns:a16="http://schemas.microsoft.com/office/drawing/2014/main" id="{DEFE9B00-6716-1FB0-1346-54E49EA70A6C}"/>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1">
                <a:effectLst/>
              </a:rPr>
              <a:t>Voici les extraits de mon code pour mon application web.</a:t>
            </a:r>
            <a:endParaRPr lang="en-US" sz="2200">
              <a:effectLst/>
            </a:endParaRPr>
          </a:p>
          <a:p>
            <a:pPr indent="-228600">
              <a:lnSpc>
                <a:spcPct val="90000"/>
              </a:lnSpc>
              <a:spcAft>
                <a:spcPts val="600"/>
              </a:spcAft>
              <a:buFont typeface="Arial" panose="020B0604020202020204" pitchFamily="34" charset="0"/>
              <a:buChar char="•"/>
            </a:pPr>
            <a:r>
              <a:rPr lang="en-US" sz="2200" b="1">
                <a:effectLst/>
              </a:rPr>
              <a:t>La vue maMeteo</a:t>
            </a:r>
            <a:endParaRPr lang="en-US" sz="2200">
              <a:effectLst/>
            </a:endParaRPr>
          </a:p>
          <a:p>
            <a:pPr indent="-228600">
              <a:lnSpc>
                <a:spcPct val="90000"/>
              </a:lnSpc>
              <a:spcAft>
                <a:spcPts val="600"/>
              </a:spcAft>
              <a:buFont typeface="Arial" panose="020B0604020202020204" pitchFamily="34" charset="0"/>
              <a:buChar char="•"/>
            </a:pPr>
            <a:r>
              <a:rPr lang="en-US" sz="2200">
                <a:effectLst/>
              </a:rPr>
              <a:t>Template</a:t>
            </a:r>
          </a:p>
        </p:txBody>
      </p:sp>
      <p:pic>
        <p:nvPicPr>
          <p:cNvPr id="4" name="Image 3" descr="Une image contenant texte&#10;&#10;Description générée automatiquement">
            <a:extLst>
              <a:ext uri="{FF2B5EF4-FFF2-40B4-BE49-F238E27FC236}">
                <a16:creationId xmlns:a16="http://schemas.microsoft.com/office/drawing/2014/main" id="{8BA6E1BE-726B-EDCD-503E-A27388A46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349255"/>
            <a:ext cx="6903720" cy="4159490"/>
          </a:xfrm>
          <a:prstGeom prst="rect">
            <a:avLst/>
          </a:prstGeom>
        </p:spPr>
      </p:pic>
    </p:spTree>
    <p:extLst>
      <p:ext uri="{BB962C8B-B14F-4D97-AF65-F5344CB8AC3E}">
        <p14:creationId xmlns:p14="http://schemas.microsoft.com/office/powerpoint/2010/main" val="2135176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622A9F-48AC-2F13-9647-B63C9FDF8E7C}"/>
              </a:ext>
            </a:extLst>
          </p:cNvPr>
          <p:cNvSpPr>
            <a:spLocks noChangeArrowheads="1"/>
          </p:cNvSpPr>
          <p:nvPr/>
        </p:nvSpPr>
        <p:spPr bwMode="auto">
          <a:xfrm>
            <a:off x="662731" y="220024"/>
            <a:ext cx="6384022" cy="103105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Vue JS est un enfant plus rapide de Angular, plus simple et plus élégant des Framework React et Angular JS. Développé en 2014, il a attiré un public massif en très peu de temps pour son cadre de développement Web léger et progressif.</a:t>
            </a:r>
            <a:r>
              <a:rPr kumimoji="0" lang="fr-CA" altLang="fr-FR" sz="800" b="0" i="0" u="none" strike="noStrike" cap="none" normalizeH="0" baseline="0">
                <a:ln>
                  <a:noFill/>
                </a:ln>
                <a:solidFill>
                  <a:schemeClr val="tx1"/>
                </a:solidFill>
                <a:effectLst/>
              </a:rPr>
              <a:t> </a:t>
            </a:r>
            <a:endParaRPr kumimoji="0" lang="fr-CA" altLang="fr-FR" sz="1800" b="0" i="0" u="none" strike="noStrike" cap="none" normalizeH="0" baseline="0">
              <a:ln>
                <a:noFill/>
              </a:ln>
              <a:solidFill>
                <a:schemeClr val="tx1"/>
              </a:solidFill>
              <a:effectLst/>
              <a:latin typeface="Arial" panose="020B0604020202020204" pitchFamily="34" charset="0"/>
            </a:endParaRPr>
          </a:p>
        </p:txBody>
      </p:sp>
      <p:sp>
        <p:nvSpPr>
          <p:cNvPr id="5" name="ZoneTexte 4">
            <a:extLst>
              <a:ext uri="{FF2B5EF4-FFF2-40B4-BE49-F238E27FC236}">
                <a16:creationId xmlns:a16="http://schemas.microsoft.com/office/drawing/2014/main" id="{EBDB51BE-FC12-D362-1558-322DECD87655}"/>
              </a:ext>
            </a:extLst>
          </p:cNvPr>
          <p:cNvSpPr txBox="1"/>
          <p:nvPr/>
        </p:nvSpPr>
        <p:spPr>
          <a:xfrm>
            <a:off x="662730" y="1275269"/>
            <a:ext cx="6094602" cy="2153731"/>
          </a:xfrm>
          <a:prstGeom prst="rect">
            <a:avLst/>
          </a:prstGeom>
          <a:noFill/>
        </p:spPr>
        <p:txBody>
          <a:bodyPr wrap="square">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800" dirty="0">
                <a:solidFill>
                  <a:srgbClr val="000000"/>
                </a:solidFill>
                <a:effectLst/>
                <a:latin typeface="Calibri" panose="020F0502020204030204" pitchFamily="34" charset="0"/>
                <a:ea typeface="DengXian" panose="02010600030101010101" pitchFamily="2" charset="-122"/>
                <a:cs typeface="Calibri" panose="020F0502020204030204" pitchFamily="34" charset="0"/>
              </a:rPr>
              <a:t>L'une des principales raisons de la popularité de </a:t>
            </a:r>
            <a:r>
              <a:rPr lang="fr-FR" sz="1800" dirty="0" err="1">
                <a:solidFill>
                  <a:srgbClr val="000000"/>
                </a:solidFill>
                <a:effectLst/>
                <a:latin typeface="Calibri" panose="020F0502020204030204" pitchFamily="34" charset="0"/>
                <a:ea typeface="DengXian" panose="02010600030101010101" pitchFamily="2" charset="-122"/>
                <a:cs typeface="Calibri" panose="020F0502020204030204" pitchFamily="34" charset="0"/>
              </a:rPr>
              <a:t>React</a:t>
            </a:r>
            <a:r>
              <a:rPr lang="fr-FR" sz="1800" dirty="0">
                <a:solidFill>
                  <a:srgbClr val="000000"/>
                </a:solidFill>
                <a:effectLst/>
                <a:latin typeface="Calibri" panose="020F0502020204030204" pitchFamily="34" charset="0"/>
                <a:ea typeface="DengXian" panose="02010600030101010101" pitchFamily="2" charset="-122"/>
                <a:cs typeface="Calibri" panose="020F0502020204030204" pitchFamily="34" charset="0"/>
              </a:rPr>
              <a:t> est qu'il fonctionne très efficacement avec le DOM. Tandis que Vue utilise également le DOM virtuel, mais par rapport à </a:t>
            </a:r>
            <a:r>
              <a:rPr lang="fr-FR" sz="1800" dirty="0" err="1">
                <a:solidFill>
                  <a:srgbClr val="000000"/>
                </a:solidFill>
                <a:effectLst/>
                <a:latin typeface="Calibri" panose="020F0502020204030204" pitchFamily="34" charset="0"/>
                <a:ea typeface="DengXian" panose="02010600030101010101" pitchFamily="2" charset="-122"/>
                <a:cs typeface="Calibri" panose="020F0502020204030204" pitchFamily="34" charset="0"/>
              </a:rPr>
              <a:t>React</a:t>
            </a:r>
            <a:r>
              <a:rPr lang="fr-FR" sz="1800" dirty="0">
                <a:solidFill>
                  <a:srgbClr val="000000"/>
                </a:solidFill>
                <a:effectLst/>
                <a:latin typeface="Calibri" panose="020F0502020204030204" pitchFamily="34" charset="0"/>
                <a:ea typeface="DengXian" panose="02010600030101010101" pitchFamily="2" charset="-122"/>
                <a:cs typeface="Calibri" panose="020F0502020204030204" pitchFamily="34" charset="0"/>
              </a:rPr>
              <a:t>, Vue offre de meilleures performances et stabilité. Selon ces données, la différence de performances entre Vue et </a:t>
            </a:r>
            <a:r>
              <a:rPr lang="fr-FR" sz="1800" dirty="0" err="1">
                <a:solidFill>
                  <a:srgbClr val="000000"/>
                </a:solidFill>
                <a:effectLst/>
                <a:latin typeface="Calibri" panose="020F0502020204030204" pitchFamily="34" charset="0"/>
                <a:ea typeface="DengXian" panose="02010600030101010101" pitchFamily="2" charset="-122"/>
                <a:cs typeface="Calibri" panose="020F0502020204030204" pitchFamily="34" charset="0"/>
              </a:rPr>
              <a:t>React</a:t>
            </a:r>
            <a:r>
              <a:rPr lang="fr-FR" sz="1800" dirty="0">
                <a:solidFill>
                  <a:srgbClr val="000000"/>
                </a:solidFill>
                <a:effectLst/>
                <a:latin typeface="Calibri" panose="020F0502020204030204" pitchFamily="34" charset="0"/>
                <a:ea typeface="DengXian" panose="02010600030101010101" pitchFamily="2" charset="-122"/>
                <a:cs typeface="Calibri" panose="020F0502020204030204" pitchFamily="34" charset="0"/>
              </a:rPr>
              <a:t> est subtile puisqu'elle n'est que de quelques millisecondes. Mais aux finales les 2 sont très efficace et très populaire.</a:t>
            </a:r>
            <a:endParaRPr lang="fr-CA" sz="1200" dirty="0">
              <a:effectLst/>
              <a:latin typeface="Calibri" panose="020F0502020204030204" pitchFamily="34" charset="0"/>
              <a:ea typeface="DengXian" panose="02010600030101010101" pitchFamily="2" charset="-122"/>
              <a:cs typeface="Arial" panose="020B0604020202020204" pitchFamily="34" charset="0"/>
            </a:endParaRPr>
          </a:p>
        </p:txBody>
      </p:sp>
      <p:pic>
        <p:nvPicPr>
          <p:cNvPr id="6" name="Image 5" descr="Une image contenant texte, écran, capture d’écran&#10;&#10;Description générée automatiquement">
            <a:extLst>
              <a:ext uri="{FF2B5EF4-FFF2-40B4-BE49-F238E27FC236}">
                <a16:creationId xmlns:a16="http://schemas.microsoft.com/office/drawing/2014/main" id="{1C0F424F-BE7A-6C4A-9392-E952BAAD7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475" y="1578965"/>
            <a:ext cx="4074795" cy="4857750"/>
          </a:xfrm>
          <a:prstGeom prst="rect">
            <a:avLst/>
          </a:prstGeom>
        </p:spPr>
      </p:pic>
    </p:spTree>
    <p:extLst>
      <p:ext uri="{BB962C8B-B14F-4D97-AF65-F5344CB8AC3E}">
        <p14:creationId xmlns:p14="http://schemas.microsoft.com/office/powerpoint/2010/main" val="37999985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oneTexte 2">
            <a:extLst>
              <a:ext uri="{FF2B5EF4-FFF2-40B4-BE49-F238E27FC236}">
                <a16:creationId xmlns:a16="http://schemas.microsoft.com/office/drawing/2014/main" id="{8148E6C4-D955-E6C5-8957-C4C5B0D6AE57}"/>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a:solidFill>
                  <a:srgbClr val="FFFFFF"/>
                </a:solidFill>
                <a:effectLst/>
                <a:latin typeface="+mj-lt"/>
                <a:ea typeface="+mj-ea"/>
                <a:cs typeface="+mj-cs"/>
              </a:rPr>
              <a:t>Script</a:t>
            </a:r>
          </a:p>
        </p:txBody>
      </p:sp>
      <p:pic>
        <p:nvPicPr>
          <p:cNvPr id="4" name="Image 3" descr="Une image contenant texte&#10;&#10;Description générée automatiquement">
            <a:extLst>
              <a:ext uri="{FF2B5EF4-FFF2-40B4-BE49-F238E27FC236}">
                <a16:creationId xmlns:a16="http://schemas.microsoft.com/office/drawing/2014/main" id="{EB2F1535-E4FF-FC13-A7BB-DDCE17C6B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5849" y="1966293"/>
            <a:ext cx="8400301" cy="4452160"/>
          </a:xfrm>
          <a:prstGeom prst="rect">
            <a:avLst/>
          </a:prstGeom>
        </p:spPr>
      </p:pic>
    </p:spTree>
    <p:extLst>
      <p:ext uri="{BB962C8B-B14F-4D97-AF65-F5344CB8AC3E}">
        <p14:creationId xmlns:p14="http://schemas.microsoft.com/office/powerpoint/2010/main" val="38042783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oneTexte 2">
            <a:extLst>
              <a:ext uri="{FF2B5EF4-FFF2-40B4-BE49-F238E27FC236}">
                <a16:creationId xmlns:a16="http://schemas.microsoft.com/office/drawing/2014/main" id="{1B7CA6EC-EA27-F935-8B2A-1869E9F63AF3}"/>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a:solidFill>
                  <a:srgbClr val="FFFFFF"/>
                </a:solidFill>
                <a:effectLst/>
                <a:latin typeface="+mj-lt"/>
                <a:ea typeface="+mj-ea"/>
                <a:cs typeface="+mj-cs"/>
              </a:rPr>
              <a:t>Style</a:t>
            </a:r>
          </a:p>
        </p:txBody>
      </p:sp>
      <p:pic>
        <p:nvPicPr>
          <p:cNvPr id="4" name="Image 3" descr="Une image contenant texte&#10;&#10;Description générée automatiquement">
            <a:extLst>
              <a:ext uri="{FF2B5EF4-FFF2-40B4-BE49-F238E27FC236}">
                <a16:creationId xmlns:a16="http://schemas.microsoft.com/office/drawing/2014/main" id="{9D76EDAC-5A6B-196A-775B-177931514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225" y="2139255"/>
            <a:ext cx="11327549" cy="4106236"/>
          </a:xfrm>
          <a:prstGeom prst="rect">
            <a:avLst/>
          </a:prstGeom>
        </p:spPr>
      </p:pic>
    </p:spTree>
    <p:extLst>
      <p:ext uri="{BB962C8B-B14F-4D97-AF65-F5344CB8AC3E}">
        <p14:creationId xmlns:p14="http://schemas.microsoft.com/office/powerpoint/2010/main" val="3299266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oneTexte 2">
            <a:extLst>
              <a:ext uri="{FF2B5EF4-FFF2-40B4-BE49-F238E27FC236}">
                <a16:creationId xmlns:a16="http://schemas.microsoft.com/office/drawing/2014/main" id="{186204E8-B44B-8F10-8E99-3A8BDC086891}"/>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400" kern="1200">
                <a:solidFill>
                  <a:srgbClr val="FFFFFF"/>
                </a:solidFill>
                <a:effectLst/>
                <a:latin typeface="+mj-lt"/>
                <a:ea typeface="+mj-ea"/>
                <a:cs typeface="+mj-cs"/>
              </a:rPr>
              <a:t>La APP (page maitresse ou parent)</a:t>
            </a:r>
          </a:p>
          <a:p>
            <a:pPr>
              <a:lnSpc>
                <a:spcPct val="90000"/>
              </a:lnSpc>
              <a:spcBef>
                <a:spcPct val="0"/>
              </a:spcBef>
              <a:spcAft>
                <a:spcPts val="600"/>
              </a:spcAft>
            </a:pPr>
            <a:r>
              <a:rPr lang="en-US" sz="3400" kern="1200">
                <a:solidFill>
                  <a:srgbClr val="FFFFFF"/>
                </a:solidFill>
                <a:effectLst/>
                <a:latin typeface="+mj-lt"/>
                <a:ea typeface="+mj-ea"/>
                <a:cs typeface="+mj-cs"/>
              </a:rPr>
              <a:t>Template</a:t>
            </a:r>
          </a:p>
        </p:txBody>
      </p:sp>
      <p:pic>
        <p:nvPicPr>
          <p:cNvPr id="4" name="Image 3" descr="Une image contenant texte, herbe, capture d’écran&#10;&#10;Description générée automatiquement">
            <a:extLst>
              <a:ext uri="{FF2B5EF4-FFF2-40B4-BE49-F238E27FC236}">
                <a16:creationId xmlns:a16="http://schemas.microsoft.com/office/drawing/2014/main" id="{107C6060-912E-2BAB-AB8F-EF5CD1107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225" y="2549879"/>
            <a:ext cx="11327549" cy="3284988"/>
          </a:xfrm>
          <a:prstGeom prst="rect">
            <a:avLst/>
          </a:prstGeom>
        </p:spPr>
      </p:pic>
    </p:spTree>
    <p:extLst>
      <p:ext uri="{BB962C8B-B14F-4D97-AF65-F5344CB8AC3E}">
        <p14:creationId xmlns:p14="http://schemas.microsoft.com/office/powerpoint/2010/main" val="24724206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oneTexte 2">
            <a:extLst>
              <a:ext uri="{FF2B5EF4-FFF2-40B4-BE49-F238E27FC236}">
                <a16:creationId xmlns:a16="http://schemas.microsoft.com/office/drawing/2014/main" id="{3D6C5B5D-A0C2-58B7-85C1-473ECADD70CC}"/>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a:solidFill>
                  <a:srgbClr val="FFFFFF"/>
                </a:solidFill>
                <a:effectLst/>
                <a:latin typeface="+mj-lt"/>
                <a:ea typeface="+mj-ea"/>
                <a:cs typeface="+mj-cs"/>
              </a:rPr>
              <a:t>Script</a:t>
            </a:r>
          </a:p>
        </p:txBody>
      </p:sp>
      <p:pic>
        <p:nvPicPr>
          <p:cNvPr id="4" name="Image 3" descr="Une image contenant texte&#10;&#10;Description générée automatiquement">
            <a:extLst>
              <a:ext uri="{FF2B5EF4-FFF2-40B4-BE49-F238E27FC236}">
                <a16:creationId xmlns:a16="http://schemas.microsoft.com/office/drawing/2014/main" id="{C5883D30-87AD-B8D2-54E4-1339008793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225" y="2535718"/>
            <a:ext cx="11327549" cy="3313309"/>
          </a:xfrm>
          <a:prstGeom prst="rect">
            <a:avLst/>
          </a:prstGeom>
        </p:spPr>
      </p:pic>
    </p:spTree>
    <p:extLst>
      <p:ext uri="{BB962C8B-B14F-4D97-AF65-F5344CB8AC3E}">
        <p14:creationId xmlns:p14="http://schemas.microsoft.com/office/powerpoint/2010/main" val="7264421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oneTexte 2">
            <a:extLst>
              <a:ext uri="{FF2B5EF4-FFF2-40B4-BE49-F238E27FC236}">
                <a16:creationId xmlns:a16="http://schemas.microsoft.com/office/drawing/2014/main" id="{CFEA4F7B-F285-9C66-391B-F516BDC2F3CB}"/>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a:solidFill>
                  <a:srgbClr val="FFFFFF"/>
                </a:solidFill>
                <a:effectLst/>
                <a:latin typeface="+mj-lt"/>
                <a:ea typeface="+mj-ea"/>
                <a:cs typeface="+mj-cs"/>
              </a:rPr>
              <a:t>Style</a:t>
            </a:r>
          </a:p>
        </p:txBody>
      </p:sp>
      <p:pic>
        <p:nvPicPr>
          <p:cNvPr id="4" name="Image 3" descr="Une image contenant texte&#10;&#10;Description générée automatiquement">
            <a:extLst>
              <a:ext uri="{FF2B5EF4-FFF2-40B4-BE49-F238E27FC236}">
                <a16:creationId xmlns:a16="http://schemas.microsoft.com/office/drawing/2014/main" id="{EDB4AC49-4797-A591-E8AC-2F829B653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635" y="1966293"/>
            <a:ext cx="8772729" cy="4452160"/>
          </a:xfrm>
          <a:prstGeom prst="rect">
            <a:avLst/>
          </a:prstGeom>
        </p:spPr>
      </p:pic>
    </p:spTree>
    <p:extLst>
      <p:ext uri="{BB962C8B-B14F-4D97-AF65-F5344CB8AC3E}">
        <p14:creationId xmlns:p14="http://schemas.microsoft.com/office/powerpoint/2010/main" val="6477069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oneTexte 2">
            <a:extLst>
              <a:ext uri="{FF2B5EF4-FFF2-40B4-BE49-F238E27FC236}">
                <a16:creationId xmlns:a16="http://schemas.microsoft.com/office/drawing/2014/main" id="{723D0967-996D-3796-0815-F5A3798D3C1D}"/>
              </a:ext>
            </a:extLst>
          </p:cNvPr>
          <p:cNvSpPr txBox="1"/>
          <p:nvPr/>
        </p:nvSpPr>
        <p:spPr>
          <a:xfrm>
            <a:off x="4474462" y="630936"/>
            <a:ext cx="7074409"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a:solidFill>
                  <a:srgbClr val="FFFFFF"/>
                </a:solidFill>
                <a:effectLst/>
              </a:rPr>
              <a:t>Et le main js qui ma servit à importer Bootstrap</a:t>
            </a:r>
          </a:p>
          <a:p>
            <a:pPr indent="-228600">
              <a:lnSpc>
                <a:spcPct val="90000"/>
              </a:lnSpc>
              <a:spcAft>
                <a:spcPts val="600"/>
              </a:spcAft>
              <a:buFont typeface="Arial" panose="020B0604020202020204" pitchFamily="34" charset="0"/>
              <a:buChar char="•"/>
            </a:pPr>
            <a:r>
              <a:rPr lang="en-US" sz="2200">
                <a:solidFill>
                  <a:srgbClr val="FFFFFF"/>
                </a:solidFill>
                <a:effectLst/>
              </a:rPr>
              <a:t>Dans mon code j’explique tout en détail, tout ce que chaque bout de code fait. Bref beaucoup de commentaire explicatif aussi. </a:t>
            </a:r>
          </a:p>
        </p:txBody>
      </p:sp>
      <p:pic>
        <p:nvPicPr>
          <p:cNvPr id="4" name="Image 3" descr="Une image contenant texte&#10;&#10;Description générée automatiquement">
            <a:extLst>
              <a:ext uri="{FF2B5EF4-FFF2-40B4-BE49-F238E27FC236}">
                <a16:creationId xmlns:a16="http://schemas.microsoft.com/office/drawing/2014/main" id="{BFBF92AB-7C73-66F8-07E7-311B0B3F60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031" y="2971800"/>
            <a:ext cx="10661745" cy="3278488"/>
          </a:xfrm>
          <a:prstGeom prst="rect">
            <a:avLst/>
          </a:prstGeom>
        </p:spPr>
      </p:pic>
    </p:spTree>
    <p:extLst>
      <p:ext uri="{BB962C8B-B14F-4D97-AF65-F5344CB8AC3E}">
        <p14:creationId xmlns:p14="http://schemas.microsoft.com/office/powerpoint/2010/main" val="34630599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0BE2393-D2F2-18D5-82F1-2F4FBC3E9A9D}"/>
              </a:ext>
            </a:extLst>
          </p:cNvPr>
          <p:cNvSpPr txBox="1"/>
          <p:nvPr/>
        </p:nvSpPr>
        <p:spPr>
          <a:xfrm>
            <a:off x="3048000" y="224671"/>
            <a:ext cx="6096000" cy="369332"/>
          </a:xfrm>
          <a:prstGeom prst="rect">
            <a:avLst/>
          </a:prstGeom>
          <a:noFill/>
        </p:spPr>
        <p:txBody>
          <a:bodyPr wrap="square">
            <a:spAutoFit/>
          </a:bodyPr>
          <a:lstStyle/>
          <a:p>
            <a:pPr algn="ctr"/>
            <a:r>
              <a:rPr lang="fr-CA" sz="1800" b="1" dirty="0">
                <a:solidFill>
                  <a:srgbClr val="1C1D1F"/>
                </a:solidFill>
                <a:effectLst/>
                <a:latin typeface="Calibri" panose="020F0502020204030204" pitchFamily="34" charset="0"/>
                <a:ea typeface="Times New Roman" panose="02020603050405020304" pitchFamily="18" charset="0"/>
              </a:rPr>
              <a:t>Annexe</a:t>
            </a:r>
            <a:endParaRPr lang="fr-CA" sz="1200" dirty="0">
              <a:effectLst/>
              <a:latin typeface="Times New Roman" panose="02020603050405020304" pitchFamily="18" charset="0"/>
              <a:ea typeface="Times New Roman" panose="02020603050405020304" pitchFamily="18" charset="0"/>
            </a:endParaRPr>
          </a:p>
        </p:txBody>
      </p:sp>
      <p:sp>
        <p:nvSpPr>
          <p:cNvPr id="5" name="ZoneTexte 4">
            <a:extLst>
              <a:ext uri="{FF2B5EF4-FFF2-40B4-BE49-F238E27FC236}">
                <a16:creationId xmlns:a16="http://schemas.microsoft.com/office/drawing/2014/main" id="{BA5DBFA0-537B-CBF1-BCF4-B9CD76645AA5}"/>
              </a:ext>
            </a:extLst>
          </p:cNvPr>
          <p:cNvSpPr txBox="1"/>
          <p:nvPr/>
        </p:nvSpPr>
        <p:spPr>
          <a:xfrm>
            <a:off x="3048000" y="1034296"/>
            <a:ext cx="6096000" cy="5016758"/>
          </a:xfrm>
          <a:prstGeom prst="rect">
            <a:avLst/>
          </a:prstGeom>
          <a:noFill/>
        </p:spPr>
        <p:txBody>
          <a:bodyPr wrap="square">
            <a:spAutoFit/>
          </a:bodyPr>
          <a:lstStyle/>
          <a:p>
            <a:r>
              <a:rPr lang="fr-CA" sz="1600" dirty="0">
                <a:solidFill>
                  <a:srgbClr val="1C1D1F"/>
                </a:solidFill>
                <a:effectLst/>
                <a:latin typeface="Calibri" panose="020F0502020204030204" pitchFamily="34" charset="0"/>
                <a:ea typeface="Times New Roman" panose="02020603050405020304" pitchFamily="18" charset="0"/>
              </a:rPr>
              <a:t>Liens utiliser :</a:t>
            </a:r>
            <a:endParaRPr lang="fr-CA" sz="1600" dirty="0">
              <a:effectLst/>
              <a:latin typeface="Times New Roman" panose="02020603050405020304" pitchFamily="18" charset="0"/>
              <a:ea typeface="Times New Roman" panose="02020603050405020304" pitchFamily="18" charset="0"/>
            </a:endParaRPr>
          </a:p>
          <a:p>
            <a:r>
              <a:rPr lang="fr-CA" sz="1600" dirty="0">
                <a:solidFill>
                  <a:srgbClr val="1C1D1F"/>
                </a:solidFill>
                <a:effectLst/>
                <a:latin typeface="Calibri" panose="020F0502020204030204" pitchFamily="34" charset="0"/>
                <a:ea typeface="Times New Roman" panose="02020603050405020304" pitchFamily="18" charset="0"/>
              </a:rPr>
              <a:t>Pour faire ma requête</a:t>
            </a:r>
            <a:endParaRPr lang="fr-CA" sz="1600" dirty="0">
              <a:effectLst/>
              <a:latin typeface="Times New Roman" panose="02020603050405020304" pitchFamily="18" charset="0"/>
              <a:ea typeface="Times New Roman" panose="02020603050405020304" pitchFamily="18" charset="0"/>
            </a:endParaRPr>
          </a:p>
          <a:p>
            <a:r>
              <a:rPr lang="fr-CA" sz="1600" u="sng" dirty="0">
                <a:solidFill>
                  <a:srgbClr val="000000"/>
                </a:solidFill>
                <a:effectLst/>
                <a:latin typeface="Calibri" panose="020F0502020204030204" pitchFamily="34" charset="0"/>
                <a:ea typeface="Times New Roman" panose="02020603050405020304" pitchFamily="18" charset="0"/>
                <a:hlinkClick r:id="rId2"/>
              </a:rPr>
              <a:t>https://openweathermap.org/current</a:t>
            </a:r>
            <a:r>
              <a:rPr lang="fr-CA" sz="1600" dirty="0">
                <a:solidFill>
                  <a:srgbClr val="1C1D1F"/>
                </a:solidFill>
                <a:effectLst/>
                <a:latin typeface="Calibri" panose="020F0502020204030204" pitchFamily="34" charset="0"/>
                <a:ea typeface="Times New Roman" panose="02020603050405020304" pitchFamily="18" charset="0"/>
              </a:rPr>
              <a:t> </a:t>
            </a:r>
            <a:endParaRPr lang="fr-CA" sz="1600" dirty="0">
              <a:effectLst/>
              <a:latin typeface="Times New Roman" panose="02020603050405020304" pitchFamily="18" charset="0"/>
              <a:ea typeface="Times New Roman" panose="02020603050405020304" pitchFamily="18" charset="0"/>
            </a:endParaRPr>
          </a:p>
          <a:p>
            <a:r>
              <a:rPr lang="fr-CA" sz="1600" dirty="0">
                <a:solidFill>
                  <a:srgbClr val="1C1D1F"/>
                </a:solidFill>
                <a:effectLst/>
                <a:latin typeface="Calibri" panose="020F0502020204030204" pitchFamily="34" charset="0"/>
                <a:ea typeface="Times New Roman" panose="02020603050405020304" pitchFamily="18" charset="0"/>
              </a:rPr>
              <a:t>La grosse doc.</a:t>
            </a:r>
            <a:endParaRPr lang="fr-CA" sz="1600" dirty="0">
              <a:effectLst/>
              <a:latin typeface="Times New Roman" panose="02020603050405020304" pitchFamily="18" charset="0"/>
              <a:ea typeface="Times New Roman" panose="02020603050405020304" pitchFamily="18" charset="0"/>
            </a:endParaRPr>
          </a:p>
          <a:p>
            <a:r>
              <a:rPr lang="fr-CA" sz="1600" u="sng" dirty="0">
                <a:solidFill>
                  <a:srgbClr val="000000"/>
                </a:solidFill>
                <a:effectLst/>
                <a:latin typeface="Calibri" panose="020F0502020204030204" pitchFamily="34" charset="0"/>
                <a:ea typeface="Times New Roman" panose="02020603050405020304" pitchFamily="18" charset="0"/>
                <a:hlinkClick r:id="rId3"/>
              </a:rPr>
              <a:t>https://fr.vuejs.org/v2/guide/</a:t>
            </a:r>
            <a:r>
              <a:rPr lang="fr-CA" sz="1600" dirty="0">
                <a:solidFill>
                  <a:srgbClr val="1C1D1F"/>
                </a:solidFill>
                <a:effectLst/>
                <a:latin typeface="Calibri" panose="020F0502020204030204" pitchFamily="34" charset="0"/>
                <a:ea typeface="Times New Roman" panose="02020603050405020304" pitchFamily="18" charset="0"/>
              </a:rPr>
              <a:t> </a:t>
            </a:r>
            <a:endParaRPr lang="fr-CA" sz="1600" dirty="0">
              <a:effectLst/>
              <a:latin typeface="Times New Roman" panose="02020603050405020304" pitchFamily="18" charset="0"/>
              <a:ea typeface="Times New Roman" panose="02020603050405020304" pitchFamily="18" charset="0"/>
            </a:endParaRPr>
          </a:p>
          <a:p>
            <a:r>
              <a:rPr lang="fr-CA" sz="1600" dirty="0">
                <a:solidFill>
                  <a:srgbClr val="1C1D1F"/>
                </a:solidFill>
                <a:effectLst/>
                <a:latin typeface="Calibri" panose="020F0502020204030204" pitchFamily="34" charset="0"/>
                <a:ea typeface="Times New Roman" panose="02020603050405020304" pitchFamily="18" charset="0"/>
              </a:rPr>
              <a:t>Celui-là je l’ai utilisé parce que je trouvais qu’il montrait des bonnes choses dans son vidéo puis j’ai été bloquer et sa ma débloquer.</a:t>
            </a:r>
            <a:endParaRPr lang="fr-CA" sz="1600" dirty="0">
              <a:effectLst/>
              <a:latin typeface="Times New Roman" panose="02020603050405020304" pitchFamily="18" charset="0"/>
              <a:ea typeface="Times New Roman" panose="02020603050405020304" pitchFamily="18" charset="0"/>
            </a:endParaRPr>
          </a:p>
          <a:p>
            <a:r>
              <a:rPr lang="fr-CA" sz="1600" u="sng" dirty="0">
                <a:solidFill>
                  <a:srgbClr val="000000"/>
                </a:solidFill>
                <a:effectLst/>
                <a:latin typeface="Calibri" panose="020F0502020204030204" pitchFamily="34" charset="0"/>
                <a:ea typeface="Times New Roman" panose="02020603050405020304" pitchFamily="18" charset="0"/>
                <a:hlinkClick r:id="rId4"/>
              </a:rPr>
              <a:t>https://www.youtube.com/watch?v=-B-nP5rfI0I</a:t>
            </a:r>
            <a:r>
              <a:rPr lang="fr-CA" sz="1600" dirty="0">
                <a:solidFill>
                  <a:srgbClr val="1C1D1F"/>
                </a:solidFill>
                <a:effectLst/>
                <a:latin typeface="Calibri" panose="020F0502020204030204" pitchFamily="34" charset="0"/>
                <a:ea typeface="Times New Roman" panose="02020603050405020304" pitchFamily="18" charset="0"/>
              </a:rPr>
              <a:t> </a:t>
            </a:r>
            <a:endParaRPr lang="fr-CA" sz="1600" dirty="0">
              <a:effectLst/>
              <a:latin typeface="Times New Roman" panose="02020603050405020304" pitchFamily="18" charset="0"/>
              <a:ea typeface="Times New Roman" panose="02020603050405020304" pitchFamily="18" charset="0"/>
            </a:endParaRPr>
          </a:p>
          <a:p>
            <a:r>
              <a:rPr lang="fr-CA" sz="1600" dirty="0">
                <a:solidFill>
                  <a:srgbClr val="1C1D1F"/>
                </a:solidFill>
                <a:effectLst/>
                <a:latin typeface="Calibri" panose="020F0502020204030204" pitchFamily="34" charset="0"/>
                <a:ea typeface="Times New Roman" panose="02020603050405020304" pitchFamily="18" charset="0"/>
              </a:rPr>
              <a:t>Celui-là je l’ai utilisé parce que j’avais toujours des erreurs au début</a:t>
            </a:r>
            <a:endParaRPr lang="fr-CA" sz="1600" dirty="0">
              <a:effectLst/>
              <a:latin typeface="Times New Roman" panose="02020603050405020304" pitchFamily="18" charset="0"/>
              <a:ea typeface="Times New Roman" panose="02020603050405020304" pitchFamily="18" charset="0"/>
            </a:endParaRPr>
          </a:p>
          <a:p>
            <a:r>
              <a:rPr lang="fr-CA" sz="1600" u="sng" dirty="0">
                <a:solidFill>
                  <a:srgbClr val="000000"/>
                </a:solidFill>
                <a:effectLst/>
                <a:latin typeface="Calibri" panose="020F0502020204030204" pitchFamily="34" charset="0"/>
                <a:ea typeface="Times New Roman" panose="02020603050405020304" pitchFamily="18" charset="0"/>
                <a:hlinkClick r:id="rId5"/>
              </a:rPr>
              <a:t>https://stackoverflow.com/questions/71326062/vue-component-name-theconfirm-should-always-be-multi-word</a:t>
            </a:r>
            <a:r>
              <a:rPr lang="fr-CA" sz="1600" dirty="0">
                <a:solidFill>
                  <a:srgbClr val="1C1D1F"/>
                </a:solidFill>
                <a:effectLst/>
                <a:latin typeface="Calibri" panose="020F0502020204030204" pitchFamily="34" charset="0"/>
                <a:ea typeface="Times New Roman" panose="02020603050405020304" pitchFamily="18" charset="0"/>
              </a:rPr>
              <a:t> </a:t>
            </a:r>
            <a:endParaRPr lang="fr-CA" sz="1600" dirty="0">
              <a:effectLst/>
              <a:latin typeface="Times New Roman" panose="02020603050405020304" pitchFamily="18" charset="0"/>
              <a:ea typeface="Times New Roman" panose="02020603050405020304" pitchFamily="18" charset="0"/>
            </a:endParaRPr>
          </a:p>
          <a:p>
            <a:r>
              <a:rPr lang="fr-CA" sz="1600" dirty="0">
                <a:solidFill>
                  <a:srgbClr val="1C1D1F"/>
                </a:solidFill>
                <a:effectLst/>
                <a:latin typeface="Calibri" panose="020F0502020204030204" pitchFamily="34" charset="0"/>
                <a:ea typeface="Times New Roman" panose="02020603050405020304" pitchFamily="18" charset="0"/>
              </a:rPr>
              <a:t>Pour problème avec erreur </a:t>
            </a:r>
            <a:r>
              <a:rPr lang="fr-CA" sz="1600" dirty="0" err="1">
                <a:solidFill>
                  <a:srgbClr val="1C1D1F"/>
                </a:solidFill>
                <a:effectLst/>
                <a:latin typeface="Calibri" panose="020F0502020204030204" pitchFamily="34" charset="0"/>
                <a:ea typeface="Times New Roman" panose="02020603050405020304" pitchFamily="18" charset="0"/>
              </a:rPr>
              <a:t>estlint</a:t>
            </a:r>
            <a:endParaRPr lang="fr-CA" sz="1600" dirty="0">
              <a:effectLst/>
              <a:latin typeface="Times New Roman" panose="02020603050405020304" pitchFamily="18" charset="0"/>
              <a:ea typeface="Times New Roman" panose="02020603050405020304" pitchFamily="18" charset="0"/>
            </a:endParaRPr>
          </a:p>
          <a:p>
            <a:r>
              <a:rPr lang="fr-CA" sz="1600" u="sng" dirty="0">
                <a:solidFill>
                  <a:srgbClr val="000000"/>
                </a:solidFill>
                <a:effectLst/>
                <a:latin typeface="Calibri" panose="020F0502020204030204" pitchFamily="34" charset="0"/>
                <a:ea typeface="Times New Roman" panose="02020603050405020304" pitchFamily="18" charset="0"/>
                <a:hlinkClick r:id="rId6"/>
              </a:rPr>
              <a:t>https://eslint.vuejs.org/rules/multi-word-component-names.html</a:t>
            </a:r>
            <a:r>
              <a:rPr lang="fr-CA" sz="1600" dirty="0">
                <a:solidFill>
                  <a:srgbClr val="1C1D1F"/>
                </a:solidFill>
                <a:effectLst/>
                <a:latin typeface="Calibri" panose="020F0502020204030204" pitchFamily="34" charset="0"/>
                <a:ea typeface="Times New Roman" panose="02020603050405020304" pitchFamily="18" charset="0"/>
              </a:rPr>
              <a:t> </a:t>
            </a:r>
            <a:endParaRPr lang="fr-CA" sz="1600" dirty="0">
              <a:effectLst/>
              <a:latin typeface="Times New Roman" panose="02020603050405020304" pitchFamily="18" charset="0"/>
              <a:ea typeface="Times New Roman" panose="02020603050405020304" pitchFamily="18" charset="0"/>
            </a:endParaRPr>
          </a:p>
          <a:p>
            <a:r>
              <a:rPr lang="fr-CA" sz="1600" dirty="0">
                <a:solidFill>
                  <a:srgbClr val="1C1D1F"/>
                </a:solidFill>
                <a:effectLst/>
                <a:latin typeface="Calibri" panose="020F0502020204030204" pitchFamily="34" charset="0"/>
                <a:ea typeface="Times New Roman" panose="02020603050405020304" pitchFamily="18" charset="0"/>
              </a:rPr>
              <a:t>Pour problème avec erreur </a:t>
            </a:r>
            <a:r>
              <a:rPr lang="fr-CA" sz="1600" dirty="0" err="1">
                <a:solidFill>
                  <a:srgbClr val="1C1D1F"/>
                </a:solidFill>
                <a:effectLst/>
                <a:latin typeface="Calibri" panose="020F0502020204030204" pitchFamily="34" charset="0"/>
                <a:ea typeface="Times New Roman" panose="02020603050405020304" pitchFamily="18" charset="0"/>
              </a:rPr>
              <a:t>estlint</a:t>
            </a:r>
            <a:endParaRPr lang="fr-CA" sz="1600" dirty="0">
              <a:effectLst/>
              <a:latin typeface="Times New Roman" panose="02020603050405020304" pitchFamily="18" charset="0"/>
              <a:ea typeface="Times New Roman" panose="02020603050405020304" pitchFamily="18" charset="0"/>
            </a:endParaRPr>
          </a:p>
          <a:p>
            <a:r>
              <a:rPr lang="fr-CA" sz="1600" u="sng" dirty="0">
                <a:solidFill>
                  <a:srgbClr val="000000"/>
                </a:solidFill>
                <a:effectLst/>
                <a:latin typeface="Calibri" panose="020F0502020204030204" pitchFamily="34" charset="0"/>
                <a:ea typeface="Times New Roman" panose="02020603050405020304" pitchFamily="18" charset="0"/>
                <a:hlinkClick r:id="rId7"/>
              </a:rPr>
              <a:t>https://stackoverflow.com/questions/70570973/how-to-disable-vue-multi-word-component-names-eslint-rule-for-just-one-vue-file</a:t>
            </a:r>
            <a:endParaRPr lang="fr-CA" sz="1600" dirty="0">
              <a:effectLst/>
              <a:latin typeface="Times New Roman" panose="02020603050405020304" pitchFamily="18" charset="0"/>
              <a:ea typeface="Times New Roman" panose="02020603050405020304" pitchFamily="18" charset="0"/>
            </a:endParaRPr>
          </a:p>
          <a:p>
            <a:r>
              <a:rPr lang="fr-CA" sz="1600" dirty="0">
                <a:solidFill>
                  <a:srgbClr val="1C1D1F"/>
                </a:solidFill>
                <a:effectLst/>
                <a:latin typeface="Calibri" panose="020F0502020204030204" pitchFamily="34" charset="0"/>
                <a:ea typeface="Times New Roman" panose="02020603050405020304" pitchFamily="18" charset="0"/>
              </a:rPr>
              <a:t>Pour installer </a:t>
            </a:r>
            <a:r>
              <a:rPr lang="fr-CA" sz="1600" dirty="0" err="1">
                <a:solidFill>
                  <a:srgbClr val="1C1D1F"/>
                </a:solidFill>
                <a:effectLst/>
                <a:latin typeface="Calibri" panose="020F0502020204030204" pitchFamily="34" charset="0"/>
                <a:ea typeface="Times New Roman" panose="02020603050405020304" pitchFamily="18" charset="0"/>
              </a:rPr>
              <a:t>axios</a:t>
            </a:r>
            <a:r>
              <a:rPr lang="fr-CA" sz="1600" dirty="0">
                <a:solidFill>
                  <a:srgbClr val="1C1D1F"/>
                </a:solidFill>
                <a:effectLst/>
                <a:latin typeface="Calibri" panose="020F0502020204030204" pitchFamily="34" charset="0"/>
                <a:ea typeface="Times New Roman" panose="02020603050405020304" pitchFamily="18" charset="0"/>
              </a:rPr>
              <a:t> pour m’aider à faire la requête</a:t>
            </a:r>
            <a:endParaRPr lang="fr-CA" sz="1600" dirty="0">
              <a:effectLst/>
              <a:latin typeface="Times New Roman" panose="02020603050405020304" pitchFamily="18" charset="0"/>
              <a:ea typeface="Times New Roman" panose="02020603050405020304" pitchFamily="18" charset="0"/>
            </a:endParaRPr>
          </a:p>
          <a:p>
            <a:r>
              <a:rPr lang="fr-CA" sz="1600" u="sng" dirty="0">
                <a:solidFill>
                  <a:srgbClr val="000000"/>
                </a:solidFill>
                <a:effectLst/>
                <a:latin typeface="Calibri" panose="020F0502020204030204" pitchFamily="34" charset="0"/>
                <a:ea typeface="Times New Roman" panose="02020603050405020304" pitchFamily="18" charset="0"/>
                <a:hlinkClick r:id="rId8"/>
              </a:rPr>
              <a:t>https://stackoverflow.com/questions/64254792/reactjs-module-not-found-cant-resolve-axios</a:t>
            </a:r>
            <a:r>
              <a:rPr lang="fr-CA" sz="1600" dirty="0">
                <a:solidFill>
                  <a:srgbClr val="1C1D1F"/>
                </a:solidFill>
                <a:effectLst/>
                <a:latin typeface="Calibri" panose="020F0502020204030204" pitchFamily="34" charset="0"/>
                <a:ea typeface="Times New Roman" panose="02020603050405020304" pitchFamily="18" charset="0"/>
              </a:rPr>
              <a:t> </a:t>
            </a:r>
            <a:br>
              <a:rPr lang="fr-CA" sz="1600" dirty="0">
                <a:solidFill>
                  <a:srgbClr val="1C1D1F"/>
                </a:solidFill>
                <a:effectLst/>
                <a:latin typeface="Calibri" panose="020F0502020204030204" pitchFamily="34" charset="0"/>
                <a:ea typeface="Times New Roman" panose="02020603050405020304" pitchFamily="18" charset="0"/>
              </a:rPr>
            </a:br>
            <a:endParaRPr lang="fr-CA"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053869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oneTexte 2">
            <a:extLst>
              <a:ext uri="{FF2B5EF4-FFF2-40B4-BE49-F238E27FC236}">
                <a16:creationId xmlns:a16="http://schemas.microsoft.com/office/drawing/2014/main" id="{B2C67074-4BEB-B24A-42F3-8619B9AA244A}"/>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Bef>
                <a:spcPts val="2400"/>
              </a:spcBef>
              <a:buFont typeface="Arial" panose="020B0604020202020204" pitchFamily="34" charset="0"/>
              <a:buChar char="•"/>
            </a:pPr>
            <a:r>
              <a:rPr lang="en-US" sz="1200" b="1" dirty="0">
                <a:effectLst/>
              </a:rPr>
              <a:t>Recherche E14</a:t>
            </a:r>
            <a:br>
              <a:rPr lang="en-US" sz="1200" b="1" dirty="0">
                <a:effectLst/>
              </a:rPr>
            </a:br>
            <a:endParaRPr lang="en-US" sz="1200" b="1" dirty="0">
              <a:effectLst/>
            </a:endParaRPr>
          </a:p>
          <a:p>
            <a:pPr indent="-228600">
              <a:lnSpc>
                <a:spcPct val="90000"/>
              </a:lnSpc>
              <a:spcAft>
                <a:spcPts val="800"/>
              </a:spcAft>
              <a:buFont typeface="Arial" panose="020B0604020202020204" pitchFamily="34" charset="0"/>
              <a:buChar char="•"/>
            </a:pPr>
            <a:r>
              <a:rPr lang="en-US" sz="1200" dirty="0">
                <a:effectLst/>
              </a:rPr>
              <a:t>Dans le cadre du </a:t>
            </a:r>
            <a:r>
              <a:rPr lang="en-US" sz="1200" dirty="0" err="1">
                <a:effectLst/>
              </a:rPr>
              <a:t>cours</a:t>
            </a:r>
            <a:r>
              <a:rPr lang="en-US" sz="1200" dirty="0">
                <a:effectLst/>
              </a:rPr>
              <a:t>, </a:t>
            </a:r>
            <a:r>
              <a:rPr lang="en-US" sz="1200" dirty="0" err="1">
                <a:effectLst/>
              </a:rPr>
              <a:t>vous</a:t>
            </a:r>
            <a:r>
              <a:rPr lang="en-US" sz="1200" dirty="0">
                <a:effectLst/>
              </a:rPr>
              <a:t> </a:t>
            </a:r>
            <a:r>
              <a:rPr lang="en-US" sz="1200" dirty="0" err="1">
                <a:effectLst/>
              </a:rPr>
              <a:t>êtes</a:t>
            </a:r>
            <a:r>
              <a:rPr lang="en-US" sz="1200" dirty="0">
                <a:effectLst/>
              </a:rPr>
              <a:t> </a:t>
            </a:r>
            <a:r>
              <a:rPr lang="en-US" sz="1200" dirty="0" err="1">
                <a:effectLst/>
              </a:rPr>
              <a:t>appelé</a:t>
            </a:r>
            <a:r>
              <a:rPr lang="en-US" sz="1200" dirty="0">
                <a:effectLst/>
              </a:rPr>
              <a:t> à faire un travail de recherche sur un nouveau </a:t>
            </a:r>
            <a:r>
              <a:rPr lang="en-US" sz="1200" dirty="0" err="1">
                <a:effectLst/>
              </a:rPr>
              <a:t>langage</a:t>
            </a:r>
            <a:r>
              <a:rPr lang="en-US" sz="1200" dirty="0">
                <a:effectLst/>
              </a:rPr>
              <a:t> de </a:t>
            </a:r>
            <a:r>
              <a:rPr lang="en-US" sz="1200" dirty="0" err="1">
                <a:effectLst/>
              </a:rPr>
              <a:t>programmation</a:t>
            </a:r>
            <a:r>
              <a:rPr lang="en-US" sz="1200" dirty="0">
                <a:effectLst/>
              </a:rPr>
              <a:t> et/</a:t>
            </a:r>
            <a:r>
              <a:rPr lang="en-US" sz="1200" dirty="0" err="1">
                <a:effectLst/>
              </a:rPr>
              <a:t>ou</a:t>
            </a:r>
            <a:r>
              <a:rPr lang="en-US" sz="1200" dirty="0">
                <a:effectLst/>
              </a:rPr>
              <a:t> Framework.  Pour se faire, </a:t>
            </a:r>
            <a:r>
              <a:rPr lang="en-US" sz="1200" dirty="0" err="1">
                <a:effectLst/>
              </a:rPr>
              <a:t>vous</a:t>
            </a:r>
            <a:r>
              <a:rPr lang="en-US" sz="1200" dirty="0">
                <a:effectLst/>
              </a:rPr>
              <a:t> </a:t>
            </a:r>
            <a:r>
              <a:rPr lang="en-US" sz="1200" dirty="0" err="1">
                <a:effectLst/>
              </a:rPr>
              <a:t>montrerez</a:t>
            </a:r>
            <a:r>
              <a:rPr lang="en-US" sz="1200" dirty="0">
                <a:effectLst/>
              </a:rPr>
              <a:t> </a:t>
            </a:r>
            <a:r>
              <a:rPr lang="en-US" sz="1200" dirty="0" err="1">
                <a:effectLst/>
              </a:rPr>
              <a:t>une</a:t>
            </a:r>
            <a:r>
              <a:rPr lang="en-US" sz="1200" dirty="0">
                <a:effectLst/>
              </a:rPr>
              <a:t> documentation Ex. : PowerPoint </a:t>
            </a:r>
            <a:r>
              <a:rPr lang="en-US" sz="1200" dirty="0" err="1">
                <a:effectLst/>
              </a:rPr>
              <a:t>ou</a:t>
            </a:r>
            <a:r>
              <a:rPr lang="en-US" sz="1200" dirty="0">
                <a:effectLst/>
              </a:rPr>
              <a:t> </a:t>
            </a:r>
            <a:r>
              <a:rPr lang="en-US" sz="1200" dirty="0" err="1">
                <a:effectLst/>
              </a:rPr>
              <a:t>autre</a:t>
            </a:r>
            <a:r>
              <a:rPr lang="en-US" sz="1200" dirty="0">
                <a:effectLst/>
              </a:rPr>
              <a:t> que </a:t>
            </a:r>
            <a:r>
              <a:rPr lang="en-US" sz="1200" dirty="0" err="1">
                <a:effectLst/>
              </a:rPr>
              <a:t>vous</a:t>
            </a:r>
            <a:r>
              <a:rPr lang="en-US" sz="1200" dirty="0">
                <a:effectLst/>
              </a:rPr>
              <a:t> </a:t>
            </a:r>
            <a:r>
              <a:rPr lang="en-US" sz="1200" dirty="0" err="1">
                <a:effectLst/>
              </a:rPr>
              <a:t>prendrez</a:t>
            </a:r>
            <a:r>
              <a:rPr lang="en-US" sz="1200" dirty="0">
                <a:effectLst/>
              </a:rPr>
              <a:t> le temps de </a:t>
            </a:r>
            <a:r>
              <a:rPr lang="en-US" sz="1200" dirty="0" err="1">
                <a:effectLst/>
              </a:rPr>
              <a:t>présenter</a:t>
            </a:r>
            <a:r>
              <a:rPr lang="en-US" sz="1200" dirty="0">
                <a:effectLst/>
              </a:rPr>
              <a:t> aux </a:t>
            </a:r>
            <a:r>
              <a:rPr lang="en-US" sz="1200" dirty="0" err="1">
                <a:effectLst/>
              </a:rPr>
              <a:t>autres</a:t>
            </a:r>
            <a:r>
              <a:rPr lang="en-US" sz="1200" dirty="0">
                <a:effectLst/>
              </a:rPr>
              <a:t> </a:t>
            </a:r>
            <a:r>
              <a:rPr lang="en-US" sz="1200" dirty="0" err="1">
                <a:effectLst/>
              </a:rPr>
              <a:t>étudiants</a:t>
            </a:r>
            <a:r>
              <a:rPr lang="en-US" sz="1200" dirty="0">
                <a:effectLst/>
              </a:rPr>
              <a:t> à la </a:t>
            </a:r>
            <a:r>
              <a:rPr lang="en-US" sz="1200" dirty="0" err="1">
                <a:effectLst/>
              </a:rPr>
              <a:t>dernière</a:t>
            </a:r>
            <a:r>
              <a:rPr lang="en-US" sz="1200" dirty="0">
                <a:effectLst/>
              </a:rPr>
              <a:t> </a:t>
            </a:r>
            <a:r>
              <a:rPr lang="en-US" sz="1200" dirty="0" err="1">
                <a:effectLst/>
              </a:rPr>
              <a:t>période</a:t>
            </a:r>
            <a:r>
              <a:rPr lang="en-US" sz="1200" dirty="0">
                <a:effectLst/>
              </a:rPr>
              <a:t>.</a:t>
            </a:r>
            <a:br>
              <a:rPr lang="en-US" sz="1200" dirty="0">
                <a:effectLst/>
              </a:rPr>
            </a:br>
            <a:br>
              <a:rPr lang="en-US" sz="1200" dirty="0">
                <a:effectLst/>
              </a:rPr>
            </a:br>
            <a:r>
              <a:rPr lang="en-US" sz="1200" dirty="0">
                <a:effectLst/>
              </a:rPr>
              <a:t>La durée de </a:t>
            </a:r>
            <a:r>
              <a:rPr lang="en-US" sz="1200" dirty="0" err="1">
                <a:effectLst/>
              </a:rPr>
              <a:t>cette</a:t>
            </a:r>
            <a:r>
              <a:rPr lang="en-US" sz="1200" dirty="0">
                <a:effectLst/>
              </a:rPr>
              <a:t> </a:t>
            </a:r>
            <a:r>
              <a:rPr lang="en-US" sz="1200" dirty="0" err="1">
                <a:effectLst/>
              </a:rPr>
              <a:t>présentation</a:t>
            </a:r>
            <a:r>
              <a:rPr lang="en-US" sz="1200" dirty="0">
                <a:effectLst/>
              </a:rPr>
              <a:t> </a:t>
            </a:r>
            <a:r>
              <a:rPr lang="en-US" sz="1200" dirty="0" err="1">
                <a:effectLst/>
              </a:rPr>
              <a:t>est</a:t>
            </a:r>
            <a:r>
              <a:rPr lang="en-US" sz="1200" dirty="0">
                <a:effectLst/>
              </a:rPr>
              <a:t> de 10 à 15 minutes. </a:t>
            </a:r>
          </a:p>
        </p:txBody>
      </p:sp>
      <p:graphicFrame>
        <p:nvGraphicFramePr>
          <p:cNvPr id="4" name="Tableau 3">
            <a:extLst>
              <a:ext uri="{FF2B5EF4-FFF2-40B4-BE49-F238E27FC236}">
                <a16:creationId xmlns:a16="http://schemas.microsoft.com/office/drawing/2014/main" id="{6DE1122A-7706-93FB-F600-678332B4E503}"/>
              </a:ext>
            </a:extLst>
          </p:cNvPr>
          <p:cNvGraphicFramePr>
            <a:graphicFrameLocks noGrp="1"/>
          </p:cNvGraphicFramePr>
          <p:nvPr>
            <p:extLst>
              <p:ext uri="{D42A27DB-BD31-4B8C-83A1-F6EECF244321}">
                <p14:modId xmlns:p14="http://schemas.microsoft.com/office/powerpoint/2010/main" val="2524478426"/>
              </p:ext>
            </p:extLst>
          </p:nvPr>
        </p:nvGraphicFramePr>
        <p:xfrm>
          <a:off x="714424" y="2290936"/>
          <a:ext cx="10750960" cy="3959352"/>
        </p:xfrm>
        <a:graphic>
          <a:graphicData uri="http://schemas.openxmlformats.org/drawingml/2006/table">
            <a:tbl>
              <a:tblPr firstRow="1" firstCol="1" bandRow="1"/>
              <a:tblGrid>
                <a:gridCol w="3217236">
                  <a:extLst>
                    <a:ext uri="{9D8B030D-6E8A-4147-A177-3AD203B41FA5}">
                      <a16:colId xmlns:a16="http://schemas.microsoft.com/office/drawing/2014/main" val="621351350"/>
                    </a:ext>
                  </a:extLst>
                </a:gridCol>
                <a:gridCol w="3665246">
                  <a:extLst>
                    <a:ext uri="{9D8B030D-6E8A-4147-A177-3AD203B41FA5}">
                      <a16:colId xmlns:a16="http://schemas.microsoft.com/office/drawing/2014/main" val="1033893083"/>
                    </a:ext>
                  </a:extLst>
                </a:gridCol>
                <a:gridCol w="3868478">
                  <a:extLst>
                    <a:ext uri="{9D8B030D-6E8A-4147-A177-3AD203B41FA5}">
                      <a16:colId xmlns:a16="http://schemas.microsoft.com/office/drawing/2014/main" val="1404439960"/>
                    </a:ext>
                  </a:extLst>
                </a:gridCol>
              </a:tblGrid>
              <a:tr h="3959352">
                <a:tc>
                  <a:txBody>
                    <a:bodyPr/>
                    <a:lstStyle/>
                    <a:p>
                      <a:pPr algn="l" fontAlgn="t">
                        <a:lnSpc>
                          <a:spcPct val="115000"/>
                        </a:lnSpc>
                        <a:spcBef>
                          <a:spcPts val="1000"/>
                        </a:spcBef>
                        <a:spcAft>
                          <a:spcPts val="0"/>
                        </a:spcAft>
                      </a:pPr>
                      <a:r>
                        <a:rPr lang="fr-CA" sz="1500" b="1" i="0" u="none" strike="noStrike">
                          <a:solidFill>
                            <a:srgbClr val="4472C4"/>
                          </a:solidFill>
                          <a:effectLst/>
                          <a:latin typeface="Calibri" panose="020F0502020204030204" pitchFamily="34" charset="0"/>
                          <a:ea typeface="Calibri" panose="020F0502020204030204" pitchFamily="34" charset="0"/>
                          <a:cs typeface="Arial" panose="020B0604020202020204" pitchFamily="34" charset="0"/>
                        </a:rPr>
                        <a:t>Choix du langage</a:t>
                      </a:r>
                      <a:endParaRPr lang="fr-CA" sz="2500" b="0" i="0" u="none" strike="noStrike">
                        <a:effectLst/>
                        <a:latin typeface="Arial" panose="020B0604020202020204" pitchFamily="34" charset="0"/>
                      </a:endParaRPr>
                    </a:p>
                    <a:p>
                      <a:pPr marL="347472" indent="-347472" algn="l" fontAlgn="t">
                        <a:lnSpc>
                          <a:spcPct val="115000"/>
                        </a:lnSpc>
                        <a:spcBef>
                          <a:spcPts val="0"/>
                        </a:spcBef>
                        <a:spcAft>
                          <a:spcPts val="0"/>
                        </a:spcAft>
                      </a:pPr>
                      <a:r>
                        <a:rPr lang="fr-CA" sz="1400" b="0" i="0" u="none" strike="noStrike">
                          <a:effectLst/>
                          <a:latin typeface="Calibri" panose="020F0502020204030204" pitchFamily="34" charset="0"/>
                          <a:ea typeface="Calibri" panose="020F0502020204030204" pitchFamily="34" charset="0"/>
                          <a:cs typeface="Arial" panose="020B0604020202020204" pitchFamily="34" charset="0"/>
                        </a:rPr>
                        <a:t>Java</a:t>
                      </a:r>
                      <a:endParaRPr lang="fr-CA" sz="2500" b="0" i="0" u="none" strike="noStrike">
                        <a:effectLst/>
                        <a:latin typeface="Arial" panose="020B0604020202020204" pitchFamily="34" charset="0"/>
                      </a:endParaRPr>
                    </a:p>
                    <a:p>
                      <a:pPr marL="347472" indent="-347472" algn="l" fontAlgn="t">
                        <a:lnSpc>
                          <a:spcPct val="115000"/>
                        </a:lnSpc>
                        <a:spcBef>
                          <a:spcPts val="0"/>
                        </a:spcBef>
                        <a:spcAft>
                          <a:spcPts val="0"/>
                        </a:spcAft>
                      </a:pPr>
                      <a:r>
                        <a:rPr lang="fr-CA" sz="1400" b="0" i="0" u="none" strike="noStrike">
                          <a:effectLst/>
                          <a:latin typeface="Calibri" panose="020F0502020204030204" pitchFamily="34" charset="0"/>
                          <a:ea typeface="Calibri" panose="020F0502020204030204" pitchFamily="34" charset="0"/>
                          <a:cs typeface="Arial" panose="020B0604020202020204" pitchFamily="34" charset="0"/>
                        </a:rPr>
                        <a:t>C++</a:t>
                      </a:r>
                      <a:endParaRPr lang="fr-CA" sz="2500" b="0" i="0" u="none" strike="noStrike">
                        <a:effectLst/>
                        <a:latin typeface="Arial" panose="020B0604020202020204" pitchFamily="34" charset="0"/>
                      </a:endParaRPr>
                    </a:p>
                    <a:p>
                      <a:pPr marL="347472" indent="-347472" algn="l" fontAlgn="t">
                        <a:lnSpc>
                          <a:spcPct val="115000"/>
                        </a:lnSpc>
                        <a:spcBef>
                          <a:spcPts val="0"/>
                        </a:spcBef>
                        <a:spcAft>
                          <a:spcPts val="0"/>
                        </a:spcAft>
                      </a:pPr>
                      <a:r>
                        <a:rPr lang="fr-CA" sz="1400" b="0" i="0" u="none" strike="noStrike">
                          <a:effectLst/>
                          <a:latin typeface="Calibri" panose="020F0502020204030204" pitchFamily="34" charset="0"/>
                          <a:ea typeface="Calibri" panose="020F0502020204030204" pitchFamily="34" charset="0"/>
                          <a:cs typeface="Arial" panose="020B0604020202020204" pitchFamily="34" charset="0"/>
                        </a:rPr>
                        <a:t>Ruby</a:t>
                      </a:r>
                      <a:endParaRPr lang="fr-CA" sz="2500" b="0" i="0" u="none" strike="noStrike">
                        <a:effectLst/>
                        <a:latin typeface="Arial" panose="020B0604020202020204" pitchFamily="34" charset="0"/>
                      </a:endParaRPr>
                    </a:p>
                    <a:p>
                      <a:pPr marL="347472" indent="-347472" algn="l" fontAlgn="t">
                        <a:lnSpc>
                          <a:spcPct val="115000"/>
                        </a:lnSpc>
                        <a:spcBef>
                          <a:spcPts val="0"/>
                        </a:spcBef>
                        <a:spcAft>
                          <a:spcPts val="0"/>
                        </a:spcAft>
                      </a:pPr>
                      <a:r>
                        <a:rPr lang="fr-CA" sz="1400" b="0" i="0" u="none" strike="noStrike">
                          <a:effectLst/>
                          <a:latin typeface="Calibri" panose="020F0502020204030204" pitchFamily="34" charset="0"/>
                          <a:ea typeface="Calibri" panose="020F0502020204030204" pitchFamily="34" charset="0"/>
                          <a:cs typeface="Arial" panose="020B0604020202020204" pitchFamily="34" charset="0"/>
                        </a:rPr>
                        <a:t>Python</a:t>
                      </a:r>
                      <a:endParaRPr lang="fr-CA" sz="2500" b="0" i="0" u="none" strike="noStrike">
                        <a:effectLst/>
                        <a:latin typeface="Arial" panose="020B0604020202020204" pitchFamily="34" charset="0"/>
                      </a:endParaRPr>
                    </a:p>
                    <a:p>
                      <a:pPr marL="347472" indent="-347472" algn="l" fontAlgn="t">
                        <a:lnSpc>
                          <a:spcPct val="115000"/>
                        </a:lnSpc>
                        <a:spcBef>
                          <a:spcPts val="0"/>
                        </a:spcBef>
                        <a:spcAft>
                          <a:spcPts val="0"/>
                        </a:spcAft>
                      </a:pPr>
                      <a:r>
                        <a:rPr lang="fr-CA" sz="1400" b="0" i="0" u="none" strike="noStrike">
                          <a:effectLst/>
                          <a:latin typeface="Calibri" panose="020F0502020204030204" pitchFamily="34" charset="0"/>
                          <a:ea typeface="Calibri" panose="020F0502020204030204" pitchFamily="34" charset="0"/>
                          <a:cs typeface="Arial" panose="020B0604020202020204" pitchFamily="34" charset="0"/>
                        </a:rPr>
                        <a:t>Objective C</a:t>
                      </a:r>
                      <a:endParaRPr lang="fr-CA" sz="2500" b="0" i="0" u="none" strike="noStrike">
                        <a:effectLst/>
                        <a:latin typeface="Arial" panose="020B0604020202020204" pitchFamily="34" charset="0"/>
                      </a:endParaRPr>
                    </a:p>
                    <a:p>
                      <a:pPr marL="347472" indent="-347472" algn="l" fontAlgn="t">
                        <a:lnSpc>
                          <a:spcPct val="115000"/>
                        </a:lnSpc>
                        <a:spcBef>
                          <a:spcPts val="0"/>
                        </a:spcBef>
                        <a:spcAft>
                          <a:spcPts val="0"/>
                        </a:spcAft>
                      </a:pPr>
                      <a:r>
                        <a:rPr lang="fr-CA" sz="1400" b="0" i="0" u="none" strike="noStrike">
                          <a:effectLst/>
                          <a:latin typeface="Calibri" panose="020F0502020204030204" pitchFamily="34" charset="0"/>
                          <a:ea typeface="Calibri" panose="020F0502020204030204" pitchFamily="34" charset="0"/>
                          <a:cs typeface="Arial" panose="020B0604020202020204" pitchFamily="34" charset="0"/>
                        </a:rPr>
                        <a:t>C# XNA</a:t>
                      </a:r>
                      <a:endParaRPr lang="fr-CA" sz="2500" b="0" i="0" u="none" strike="noStrike">
                        <a:effectLst/>
                        <a:latin typeface="Arial" panose="020B0604020202020204" pitchFamily="34" charset="0"/>
                      </a:endParaRPr>
                    </a:p>
                    <a:p>
                      <a:pPr marL="347472" indent="-347472" algn="l" fontAlgn="t">
                        <a:lnSpc>
                          <a:spcPct val="115000"/>
                        </a:lnSpc>
                        <a:spcBef>
                          <a:spcPts val="0"/>
                        </a:spcBef>
                        <a:spcAft>
                          <a:spcPts val="0"/>
                        </a:spcAft>
                      </a:pPr>
                      <a:r>
                        <a:rPr lang="fr-CA" sz="1400" b="0" i="0" u="none" strike="noStrike">
                          <a:effectLst/>
                          <a:latin typeface="Calibri" panose="020F0502020204030204" pitchFamily="34" charset="0"/>
                          <a:ea typeface="Calibri" panose="020F0502020204030204" pitchFamily="34" charset="0"/>
                          <a:cs typeface="Arial" panose="020B0604020202020204" pitchFamily="34" charset="0"/>
                        </a:rPr>
                        <a:t>Lua</a:t>
                      </a:r>
                      <a:endParaRPr lang="fr-CA" sz="2500" b="0" i="0" u="none" strike="noStrike">
                        <a:effectLst/>
                        <a:latin typeface="Arial" panose="020B0604020202020204" pitchFamily="34" charset="0"/>
                      </a:endParaRPr>
                    </a:p>
                    <a:p>
                      <a:pPr marL="347472" indent="-347472" algn="l" fontAlgn="t">
                        <a:lnSpc>
                          <a:spcPct val="115000"/>
                        </a:lnSpc>
                        <a:spcBef>
                          <a:spcPts val="0"/>
                        </a:spcBef>
                        <a:spcAft>
                          <a:spcPts val="0"/>
                        </a:spcAft>
                      </a:pPr>
                      <a:r>
                        <a:rPr lang="fr-CA" sz="1400" b="0" i="0" u="none" strike="noStrike">
                          <a:effectLst/>
                          <a:latin typeface="Calibri" panose="020F0502020204030204" pitchFamily="34" charset="0"/>
                          <a:ea typeface="Calibri" panose="020F0502020204030204" pitchFamily="34" charset="0"/>
                          <a:cs typeface="Arial" panose="020B0604020202020204" pitchFamily="34" charset="0"/>
                        </a:rPr>
                        <a:t>Delphi</a:t>
                      </a:r>
                      <a:endParaRPr lang="fr-CA" sz="2500" b="0" i="0" u="none" strike="noStrike">
                        <a:effectLst/>
                        <a:latin typeface="Arial" panose="020B0604020202020204" pitchFamily="34" charset="0"/>
                      </a:endParaRPr>
                    </a:p>
                    <a:p>
                      <a:pPr marL="347472" indent="-347472" algn="l" fontAlgn="t">
                        <a:lnSpc>
                          <a:spcPct val="115000"/>
                        </a:lnSpc>
                        <a:spcBef>
                          <a:spcPts val="0"/>
                        </a:spcBef>
                        <a:spcAft>
                          <a:spcPts val="0"/>
                        </a:spcAft>
                      </a:pPr>
                      <a:r>
                        <a:rPr lang="fr-CA" sz="1400" b="0" i="0" u="none" strike="noStrike">
                          <a:effectLst/>
                          <a:latin typeface="Calibri" panose="020F0502020204030204" pitchFamily="34" charset="0"/>
                          <a:ea typeface="Calibri" panose="020F0502020204030204" pitchFamily="34" charset="0"/>
                          <a:cs typeface="Arial" panose="020B0604020202020204" pitchFamily="34" charset="0"/>
                        </a:rPr>
                        <a:t>Assembleur</a:t>
                      </a:r>
                      <a:endParaRPr lang="fr-CA" sz="2500" b="0" i="0" u="none" strike="noStrike">
                        <a:effectLst/>
                        <a:latin typeface="Arial" panose="020B0604020202020204" pitchFamily="34" charset="0"/>
                      </a:endParaRPr>
                    </a:p>
                    <a:p>
                      <a:pPr marL="347472" indent="-347472" algn="l" fontAlgn="t">
                        <a:lnSpc>
                          <a:spcPct val="115000"/>
                        </a:lnSpc>
                        <a:spcBef>
                          <a:spcPts val="0"/>
                        </a:spcBef>
                        <a:spcAft>
                          <a:spcPts val="0"/>
                        </a:spcAft>
                      </a:pPr>
                      <a:r>
                        <a:rPr lang="fr-CA" sz="1400" b="0" i="0" u="none" strike="noStrike">
                          <a:effectLst/>
                          <a:latin typeface="Calibri" panose="020F0502020204030204" pitchFamily="34" charset="0"/>
                          <a:ea typeface="Calibri" panose="020F0502020204030204" pitchFamily="34" charset="0"/>
                          <a:cs typeface="Arial" panose="020B0604020202020204" pitchFamily="34" charset="0"/>
                        </a:rPr>
                        <a:t>Objective C</a:t>
                      </a:r>
                      <a:endParaRPr lang="fr-CA" sz="2500" b="0" i="0" u="none" strike="noStrike">
                        <a:effectLst/>
                        <a:latin typeface="Arial" panose="020B0604020202020204" pitchFamily="34" charset="0"/>
                      </a:endParaRPr>
                    </a:p>
                    <a:p>
                      <a:pPr marL="347472" indent="-347472" algn="l" fontAlgn="t">
                        <a:lnSpc>
                          <a:spcPct val="115000"/>
                        </a:lnSpc>
                        <a:spcBef>
                          <a:spcPts val="0"/>
                        </a:spcBef>
                        <a:spcAft>
                          <a:spcPts val="0"/>
                        </a:spcAft>
                      </a:pPr>
                      <a:r>
                        <a:rPr lang="fr-CA" sz="1400" b="0" i="0" u="none" strike="noStrike">
                          <a:effectLst/>
                          <a:latin typeface="Calibri" panose="020F0502020204030204" pitchFamily="34" charset="0"/>
                          <a:ea typeface="Calibri" panose="020F0502020204030204" pitchFamily="34" charset="0"/>
                          <a:cs typeface="Arial" panose="020B0604020202020204" pitchFamily="34" charset="0"/>
                        </a:rPr>
                        <a:t>F#</a:t>
                      </a:r>
                      <a:endParaRPr lang="fr-CA" sz="2500" b="0" i="0" u="none" strike="noStrike">
                        <a:effectLst/>
                        <a:latin typeface="Arial" panose="020B0604020202020204" pitchFamily="34" charset="0"/>
                      </a:endParaRPr>
                    </a:p>
                    <a:p>
                      <a:pPr marL="347472" indent="-347472" algn="l" fontAlgn="t">
                        <a:lnSpc>
                          <a:spcPct val="115000"/>
                        </a:lnSpc>
                        <a:spcBef>
                          <a:spcPts val="0"/>
                        </a:spcBef>
                        <a:spcAft>
                          <a:spcPts val="1000"/>
                        </a:spcAft>
                      </a:pPr>
                      <a:r>
                        <a:rPr lang="fr-CA" sz="1400" b="0" i="0" u="none" strike="noStrike">
                          <a:effectLst/>
                          <a:latin typeface="Calibri" panose="020F0502020204030204" pitchFamily="34" charset="0"/>
                          <a:ea typeface="Calibri" panose="020F0502020204030204" pitchFamily="34" charset="0"/>
                          <a:cs typeface="Arial" panose="020B0604020202020204" pitchFamily="34" charset="0"/>
                        </a:rPr>
                        <a:t>Etc.</a:t>
                      </a:r>
                      <a:endParaRPr lang="fr-CA" sz="2500" b="0" i="0" u="none" strike="noStrike">
                        <a:effectLst/>
                        <a:latin typeface="Arial" panose="020B0604020202020204" pitchFamily="34" charset="0"/>
                      </a:endParaRPr>
                    </a:p>
                    <a:p>
                      <a:pPr algn="l" fontAlgn="t">
                        <a:lnSpc>
                          <a:spcPct val="107000"/>
                        </a:lnSpc>
                        <a:spcBef>
                          <a:spcPts val="0"/>
                        </a:spcBef>
                        <a:spcAft>
                          <a:spcPts val="800"/>
                        </a:spcAft>
                      </a:pPr>
                      <a:r>
                        <a:rPr lang="fr-CA" sz="1500" b="0" i="0" u="none" strike="noStrike">
                          <a:effectLst/>
                          <a:latin typeface="Calibri" panose="020F0502020204030204" pitchFamily="34" charset="0"/>
                          <a:ea typeface="Calibri" panose="020F0502020204030204" pitchFamily="34" charset="0"/>
                          <a:cs typeface="Arial" panose="020B0604020202020204" pitchFamily="34" charset="0"/>
                        </a:rPr>
                        <a:t> </a:t>
                      </a:r>
                      <a:endParaRPr lang="fr-CA" sz="2500" b="0" i="0" u="none" strike="noStrike">
                        <a:effectLst/>
                        <a:latin typeface="Arial" panose="020B0604020202020204" pitchFamily="34" charset="0"/>
                      </a:endParaRPr>
                    </a:p>
                  </a:txBody>
                  <a:tcPr marL="96163" marR="96163" marT="133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15000"/>
                        </a:lnSpc>
                        <a:spcBef>
                          <a:spcPts val="1000"/>
                        </a:spcBef>
                        <a:spcAft>
                          <a:spcPts val="0"/>
                        </a:spcAft>
                      </a:pPr>
                      <a:r>
                        <a:rPr lang="fr-CA" sz="1500" b="1" i="0" u="none" strike="noStrike">
                          <a:solidFill>
                            <a:srgbClr val="4472C4"/>
                          </a:solidFill>
                          <a:effectLst/>
                          <a:latin typeface="Calibri" panose="020F0502020204030204" pitchFamily="34" charset="0"/>
                          <a:ea typeface="Calibri" panose="020F0502020204030204" pitchFamily="34" charset="0"/>
                          <a:cs typeface="Arial" panose="020B0604020202020204" pitchFamily="34" charset="0"/>
                        </a:rPr>
                        <a:t>Application du langage</a:t>
                      </a:r>
                      <a:endParaRPr lang="fr-CA" sz="2500" b="0" i="0" u="none" strike="noStrike">
                        <a:effectLst/>
                        <a:latin typeface="Arial" panose="020B0604020202020204" pitchFamily="34" charset="0"/>
                      </a:endParaRPr>
                    </a:p>
                    <a:p>
                      <a:pPr marL="347472" indent="-347472" algn="l" fontAlgn="t">
                        <a:lnSpc>
                          <a:spcPct val="115000"/>
                        </a:lnSpc>
                        <a:spcBef>
                          <a:spcPts val="0"/>
                        </a:spcBef>
                        <a:spcAft>
                          <a:spcPts val="0"/>
                        </a:spcAft>
                      </a:pPr>
                      <a:r>
                        <a:rPr lang="fr-CA" sz="1400" b="0" i="0" u="none" strike="noStrike">
                          <a:effectLst/>
                          <a:latin typeface="Calibri" panose="020F0502020204030204" pitchFamily="34" charset="0"/>
                          <a:ea typeface="Calibri" panose="020F0502020204030204" pitchFamily="34" charset="0"/>
                          <a:cs typeface="Arial" panose="020B0604020202020204" pitchFamily="34" charset="0"/>
                        </a:rPr>
                        <a:t>Sécurité</a:t>
                      </a:r>
                      <a:endParaRPr lang="fr-CA" sz="2500" b="0" i="0" u="none" strike="noStrike">
                        <a:effectLst/>
                        <a:latin typeface="Arial" panose="020B0604020202020204" pitchFamily="34" charset="0"/>
                      </a:endParaRPr>
                    </a:p>
                    <a:p>
                      <a:pPr marL="347472" indent="-347472" algn="l" fontAlgn="t">
                        <a:lnSpc>
                          <a:spcPct val="115000"/>
                        </a:lnSpc>
                        <a:spcBef>
                          <a:spcPts val="0"/>
                        </a:spcBef>
                        <a:spcAft>
                          <a:spcPts val="0"/>
                        </a:spcAft>
                      </a:pPr>
                      <a:r>
                        <a:rPr lang="fr-CA" sz="1400" b="0" i="0" u="none" strike="noStrike">
                          <a:effectLst/>
                          <a:latin typeface="Calibri" panose="020F0502020204030204" pitchFamily="34" charset="0"/>
                          <a:ea typeface="Calibri" panose="020F0502020204030204" pitchFamily="34" charset="0"/>
                          <a:cs typeface="Arial" panose="020B0604020202020204" pitchFamily="34" charset="0"/>
                        </a:rPr>
                        <a:t>Cellulaires</a:t>
                      </a:r>
                      <a:endParaRPr lang="fr-CA" sz="2500" b="0" i="0" u="none" strike="noStrike">
                        <a:effectLst/>
                        <a:latin typeface="Arial" panose="020B0604020202020204" pitchFamily="34" charset="0"/>
                      </a:endParaRPr>
                    </a:p>
                    <a:p>
                      <a:pPr marL="347472" indent="-347472" algn="l" fontAlgn="t">
                        <a:lnSpc>
                          <a:spcPct val="115000"/>
                        </a:lnSpc>
                        <a:spcBef>
                          <a:spcPts val="0"/>
                        </a:spcBef>
                        <a:spcAft>
                          <a:spcPts val="0"/>
                        </a:spcAft>
                      </a:pPr>
                      <a:r>
                        <a:rPr lang="fr-CA" sz="1400" b="0" i="0" u="none" strike="noStrike">
                          <a:effectLst/>
                          <a:latin typeface="Calibri" panose="020F0502020204030204" pitchFamily="34" charset="0"/>
                          <a:ea typeface="Calibri" panose="020F0502020204030204" pitchFamily="34" charset="0"/>
                          <a:cs typeface="Arial" panose="020B0604020202020204" pitchFamily="34" charset="0"/>
                        </a:rPr>
                        <a:t>Application web</a:t>
                      </a:r>
                      <a:endParaRPr lang="fr-CA" sz="2500" b="0" i="0" u="none" strike="noStrike">
                        <a:effectLst/>
                        <a:latin typeface="Arial" panose="020B0604020202020204" pitchFamily="34" charset="0"/>
                      </a:endParaRPr>
                    </a:p>
                    <a:p>
                      <a:pPr marL="347472" indent="-347472" algn="l" fontAlgn="t">
                        <a:lnSpc>
                          <a:spcPct val="115000"/>
                        </a:lnSpc>
                        <a:spcBef>
                          <a:spcPts val="0"/>
                        </a:spcBef>
                        <a:spcAft>
                          <a:spcPts val="0"/>
                        </a:spcAft>
                      </a:pPr>
                      <a:r>
                        <a:rPr lang="fr-CA" sz="1400" b="0" i="0" u="none" strike="noStrike">
                          <a:effectLst/>
                          <a:latin typeface="Calibri" panose="020F0502020204030204" pitchFamily="34" charset="0"/>
                          <a:ea typeface="Calibri" panose="020F0502020204030204" pitchFamily="34" charset="0"/>
                          <a:cs typeface="Arial" panose="020B0604020202020204" pitchFamily="34" charset="0"/>
                        </a:rPr>
                        <a:t>Application mobile</a:t>
                      </a:r>
                      <a:endParaRPr lang="fr-CA" sz="2500" b="0" i="0" u="none" strike="noStrike">
                        <a:effectLst/>
                        <a:latin typeface="Arial" panose="020B0604020202020204" pitchFamily="34" charset="0"/>
                      </a:endParaRPr>
                    </a:p>
                    <a:p>
                      <a:pPr marL="347472" indent="-347472" algn="l" fontAlgn="t">
                        <a:lnSpc>
                          <a:spcPct val="115000"/>
                        </a:lnSpc>
                        <a:spcBef>
                          <a:spcPts val="0"/>
                        </a:spcBef>
                        <a:spcAft>
                          <a:spcPts val="1000"/>
                        </a:spcAft>
                      </a:pPr>
                      <a:r>
                        <a:rPr lang="fr-CA" sz="1400" b="0" i="0" u="none" strike="noStrike">
                          <a:effectLst/>
                          <a:latin typeface="Calibri" panose="020F0502020204030204" pitchFamily="34" charset="0"/>
                          <a:ea typeface="Calibri" panose="020F0502020204030204" pitchFamily="34" charset="0"/>
                          <a:cs typeface="Arial" panose="020B0604020202020204" pitchFamily="34" charset="0"/>
                        </a:rPr>
                        <a:t>Jeux</a:t>
                      </a:r>
                      <a:endParaRPr lang="fr-CA" sz="2500" b="0" i="0" u="none" strike="noStrike">
                        <a:effectLst/>
                        <a:latin typeface="Arial" panose="020B0604020202020204" pitchFamily="34" charset="0"/>
                      </a:endParaRPr>
                    </a:p>
                    <a:p>
                      <a:pPr algn="l" fontAlgn="t">
                        <a:lnSpc>
                          <a:spcPct val="107000"/>
                        </a:lnSpc>
                        <a:spcBef>
                          <a:spcPts val="0"/>
                        </a:spcBef>
                        <a:spcAft>
                          <a:spcPts val="800"/>
                        </a:spcAft>
                      </a:pPr>
                      <a:r>
                        <a:rPr lang="fr-CA" sz="1500" b="0" i="0" u="none" strike="noStrike">
                          <a:effectLst/>
                          <a:latin typeface="Calibri" panose="020F0502020204030204" pitchFamily="34" charset="0"/>
                          <a:ea typeface="Calibri" panose="020F0502020204030204" pitchFamily="34" charset="0"/>
                          <a:cs typeface="Arial" panose="020B0604020202020204" pitchFamily="34" charset="0"/>
                        </a:rPr>
                        <a:t> </a:t>
                      </a:r>
                      <a:endParaRPr lang="fr-CA" sz="2500" b="0" i="0" u="none" strike="noStrike">
                        <a:effectLst/>
                        <a:latin typeface="Arial" panose="020B0604020202020204" pitchFamily="34" charset="0"/>
                      </a:endParaRPr>
                    </a:p>
                  </a:txBody>
                  <a:tcPr marL="96163" marR="96163" marT="133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15000"/>
                        </a:lnSpc>
                        <a:spcBef>
                          <a:spcPts val="1000"/>
                        </a:spcBef>
                        <a:spcAft>
                          <a:spcPts val="0"/>
                        </a:spcAft>
                      </a:pPr>
                      <a:r>
                        <a:rPr lang="fr-CA" sz="1500" b="1" i="0" u="none" strike="noStrike">
                          <a:solidFill>
                            <a:srgbClr val="4472C4"/>
                          </a:solidFill>
                          <a:effectLst/>
                          <a:latin typeface="Calibri" panose="020F0502020204030204" pitchFamily="34" charset="0"/>
                          <a:ea typeface="Calibri" panose="020F0502020204030204" pitchFamily="34" charset="0"/>
                          <a:cs typeface="Arial" panose="020B0604020202020204" pitchFamily="34" charset="0"/>
                        </a:rPr>
                        <a:t>Présentation du langage</a:t>
                      </a:r>
                      <a:endParaRPr lang="fr-CA" sz="2500" b="0" i="0" u="none" strike="noStrike">
                        <a:effectLst/>
                        <a:latin typeface="Arial" panose="020B0604020202020204" pitchFamily="34" charset="0"/>
                      </a:endParaRPr>
                    </a:p>
                    <a:p>
                      <a:pPr marL="347472" indent="-347472" algn="l" fontAlgn="t">
                        <a:lnSpc>
                          <a:spcPct val="115000"/>
                        </a:lnSpc>
                        <a:spcBef>
                          <a:spcPts val="0"/>
                        </a:spcBef>
                        <a:spcAft>
                          <a:spcPts val="0"/>
                        </a:spcAft>
                      </a:pPr>
                      <a:r>
                        <a:rPr lang="fr-CA" sz="1400" b="0" i="0" u="none" strike="noStrike">
                          <a:effectLst/>
                          <a:latin typeface="Calibri" panose="020F0502020204030204" pitchFamily="34" charset="0"/>
                          <a:ea typeface="Calibri" panose="020F0502020204030204" pitchFamily="34" charset="0"/>
                          <a:cs typeface="Arial" panose="020B0604020202020204" pitchFamily="34" charset="0"/>
                        </a:rPr>
                        <a:t>Quoi</a:t>
                      </a:r>
                      <a:endParaRPr lang="fr-CA" sz="2500" b="0" i="0" u="none" strike="noStrike">
                        <a:effectLst/>
                        <a:latin typeface="Arial" panose="020B0604020202020204" pitchFamily="34" charset="0"/>
                      </a:endParaRPr>
                    </a:p>
                    <a:p>
                      <a:pPr marL="347472" indent="-347472" algn="l" fontAlgn="t">
                        <a:lnSpc>
                          <a:spcPct val="115000"/>
                        </a:lnSpc>
                        <a:spcBef>
                          <a:spcPts val="0"/>
                        </a:spcBef>
                        <a:spcAft>
                          <a:spcPts val="0"/>
                        </a:spcAft>
                      </a:pPr>
                      <a:r>
                        <a:rPr lang="fr-CA" sz="1400" b="0" i="0" u="none" strike="noStrike">
                          <a:effectLst/>
                          <a:latin typeface="Calibri" panose="020F0502020204030204" pitchFamily="34" charset="0"/>
                          <a:ea typeface="Calibri" panose="020F0502020204030204" pitchFamily="34" charset="0"/>
                          <a:cs typeface="Arial" panose="020B0604020202020204" pitchFamily="34" charset="0"/>
                        </a:rPr>
                        <a:t>Historique</a:t>
                      </a:r>
                      <a:endParaRPr lang="fr-CA" sz="2500" b="0" i="0" u="none" strike="noStrike">
                        <a:effectLst/>
                        <a:latin typeface="Arial" panose="020B0604020202020204" pitchFamily="34" charset="0"/>
                      </a:endParaRPr>
                    </a:p>
                    <a:p>
                      <a:pPr marL="347472" indent="-347472" algn="l" fontAlgn="t">
                        <a:lnSpc>
                          <a:spcPct val="115000"/>
                        </a:lnSpc>
                        <a:spcBef>
                          <a:spcPts val="0"/>
                        </a:spcBef>
                        <a:spcAft>
                          <a:spcPts val="0"/>
                        </a:spcAft>
                      </a:pPr>
                      <a:r>
                        <a:rPr lang="fr-CA" sz="1400" b="0" i="0" u="none" strike="noStrike">
                          <a:effectLst/>
                          <a:latin typeface="Calibri" panose="020F0502020204030204" pitchFamily="34" charset="0"/>
                          <a:ea typeface="Calibri" panose="020F0502020204030204" pitchFamily="34" charset="0"/>
                          <a:cs typeface="Arial" panose="020B0604020202020204" pitchFamily="34" charset="0"/>
                        </a:rPr>
                        <a:t>Versions</a:t>
                      </a:r>
                      <a:endParaRPr lang="fr-CA" sz="2500" b="0" i="0" u="none" strike="noStrike">
                        <a:effectLst/>
                        <a:latin typeface="Arial" panose="020B0604020202020204" pitchFamily="34" charset="0"/>
                      </a:endParaRPr>
                    </a:p>
                    <a:p>
                      <a:pPr marL="347472" indent="-347472" algn="l" fontAlgn="t">
                        <a:lnSpc>
                          <a:spcPct val="115000"/>
                        </a:lnSpc>
                        <a:spcBef>
                          <a:spcPts val="0"/>
                        </a:spcBef>
                        <a:spcAft>
                          <a:spcPts val="0"/>
                        </a:spcAft>
                      </a:pPr>
                      <a:r>
                        <a:rPr lang="fr-CA" sz="1400" b="0" i="0" u="none" strike="noStrike">
                          <a:effectLst/>
                          <a:latin typeface="Calibri" panose="020F0502020204030204" pitchFamily="34" charset="0"/>
                          <a:ea typeface="Calibri" panose="020F0502020204030204" pitchFamily="34" charset="0"/>
                          <a:cs typeface="Arial" panose="020B0604020202020204" pitchFamily="34" charset="0"/>
                        </a:rPr>
                        <a:t>Pourquoi</a:t>
                      </a:r>
                      <a:endParaRPr lang="fr-CA" sz="2500" b="0" i="0" u="none" strike="noStrike">
                        <a:effectLst/>
                        <a:latin typeface="Arial" panose="020B0604020202020204" pitchFamily="34" charset="0"/>
                      </a:endParaRPr>
                    </a:p>
                    <a:p>
                      <a:pPr marL="347472" indent="-347472" algn="l" fontAlgn="t">
                        <a:lnSpc>
                          <a:spcPct val="115000"/>
                        </a:lnSpc>
                        <a:spcBef>
                          <a:spcPts val="0"/>
                        </a:spcBef>
                        <a:spcAft>
                          <a:spcPts val="0"/>
                        </a:spcAft>
                      </a:pPr>
                      <a:r>
                        <a:rPr lang="fr-CA" sz="1400" b="0" i="0" u="none" strike="noStrike">
                          <a:effectLst/>
                          <a:latin typeface="Calibri" panose="020F0502020204030204" pitchFamily="34" charset="0"/>
                          <a:ea typeface="Calibri" panose="020F0502020204030204" pitchFamily="34" charset="0"/>
                          <a:cs typeface="Arial" panose="020B0604020202020204" pitchFamily="34" charset="0"/>
                        </a:rPr>
                        <a:t>Quand</a:t>
                      </a:r>
                      <a:endParaRPr lang="fr-CA" sz="2500" b="0" i="0" u="none" strike="noStrike">
                        <a:effectLst/>
                        <a:latin typeface="Arial" panose="020B0604020202020204" pitchFamily="34" charset="0"/>
                      </a:endParaRPr>
                    </a:p>
                    <a:p>
                      <a:pPr marL="347472" indent="-347472" algn="l" fontAlgn="t">
                        <a:lnSpc>
                          <a:spcPct val="115000"/>
                        </a:lnSpc>
                        <a:spcBef>
                          <a:spcPts val="0"/>
                        </a:spcBef>
                        <a:spcAft>
                          <a:spcPts val="0"/>
                        </a:spcAft>
                      </a:pPr>
                      <a:r>
                        <a:rPr lang="fr-CA" sz="1400" b="0" i="0" u="none" strike="noStrike">
                          <a:effectLst/>
                          <a:latin typeface="Calibri" panose="020F0502020204030204" pitchFamily="34" charset="0"/>
                          <a:ea typeface="Calibri" panose="020F0502020204030204" pitchFamily="34" charset="0"/>
                          <a:cs typeface="Arial" panose="020B0604020202020204" pitchFamily="34" charset="0"/>
                        </a:rPr>
                        <a:t>Ou</a:t>
                      </a:r>
                      <a:endParaRPr lang="fr-CA" sz="2500" b="0" i="0" u="none" strike="noStrike">
                        <a:effectLst/>
                        <a:latin typeface="Arial" panose="020B0604020202020204" pitchFamily="34" charset="0"/>
                      </a:endParaRPr>
                    </a:p>
                    <a:p>
                      <a:pPr marL="347472" indent="-347472" algn="l" fontAlgn="t">
                        <a:lnSpc>
                          <a:spcPct val="115000"/>
                        </a:lnSpc>
                        <a:spcBef>
                          <a:spcPts val="0"/>
                        </a:spcBef>
                        <a:spcAft>
                          <a:spcPts val="0"/>
                        </a:spcAft>
                      </a:pPr>
                      <a:r>
                        <a:rPr lang="fr-CA" sz="1400" b="0" i="0" u="none" strike="noStrike">
                          <a:effectLst/>
                          <a:latin typeface="Calibri" panose="020F0502020204030204" pitchFamily="34" charset="0"/>
                          <a:ea typeface="Calibri" panose="020F0502020204030204" pitchFamily="34" charset="0"/>
                          <a:cs typeface="Arial" panose="020B0604020202020204" pitchFamily="34" charset="0"/>
                        </a:rPr>
                        <a:t>Comment</a:t>
                      </a:r>
                      <a:endParaRPr lang="fr-CA" sz="2500" b="0" i="0" u="none" strike="noStrike">
                        <a:effectLst/>
                        <a:latin typeface="Arial" panose="020B0604020202020204" pitchFamily="34" charset="0"/>
                      </a:endParaRPr>
                    </a:p>
                    <a:p>
                      <a:pPr marL="347472" indent="-347472" algn="l" fontAlgn="t">
                        <a:lnSpc>
                          <a:spcPct val="115000"/>
                        </a:lnSpc>
                        <a:spcBef>
                          <a:spcPts val="0"/>
                        </a:spcBef>
                        <a:spcAft>
                          <a:spcPts val="0"/>
                        </a:spcAft>
                      </a:pPr>
                      <a:r>
                        <a:rPr lang="fr-CA" sz="1400" b="0" i="0" u="none" strike="noStrike">
                          <a:effectLst/>
                          <a:latin typeface="Calibri" panose="020F0502020204030204" pitchFamily="34" charset="0"/>
                          <a:ea typeface="Calibri" panose="020F0502020204030204" pitchFamily="34" charset="0"/>
                          <a:cs typeface="Arial" panose="020B0604020202020204" pitchFamily="34" charset="0"/>
                        </a:rPr>
                        <a:t>Avec quoi</a:t>
                      </a:r>
                      <a:endParaRPr lang="fr-CA" sz="2500" b="0" i="0" u="none" strike="noStrike">
                        <a:effectLst/>
                        <a:latin typeface="Arial" panose="020B0604020202020204" pitchFamily="34" charset="0"/>
                      </a:endParaRPr>
                    </a:p>
                    <a:p>
                      <a:pPr marL="347472" indent="-347472" algn="l" fontAlgn="t">
                        <a:lnSpc>
                          <a:spcPct val="115000"/>
                        </a:lnSpc>
                        <a:spcBef>
                          <a:spcPts val="0"/>
                        </a:spcBef>
                        <a:spcAft>
                          <a:spcPts val="0"/>
                        </a:spcAft>
                      </a:pPr>
                      <a:r>
                        <a:rPr lang="fr-CA" sz="1400" b="0" i="0" u="none" strike="noStrike">
                          <a:effectLst/>
                          <a:latin typeface="Calibri" panose="020F0502020204030204" pitchFamily="34" charset="0"/>
                          <a:ea typeface="Calibri" panose="020F0502020204030204" pitchFamily="34" charset="0"/>
                          <a:cs typeface="Arial" panose="020B0604020202020204" pitchFamily="34" charset="0"/>
                        </a:rPr>
                        <a:t>Comparaisons/Compétiteurs</a:t>
                      </a:r>
                      <a:endParaRPr lang="fr-CA" sz="2500" b="0" i="0" u="none" strike="noStrike">
                        <a:effectLst/>
                        <a:latin typeface="Arial" panose="020B0604020202020204" pitchFamily="34" charset="0"/>
                      </a:endParaRPr>
                    </a:p>
                    <a:p>
                      <a:pPr marL="347472" indent="-347472" algn="l" fontAlgn="t">
                        <a:lnSpc>
                          <a:spcPct val="115000"/>
                        </a:lnSpc>
                        <a:spcBef>
                          <a:spcPts val="0"/>
                        </a:spcBef>
                        <a:spcAft>
                          <a:spcPts val="0"/>
                        </a:spcAft>
                      </a:pPr>
                      <a:r>
                        <a:rPr lang="fr-CA" sz="1400" b="0" i="0" u="none" strike="noStrike">
                          <a:effectLst/>
                          <a:latin typeface="Calibri" panose="020F0502020204030204" pitchFamily="34" charset="0"/>
                          <a:ea typeface="Calibri" panose="020F0502020204030204" pitchFamily="34" charset="0"/>
                          <a:cs typeface="Arial" panose="020B0604020202020204" pitchFamily="34" charset="0"/>
                        </a:rPr>
                        <a:t>Futur</a:t>
                      </a:r>
                      <a:endParaRPr lang="fr-CA" sz="2500" b="0" i="0" u="none" strike="noStrike">
                        <a:effectLst/>
                        <a:latin typeface="Arial" panose="020B0604020202020204" pitchFamily="34" charset="0"/>
                      </a:endParaRPr>
                    </a:p>
                    <a:p>
                      <a:pPr marL="347472" indent="-347472" algn="l" fontAlgn="t">
                        <a:lnSpc>
                          <a:spcPct val="115000"/>
                        </a:lnSpc>
                        <a:spcBef>
                          <a:spcPts val="0"/>
                        </a:spcBef>
                        <a:spcAft>
                          <a:spcPts val="0"/>
                        </a:spcAft>
                      </a:pPr>
                      <a:r>
                        <a:rPr lang="fr-CA" sz="1400" b="0" i="0" u="none" strike="noStrike">
                          <a:effectLst/>
                          <a:latin typeface="Calibri" panose="020F0502020204030204" pitchFamily="34" charset="0"/>
                          <a:ea typeface="Calibri" panose="020F0502020204030204" pitchFamily="34" charset="0"/>
                          <a:cs typeface="Arial" panose="020B0604020202020204" pitchFamily="34" charset="0"/>
                        </a:rPr>
                        <a:t>Problèmes</a:t>
                      </a:r>
                      <a:endParaRPr lang="fr-CA" sz="2500" b="0" i="0" u="none" strike="noStrike">
                        <a:effectLst/>
                        <a:latin typeface="Arial" panose="020B0604020202020204" pitchFamily="34" charset="0"/>
                      </a:endParaRPr>
                    </a:p>
                    <a:p>
                      <a:pPr marL="347472" indent="-347472" algn="l" fontAlgn="t">
                        <a:lnSpc>
                          <a:spcPct val="115000"/>
                        </a:lnSpc>
                        <a:spcBef>
                          <a:spcPts val="0"/>
                        </a:spcBef>
                        <a:spcAft>
                          <a:spcPts val="0"/>
                        </a:spcAft>
                      </a:pPr>
                      <a:r>
                        <a:rPr lang="fr-CA" sz="1400" b="0" i="0" u="none" strike="noStrike">
                          <a:effectLst/>
                          <a:latin typeface="Calibri" panose="020F0502020204030204" pitchFamily="34" charset="0"/>
                          <a:ea typeface="Calibri" panose="020F0502020204030204" pitchFamily="34" charset="0"/>
                          <a:cs typeface="Arial" panose="020B0604020202020204" pitchFamily="34" charset="0"/>
                        </a:rPr>
                        <a:t>Démo</a:t>
                      </a:r>
                      <a:endParaRPr lang="fr-CA" sz="2500" b="0" i="0" u="none" strike="noStrike">
                        <a:effectLst/>
                        <a:latin typeface="Arial" panose="020B0604020202020204" pitchFamily="34" charset="0"/>
                      </a:endParaRPr>
                    </a:p>
                    <a:p>
                      <a:pPr marL="347472" indent="-347472" algn="l" fontAlgn="t">
                        <a:lnSpc>
                          <a:spcPct val="115000"/>
                        </a:lnSpc>
                        <a:spcBef>
                          <a:spcPts val="0"/>
                        </a:spcBef>
                        <a:spcAft>
                          <a:spcPts val="1000"/>
                        </a:spcAft>
                      </a:pPr>
                      <a:r>
                        <a:rPr lang="fr-CA" sz="1400" b="0" i="0" u="none" strike="noStrike">
                          <a:effectLst/>
                          <a:latin typeface="Calibri" panose="020F0502020204030204" pitchFamily="34" charset="0"/>
                          <a:ea typeface="Calibri" panose="020F0502020204030204" pitchFamily="34" charset="0"/>
                          <a:cs typeface="Arial" panose="020B0604020202020204" pitchFamily="34" charset="0"/>
                        </a:rPr>
                        <a:t>Benchmarks</a:t>
                      </a:r>
                      <a:endParaRPr lang="fr-CA" sz="2500" b="0" i="0" u="none" strike="noStrike">
                        <a:effectLst/>
                        <a:latin typeface="Arial" panose="020B0604020202020204" pitchFamily="34" charset="0"/>
                      </a:endParaRPr>
                    </a:p>
                    <a:p>
                      <a:pPr marL="228600" algn="l" fontAlgn="t">
                        <a:lnSpc>
                          <a:spcPct val="107000"/>
                        </a:lnSpc>
                        <a:spcBef>
                          <a:spcPts val="0"/>
                        </a:spcBef>
                        <a:spcAft>
                          <a:spcPts val="800"/>
                        </a:spcAft>
                      </a:pPr>
                      <a:r>
                        <a:rPr lang="fr-CA" sz="1500" b="0" i="0" u="none" strike="noStrike">
                          <a:effectLst/>
                          <a:latin typeface="Calibri" panose="020F0502020204030204" pitchFamily="34" charset="0"/>
                          <a:ea typeface="Calibri" panose="020F0502020204030204" pitchFamily="34" charset="0"/>
                          <a:cs typeface="Arial" panose="020B0604020202020204" pitchFamily="34" charset="0"/>
                        </a:rPr>
                        <a:t> </a:t>
                      </a:r>
                      <a:endParaRPr lang="fr-CA" sz="2500" b="0" i="0" u="none" strike="noStrike">
                        <a:effectLst/>
                        <a:latin typeface="Arial" panose="020B0604020202020204" pitchFamily="34" charset="0"/>
                      </a:endParaRPr>
                    </a:p>
                  </a:txBody>
                  <a:tcPr marL="96163" marR="96163" marT="133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0239060"/>
                  </a:ext>
                </a:extLst>
              </a:tr>
            </a:tbl>
          </a:graphicData>
        </a:graphic>
      </p:graphicFrame>
    </p:spTree>
    <p:extLst>
      <p:ext uri="{BB962C8B-B14F-4D97-AF65-F5344CB8AC3E}">
        <p14:creationId xmlns:p14="http://schemas.microsoft.com/office/powerpoint/2010/main" val="10038159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3AC52CB-BE95-5DFA-1D8D-37217913317A}"/>
              </a:ext>
            </a:extLst>
          </p:cNvPr>
          <p:cNvSpPr txBox="1"/>
          <p:nvPr/>
        </p:nvSpPr>
        <p:spPr>
          <a:xfrm>
            <a:off x="3048000" y="2249543"/>
            <a:ext cx="6096000" cy="2358915"/>
          </a:xfrm>
          <a:prstGeom prst="rect">
            <a:avLst/>
          </a:prstGeom>
          <a:noFill/>
        </p:spPr>
        <p:txBody>
          <a:bodyPr wrap="square">
            <a:spAutoFit/>
          </a:bodyPr>
          <a:lstStyle/>
          <a:p>
            <a:pPr>
              <a:lnSpc>
                <a:spcPct val="107000"/>
              </a:lnSpc>
              <a:spcAft>
                <a:spcPts val="800"/>
              </a:spcAft>
            </a:pPr>
            <a:r>
              <a:rPr lang="fr-CA" sz="1800" b="1" dirty="0">
                <a:effectLst/>
                <a:latin typeface="Calibri" panose="020F0502020204030204" pitchFamily="34" charset="0"/>
                <a:ea typeface="DengXian" panose="02010600030101010101" pitchFamily="2" charset="-122"/>
                <a:cs typeface="Arial" panose="020B0604020202020204" pitchFamily="34" charset="0"/>
              </a:rPr>
              <a:t>En terminant, toutes vos suggestions sont les bienvenues tant qu’elles sont posées dans un délai raisonnable par rapport à la date de remise. </a:t>
            </a:r>
            <a:endParaRPr lang="fr-CA" sz="1800" dirty="0">
              <a:effectLst/>
              <a:latin typeface="Calibri" panose="020F0502020204030204" pitchFamily="34" charset="0"/>
              <a:ea typeface="DengXian" panose="02010600030101010101" pitchFamily="2" charset="-122"/>
              <a:cs typeface="Arial" panose="020B0604020202020204" pitchFamily="34" charset="0"/>
            </a:endParaRPr>
          </a:p>
          <a:p>
            <a:pPr>
              <a:lnSpc>
                <a:spcPct val="107000"/>
              </a:lnSpc>
              <a:spcAft>
                <a:spcPts val="800"/>
              </a:spcAft>
            </a:pPr>
            <a:r>
              <a:rPr lang="fr-CA" sz="1800" b="1" dirty="0">
                <a:effectLst/>
                <a:latin typeface="Calibri" panose="020F0502020204030204" pitchFamily="34" charset="0"/>
                <a:ea typeface="DengXian" panose="02010600030101010101" pitchFamily="2" charset="-122"/>
                <a:cs typeface="Arial" panose="020B0604020202020204" pitchFamily="34" charset="0"/>
              </a:rPr>
              <a:t> </a:t>
            </a:r>
            <a:endParaRPr lang="fr-CA" sz="1800" dirty="0">
              <a:effectLst/>
              <a:latin typeface="Calibri" panose="020F0502020204030204" pitchFamily="34" charset="0"/>
              <a:ea typeface="DengXian" panose="02010600030101010101" pitchFamily="2" charset="-122"/>
              <a:cs typeface="Arial" panose="020B0604020202020204" pitchFamily="34" charset="0"/>
            </a:endParaRPr>
          </a:p>
          <a:p>
            <a:pPr>
              <a:lnSpc>
                <a:spcPct val="107000"/>
              </a:lnSpc>
              <a:spcAft>
                <a:spcPts val="800"/>
              </a:spcAft>
            </a:pPr>
            <a:r>
              <a:rPr lang="fr-CA" sz="1800" b="1" dirty="0">
                <a:effectLst/>
                <a:latin typeface="Calibri" panose="020F0502020204030204" pitchFamily="34" charset="0"/>
                <a:ea typeface="DengXian" panose="02010600030101010101" pitchFamily="2" charset="-122"/>
                <a:cs typeface="Arial" panose="020B0604020202020204" pitchFamily="34" charset="0"/>
              </a:rPr>
              <a:t>N.B. : Le choix de votre langage de programmation peut être associé à un langage que vous serez appelé à utiliser dans le cadre de votre stage.</a:t>
            </a:r>
            <a:endParaRPr lang="fr-CA" sz="1800" dirty="0">
              <a:effectLst/>
              <a:latin typeface="Calibri" panose="020F050202020403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003424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E40B663E-7663-9E79-C622-2ECF5534CCEC}"/>
              </a:ext>
            </a:extLst>
          </p:cNvPr>
          <p:cNvSpPr txBox="1"/>
          <p:nvPr/>
        </p:nvSpPr>
        <p:spPr>
          <a:xfrm>
            <a:off x="0" y="-66675"/>
            <a:ext cx="12192000" cy="4368696"/>
          </a:xfrm>
          <a:prstGeom prst="rect">
            <a:avLst/>
          </a:prstGeom>
          <a:noFill/>
        </p:spPr>
        <p:txBody>
          <a:bodyPr wrap="square">
            <a:spAutoFit/>
          </a:bodyPr>
          <a:lstStyle/>
          <a:p>
            <a:pPr algn="ctr">
              <a:tabLst>
                <a:tab pos="2743200" algn="ctr"/>
                <a:tab pos="5486400" algn="r"/>
              </a:tabLst>
            </a:pPr>
            <a:r>
              <a:rPr lang="fr-CA" sz="4000" dirty="0">
                <a:effectLst/>
                <a:latin typeface="Calibri" panose="020F0502020204030204" pitchFamily="34" charset="0"/>
                <a:ea typeface="Calibri" panose="020F0502020204030204" pitchFamily="34" charset="0"/>
                <a:cs typeface="Arial" panose="020B0604020202020204" pitchFamily="34" charset="0"/>
              </a:rPr>
              <a:t>E14 Recherche et présentation</a:t>
            </a:r>
            <a:br>
              <a:rPr lang="fr-CA" sz="4000" dirty="0">
                <a:effectLst/>
                <a:latin typeface="Calibri" panose="020F0502020204030204" pitchFamily="34" charset="0"/>
                <a:ea typeface="Calibri" panose="020F0502020204030204" pitchFamily="34" charset="0"/>
                <a:cs typeface="Arial" panose="020B0604020202020204" pitchFamily="34" charset="0"/>
              </a:rPr>
            </a:br>
            <a:r>
              <a:rPr lang="fr-CA" sz="4000" dirty="0">
                <a:effectLst/>
                <a:latin typeface="Calibri" panose="020F0502020204030204" pitchFamily="34" charset="0"/>
                <a:ea typeface="Calibri" panose="020F0502020204030204" pitchFamily="34" charset="0"/>
                <a:cs typeface="Arial" panose="020B0604020202020204" pitchFamily="34" charset="0"/>
              </a:rPr>
              <a:t> (30% de la note finale)</a:t>
            </a:r>
            <a:endParaRPr lang="fr-CA" sz="1800" dirty="0">
              <a:effectLst/>
              <a:latin typeface="Calibri" panose="020F0502020204030204" pitchFamily="34" charset="0"/>
              <a:ea typeface="DengXian" panose="02010600030101010101" pitchFamily="2" charset="-122"/>
              <a:cs typeface="Arial" panose="020B0604020202020204" pitchFamily="34" charset="0"/>
            </a:endParaRPr>
          </a:p>
          <a:p>
            <a:pPr>
              <a:lnSpc>
                <a:spcPct val="107000"/>
              </a:lnSpc>
              <a:spcBef>
                <a:spcPts val="1200"/>
              </a:spcBef>
              <a:spcAft>
                <a:spcPts val="800"/>
              </a:spcAft>
            </a:pPr>
            <a:r>
              <a:rPr lang="fr-CA" sz="1800" dirty="0">
                <a:effectLst/>
                <a:latin typeface="Calibri" panose="020F0502020204030204" pitchFamily="34" charset="0"/>
                <a:ea typeface="DengXian" panose="02010600030101010101" pitchFamily="2" charset="-122"/>
                <a:cs typeface="Arial" panose="020B0604020202020204" pitchFamily="34" charset="0"/>
              </a:rPr>
              <a:t> </a:t>
            </a:r>
          </a:p>
          <a:p>
            <a:pPr algn="ctr">
              <a:lnSpc>
                <a:spcPct val="107000"/>
              </a:lnSpc>
              <a:spcBef>
                <a:spcPts val="1200"/>
              </a:spcBef>
              <a:spcAft>
                <a:spcPts val="800"/>
              </a:spcAft>
            </a:pPr>
            <a:r>
              <a:rPr lang="fr-CA" sz="1600" dirty="0">
                <a:effectLst/>
                <a:latin typeface="Calibri" panose="020F0502020204030204" pitchFamily="34" charset="0"/>
                <a:ea typeface="DengXian" panose="02010600030101010101" pitchFamily="2" charset="-122"/>
                <a:cs typeface="Arial" panose="020B0604020202020204" pitchFamily="34" charset="0"/>
              </a:rPr>
              <a:t>Vous devez présenter votre projet de recherche et de création de logiciel venant de langage inconnu de vous, cette présentation devra durer entre 10 et 15 minutes.</a:t>
            </a:r>
          </a:p>
          <a:p>
            <a:pPr algn="ctr">
              <a:lnSpc>
                <a:spcPct val="107000"/>
              </a:lnSpc>
              <a:spcBef>
                <a:spcPts val="1200"/>
              </a:spcBef>
              <a:spcAft>
                <a:spcPts val="800"/>
              </a:spcAft>
            </a:pPr>
            <a:r>
              <a:rPr lang="fr-CA" sz="1600" dirty="0">
                <a:effectLst/>
                <a:latin typeface="Calibri" panose="020F0502020204030204" pitchFamily="34" charset="0"/>
                <a:ea typeface="DengXian" panose="02010600030101010101" pitchFamily="2" charset="-122"/>
                <a:cs typeface="Arial" panose="020B0604020202020204" pitchFamily="34" charset="0"/>
              </a:rPr>
              <a:t>La présentation doit être accompagnée d’un fichier PowerPoint et d’au moins un exemple de code de votre cru.</a:t>
            </a:r>
          </a:p>
          <a:p>
            <a:pPr algn="ctr">
              <a:lnSpc>
                <a:spcPct val="107000"/>
              </a:lnSpc>
              <a:spcBef>
                <a:spcPts val="1200"/>
              </a:spcBef>
              <a:spcAft>
                <a:spcPts val="800"/>
              </a:spcAft>
            </a:pPr>
            <a:r>
              <a:rPr lang="fr-CA" sz="1600" dirty="0">
                <a:effectLst/>
                <a:latin typeface="Calibri" panose="020F0502020204030204" pitchFamily="34" charset="0"/>
                <a:ea typeface="DengXian" panose="02010600030101010101" pitchFamily="2" charset="-122"/>
                <a:cs typeface="Arial" panose="020B0604020202020204" pitchFamily="34" charset="0"/>
              </a:rPr>
              <a:t>Enfin l’étudiant sera appelé à répondre aux questions </a:t>
            </a:r>
          </a:p>
          <a:p>
            <a:pPr algn="ctr">
              <a:lnSpc>
                <a:spcPct val="107000"/>
              </a:lnSpc>
              <a:spcBef>
                <a:spcPts val="1200"/>
              </a:spcBef>
              <a:spcAft>
                <a:spcPts val="800"/>
              </a:spcAft>
            </a:pPr>
            <a:r>
              <a:rPr lang="fr-CA" sz="1600" dirty="0">
                <a:effectLst/>
                <a:latin typeface="Calibri" panose="020F0502020204030204" pitchFamily="34" charset="0"/>
                <a:ea typeface="DengXian" panose="02010600030101010101" pitchFamily="2" charset="-122"/>
                <a:cs typeface="Arial" panose="020B0604020202020204" pitchFamily="34" charset="0"/>
              </a:rPr>
              <a:t>Nom : Charles Heppell_________________________ Sujet : Vue JS____________________________</a:t>
            </a:r>
            <a:br>
              <a:rPr lang="fr-CA" sz="1600" dirty="0">
                <a:effectLst/>
                <a:latin typeface="Calibri" panose="020F0502020204030204" pitchFamily="34" charset="0"/>
                <a:ea typeface="DengXian" panose="02010600030101010101" pitchFamily="2" charset="-122"/>
                <a:cs typeface="Arial" panose="020B0604020202020204" pitchFamily="34" charset="0"/>
              </a:rPr>
            </a:br>
            <a:r>
              <a:rPr lang="fr-CA" sz="1600" dirty="0">
                <a:effectLst/>
                <a:latin typeface="Calibri" panose="020F0502020204030204" pitchFamily="34" charset="0"/>
                <a:ea typeface="DengXian" panose="02010600030101010101" pitchFamily="2" charset="-122"/>
                <a:cs typeface="Arial" panose="020B0604020202020204" pitchFamily="34" charset="0"/>
              </a:rPr>
              <a:t>Date : 2022-07-29</a:t>
            </a:r>
          </a:p>
        </p:txBody>
      </p:sp>
      <p:graphicFrame>
        <p:nvGraphicFramePr>
          <p:cNvPr id="7" name="Tableau 6">
            <a:extLst>
              <a:ext uri="{FF2B5EF4-FFF2-40B4-BE49-F238E27FC236}">
                <a16:creationId xmlns:a16="http://schemas.microsoft.com/office/drawing/2014/main" id="{035DAB43-93E4-EEBF-D644-099AB43AACC8}"/>
              </a:ext>
            </a:extLst>
          </p:cNvPr>
          <p:cNvGraphicFramePr>
            <a:graphicFrameLocks noGrp="1"/>
          </p:cNvGraphicFramePr>
          <p:nvPr>
            <p:extLst>
              <p:ext uri="{D42A27DB-BD31-4B8C-83A1-F6EECF244321}">
                <p14:modId xmlns:p14="http://schemas.microsoft.com/office/powerpoint/2010/main" val="2924459681"/>
              </p:ext>
            </p:extLst>
          </p:nvPr>
        </p:nvGraphicFramePr>
        <p:xfrm>
          <a:off x="6096000" y="4760246"/>
          <a:ext cx="5480050" cy="1113663"/>
        </p:xfrm>
        <a:graphic>
          <a:graphicData uri="http://schemas.openxmlformats.org/drawingml/2006/table">
            <a:tbl>
              <a:tblPr firstRow="1" firstCol="1" bandRow="1">
                <a:tableStyleId>{5C22544A-7EE6-4342-B048-85BDC9FD1C3A}</a:tableStyleId>
              </a:tblPr>
              <a:tblGrid>
                <a:gridCol w="3417570">
                  <a:extLst>
                    <a:ext uri="{9D8B030D-6E8A-4147-A177-3AD203B41FA5}">
                      <a16:colId xmlns:a16="http://schemas.microsoft.com/office/drawing/2014/main" val="3437028398"/>
                    </a:ext>
                  </a:extLst>
                </a:gridCol>
                <a:gridCol w="2062480">
                  <a:extLst>
                    <a:ext uri="{9D8B030D-6E8A-4147-A177-3AD203B41FA5}">
                      <a16:colId xmlns:a16="http://schemas.microsoft.com/office/drawing/2014/main" val="4260170353"/>
                    </a:ext>
                  </a:extLst>
                </a:gridCol>
              </a:tblGrid>
              <a:tr h="0">
                <a:tc gridSpan="2">
                  <a:txBody>
                    <a:bodyPr/>
                    <a:lstStyle/>
                    <a:p>
                      <a:pPr algn="ctr">
                        <a:lnSpc>
                          <a:spcPct val="107000"/>
                        </a:lnSpc>
                        <a:spcAft>
                          <a:spcPts val="800"/>
                        </a:spcAft>
                      </a:pPr>
                      <a:r>
                        <a:rPr lang="fr-CA" sz="1100">
                          <a:effectLst/>
                        </a:rPr>
                        <a:t>Recherche  E14 </a:t>
                      </a:r>
                      <a:endParaRPr lang="fr-CA"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hMerge="1">
                  <a:txBody>
                    <a:bodyPr/>
                    <a:lstStyle/>
                    <a:p>
                      <a:endParaRPr lang="fr-CA"/>
                    </a:p>
                  </a:txBody>
                  <a:tcPr/>
                </a:tc>
                <a:extLst>
                  <a:ext uri="{0D108BD9-81ED-4DB2-BD59-A6C34878D82A}">
                    <a16:rowId xmlns:a16="http://schemas.microsoft.com/office/drawing/2014/main" val="260707895"/>
                  </a:ext>
                </a:extLst>
              </a:tr>
              <a:tr h="0">
                <a:tc>
                  <a:txBody>
                    <a:bodyPr/>
                    <a:lstStyle/>
                    <a:p>
                      <a:pPr>
                        <a:lnSpc>
                          <a:spcPct val="107000"/>
                        </a:lnSpc>
                        <a:spcAft>
                          <a:spcPts val="800"/>
                        </a:spcAft>
                      </a:pPr>
                      <a:r>
                        <a:rPr lang="fr-CA" sz="1000">
                          <a:effectLst/>
                        </a:rPr>
                        <a:t>Qualité du français </a:t>
                      </a:r>
                      <a:endParaRPr lang="fr-CA"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algn="r">
                        <a:lnSpc>
                          <a:spcPct val="107000"/>
                        </a:lnSpc>
                        <a:spcAft>
                          <a:spcPts val="800"/>
                        </a:spcAft>
                      </a:pPr>
                      <a:r>
                        <a:rPr lang="fr-CA" sz="1000">
                          <a:effectLst/>
                        </a:rPr>
                        <a:t>/5</a:t>
                      </a:r>
                      <a:endParaRPr lang="fr-CA"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342707670"/>
                  </a:ext>
                </a:extLst>
              </a:tr>
              <a:tr h="0">
                <a:tc>
                  <a:txBody>
                    <a:bodyPr/>
                    <a:lstStyle/>
                    <a:p>
                      <a:pPr>
                        <a:lnSpc>
                          <a:spcPct val="107000"/>
                        </a:lnSpc>
                        <a:spcAft>
                          <a:spcPts val="800"/>
                        </a:spcAft>
                      </a:pPr>
                      <a:r>
                        <a:rPr lang="fr-CA" sz="1000">
                          <a:effectLst/>
                        </a:rPr>
                        <a:t>La recherche est bien documentée et expliquée</a:t>
                      </a:r>
                      <a:endParaRPr lang="fr-CA"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algn="r">
                        <a:lnSpc>
                          <a:spcPct val="107000"/>
                        </a:lnSpc>
                        <a:spcAft>
                          <a:spcPts val="800"/>
                        </a:spcAft>
                      </a:pPr>
                      <a:r>
                        <a:rPr lang="fr-CA" sz="1000">
                          <a:effectLst/>
                        </a:rPr>
                        <a:t>/10</a:t>
                      </a:r>
                      <a:endParaRPr lang="fr-CA"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424498888"/>
                  </a:ext>
                </a:extLst>
              </a:tr>
              <a:tr h="0">
                <a:tc>
                  <a:txBody>
                    <a:bodyPr/>
                    <a:lstStyle/>
                    <a:p>
                      <a:pPr>
                        <a:lnSpc>
                          <a:spcPct val="107000"/>
                        </a:lnSpc>
                        <a:spcAft>
                          <a:spcPts val="800"/>
                        </a:spcAft>
                      </a:pPr>
                      <a:r>
                        <a:rPr lang="fr-CA" sz="1000">
                          <a:effectLst/>
                        </a:rPr>
                        <a:t>La recherche est accompagnée d’exemples de code</a:t>
                      </a:r>
                      <a:endParaRPr lang="fr-CA"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algn="r">
                        <a:lnSpc>
                          <a:spcPct val="107000"/>
                        </a:lnSpc>
                        <a:spcAft>
                          <a:spcPts val="800"/>
                        </a:spcAft>
                      </a:pPr>
                      <a:r>
                        <a:rPr lang="fr-CA" sz="1000">
                          <a:effectLst/>
                        </a:rPr>
                        <a:t>/5</a:t>
                      </a:r>
                      <a:endParaRPr lang="fr-CA"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400887978"/>
                  </a:ext>
                </a:extLst>
              </a:tr>
              <a:tr h="0">
                <a:tc>
                  <a:txBody>
                    <a:bodyPr/>
                    <a:lstStyle/>
                    <a:p>
                      <a:pPr>
                        <a:lnSpc>
                          <a:spcPct val="107000"/>
                        </a:lnSpc>
                        <a:spcAft>
                          <a:spcPts val="800"/>
                        </a:spcAft>
                      </a:pPr>
                      <a:r>
                        <a:rPr lang="fr-CA" sz="1000">
                          <a:effectLst/>
                        </a:rPr>
                        <a:t>La Powerpoint résume bien ce qu’on retrouve sur Internet</a:t>
                      </a:r>
                      <a:br>
                        <a:rPr lang="fr-CA" sz="1000">
                          <a:effectLst/>
                        </a:rPr>
                      </a:br>
                      <a:r>
                        <a:rPr lang="fr-CA" sz="1000">
                          <a:effectLst/>
                        </a:rPr>
                        <a:t>et n’est pas une copie de celle-ci.</a:t>
                      </a:r>
                      <a:endParaRPr lang="fr-CA"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algn="r">
                        <a:lnSpc>
                          <a:spcPct val="107000"/>
                        </a:lnSpc>
                        <a:spcAft>
                          <a:spcPts val="800"/>
                        </a:spcAft>
                      </a:pPr>
                      <a:r>
                        <a:rPr lang="fr-CA" sz="1000">
                          <a:effectLst/>
                        </a:rPr>
                        <a:t>/5</a:t>
                      </a:r>
                      <a:endParaRPr lang="fr-CA"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364571735"/>
                  </a:ext>
                </a:extLst>
              </a:tr>
              <a:tr h="0">
                <a:tc>
                  <a:txBody>
                    <a:bodyPr/>
                    <a:lstStyle/>
                    <a:p>
                      <a:pPr algn="r">
                        <a:lnSpc>
                          <a:spcPct val="107000"/>
                        </a:lnSpc>
                        <a:spcAft>
                          <a:spcPts val="800"/>
                        </a:spcAft>
                      </a:pPr>
                      <a:r>
                        <a:rPr lang="fr-CA" sz="1000">
                          <a:effectLst/>
                        </a:rPr>
                        <a:t>TOTAL :</a:t>
                      </a:r>
                      <a:endParaRPr lang="fr-CA"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algn="r">
                        <a:lnSpc>
                          <a:spcPct val="107000"/>
                        </a:lnSpc>
                        <a:spcAft>
                          <a:spcPts val="800"/>
                        </a:spcAft>
                      </a:pPr>
                      <a:r>
                        <a:rPr lang="fr-CA" sz="1000" dirty="0">
                          <a:effectLst/>
                        </a:rPr>
                        <a:t>/25</a:t>
                      </a:r>
                      <a:endParaRPr lang="fr-CA" sz="11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670708486"/>
                  </a:ext>
                </a:extLst>
              </a:tr>
            </a:tbl>
          </a:graphicData>
        </a:graphic>
      </p:graphicFrame>
      <p:graphicFrame>
        <p:nvGraphicFramePr>
          <p:cNvPr id="8" name="Tableau 7">
            <a:extLst>
              <a:ext uri="{FF2B5EF4-FFF2-40B4-BE49-F238E27FC236}">
                <a16:creationId xmlns:a16="http://schemas.microsoft.com/office/drawing/2014/main" id="{78BC0461-66FE-0BF9-3059-6DA677D70708}"/>
              </a:ext>
            </a:extLst>
          </p:cNvPr>
          <p:cNvGraphicFramePr>
            <a:graphicFrameLocks noGrp="1"/>
          </p:cNvGraphicFramePr>
          <p:nvPr>
            <p:extLst>
              <p:ext uri="{D42A27DB-BD31-4B8C-83A1-F6EECF244321}">
                <p14:modId xmlns:p14="http://schemas.microsoft.com/office/powerpoint/2010/main" val="1692070942"/>
              </p:ext>
            </p:extLst>
          </p:nvPr>
        </p:nvGraphicFramePr>
        <p:xfrm>
          <a:off x="101600" y="4760246"/>
          <a:ext cx="5480050" cy="1758696"/>
        </p:xfrm>
        <a:graphic>
          <a:graphicData uri="http://schemas.openxmlformats.org/drawingml/2006/table">
            <a:tbl>
              <a:tblPr firstRow="1" firstCol="1" bandRow="1">
                <a:tableStyleId>{5C22544A-7EE6-4342-B048-85BDC9FD1C3A}</a:tableStyleId>
              </a:tblPr>
              <a:tblGrid>
                <a:gridCol w="3417570">
                  <a:extLst>
                    <a:ext uri="{9D8B030D-6E8A-4147-A177-3AD203B41FA5}">
                      <a16:colId xmlns:a16="http://schemas.microsoft.com/office/drawing/2014/main" val="3948588177"/>
                    </a:ext>
                  </a:extLst>
                </a:gridCol>
                <a:gridCol w="2062480">
                  <a:extLst>
                    <a:ext uri="{9D8B030D-6E8A-4147-A177-3AD203B41FA5}">
                      <a16:colId xmlns:a16="http://schemas.microsoft.com/office/drawing/2014/main" val="3077748221"/>
                    </a:ext>
                  </a:extLst>
                </a:gridCol>
              </a:tblGrid>
              <a:tr h="0">
                <a:tc gridSpan="2">
                  <a:txBody>
                    <a:bodyPr/>
                    <a:lstStyle/>
                    <a:p>
                      <a:pPr algn="ctr">
                        <a:lnSpc>
                          <a:spcPct val="107000"/>
                        </a:lnSpc>
                        <a:spcAft>
                          <a:spcPts val="800"/>
                        </a:spcAft>
                      </a:pPr>
                      <a:r>
                        <a:rPr lang="fr-CA" sz="1100">
                          <a:effectLst/>
                        </a:rPr>
                        <a:t>Présentation E14 </a:t>
                      </a:r>
                      <a:endParaRPr lang="fr-CA"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hMerge="1">
                  <a:txBody>
                    <a:bodyPr/>
                    <a:lstStyle/>
                    <a:p>
                      <a:endParaRPr lang="fr-CA"/>
                    </a:p>
                  </a:txBody>
                  <a:tcPr/>
                </a:tc>
                <a:extLst>
                  <a:ext uri="{0D108BD9-81ED-4DB2-BD59-A6C34878D82A}">
                    <a16:rowId xmlns:a16="http://schemas.microsoft.com/office/drawing/2014/main" val="4276882623"/>
                  </a:ext>
                </a:extLst>
              </a:tr>
              <a:tr h="0">
                <a:tc>
                  <a:txBody>
                    <a:bodyPr/>
                    <a:lstStyle/>
                    <a:p>
                      <a:pPr>
                        <a:lnSpc>
                          <a:spcPct val="107000"/>
                        </a:lnSpc>
                        <a:spcAft>
                          <a:spcPts val="800"/>
                        </a:spcAft>
                      </a:pPr>
                      <a:r>
                        <a:rPr lang="fr-CA" sz="1000">
                          <a:effectLst/>
                        </a:rPr>
                        <a:t>La personne se présente dès le départ et donne un bref exposé de ce qui sera vu lors de la présentation</a:t>
                      </a:r>
                      <a:endParaRPr lang="fr-CA"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algn="r">
                        <a:lnSpc>
                          <a:spcPct val="107000"/>
                        </a:lnSpc>
                        <a:spcAft>
                          <a:spcPts val="800"/>
                        </a:spcAft>
                      </a:pPr>
                      <a:r>
                        <a:rPr lang="fr-CA" sz="1000">
                          <a:effectLst/>
                        </a:rPr>
                        <a:t>/3</a:t>
                      </a:r>
                      <a:endParaRPr lang="fr-CA"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414170208"/>
                  </a:ext>
                </a:extLst>
              </a:tr>
              <a:tr h="0">
                <a:tc>
                  <a:txBody>
                    <a:bodyPr/>
                    <a:lstStyle/>
                    <a:p>
                      <a:pPr>
                        <a:lnSpc>
                          <a:spcPct val="107000"/>
                        </a:lnSpc>
                        <a:spcAft>
                          <a:spcPts val="800"/>
                        </a:spcAft>
                      </a:pPr>
                      <a:r>
                        <a:rPr lang="fr-CA" sz="1000">
                          <a:effectLst/>
                        </a:rPr>
                        <a:t>Le temps de présentation est respecté</a:t>
                      </a:r>
                      <a:br>
                        <a:rPr lang="fr-CA" sz="1000">
                          <a:effectLst/>
                        </a:rPr>
                      </a:br>
                      <a:r>
                        <a:rPr lang="fr-CA" sz="1000">
                          <a:effectLst/>
                        </a:rPr>
                        <a:t> (min 10 minutes, max 15)</a:t>
                      </a:r>
                      <a:endParaRPr lang="fr-CA"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algn="r">
                        <a:lnSpc>
                          <a:spcPct val="107000"/>
                        </a:lnSpc>
                        <a:spcAft>
                          <a:spcPts val="800"/>
                        </a:spcAft>
                      </a:pPr>
                      <a:r>
                        <a:rPr lang="fr-CA" sz="1000">
                          <a:effectLst/>
                        </a:rPr>
                        <a:t>/4</a:t>
                      </a:r>
                      <a:endParaRPr lang="fr-CA"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357422408"/>
                  </a:ext>
                </a:extLst>
              </a:tr>
              <a:tr h="0">
                <a:tc>
                  <a:txBody>
                    <a:bodyPr/>
                    <a:lstStyle/>
                    <a:p>
                      <a:pPr>
                        <a:lnSpc>
                          <a:spcPct val="107000"/>
                        </a:lnSpc>
                        <a:spcAft>
                          <a:spcPts val="800"/>
                        </a:spcAft>
                      </a:pPr>
                      <a:r>
                        <a:rPr lang="fr-CA" sz="1000">
                          <a:effectLst/>
                        </a:rPr>
                        <a:t>La présentation est fluide et le sujet est maitrisé sans que ce soit une lecture constante</a:t>
                      </a:r>
                      <a:endParaRPr lang="fr-CA"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algn="r">
                        <a:lnSpc>
                          <a:spcPct val="107000"/>
                        </a:lnSpc>
                        <a:spcAft>
                          <a:spcPts val="800"/>
                        </a:spcAft>
                      </a:pPr>
                      <a:r>
                        <a:rPr lang="fr-CA" sz="1000">
                          <a:effectLst/>
                        </a:rPr>
                        <a:t>/10</a:t>
                      </a:r>
                      <a:endParaRPr lang="fr-CA"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35263571"/>
                  </a:ext>
                </a:extLst>
              </a:tr>
              <a:tr h="0">
                <a:tc>
                  <a:txBody>
                    <a:bodyPr/>
                    <a:lstStyle/>
                    <a:p>
                      <a:pPr>
                        <a:lnSpc>
                          <a:spcPct val="107000"/>
                        </a:lnSpc>
                        <a:spcAft>
                          <a:spcPts val="800"/>
                        </a:spcAft>
                      </a:pPr>
                      <a:r>
                        <a:rPr lang="fr-CA" sz="1000">
                          <a:effectLst/>
                        </a:rPr>
                        <a:t>La démonstration des exemples sont complets et intéressants</a:t>
                      </a:r>
                      <a:endParaRPr lang="fr-CA"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algn="r">
                        <a:lnSpc>
                          <a:spcPct val="107000"/>
                        </a:lnSpc>
                        <a:spcAft>
                          <a:spcPts val="800"/>
                        </a:spcAft>
                      </a:pPr>
                      <a:r>
                        <a:rPr lang="fr-CA" sz="1000">
                          <a:effectLst/>
                        </a:rPr>
                        <a:t>/5</a:t>
                      </a:r>
                      <a:endParaRPr lang="fr-CA"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779880611"/>
                  </a:ext>
                </a:extLst>
              </a:tr>
              <a:tr h="0">
                <a:tc>
                  <a:txBody>
                    <a:bodyPr/>
                    <a:lstStyle/>
                    <a:p>
                      <a:pPr>
                        <a:lnSpc>
                          <a:spcPct val="107000"/>
                        </a:lnSpc>
                        <a:spcAft>
                          <a:spcPts val="800"/>
                        </a:spcAft>
                      </a:pPr>
                      <a:r>
                        <a:rPr lang="fr-CA" sz="1000">
                          <a:effectLst/>
                        </a:rPr>
                        <a:t>Le présentateur (trice) demande s’il y’a des questions occasionnellement et répond à celles-ci.</a:t>
                      </a:r>
                      <a:endParaRPr lang="fr-CA"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algn="r">
                        <a:lnSpc>
                          <a:spcPct val="107000"/>
                        </a:lnSpc>
                        <a:spcAft>
                          <a:spcPts val="800"/>
                        </a:spcAft>
                      </a:pPr>
                      <a:r>
                        <a:rPr lang="fr-CA" sz="1000">
                          <a:effectLst/>
                        </a:rPr>
                        <a:t>/3</a:t>
                      </a:r>
                      <a:endParaRPr lang="fr-CA"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710466771"/>
                  </a:ext>
                </a:extLst>
              </a:tr>
              <a:tr h="0">
                <a:tc>
                  <a:txBody>
                    <a:bodyPr/>
                    <a:lstStyle/>
                    <a:p>
                      <a:pPr algn="r">
                        <a:lnSpc>
                          <a:spcPct val="107000"/>
                        </a:lnSpc>
                        <a:spcAft>
                          <a:spcPts val="800"/>
                        </a:spcAft>
                      </a:pPr>
                      <a:r>
                        <a:rPr lang="fr-CA" sz="1000">
                          <a:effectLst/>
                        </a:rPr>
                        <a:t>TOTAL :</a:t>
                      </a:r>
                      <a:endParaRPr lang="fr-CA"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algn="r">
                        <a:lnSpc>
                          <a:spcPct val="107000"/>
                        </a:lnSpc>
                        <a:spcAft>
                          <a:spcPts val="800"/>
                        </a:spcAft>
                      </a:pPr>
                      <a:r>
                        <a:rPr lang="fr-CA" sz="1000" dirty="0">
                          <a:effectLst/>
                        </a:rPr>
                        <a:t>/25</a:t>
                      </a:r>
                      <a:endParaRPr lang="fr-CA" sz="11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552461450"/>
                  </a:ext>
                </a:extLst>
              </a:tr>
            </a:tbl>
          </a:graphicData>
        </a:graphic>
      </p:graphicFrame>
      <p:sp>
        <p:nvSpPr>
          <p:cNvPr id="9" name="Rectangle 2">
            <a:extLst>
              <a:ext uri="{FF2B5EF4-FFF2-40B4-BE49-F238E27FC236}">
                <a16:creationId xmlns:a16="http://schemas.microsoft.com/office/drawing/2014/main" id="{C6463840-0B12-8DA8-6260-14AC9A52E672}"/>
              </a:ext>
            </a:extLst>
          </p:cNvPr>
          <p:cNvSpPr>
            <a:spLocks noChangeArrowheads="1"/>
          </p:cNvSpPr>
          <p:nvPr/>
        </p:nvSpPr>
        <p:spPr bwMode="auto">
          <a:xfrm>
            <a:off x="101600" y="47609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A"/>
          </a:p>
        </p:txBody>
      </p:sp>
    </p:spTree>
    <p:extLst>
      <p:ext uri="{BB962C8B-B14F-4D97-AF65-F5344CB8AC3E}">
        <p14:creationId xmlns:p14="http://schemas.microsoft.com/office/powerpoint/2010/main" val="943658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5981017A-3E5D-A093-43A7-211679FF6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950" y="919856"/>
            <a:ext cx="5972810" cy="3823970"/>
          </a:xfrm>
          <a:prstGeom prst="rect">
            <a:avLst/>
          </a:prstGeom>
        </p:spPr>
      </p:pic>
      <p:sp>
        <p:nvSpPr>
          <p:cNvPr id="4" name="ZoneTexte 3">
            <a:extLst>
              <a:ext uri="{FF2B5EF4-FFF2-40B4-BE49-F238E27FC236}">
                <a16:creationId xmlns:a16="http://schemas.microsoft.com/office/drawing/2014/main" id="{17FF3FCE-93DC-EE69-8892-23A8ABE6CB52}"/>
              </a:ext>
            </a:extLst>
          </p:cNvPr>
          <p:cNvSpPr txBox="1"/>
          <p:nvPr/>
        </p:nvSpPr>
        <p:spPr>
          <a:xfrm>
            <a:off x="6765567" y="1317072"/>
            <a:ext cx="4677483" cy="2256323"/>
          </a:xfrm>
          <a:prstGeom prst="rect">
            <a:avLst/>
          </a:prstGeom>
          <a:noFill/>
        </p:spPr>
        <p:txBody>
          <a:bodyPr wrap="square">
            <a:spAutoFit/>
          </a:bodyPr>
          <a:lstStyle/>
          <a:p>
            <a:pPr>
              <a:lnSpc>
                <a:spcPct val="107000"/>
              </a:lnSpc>
              <a:spcAft>
                <a:spcPts val="800"/>
              </a:spcAft>
            </a:pPr>
            <a:r>
              <a:rPr lang="fr-CA" sz="1800" dirty="0">
                <a:solidFill>
                  <a:srgbClr val="00141F"/>
                </a:solidFill>
                <a:effectLst/>
                <a:latin typeface="Calibri" panose="020F0502020204030204" pitchFamily="34" charset="0"/>
                <a:ea typeface="DengXian" panose="02010600030101010101" pitchFamily="2" charset="-122"/>
                <a:cs typeface="Calibri" panose="020F0502020204030204" pitchFamily="34" charset="0"/>
              </a:rPr>
              <a:t>S'il s'agit des Framework Web les plus aimés et les plus redoutés, les deux Framework JavaScript ont des résultats similaires.</a:t>
            </a:r>
            <a:endParaRPr lang="fr-CA" sz="1200" dirty="0">
              <a:effectLst/>
              <a:latin typeface="Calibri" panose="020F0502020204030204" pitchFamily="34" charset="0"/>
              <a:ea typeface="DengXian" panose="02010600030101010101" pitchFamily="2" charset="-122"/>
              <a:cs typeface="Arial" panose="020B0604020202020204" pitchFamily="34" charset="0"/>
            </a:endParaRPr>
          </a:p>
          <a:p>
            <a:pPr>
              <a:lnSpc>
                <a:spcPct val="107000"/>
              </a:lnSpc>
              <a:spcAft>
                <a:spcPts val="800"/>
              </a:spcAft>
            </a:pPr>
            <a:r>
              <a:rPr lang="fr-CA" sz="1800" dirty="0">
                <a:solidFill>
                  <a:srgbClr val="00141F"/>
                </a:solidFill>
                <a:effectLst/>
                <a:latin typeface="Calibri" panose="020F0502020204030204" pitchFamily="34" charset="0"/>
                <a:ea typeface="DengXian" panose="02010600030101010101" pitchFamily="2" charset="-122"/>
                <a:cs typeface="Calibri" panose="020F0502020204030204" pitchFamily="34" charset="0"/>
              </a:rPr>
              <a:t>Mais </a:t>
            </a:r>
            <a:r>
              <a:rPr lang="fr-CA" sz="1800" b="1" dirty="0" err="1">
                <a:solidFill>
                  <a:srgbClr val="00141F"/>
                </a:solidFill>
                <a:effectLst/>
                <a:latin typeface="Calibri" panose="020F0502020204030204" pitchFamily="34" charset="0"/>
                <a:ea typeface="DengXian" panose="02010600030101010101" pitchFamily="2" charset="-122"/>
                <a:cs typeface="Calibri" panose="020F0502020204030204" pitchFamily="34" charset="0"/>
              </a:rPr>
              <a:t>React</a:t>
            </a:r>
            <a:r>
              <a:rPr lang="fr-CA" sz="1800" b="1" dirty="0">
                <a:solidFill>
                  <a:srgbClr val="00141F"/>
                </a:solidFill>
                <a:effectLst/>
                <a:latin typeface="Calibri" panose="020F0502020204030204" pitchFamily="34" charset="0"/>
                <a:ea typeface="DengXian" panose="02010600030101010101" pitchFamily="2" charset="-122"/>
                <a:cs typeface="Calibri" panose="020F0502020204030204" pitchFamily="34" charset="0"/>
              </a:rPr>
              <a:t> reste le Framework Web le plus recherché</a:t>
            </a:r>
            <a:r>
              <a:rPr lang="fr-CA" sz="1800" dirty="0">
                <a:solidFill>
                  <a:srgbClr val="00141F"/>
                </a:solidFill>
                <a:effectLst/>
                <a:latin typeface="Calibri" panose="020F0502020204030204" pitchFamily="34" charset="0"/>
                <a:ea typeface="DengXian" panose="02010600030101010101" pitchFamily="2" charset="-122"/>
                <a:cs typeface="Calibri" panose="020F0502020204030204" pitchFamily="34" charset="0"/>
              </a:rPr>
              <a:t> par les développeurs expérimentés. Vue est à la deuxième place, mais avec une perte d'environ 10 %.  </a:t>
            </a:r>
            <a:endParaRPr lang="fr-CA" sz="1200" dirty="0">
              <a:effectLst/>
              <a:latin typeface="Calibri" panose="020F0502020204030204" pitchFamily="34" charset="0"/>
              <a:ea typeface="DengXian" panose="02010600030101010101" pitchFamily="2" charset="-122"/>
              <a:cs typeface="Arial" panose="020B0604020202020204" pitchFamily="34" charset="0"/>
            </a:endParaRPr>
          </a:p>
        </p:txBody>
      </p:sp>
      <p:sp>
        <p:nvSpPr>
          <p:cNvPr id="6" name="ZoneTexte 5">
            <a:extLst>
              <a:ext uri="{FF2B5EF4-FFF2-40B4-BE49-F238E27FC236}">
                <a16:creationId xmlns:a16="http://schemas.microsoft.com/office/drawing/2014/main" id="{97855491-A017-34AE-ADE2-F14FEF98F0EA}"/>
              </a:ext>
            </a:extLst>
          </p:cNvPr>
          <p:cNvSpPr txBox="1"/>
          <p:nvPr/>
        </p:nvSpPr>
        <p:spPr>
          <a:xfrm>
            <a:off x="2736908" y="5540928"/>
            <a:ext cx="6094602" cy="375552"/>
          </a:xfrm>
          <a:prstGeom prst="rect">
            <a:avLst/>
          </a:prstGeom>
          <a:noFill/>
        </p:spPr>
        <p:txBody>
          <a:bodyPr wrap="square">
            <a:spAutoFit/>
          </a:bodyPr>
          <a:lstStyle/>
          <a:p>
            <a:pPr>
              <a:lnSpc>
                <a:spcPct val="107000"/>
              </a:lnSpc>
              <a:spcAft>
                <a:spcPts val="800"/>
              </a:spcAft>
            </a:pPr>
            <a:r>
              <a:rPr lang="fr-CA" sz="1800" dirty="0">
                <a:solidFill>
                  <a:srgbClr val="00141F"/>
                </a:solidFill>
                <a:effectLst/>
                <a:latin typeface="Calibri" panose="020F0502020204030204" pitchFamily="34" charset="0"/>
                <a:ea typeface="DengXian" panose="02010600030101010101" pitchFamily="2" charset="-122"/>
                <a:cs typeface="Calibri" panose="020F0502020204030204" pitchFamily="34" charset="0"/>
              </a:rPr>
              <a:t>Source : </a:t>
            </a:r>
            <a:r>
              <a:rPr lang="fr-CA" sz="1800" u="sng" dirty="0">
                <a:solidFill>
                  <a:srgbClr val="0000FF"/>
                </a:solidFill>
                <a:effectLst/>
                <a:latin typeface="Calibri" panose="020F0502020204030204" pitchFamily="34" charset="0"/>
                <a:ea typeface="DengXian" panose="02010600030101010101" pitchFamily="2" charset="-122"/>
                <a:cs typeface="Calibri" panose="020F0502020204030204" pitchFamily="34" charset="0"/>
                <a:hlinkClick r:id="rId3"/>
              </a:rPr>
              <a:t>https://pagepro.co/blog/react-vs-vue-comparison/</a:t>
            </a:r>
            <a:r>
              <a:rPr lang="fr-CA" sz="1800" dirty="0">
                <a:solidFill>
                  <a:srgbClr val="00141F"/>
                </a:solidFill>
                <a:effectLst/>
                <a:latin typeface="Calibri" panose="020F0502020204030204" pitchFamily="34" charset="0"/>
                <a:ea typeface="DengXian" panose="02010600030101010101" pitchFamily="2" charset="-122"/>
                <a:cs typeface="Calibri" panose="020F0502020204030204" pitchFamily="34" charset="0"/>
              </a:rPr>
              <a:t> </a:t>
            </a:r>
            <a:endParaRPr lang="fr-CA" sz="1200" dirty="0">
              <a:effectLst/>
              <a:latin typeface="Calibri" panose="020F050202020403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12369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55C4B2AB-547D-9CF6-34BB-8B8A401BF0A2}"/>
              </a:ext>
            </a:extLst>
          </p:cNvPr>
          <p:cNvSpPr txBox="1"/>
          <p:nvPr/>
        </p:nvSpPr>
        <p:spPr>
          <a:xfrm>
            <a:off x="1084276" y="559883"/>
            <a:ext cx="8873456" cy="3965253"/>
          </a:xfrm>
          <a:prstGeom prst="rect">
            <a:avLst/>
          </a:prstGeom>
          <a:noFill/>
        </p:spPr>
        <p:txBody>
          <a:bodyPr wrap="square">
            <a:spAutoFit/>
          </a:bodyPr>
          <a:lstStyle/>
          <a:p>
            <a:pPr>
              <a:lnSpc>
                <a:spcPct val="107000"/>
              </a:lnSpc>
              <a:spcAft>
                <a:spcPts val="800"/>
              </a:spcAft>
            </a:pPr>
            <a:r>
              <a:rPr lang="fr-CA" sz="2800" dirty="0">
                <a:solidFill>
                  <a:srgbClr val="00141F"/>
                </a:solidFill>
                <a:effectLst/>
                <a:latin typeface="Calibri" panose="020F0502020204030204" pitchFamily="34" charset="0"/>
                <a:ea typeface="DengXian" panose="02010600030101010101" pitchFamily="2" charset="-122"/>
                <a:cs typeface="Calibri" panose="020F0502020204030204" pitchFamily="34" charset="0"/>
              </a:rPr>
              <a:t>Inconvénient de Vue JS : </a:t>
            </a:r>
            <a:endParaRPr lang="fr-CA" sz="2800" dirty="0">
              <a:effectLst/>
              <a:latin typeface="Calibri" panose="020F0502020204030204" pitchFamily="34" charset="0"/>
              <a:ea typeface="DengXian" panose="02010600030101010101" pitchFamily="2" charset="-122"/>
              <a:cs typeface="Arial" panose="020B0604020202020204" pitchFamily="34" charset="0"/>
            </a:endParaRPr>
          </a:p>
          <a:p>
            <a:pPr>
              <a:lnSpc>
                <a:spcPct val="107000"/>
              </a:lnSpc>
              <a:spcAft>
                <a:spcPts val="800"/>
              </a:spcAft>
            </a:pPr>
            <a:r>
              <a:rPr lang="fr-CA" sz="2800" dirty="0">
                <a:solidFill>
                  <a:srgbClr val="202124"/>
                </a:solidFill>
                <a:effectLst/>
                <a:latin typeface="Calibri" panose="020F0502020204030204" pitchFamily="34" charset="0"/>
                <a:ea typeface="DengXian" panose="02010600030101010101" pitchFamily="2" charset="-122"/>
                <a:cs typeface="Calibri" panose="020F0502020204030204" pitchFamily="34" charset="0"/>
              </a:rPr>
              <a:t>L'un des </a:t>
            </a:r>
            <a:r>
              <a:rPr lang="fr-CA" sz="2800" b="1" dirty="0">
                <a:solidFill>
                  <a:srgbClr val="202124"/>
                </a:solidFill>
                <a:effectLst/>
                <a:latin typeface="Calibri" panose="020F0502020204030204" pitchFamily="34" charset="0"/>
                <a:ea typeface="DengXian" panose="02010600030101010101" pitchFamily="2" charset="-122"/>
                <a:cs typeface="Calibri" panose="020F0502020204030204" pitchFamily="34" charset="0"/>
              </a:rPr>
              <a:t>inconvénients</a:t>
            </a:r>
            <a:r>
              <a:rPr lang="fr-CA" sz="2800" dirty="0">
                <a:solidFill>
                  <a:srgbClr val="202124"/>
                </a:solidFill>
                <a:effectLst/>
                <a:latin typeface="Calibri" panose="020F0502020204030204" pitchFamily="34" charset="0"/>
                <a:ea typeface="DengXian" panose="02010600030101010101" pitchFamily="2" charset="-122"/>
                <a:cs typeface="Calibri" panose="020F0502020204030204" pitchFamily="34" charset="0"/>
              </a:rPr>
              <a:t> que l'on remarque sur </a:t>
            </a:r>
            <a:r>
              <a:rPr lang="fr-CA" sz="2800" b="1" dirty="0" err="1">
                <a:solidFill>
                  <a:srgbClr val="202124"/>
                </a:solidFill>
                <a:effectLst/>
                <a:latin typeface="Calibri" panose="020F0502020204030204" pitchFamily="34" charset="0"/>
                <a:ea typeface="DengXian" panose="02010600030101010101" pitchFamily="2" charset="-122"/>
                <a:cs typeface="Calibri" panose="020F0502020204030204" pitchFamily="34" charset="0"/>
              </a:rPr>
              <a:t>Vuejs</a:t>
            </a:r>
            <a:r>
              <a:rPr lang="fr-CA" sz="2800" dirty="0">
                <a:solidFill>
                  <a:srgbClr val="202124"/>
                </a:solidFill>
                <a:effectLst/>
                <a:latin typeface="Calibri" panose="020F0502020204030204" pitchFamily="34" charset="0"/>
                <a:ea typeface="DengXian" panose="02010600030101010101" pitchFamily="2" charset="-122"/>
                <a:cs typeface="Calibri" panose="020F0502020204030204" pitchFamily="34" charset="0"/>
              </a:rPr>
              <a:t> est qu'il a une communauté de développeurs moins grande que ses Framework concurrents. Il sera donc difficile pour vous de demander de l'aide concernant les bugs et les erreurs que vous aurez sur votre application web.</a:t>
            </a:r>
            <a:endParaRPr lang="fr-CA" sz="2800" dirty="0">
              <a:effectLst/>
              <a:latin typeface="Calibri" panose="020F0502020204030204" pitchFamily="34" charset="0"/>
              <a:ea typeface="DengXian" panose="02010600030101010101" pitchFamily="2" charset="-122"/>
              <a:cs typeface="Arial" panose="020B0604020202020204" pitchFamily="34" charset="0"/>
            </a:endParaRPr>
          </a:p>
          <a:p>
            <a:pPr>
              <a:lnSpc>
                <a:spcPct val="107000"/>
              </a:lnSpc>
              <a:spcAft>
                <a:spcPts val="800"/>
              </a:spcAft>
            </a:pPr>
            <a:r>
              <a:rPr lang="fr-CA" sz="2800" dirty="0">
                <a:effectLst/>
                <a:latin typeface="Calibri" panose="020F0502020204030204" pitchFamily="34" charset="0"/>
                <a:ea typeface="DengXian" panose="02010600030101010101" pitchFamily="2" charset="-122"/>
                <a:cs typeface="Arial" panose="020B0604020202020204" pitchFamily="34" charset="0"/>
              </a:rPr>
              <a:t>Note importante d’ailleurs, Vue.js requiert un environnement avec Node.js pour fonctionner.</a:t>
            </a:r>
          </a:p>
        </p:txBody>
      </p:sp>
    </p:spTree>
    <p:extLst>
      <p:ext uri="{BB962C8B-B14F-4D97-AF65-F5344CB8AC3E}">
        <p14:creationId xmlns:p14="http://schemas.microsoft.com/office/powerpoint/2010/main" val="1584997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CEA5DAB-4F2B-CCCD-0923-9C865ED99AA1}"/>
              </a:ext>
            </a:extLst>
          </p:cNvPr>
          <p:cNvSpPr txBox="1"/>
          <p:nvPr/>
        </p:nvSpPr>
        <p:spPr>
          <a:xfrm>
            <a:off x="2449585" y="503339"/>
            <a:ext cx="6692318" cy="4859792"/>
          </a:xfrm>
          <a:prstGeom prst="rect">
            <a:avLst/>
          </a:prstGeom>
          <a:noFill/>
        </p:spPr>
        <p:txBody>
          <a:bodyPr wrap="square">
            <a:spAutoFit/>
          </a:bodyPr>
          <a:lstStyle/>
          <a:p>
            <a:pPr>
              <a:lnSpc>
                <a:spcPct val="107000"/>
              </a:lnSpc>
              <a:spcAft>
                <a:spcPts val="800"/>
              </a:spcAft>
            </a:pPr>
            <a:r>
              <a:rPr lang="fr-CA" sz="2000" dirty="0">
                <a:effectLst/>
                <a:latin typeface="Calibri" panose="020F0502020204030204" pitchFamily="34" charset="0"/>
                <a:ea typeface="DengXian" panose="02010600030101010101" pitchFamily="2" charset="-122"/>
                <a:cs typeface="Arial" panose="020B0604020202020204" pitchFamily="34" charset="0"/>
              </a:rPr>
              <a:t>Ce Framework utilise énormément, bien sur le langage javascript.</a:t>
            </a:r>
          </a:p>
          <a:p>
            <a:pPr>
              <a:lnSpc>
                <a:spcPct val="107000"/>
              </a:lnSpc>
              <a:spcAft>
                <a:spcPts val="800"/>
              </a:spcAft>
            </a:pPr>
            <a:r>
              <a:rPr lang="fr-CA" sz="2000" dirty="0">
                <a:effectLst/>
                <a:latin typeface="Calibri" panose="020F0502020204030204" pitchFamily="34" charset="0"/>
                <a:ea typeface="DengXian" panose="02010600030101010101" pitchFamily="2" charset="-122"/>
                <a:cs typeface="Arial" panose="020B0604020202020204" pitchFamily="34" charset="0"/>
              </a:rPr>
              <a:t>Javascript est un langage assez vieux qui est paru au début en mai 1996. C’est un langage interprété et beaucoup orienté objet. La version de javascript la plus récente de ce langage est nommé : </a:t>
            </a:r>
            <a:r>
              <a:rPr lang="fr-CA" sz="2000" dirty="0">
                <a:solidFill>
                  <a:srgbClr val="000000"/>
                </a:solidFill>
                <a:effectLst/>
                <a:latin typeface="Calibri" panose="020F0502020204030204" pitchFamily="34" charset="0"/>
                <a:ea typeface="DengXian" panose="02010600030101010101" pitchFamily="2" charset="-122"/>
                <a:cs typeface="Calibri" panose="020F0502020204030204" pitchFamily="34" charset="0"/>
              </a:rPr>
              <a:t>13 - ECMA-262</a:t>
            </a:r>
            <a:r>
              <a:rPr lang="fr-CA" sz="2000" dirty="0">
                <a:solidFill>
                  <a:srgbClr val="000000"/>
                </a:solidFill>
                <a:effectLst/>
                <a:latin typeface="Arial" panose="020B0604020202020204" pitchFamily="34" charset="0"/>
                <a:ea typeface="DengXian" panose="02010600030101010101" pitchFamily="2" charset="-122"/>
                <a:cs typeface="Arial" panose="020B0604020202020204" pitchFamily="34" charset="0"/>
              </a:rPr>
              <a:t>.</a:t>
            </a:r>
            <a:endParaRPr lang="fr-CA" sz="2000" dirty="0">
              <a:effectLst/>
              <a:latin typeface="Calibri" panose="020F0502020204030204" pitchFamily="34" charset="0"/>
              <a:ea typeface="DengXian" panose="02010600030101010101" pitchFamily="2" charset="-122"/>
              <a:cs typeface="Arial" panose="020B0604020202020204" pitchFamily="34" charset="0"/>
            </a:endParaRPr>
          </a:p>
          <a:p>
            <a:pPr>
              <a:lnSpc>
                <a:spcPct val="107000"/>
              </a:lnSpc>
              <a:spcAft>
                <a:spcPts val="800"/>
              </a:spcAft>
            </a:pPr>
            <a:r>
              <a:rPr lang="fr-CA" sz="2000" dirty="0">
                <a:solidFill>
                  <a:srgbClr val="000000"/>
                </a:solidFill>
                <a:effectLst/>
                <a:latin typeface="Calibri" panose="020F0502020204030204" pitchFamily="34" charset="0"/>
                <a:ea typeface="DengXian" panose="02010600030101010101" pitchFamily="2" charset="-122"/>
                <a:cs typeface="Calibri" panose="020F0502020204030204" pitchFamily="34" charset="0"/>
              </a:rPr>
              <a:t>Celle-ci est paru en juin 2022 d’ailleurs. </a:t>
            </a:r>
            <a:endParaRPr lang="fr-CA" sz="2000" dirty="0">
              <a:effectLst/>
              <a:latin typeface="Calibri" panose="020F0502020204030204" pitchFamily="34" charset="0"/>
              <a:ea typeface="DengXian" panose="02010600030101010101" pitchFamily="2" charset="-122"/>
              <a:cs typeface="Arial" panose="020B0604020202020204" pitchFamily="34" charset="0"/>
            </a:endParaRPr>
          </a:p>
          <a:p>
            <a:r>
              <a:rPr lang="fr-CA" sz="2000" dirty="0">
                <a:effectLst/>
                <a:latin typeface="Calibri" panose="020F0502020204030204" pitchFamily="34" charset="0"/>
                <a:ea typeface="DengXian" panose="02010600030101010101" pitchFamily="2" charset="-122"/>
                <a:cs typeface="Arial" panose="020B0604020202020204" pitchFamily="34" charset="0"/>
              </a:rPr>
              <a:t>JavaScript est un langage de programmation de scripts principalement employé dans les pages web interactives et à ce titre est une partie essentielle des applications web. Avec les langages HTML et CSS, JavaScript est au cœur des langages utilisés par les développeurs web. Une grande majorité des sites web l'utilisent, et la majorité des navigateurs web disposent d'un moteur JavaScript pour l'interpréter.</a:t>
            </a:r>
            <a:endParaRPr lang="fr-CA" sz="2000" dirty="0"/>
          </a:p>
        </p:txBody>
      </p:sp>
    </p:spTree>
    <p:extLst>
      <p:ext uri="{BB962C8B-B14F-4D97-AF65-F5344CB8AC3E}">
        <p14:creationId xmlns:p14="http://schemas.microsoft.com/office/powerpoint/2010/main" val="3222810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54B97B9-C740-C900-B46E-17409C429DFB}"/>
              </a:ext>
            </a:extLst>
          </p:cNvPr>
          <p:cNvSpPr txBox="1"/>
          <p:nvPr/>
        </p:nvSpPr>
        <p:spPr>
          <a:xfrm>
            <a:off x="2625754" y="780177"/>
            <a:ext cx="6516149" cy="5327484"/>
          </a:xfrm>
          <a:prstGeom prst="rect">
            <a:avLst/>
          </a:prstGeom>
          <a:noFill/>
        </p:spPr>
        <p:txBody>
          <a:bodyPr wrap="square">
            <a:spAutoFit/>
          </a:bodyPr>
          <a:lstStyle/>
          <a:p>
            <a:pPr>
              <a:lnSpc>
                <a:spcPct val="107000"/>
              </a:lnSpc>
              <a:spcAft>
                <a:spcPts val="800"/>
              </a:spcAft>
            </a:pPr>
            <a:r>
              <a:rPr lang="fr-CA" sz="2400" b="1" dirty="0">
                <a:effectLst/>
                <a:latin typeface="Calibri" panose="020F0502020204030204" pitchFamily="34" charset="0"/>
                <a:ea typeface="DengXian" panose="02010600030101010101" pitchFamily="2" charset="-122"/>
                <a:cs typeface="Arial" panose="020B0604020202020204" pitchFamily="34" charset="0"/>
              </a:rPr>
              <a:t>Pourquoi avoir choisi ce langage?</a:t>
            </a:r>
            <a:r>
              <a:rPr lang="fr-CA" sz="2400" b="1" dirty="0">
                <a:solidFill>
                  <a:srgbClr val="000000"/>
                </a:solidFill>
                <a:effectLst/>
                <a:latin typeface="Calibri" panose="020F0502020204030204" pitchFamily="34" charset="0"/>
                <a:ea typeface="DengXian" panose="02010600030101010101" pitchFamily="2" charset="-122"/>
                <a:cs typeface="Calibri" panose="020F0502020204030204" pitchFamily="34" charset="0"/>
              </a:rPr>
              <a:t> </a:t>
            </a:r>
            <a:endParaRPr lang="fr-CA" sz="2400" dirty="0">
              <a:effectLst/>
              <a:latin typeface="Calibri" panose="020F0502020204030204" pitchFamily="34" charset="0"/>
              <a:ea typeface="DengXian" panose="02010600030101010101" pitchFamily="2" charset="-122"/>
              <a:cs typeface="Arial" panose="020B0604020202020204" pitchFamily="34" charset="0"/>
            </a:endParaRPr>
          </a:p>
          <a:p>
            <a:pPr>
              <a:lnSpc>
                <a:spcPct val="107000"/>
              </a:lnSpc>
              <a:spcAft>
                <a:spcPts val="800"/>
              </a:spcAft>
            </a:pPr>
            <a:r>
              <a:rPr lang="fr-CA" sz="2400" dirty="0">
                <a:effectLst/>
                <a:latin typeface="Calibri" panose="020F0502020204030204" pitchFamily="34" charset="0"/>
                <a:ea typeface="DengXian" panose="02010600030101010101" pitchFamily="2" charset="-122"/>
                <a:cs typeface="Arial" panose="020B0604020202020204" pitchFamily="34" charset="0"/>
              </a:rPr>
              <a:t>Parce que j’ai eu quand même plus de difficulté en javascript durant mon par cours et pour pouvoir l’utiliser avec le nouveau Framework que je voulais utiliser et que je ne connaissais pas qui est Vue.js.</a:t>
            </a:r>
          </a:p>
          <a:p>
            <a:pPr>
              <a:lnSpc>
                <a:spcPct val="107000"/>
              </a:lnSpc>
              <a:spcAft>
                <a:spcPts val="800"/>
              </a:spcAft>
            </a:pPr>
            <a:r>
              <a:rPr lang="fr-CA" sz="2400" dirty="0">
                <a:effectLst/>
                <a:latin typeface="Calibri" panose="020F0502020204030204" pitchFamily="34" charset="0"/>
                <a:ea typeface="DengXian" panose="02010600030101010101" pitchFamily="2" charset="-122"/>
                <a:cs typeface="Arial" panose="020B0604020202020204" pitchFamily="34" charset="0"/>
              </a:rPr>
              <a:t> </a:t>
            </a:r>
          </a:p>
          <a:p>
            <a:pPr>
              <a:lnSpc>
                <a:spcPct val="107000"/>
              </a:lnSpc>
              <a:spcAft>
                <a:spcPts val="800"/>
              </a:spcAft>
            </a:pPr>
            <a:r>
              <a:rPr lang="fr-CA" sz="2400" b="1" dirty="0">
                <a:effectLst/>
                <a:latin typeface="Calibri" panose="020F0502020204030204" pitchFamily="34" charset="0"/>
                <a:ea typeface="DengXian" panose="02010600030101010101" pitchFamily="2" charset="-122"/>
                <a:cs typeface="Arial" panose="020B0604020202020204" pitchFamily="34" charset="0"/>
              </a:rPr>
              <a:t>Lien officielle vers la documentation du langage :</a:t>
            </a:r>
            <a:endParaRPr lang="fr-CA" sz="2400" dirty="0">
              <a:effectLst/>
              <a:latin typeface="Calibri" panose="020F0502020204030204" pitchFamily="34" charset="0"/>
              <a:ea typeface="DengXian" panose="02010600030101010101" pitchFamily="2" charset="-122"/>
              <a:cs typeface="Arial" panose="020B0604020202020204" pitchFamily="34" charset="0"/>
            </a:endParaRPr>
          </a:p>
          <a:p>
            <a:pPr>
              <a:lnSpc>
                <a:spcPct val="107000"/>
              </a:lnSpc>
              <a:spcAft>
                <a:spcPts val="800"/>
              </a:spcAft>
            </a:pPr>
            <a:r>
              <a:rPr lang="fr-CA" sz="2400" u="sng" dirty="0">
                <a:solidFill>
                  <a:srgbClr val="0000FF"/>
                </a:solidFill>
                <a:effectLst/>
                <a:latin typeface="Calibri" panose="020F0502020204030204" pitchFamily="34" charset="0"/>
                <a:ea typeface="DengXian" panose="02010600030101010101" pitchFamily="2" charset="-122"/>
                <a:cs typeface="Arial" panose="020B0604020202020204" pitchFamily="34" charset="0"/>
                <a:hlinkClick r:id="rId2"/>
              </a:rPr>
              <a:t>https://developer.mozilla.org/fr/docs/Web/JavaScript</a:t>
            </a:r>
            <a:endParaRPr lang="fr-CA" sz="2400" dirty="0">
              <a:effectLst/>
              <a:latin typeface="Calibri" panose="020F0502020204030204" pitchFamily="34" charset="0"/>
              <a:ea typeface="DengXian" panose="02010600030101010101" pitchFamily="2" charset="-122"/>
              <a:cs typeface="Arial" panose="020B0604020202020204" pitchFamily="34" charset="0"/>
            </a:endParaRPr>
          </a:p>
          <a:p>
            <a:pPr>
              <a:lnSpc>
                <a:spcPct val="107000"/>
              </a:lnSpc>
              <a:spcAft>
                <a:spcPts val="800"/>
              </a:spcAft>
            </a:pPr>
            <a:r>
              <a:rPr lang="fr-CA" sz="2400" dirty="0">
                <a:solidFill>
                  <a:srgbClr val="202124"/>
                </a:solidFill>
                <a:effectLst/>
                <a:latin typeface="Arial" panose="020B0604020202020204" pitchFamily="34" charset="0"/>
                <a:ea typeface="DengXian" panose="02010600030101010101" pitchFamily="2" charset="-122"/>
                <a:cs typeface="Arial" panose="020B0604020202020204" pitchFamily="34" charset="0"/>
              </a:rPr>
              <a:t>JavaScript est officiellement maintenu par Mozilla</a:t>
            </a:r>
            <a:r>
              <a:rPr lang="fr-CA" sz="2400" b="1" dirty="0">
                <a:solidFill>
                  <a:srgbClr val="202124"/>
                </a:solidFill>
                <a:effectLst/>
                <a:latin typeface="Arial" panose="020B0604020202020204" pitchFamily="34" charset="0"/>
                <a:ea typeface="DengXian" panose="02010600030101010101" pitchFamily="2" charset="-122"/>
                <a:cs typeface="Arial" panose="020B0604020202020204" pitchFamily="34" charset="0"/>
              </a:rPr>
              <a:t> alors seulement la documentation de Mozilla est officielle</a:t>
            </a:r>
            <a:r>
              <a:rPr lang="fr-CA" sz="2400" dirty="0">
                <a:solidFill>
                  <a:srgbClr val="202124"/>
                </a:solidFill>
                <a:effectLst/>
                <a:latin typeface="Arial" panose="020B0604020202020204" pitchFamily="34" charset="0"/>
                <a:ea typeface="DengXian" panose="02010600030101010101" pitchFamily="2" charset="-122"/>
                <a:cs typeface="Arial" panose="020B0604020202020204" pitchFamily="34" charset="0"/>
              </a:rPr>
              <a:t>.</a:t>
            </a:r>
            <a:endParaRPr lang="fr-CA" sz="2400" dirty="0">
              <a:effectLst/>
              <a:latin typeface="Calibri" panose="020F050202020403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61059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99C7039-AB26-535D-F3D9-8196CA1C1D7F}"/>
              </a:ext>
            </a:extLst>
          </p:cNvPr>
          <p:cNvSpPr txBox="1"/>
          <p:nvPr/>
        </p:nvSpPr>
        <p:spPr>
          <a:xfrm>
            <a:off x="3047301" y="1083211"/>
            <a:ext cx="6094602" cy="4695773"/>
          </a:xfrm>
          <a:prstGeom prst="rect">
            <a:avLst/>
          </a:prstGeom>
          <a:noFill/>
        </p:spPr>
        <p:txBody>
          <a:bodyPr wrap="square">
            <a:spAutoFit/>
          </a:bodyPr>
          <a:lstStyle/>
          <a:p>
            <a:pPr>
              <a:lnSpc>
                <a:spcPct val="107000"/>
              </a:lnSpc>
              <a:spcAft>
                <a:spcPts val="800"/>
              </a:spcAft>
            </a:pPr>
            <a:r>
              <a:rPr lang="fr-CA" sz="2000" b="1" dirty="0">
                <a:effectLst/>
                <a:latin typeface="Calibri" panose="020F0502020204030204" pitchFamily="34" charset="0"/>
                <a:ea typeface="DengXian" panose="02010600030101010101" pitchFamily="2" charset="-122"/>
                <a:cs typeface="Arial" panose="020B0604020202020204" pitchFamily="34" charset="0"/>
              </a:rPr>
              <a:t>Pourquoi avoir choisi ce Framework?</a:t>
            </a:r>
            <a:endParaRPr lang="fr-CA" sz="1200" dirty="0">
              <a:effectLst/>
              <a:latin typeface="Calibri" panose="020F0502020204030204" pitchFamily="34" charset="0"/>
              <a:ea typeface="DengXian" panose="02010600030101010101" pitchFamily="2" charset="-122"/>
              <a:cs typeface="Arial" panose="020B0604020202020204" pitchFamily="34" charset="0"/>
            </a:endParaRPr>
          </a:p>
          <a:p>
            <a:pPr>
              <a:lnSpc>
                <a:spcPct val="107000"/>
              </a:lnSpc>
              <a:spcAft>
                <a:spcPts val="800"/>
              </a:spcAft>
            </a:pPr>
            <a:r>
              <a:rPr lang="fr-CA" sz="1800" dirty="0">
                <a:effectLst/>
                <a:latin typeface="Calibri" panose="020F0502020204030204" pitchFamily="34" charset="0"/>
                <a:ea typeface="DengXian" panose="02010600030101010101" pitchFamily="2" charset="-122"/>
                <a:cs typeface="Arial" panose="020B0604020202020204" pitchFamily="34" charset="0"/>
              </a:rPr>
              <a:t>Parce qu’il semble relativement simple pour pouvoir l’assimiler rapidement et il m’a été proposée par mon enseignant.</a:t>
            </a:r>
            <a:endParaRPr lang="fr-CA" sz="1200" dirty="0">
              <a:effectLst/>
              <a:latin typeface="Calibri" panose="020F0502020204030204" pitchFamily="34" charset="0"/>
              <a:ea typeface="DengXian" panose="02010600030101010101" pitchFamily="2" charset="-122"/>
              <a:cs typeface="Arial" panose="020B0604020202020204" pitchFamily="34" charset="0"/>
            </a:endParaRPr>
          </a:p>
          <a:p>
            <a:pPr>
              <a:lnSpc>
                <a:spcPct val="107000"/>
              </a:lnSpc>
              <a:spcAft>
                <a:spcPts val="800"/>
              </a:spcAft>
            </a:pPr>
            <a:r>
              <a:rPr lang="fr-CA" sz="1800" dirty="0">
                <a:effectLst/>
                <a:latin typeface="Calibri" panose="020F0502020204030204" pitchFamily="34" charset="0"/>
                <a:ea typeface="DengXian" panose="02010600030101010101" pitchFamily="2" charset="-122"/>
                <a:cs typeface="Arial" panose="020B0604020202020204" pitchFamily="34" charset="0"/>
              </a:rPr>
              <a:t> </a:t>
            </a:r>
            <a:endParaRPr lang="fr-CA" sz="1200" dirty="0">
              <a:effectLst/>
              <a:latin typeface="Calibri" panose="020F0502020204030204" pitchFamily="34" charset="0"/>
              <a:ea typeface="DengXian" panose="02010600030101010101" pitchFamily="2" charset="-122"/>
              <a:cs typeface="Arial" panose="020B0604020202020204" pitchFamily="34" charset="0"/>
            </a:endParaRPr>
          </a:p>
          <a:p>
            <a:pPr>
              <a:lnSpc>
                <a:spcPct val="107000"/>
              </a:lnSpc>
              <a:spcAft>
                <a:spcPts val="800"/>
              </a:spcAft>
            </a:pPr>
            <a:r>
              <a:rPr lang="fr-CA" sz="2000" b="1" dirty="0">
                <a:effectLst/>
                <a:latin typeface="Calibri" panose="020F0502020204030204" pitchFamily="34" charset="0"/>
                <a:ea typeface="DengXian" panose="02010600030101010101" pitchFamily="2" charset="-122"/>
                <a:cs typeface="Arial" panose="020B0604020202020204" pitchFamily="34" charset="0"/>
              </a:rPr>
              <a:t>Lien officielle vers la documentation du Framework :</a:t>
            </a:r>
            <a:endParaRPr lang="fr-CA" sz="1200" dirty="0">
              <a:effectLst/>
              <a:latin typeface="Calibri" panose="020F0502020204030204" pitchFamily="34" charset="0"/>
              <a:ea typeface="DengXian" panose="02010600030101010101" pitchFamily="2" charset="-122"/>
              <a:cs typeface="Arial" panose="020B0604020202020204" pitchFamily="34" charset="0"/>
            </a:endParaRPr>
          </a:p>
          <a:p>
            <a:pPr>
              <a:lnSpc>
                <a:spcPct val="107000"/>
              </a:lnSpc>
              <a:spcAft>
                <a:spcPts val="800"/>
              </a:spcAft>
            </a:pPr>
            <a:r>
              <a:rPr lang="fr-CA" sz="2000" dirty="0">
                <a:effectLst/>
                <a:latin typeface="Calibri" panose="020F0502020204030204" pitchFamily="34" charset="0"/>
                <a:ea typeface="DengXian" panose="02010600030101010101" pitchFamily="2" charset="-122"/>
                <a:cs typeface="Arial" panose="020B0604020202020204" pitchFamily="34" charset="0"/>
                <a:hlinkClick r:id="rId2"/>
              </a:rPr>
              <a:t>https://vuejs.org/guide/introduction.html</a:t>
            </a:r>
            <a:r>
              <a:rPr lang="fr-CA" sz="2000" dirty="0">
                <a:effectLst/>
                <a:latin typeface="Calibri" panose="020F0502020204030204" pitchFamily="34" charset="0"/>
                <a:ea typeface="DengXian" panose="02010600030101010101" pitchFamily="2" charset="-122"/>
                <a:cs typeface="Arial" panose="020B0604020202020204" pitchFamily="34" charset="0"/>
              </a:rPr>
              <a:t> </a:t>
            </a:r>
            <a:endParaRPr lang="fr-CA" sz="1200" dirty="0">
              <a:effectLst/>
              <a:latin typeface="Calibri" panose="020F0502020204030204" pitchFamily="34" charset="0"/>
              <a:ea typeface="DengXian" panose="02010600030101010101" pitchFamily="2" charset="-122"/>
              <a:cs typeface="Arial" panose="020B0604020202020204" pitchFamily="34" charset="0"/>
            </a:endParaRPr>
          </a:p>
          <a:p>
            <a:pPr>
              <a:lnSpc>
                <a:spcPct val="115000"/>
              </a:lnSpc>
              <a:spcBef>
                <a:spcPts val="1500"/>
              </a:spcBef>
              <a:spcAft>
                <a:spcPts val="750"/>
              </a:spcAft>
            </a:pPr>
            <a:r>
              <a:rPr lang="fr-CA" sz="2000" b="1" dirty="0">
                <a:solidFill>
                  <a:srgbClr val="333333"/>
                </a:solidFill>
                <a:effectLst/>
                <a:latin typeface="Calibri" panose="020F0502020204030204" pitchFamily="34" charset="0"/>
                <a:ea typeface="DengXian Light" panose="02010600030101010101" pitchFamily="2" charset="-122"/>
                <a:cs typeface="Times New Roman" panose="02020603050405020304" pitchFamily="18" charset="0"/>
              </a:rPr>
              <a:t>Résultats du benchmark des Framework Web JS </a:t>
            </a:r>
            <a:endParaRPr lang="fr-CA" sz="1600" b="1" dirty="0">
              <a:solidFill>
                <a:srgbClr val="4472C4"/>
              </a:solidFill>
              <a:effectLst/>
              <a:latin typeface="Calibri Light" panose="020F0302020204030204" pitchFamily="34" charset="0"/>
              <a:ea typeface="DengXian Light" panose="02010600030101010101" pitchFamily="2" charset="-122"/>
              <a:cs typeface="Times New Roman" panose="02020603050405020304" pitchFamily="18" charset="0"/>
            </a:endParaRPr>
          </a:p>
          <a:p>
            <a:pPr>
              <a:spcAft>
                <a:spcPts val="1440"/>
              </a:spcAft>
            </a:pPr>
            <a:r>
              <a:rPr lang="fr-CA" sz="1800" dirty="0">
                <a:solidFill>
                  <a:srgbClr val="333333"/>
                </a:solidFill>
                <a:effectLst/>
                <a:latin typeface="Calibri" panose="020F0502020204030204" pitchFamily="34" charset="0"/>
                <a:ea typeface="Times New Roman" panose="02020603050405020304" pitchFamily="18" charset="0"/>
              </a:rPr>
              <a:t>Le benchmark a été exécuté sur un MacBook Pro 15 (2,5 GHz i7, 16 Go de RAM, OSX 10.13.6, Chrome 69.0.3497.100 (64 bits))</a:t>
            </a:r>
            <a:endParaRPr lang="fr-CA" sz="1400" dirty="0">
              <a:effectLst/>
              <a:latin typeface="Times New Roman" panose="02020603050405020304" pitchFamily="18" charset="0"/>
              <a:ea typeface="Times New Roman" panose="02020603050405020304" pitchFamily="18" charset="0"/>
            </a:endParaRPr>
          </a:p>
          <a:p>
            <a:pPr>
              <a:spcAft>
                <a:spcPts val="1440"/>
              </a:spcAft>
            </a:pPr>
            <a:r>
              <a:rPr lang="fr-CA" sz="1800" dirty="0">
                <a:solidFill>
                  <a:srgbClr val="333333"/>
                </a:solidFill>
                <a:effectLst/>
                <a:latin typeface="Calibri" panose="020F0502020204030204" pitchFamily="34" charset="0"/>
                <a:ea typeface="Times New Roman" panose="02020603050405020304" pitchFamily="18" charset="0"/>
              </a:rPr>
              <a:t>Source : </a:t>
            </a:r>
            <a:r>
              <a:rPr lang="fr-CA" sz="1800" u="sng" dirty="0">
                <a:solidFill>
                  <a:srgbClr val="000000"/>
                </a:solidFill>
                <a:effectLst/>
                <a:latin typeface="Calibri" panose="020F0502020204030204" pitchFamily="34" charset="0"/>
                <a:ea typeface="Times New Roman" panose="02020603050405020304" pitchFamily="18" charset="0"/>
                <a:hlinkClick r:id="rId3"/>
              </a:rPr>
              <a:t>https://stefankrause.net/js-frameworks-benchmark8/table.html</a:t>
            </a:r>
            <a:endParaRPr lang="fr-CA"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2176872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B4E1A209356A4FA2EA22CE3574EE22" ma:contentTypeVersion="9" ma:contentTypeDescription="Create a new document." ma:contentTypeScope="" ma:versionID="0c0a85a56e24a23995a8b84880edd567">
  <xsd:schema xmlns:xsd="http://www.w3.org/2001/XMLSchema" xmlns:xs="http://www.w3.org/2001/XMLSchema" xmlns:p="http://schemas.microsoft.com/office/2006/metadata/properties" xmlns:ns3="1236c04e-829c-412d-b345-4584637ad3e9" xmlns:ns4="359073a1-4b76-4fd0-848a-ddd7802a013f" targetNamespace="http://schemas.microsoft.com/office/2006/metadata/properties" ma:root="true" ma:fieldsID="7702ad1c4ea00f68595be6b57aba13e5" ns3:_="" ns4:_="">
    <xsd:import namespace="1236c04e-829c-412d-b345-4584637ad3e9"/>
    <xsd:import namespace="359073a1-4b76-4fd0-848a-ddd7802a013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36c04e-829c-412d-b345-4584637ad3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59073a1-4b76-4fd0-848a-ddd7802a013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1AB78D9-D673-4407-B1A8-211079F370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36c04e-829c-412d-b345-4584637ad3e9"/>
    <ds:schemaRef ds:uri="359073a1-4b76-4fd0-848a-ddd7802a01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8A09C91-D309-4A60-8AE0-E4562BA2A571}">
  <ds:schemaRefs>
    <ds:schemaRef ds:uri="http://schemas.microsoft.com/sharepoint/v3/contenttype/forms"/>
  </ds:schemaRefs>
</ds:datastoreItem>
</file>

<file path=customXml/itemProps3.xml><?xml version="1.0" encoding="utf-8"?>
<ds:datastoreItem xmlns:ds="http://schemas.openxmlformats.org/officeDocument/2006/customXml" ds:itemID="{B985B2C8-0FB2-4264-AC93-05F282F8EA6C}">
  <ds:schemaRef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www.w3.org/XML/1998/namespace"/>
    <ds:schemaRef ds:uri="359073a1-4b76-4fd0-848a-ddd7802a013f"/>
    <ds:schemaRef ds:uri="1236c04e-829c-412d-b345-4584637ad3e9"/>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3437</TotalTime>
  <Words>2684</Words>
  <Application>Microsoft Office PowerPoint</Application>
  <PresentationFormat>Grand écran</PresentationFormat>
  <Paragraphs>207</Paragraphs>
  <Slides>49</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49</vt:i4>
      </vt:variant>
    </vt:vector>
  </HeadingPairs>
  <TitlesOfParts>
    <vt:vector size="57" baseType="lpstr">
      <vt:lpstr>CG Times (WN)</vt:lpstr>
      <vt:lpstr>Courier</vt:lpstr>
      <vt:lpstr>Arial</vt:lpstr>
      <vt:lpstr>Calibri</vt:lpstr>
      <vt:lpstr>Calibri Light</vt:lpstr>
      <vt:lpstr>Segoe UI</vt:lpstr>
      <vt:lpstr>Times New Roman</vt:lpstr>
      <vt:lpstr>Thème Office</vt:lpstr>
      <vt:lpstr>Maintenance d’applications    420-E14-MW   Travail recherche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Maintenance d’applications tITRE du CoursT   420-E14-MW   Travail recherche</dc:title>
  <dc:creator>Charles Heppell</dc:creator>
  <cp:lastModifiedBy>Charles Heppell</cp:lastModifiedBy>
  <cp:revision>6</cp:revision>
  <dcterms:created xsi:type="dcterms:W3CDTF">2022-07-29T14:23:01Z</dcterms:created>
  <dcterms:modified xsi:type="dcterms:W3CDTF">2022-07-31T23:40:31Z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0x010100D4B4E1A209356A4FA2EA22CE3574EE22</vt:lpwstr>
  </property>
</Properties>
</file>