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67" d="100"/>
          <a:sy n="67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roup"/>
          <p:cNvGrpSpPr/>
          <p:nvPr/>
        </p:nvGrpSpPr>
        <p:grpSpPr>
          <a:xfrm>
            <a:off x="308023" y="9027045"/>
            <a:ext cx="2868710" cy="584201"/>
            <a:chOff x="0" y="0"/>
            <a:chExt cx="2868708" cy="584200"/>
          </a:xfrm>
        </p:grpSpPr>
        <p:pic>
          <p:nvPicPr>
            <p:cNvPr id="19" name="HCMUT_official_logo.png" descr="HCMUT_official_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763"/>
              <a:ext cx="551198" cy="55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Ho Chi Minh City…"/>
            <p:cNvSpPr txBox="1"/>
            <p:nvPr/>
          </p:nvSpPr>
          <p:spPr>
            <a:xfrm>
              <a:off x="626724" y="-1"/>
              <a:ext cx="224198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500"/>
              </a:pPr>
              <a:r>
                <a:t>Ho Chi Minh City</a:t>
              </a:r>
            </a:p>
            <a:p>
              <a:pPr algn="l">
                <a:defRPr sz="1500"/>
              </a:pPr>
              <a:r>
                <a:t>University of Technology</a:t>
              </a:r>
            </a:p>
          </p:txBody>
        </p:sp>
      </p:grp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1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4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572" y="9115945"/>
            <a:ext cx="342901" cy="406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6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7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7327" y="9175750"/>
            <a:ext cx="342901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mtribk@hcmut.edu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aculty of Computer Science &amp; Engineering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Faculty of Computer Science &amp; Engineering</a:t>
            </a:r>
          </a:p>
        </p:txBody>
      </p:sp>
      <p:sp>
        <p:nvSpPr>
          <p:cNvPr id="141" name="Operating System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84886">
              <a:spcBef>
                <a:spcPts val="1300"/>
              </a:spcBef>
              <a:defRPr sz="7885"/>
            </a:lvl1pPr>
          </a:lstStyle>
          <a:p>
            <a:r>
              <a:t>Operating Systems</a:t>
            </a:r>
          </a:p>
        </p:txBody>
      </p:sp>
      <p:sp>
        <p:nvSpPr>
          <p:cNvPr id="142" name="Nguyen Minh Tri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t>Nguyen Minh Tri</a:t>
            </a:r>
          </a:p>
          <a:p>
            <a:pPr algn="r"/>
            <a:r>
              <a:rPr u="sng">
                <a:hlinkClick r:id="rId2"/>
              </a:rPr>
              <a:t>nmtribk@hcmut.edu.vn</a:t>
            </a:r>
          </a:p>
          <a:p>
            <a:pPr algn="r"/>
            <a:r>
              <a:t>302-B9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  <p:bldP spid="142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cess in Linu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1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7" name="If parent process terminates before its child then the child becomes an orphan process and process init will become its parent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1700"/>
              </a:spcBef>
              <a:defRPr sz="3066"/>
            </a:pPr>
            <a:r>
              <a:t>If parent process terminates before its child then the child becomes an orphan process and process </a:t>
            </a:r>
            <a:r>
              <a:rPr i="1"/>
              <a:t>init</a:t>
            </a:r>
            <a:r>
              <a:t> will become its parent.</a:t>
            </a:r>
          </a:p>
          <a:p>
            <a:pPr marL="343027" indent="-343027" defTabSz="426466">
              <a:spcBef>
                <a:spcPts val="1700"/>
              </a:spcBef>
              <a:defRPr sz="3066"/>
            </a:pPr>
            <a:r>
              <a:t>In Linux (and probably other Operating Systems), each process are isolated from others. Which means its does not knows the existence of other processes and what they are doing.</a:t>
            </a:r>
          </a:p>
          <a:p>
            <a:pPr marL="343027" indent="-343027" defTabSz="426466">
              <a:spcBef>
                <a:spcPts val="1700"/>
              </a:spcBef>
              <a:defRPr sz="3066"/>
            </a:pPr>
            <a:r>
              <a:t>A process, however, could know a little information about its children and parent through system calls.</a:t>
            </a:r>
          </a:p>
          <a:p>
            <a:pPr marL="686054" lvl="1" indent="-343027" defTabSz="426466">
              <a:spcBef>
                <a:spcPts val="1700"/>
              </a:spcBef>
              <a:defRPr sz="3066"/>
            </a:pPr>
            <a:r>
              <a:rPr i="1"/>
              <a:t>getppid() -&gt;</a:t>
            </a:r>
            <a:r>
              <a:t>  Get the PID of parent process</a:t>
            </a:r>
          </a:p>
          <a:p>
            <a:pPr marL="686054" lvl="1" indent="-343027" defTabSz="426466">
              <a:spcBef>
                <a:spcPts val="1700"/>
              </a:spcBef>
              <a:defRPr sz="3066"/>
            </a:pPr>
            <a:r>
              <a:rPr i="1"/>
              <a:t>wait()</a:t>
            </a:r>
            <a:r>
              <a:t>  -&gt; Wait for one of children process terminating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20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3578" y="9175750"/>
            <a:ext cx="330399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813298" y="3345938"/>
            <a:ext cx="11378204" cy="4513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26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9" name="What will we see on the screen?"/>
          <p:cNvSpPr txBox="1">
            <a:spLocks noGrp="1"/>
          </p:cNvSpPr>
          <p:nvPr>
            <p:ph type="body" sz="quarter" idx="1"/>
          </p:nvPr>
        </p:nvSpPr>
        <p:spPr>
          <a:xfrm>
            <a:off x="508000" y="2324100"/>
            <a:ext cx="11988800" cy="584200"/>
          </a:xfrm>
          <a:prstGeom prst="rect">
            <a:avLst/>
          </a:prstGeom>
        </p:spPr>
        <p:txBody>
          <a:bodyPr/>
          <a:lstStyle>
            <a:lvl1pPr marL="347726" indent="-347726" defTabSz="432308">
              <a:spcBef>
                <a:spcPts val="1700"/>
              </a:spcBef>
              <a:defRPr sz="2960"/>
            </a:lvl1pPr>
          </a:lstStyle>
          <a:p>
            <a:r>
              <a:t>What will we see on the screen?		</a:t>
            </a:r>
          </a:p>
        </p:txBody>
      </p:sp>
      <p:sp>
        <p:nvSpPr>
          <p:cNvPr id="230" name="#include &lt;stdio.h&gt;…"/>
          <p:cNvSpPr txBox="1"/>
          <p:nvPr/>
        </p:nvSpPr>
        <p:spPr>
          <a:xfrm>
            <a:off x="4131750" y="3054350"/>
            <a:ext cx="4217114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&lt;stdio.h&gt;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&lt;unistd.h&gt;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main() {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int a = 10;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if (fork() == 0) {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a++;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}else{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wait();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printf(“%d\n”, a);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} 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Write a program that when executing, it create a new process and then both of them print their PID to stdout."/>
          <p:cNvSpPr txBox="1"/>
          <p:nvPr/>
        </p:nvSpPr>
        <p:spPr>
          <a:xfrm>
            <a:off x="508000" y="7670800"/>
            <a:ext cx="11988800" cy="101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24231" indent="-324231" algn="l" defTabSz="403097">
              <a:spcBef>
                <a:spcPts val="16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91"/>
            </a:pPr>
            <a:r>
              <a:t>Write a program that when executing, it </a:t>
            </a:r>
            <a:r>
              <a:rPr sz="2760"/>
              <a:t>create</a:t>
            </a:r>
            <a:r>
              <a:t> a new process and then both of them print their PID to stdout.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animBg="1" advAuto="0"/>
      <p:bldP spid="231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3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7" name="Write a program that when executing, it has the OS to create two duplicate copies of itself."/>
          <p:cNvSpPr txBox="1">
            <a:spLocks noGrp="1"/>
          </p:cNvSpPr>
          <p:nvPr>
            <p:ph type="body" sz="quarter" idx="1"/>
          </p:nvPr>
        </p:nvSpPr>
        <p:spPr>
          <a:xfrm>
            <a:off x="508000" y="2324100"/>
            <a:ext cx="11988800" cy="1130032"/>
          </a:xfrm>
          <a:prstGeom prst="rect">
            <a:avLst/>
          </a:prstGeom>
        </p:spPr>
        <p:txBody>
          <a:bodyPr/>
          <a:lstStyle>
            <a:lvl1pPr marL="357123" indent="-357123" defTabSz="443991">
              <a:spcBef>
                <a:spcPts val="1800"/>
              </a:spcBef>
              <a:defRPr sz="3040"/>
            </a:lvl1pPr>
          </a:lstStyle>
          <a:p>
            <a:r>
              <a:t>Write a program that when executing, it has the OS to create two duplicate copies of itself.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607" y="4256047"/>
            <a:ext cx="3577585" cy="3219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41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4" name="Draw the tree of processes created by running the following program"/>
          <p:cNvSpPr txBox="1">
            <a:spLocks noGrp="1"/>
          </p:cNvSpPr>
          <p:nvPr>
            <p:ph type="body" sz="quarter" idx="1"/>
          </p:nvPr>
        </p:nvSpPr>
        <p:spPr>
          <a:xfrm>
            <a:off x="508000" y="2324100"/>
            <a:ext cx="11988800" cy="924675"/>
          </a:xfrm>
          <a:prstGeom prst="rect">
            <a:avLst/>
          </a:prstGeom>
        </p:spPr>
        <p:txBody>
          <a:bodyPr/>
          <a:lstStyle>
            <a:lvl1pPr marL="324231" indent="-324231" defTabSz="403097">
              <a:spcBef>
                <a:spcPts val="1600"/>
              </a:spcBef>
              <a:defRPr sz="2760"/>
            </a:lvl1pPr>
          </a:lstStyle>
          <a:p>
            <a:r>
              <a:t>Draw the tree of processes created by running the following program		</a:t>
            </a:r>
          </a:p>
        </p:txBody>
      </p:sp>
      <p:sp>
        <p:nvSpPr>
          <p:cNvPr id="245" name="#include &lt;stdio.h&gt;…"/>
          <p:cNvSpPr txBox="1"/>
          <p:nvPr/>
        </p:nvSpPr>
        <p:spPr>
          <a:xfrm>
            <a:off x="4244076" y="4169524"/>
            <a:ext cx="4553658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&lt;stdio.h&gt;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&lt;unistd.h&gt;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main() {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algn="l" defTabSz="457200">
              <a:lnSpc>
                <a:spcPts val="66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fork();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lvl="1" algn="l" defTabSz="457200">
              <a:lnSpc>
                <a:spcPts val="73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fork();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73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ppendix: Useful comman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Appendix: Useful commands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4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1" name="Use command ps -aux to show brief information about running processes.…"/>
          <p:cNvSpPr txBox="1">
            <a:spLocks noGrp="1"/>
          </p:cNvSpPr>
          <p:nvPr>
            <p:ph type="body" idx="1"/>
          </p:nvPr>
        </p:nvSpPr>
        <p:spPr>
          <a:xfrm>
            <a:off x="508000" y="2326242"/>
            <a:ext cx="11988800" cy="6552612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Use command ps -aux to show brief information about running processes.</a:t>
            </a:r>
          </a:p>
          <a:p>
            <a:pPr>
              <a:defRPr sz="4200"/>
            </a:pPr>
            <a:r>
              <a:t>Use command ptree to display a tree of processes</a:t>
            </a:r>
          </a:p>
          <a:p>
            <a:pPr>
              <a:defRPr sz="4200"/>
            </a:pPr>
            <a:r>
              <a:t>To terminate a foreground process, press Ctrl+C</a:t>
            </a:r>
          </a:p>
          <a:p>
            <a:pPr>
              <a:defRPr sz="4200"/>
            </a:pPr>
            <a:r>
              <a:t>In other to stop a running process, use kill –INT &lt;Process’s PID&gt;.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ppendix: Suspend a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Appendix: Suspend a process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  <p:pic>
        <p:nvPicPr>
          <p:cNvPr id="25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57" name="If a foreground process taking so much time while we want to take the control of the shell back to do another task then we could suspend it by pressing Ctrl+Z.…"/>
          <p:cNvSpPr txBox="1">
            <a:spLocks noGrp="1"/>
          </p:cNvSpPr>
          <p:nvPr>
            <p:ph type="body" idx="1"/>
          </p:nvPr>
        </p:nvSpPr>
        <p:spPr>
          <a:xfrm>
            <a:off x="508000" y="2326242"/>
            <a:ext cx="11988800" cy="6552612"/>
          </a:xfrm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1600"/>
              </a:spcBef>
              <a:defRPr sz="2856"/>
            </a:pPr>
            <a:r>
              <a:t>If a foreground process taking so much time while we want to take the control of the shell back to do another task then we could suspend it by pressing Ctrl+Z.</a:t>
            </a:r>
          </a:p>
          <a:p>
            <a:pPr marL="319531" indent="-319531" defTabSz="397256">
              <a:spcBef>
                <a:spcPts val="1600"/>
              </a:spcBef>
              <a:defRPr sz="2856"/>
            </a:pPr>
            <a:r>
              <a:t>To display suspended processes, type jobs.</a:t>
            </a:r>
          </a:p>
          <a:p>
            <a:pPr marL="319531" indent="-319531" defTabSz="397256">
              <a:spcBef>
                <a:spcPts val="1600"/>
              </a:spcBef>
              <a:defRPr sz="2856"/>
            </a:pPr>
            <a:r>
              <a:t>To resume a suspended process, use</a:t>
            </a:r>
          </a:p>
          <a:p>
            <a:pPr marL="639063" lvl="1" indent="-319531" defTabSz="397256">
              <a:spcBef>
                <a:spcPts val="1600"/>
              </a:spcBef>
              <a:defRPr sz="2856"/>
            </a:pPr>
            <a:r>
              <a:t>fg &lt;n&gt; : suspended process will be waken up and take the control of shell again.</a:t>
            </a:r>
          </a:p>
          <a:p>
            <a:pPr marL="639063" lvl="1" indent="-319531" defTabSz="397256">
              <a:spcBef>
                <a:spcPts val="1600"/>
              </a:spcBef>
              <a:defRPr sz="2856"/>
            </a:pPr>
            <a:r>
              <a:t>bg &lt;n&gt; : suspended process will be waken up and run in foreground.</a:t>
            </a:r>
          </a:p>
          <a:p>
            <a:pPr marL="639063" lvl="1" indent="-319531" defTabSz="397256">
              <a:spcBef>
                <a:spcPts val="1600"/>
              </a:spcBef>
              <a:defRPr sz="2856"/>
            </a:pPr>
            <a:r>
              <a:t>Note: n is the index of the suspended process which placed between a pair of square bracket before the name of process in the string that appears just after we press Ctrl+Z.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</a:t>
            </a:r>
          </a:p>
        </p:txBody>
      </p:sp>
      <p:pic>
        <p:nvPicPr>
          <p:cNvPr id="260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3" name="Thanks!"/>
          <p:cNvSpPr txBox="1"/>
          <p:nvPr/>
        </p:nvSpPr>
        <p:spPr>
          <a:xfrm>
            <a:off x="5502554" y="4470400"/>
            <a:ext cx="1999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F60FF"/>
                </a:solidFill>
              </a:defRPr>
            </a:lvl1pPr>
          </a:lstStyle>
          <a:p>
            <a:r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ab 3.1 -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 3.1 - Process</a:t>
            </a:r>
          </a:p>
        </p:txBody>
      </p:sp>
      <p:sp>
        <p:nvSpPr>
          <p:cNvPr id="145" name="What we will learn?…"/>
          <p:cNvSpPr txBox="1">
            <a:spLocks noGrp="1"/>
          </p:cNvSpPr>
          <p:nvPr>
            <p:ph type="body" idx="1"/>
          </p:nvPr>
        </p:nvSpPr>
        <p:spPr>
          <a:xfrm>
            <a:off x="1018192" y="2178050"/>
            <a:ext cx="11289663" cy="6704009"/>
          </a:xfrm>
          <a:prstGeom prst="rect">
            <a:avLst/>
          </a:prstGeom>
        </p:spPr>
        <p:txBody>
          <a:bodyPr/>
          <a:lstStyle/>
          <a:p>
            <a:pPr marL="305435" indent="-305435" defTabSz="379729">
              <a:spcBef>
                <a:spcPts val="1500"/>
              </a:spcBef>
              <a:defRPr sz="3444"/>
            </a:pPr>
            <a:r>
              <a:t>What we will learn?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System Programming Techniques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Concurrency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Synchronization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Communication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Scheduling</a:t>
            </a:r>
          </a:p>
          <a:p>
            <a:pPr marL="610869" lvl="1" indent="-305434" defTabSz="379729">
              <a:spcBef>
                <a:spcPts val="1500"/>
              </a:spcBef>
              <a:defRPr sz="3444"/>
            </a:pPr>
            <a:r>
              <a:t>Memory Management</a:t>
            </a:r>
          </a:p>
          <a:p>
            <a:pPr marL="305435" indent="-305435" defTabSz="379729">
              <a:spcBef>
                <a:spcPts val="1500"/>
              </a:spcBef>
              <a:defRPr sz="3444"/>
            </a:pPr>
            <a:r>
              <a:t>Environment: *nix systems (CentOS, Ubuntu, Mac OS?)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308023" y="9027045"/>
            <a:ext cx="2868710" cy="584201"/>
            <a:chOff x="0" y="0"/>
            <a:chExt cx="2868708" cy="584200"/>
          </a:xfrm>
        </p:grpSpPr>
        <p:pic>
          <p:nvPicPr>
            <p:cNvPr id="146" name="HCMUT_official_logo.png" descr="HCMUT_official_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763"/>
              <a:ext cx="551198" cy="55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Ho Chi Minh City…"/>
            <p:cNvSpPr txBox="1"/>
            <p:nvPr/>
          </p:nvSpPr>
          <p:spPr>
            <a:xfrm>
              <a:off x="626724" y="-1"/>
              <a:ext cx="224198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500"/>
              </a:pPr>
              <a:r>
                <a:t>Ho Chi Minh City</a:t>
              </a:r>
            </a:p>
            <a:p>
              <a:pPr algn="l">
                <a:defRPr sz="1500"/>
              </a:pPr>
              <a:r>
                <a:t>University of Technology</a:t>
              </a:r>
            </a:p>
          </p:txBody>
        </p:sp>
      </p:grp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2" name="Understand to concept of process…"/>
          <p:cNvSpPr txBox="1">
            <a:spLocks noGrp="1"/>
          </p:cNvSpPr>
          <p:nvPr>
            <p:ph type="body" idx="1"/>
          </p:nvPr>
        </p:nvSpPr>
        <p:spPr>
          <a:xfrm>
            <a:off x="1018192" y="2178050"/>
            <a:ext cx="11289663" cy="6704009"/>
          </a:xfrm>
          <a:prstGeom prst="rect">
            <a:avLst/>
          </a:prstGeom>
        </p:spPr>
        <p:txBody>
          <a:bodyPr/>
          <a:lstStyle/>
          <a:p>
            <a:r>
              <a:t>Understand to concept of process</a:t>
            </a:r>
          </a:p>
          <a:p>
            <a:r>
              <a:t>Know how the operating system manages the execution of processes</a:t>
            </a:r>
          </a:p>
          <a:p>
            <a:r>
              <a:t>Understand how Linux create a new process</a:t>
            </a:r>
          </a:p>
        </p:txBody>
      </p:sp>
      <p:pic>
        <p:nvPicPr>
          <p:cNvPr id="153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a proces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process?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5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1" name="A process is an instance of a computer program that is being executed. It contains the program code and its current activity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328929" indent="-328929" defTabSz="408940">
              <a:spcBef>
                <a:spcPts val="1600"/>
              </a:spcBef>
              <a:defRPr sz="2940"/>
            </a:pPr>
            <a:r>
              <a:t>A process is an instance of a computer program that is being executed. It contains the program code and its current activity.</a:t>
            </a:r>
          </a:p>
          <a:p>
            <a:pPr marL="328929" indent="-328929" defTabSz="408940">
              <a:spcBef>
                <a:spcPts val="1600"/>
              </a:spcBef>
              <a:defRPr sz="2940"/>
            </a:pPr>
            <a:r>
              <a:t>Typically, a process consists of:</a:t>
            </a:r>
          </a:p>
          <a:p>
            <a:pPr marL="657859" lvl="1" indent="-328929" defTabSz="408940">
              <a:spcBef>
                <a:spcPts val="1600"/>
              </a:spcBef>
              <a:defRPr sz="2940"/>
            </a:pPr>
            <a:r>
              <a:t>Instructions</a:t>
            </a:r>
          </a:p>
          <a:p>
            <a:pPr marL="657859" lvl="1" indent="-328929" defTabSz="408940">
              <a:spcBef>
                <a:spcPts val="1600"/>
              </a:spcBef>
              <a:defRPr sz="2940"/>
            </a:pPr>
            <a:r>
              <a:t>Memory: text, data, stack, heap</a:t>
            </a:r>
          </a:p>
          <a:p>
            <a:pPr marL="657859" lvl="1" indent="-328929" defTabSz="408940">
              <a:spcBef>
                <a:spcPts val="1600"/>
              </a:spcBef>
              <a:defRPr sz="2940"/>
            </a:pPr>
            <a:r>
              <a:t>Descriptor or resources (file descriptor in *nix)</a:t>
            </a:r>
          </a:p>
          <a:p>
            <a:pPr marL="657859" lvl="1" indent="-328929" defTabSz="408940">
              <a:spcBef>
                <a:spcPts val="1600"/>
              </a:spcBef>
              <a:defRPr sz="2940"/>
            </a:pPr>
            <a:r>
              <a:t>Processor state (context): register, physical memory addressing</a:t>
            </a:r>
          </a:p>
          <a:p>
            <a:pPr marL="328929" indent="-328929" defTabSz="408940">
              <a:spcBef>
                <a:spcPts val="1600"/>
              </a:spcBef>
              <a:defRPr sz="2940"/>
            </a:pPr>
            <a:r>
              <a:t>Process holds the information of its resources in Process Control Blocks (PCB)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so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Isolation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6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7" name="Process is one of the most important concepts in Operating System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249954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Process is one of the most important concepts in Operating System.</a:t>
            </a:r>
          </a:p>
          <a:p>
            <a:pPr>
              <a:defRPr sz="4200"/>
            </a:pPr>
            <a:r>
              <a:t>Programs are isolated and protected from each others</a:t>
            </a:r>
          </a:p>
          <a:p>
            <a:pPr>
              <a:defRPr sz="4200"/>
            </a:pPr>
            <a:r>
              <a:t>Programmers and compilers do not care about the state of the system they are running on, they just have to focus on their job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cess 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State</a:t>
            </a:r>
          </a:p>
        </p:txBody>
      </p:sp>
      <p:pic>
        <p:nvPicPr>
          <p:cNvPr id="170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Exercise: describe the states of the process running hello world program"/>
          <p:cNvSpPr txBox="1">
            <a:spLocks noGrp="1"/>
          </p:cNvSpPr>
          <p:nvPr>
            <p:ph type="body" sz="quarter" idx="1"/>
          </p:nvPr>
        </p:nvSpPr>
        <p:spPr>
          <a:xfrm>
            <a:off x="508000" y="2324100"/>
            <a:ext cx="11988800" cy="1400539"/>
          </a:xfrm>
          <a:prstGeom prst="rect">
            <a:avLst/>
          </a:prstGeom>
        </p:spPr>
        <p:txBody>
          <a:bodyPr/>
          <a:lstStyle>
            <a:lvl1pPr marL="469900" indent="-469900">
              <a:defRPr sz="2700"/>
            </a:lvl1pPr>
          </a:lstStyle>
          <a:p>
            <a:r>
              <a:t>Exercise: describe the states of the process running hello world program</a:t>
            </a:r>
          </a:p>
        </p:txBody>
      </p:sp>
      <p:sp>
        <p:nvSpPr>
          <p:cNvPr id="174" name="#include &lt;stdio.h&gt;…"/>
          <p:cNvSpPr txBox="1"/>
          <p:nvPr/>
        </p:nvSpPr>
        <p:spPr>
          <a:xfrm>
            <a:off x="4218588" y="6096730"/>
            <a:ext cx="6220811" cy="3629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1319FE"/>
                </a:solidFill>
              </a:rPr>
              <a:t>#include</a:t>
            </a:r>
            <a:r>
              <a:rPr dirty="0"/>
              <a:t> &lt;stdio.h&gt;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192AD8"/>
                </a:solidFill>
              </a:rPr>
              <a:t>int</a:t>
            </a:r>
            <a:r>
              <a:rPr dirty="0"/>
              <a:t> main() {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  printf(“Hello, world!”);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  </a:t>
            </a:r>
            <a:r>
              <a:rPr dirty="0">
                <a:solidFill>
                  <a:srgbClr val="182EE2"/>
                </a:solidFill>
              </a:rPr>
              <a:t>return</a:t>
            </a:r>
            <a:r>
              <a:rPr dirty="0"/>
              <a:t> 0;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92" name="Group"/>
          <p:cNvGrpSpPr/>
          <p:nvPr/>
        </p:nvGrpSpPr>
        <p:grpSpPr>
          <a:xfrm>
            <a:off x="1607371" y="3596812"/>
            <a:ext cx="10507106" cy="2627746"/>
            <a:chOff x="0" y="0"/>
            <a:chExt cx="11775557" cy="3727942"/>
          </a:xfrm>
        </p:grpSpPr>
        <p:sp>
          <p:nvSpPr>
            <p:cNvPr id="175" name="New"/>
            <p:cNvSpPr/>
            <p:nvPr/>
          </p:nvSpPr>
          <p:spPr>
            <a:xfrm>
              <a:off x="0" y="36751"/>
              <a:ext cx="2151395" cy="969296"/>
            </a:xfrm>
            <a:prstGeom prst="ellipse">
              <a:avLst/>
            </a:prstGeom>
            <a:solidFill>
              <a:schemeClr val="accent1">
                <a:hueOff val="-113918"/>
                <a:satOff val="19024"/>
                <a:lumOff val="197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t>New</a:t>
              </a:r>
            </a:p>
          </p:txBody>
        </p:sp>
        <p:sp>
          <p:nvSpPr>
            <p:cNvPr id="176" name="Ready"/>
            <p:cNvSpPr/>
            <p:nvPr/>
          </p:nvSpPr>
          <p:spPr>
            <a:xfrm>
              <a:off x="1790082" y="1233227"/>
              <a:ext cx="2151396" cy="969296"/>
            </a:xfrm>
            <a:prstGeom prst="ellipse">
              <a:avLst/>
            </a:prstGeom>
            <a:solidFill>
              <a:schemeClr val="accent1">
                <a:hueOff val="-113918"/>
                <a:satOff val="19024"/>
                <a:lumOff val="197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t>Ready</a:t>
              </a:r>
            </a:p>
          </p:txBody>
        </p:sp>
        <p:sp>
          <p:nvSpPr>
            <p:cNvPr id="177" name="Waiting"/>
            <p:cNvSpPr/>
            <p:nvPr/>
          </p:nvSpPr>
          <p:spPr>
            <a:xfrm>
              <a:off x="4095464" y="2758646"/>
              <a:ext cx="2530706" cy="969296"/>
            </a:xfrm>
            <a:prstGeom prst="ellipse">
              <a:avLst/>
            </a:prstGeom>
            <a:solidFill>
              <a:schemeClr val="accent1">
                <a:hueOff val="-113918"/>
                <a:satOff val="19024"/>
                <a:lumOff val="197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t>Waiting</a:t>
              </a:r>
            </a:p>
          </p:txBody>
        </p:sp>
        <p:sp>
          <p:nvSpPr>
            <p:cNvPr id="178" name="Running"/>
            <p:cNvSpPr/>
            <p:nvPr/>
          </p:nvSpPr>
          <p:spPr>
            <a:xfrm>
              <a:off x="6903562" y="1233227"/>
              <a:ext cx="2676821" cy="969296"/>
            </a:xfrm>
            <a:prstGeom prst="ellipse">
              <a:avLst/>
            </a:prstGeom>
            <a:solidFill>
              <a:schemeClr val="accent1">
                <a:hueOff val="-113918"/>
                <a:satOff val="19024"/>
                <a:lumOff val="197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rPr dirty="0"/>
                <a:t>Running</a:t>
              </a:r>
            </a:p>
          </p:txBody>
        </p:sp>
        <p:sp>
          <p:nvSpPr>
            <p:cNvPr id="179" name="Terminated"/>
            <p:cNvSpPr/>
            <p:nvPr/>
          </p:nvSpPr>
          <p:spPr>
            <a:xfrm>
              <a:off x="8197510" y="0"/>
              <a:ext cx="3578047" cy="969296"/>
            </a:xfrm>
            <a:prstGeom prst="ellipse">
              <a:avLst/>
            </a:prstGeom>
            <a:solidFill>
              <a:schemeClr val="accent1">
                <a:hueOff val="-113918"/>
                <a:satOff val="19024"/>
                <a:lumOff val="197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lvl1pPr>
            </a:lstStyle>
            <a:p>
              <a:r>
                <a:t>Terminated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1745050" y="923906"/>
              <a:ext cx="397421" cy="39742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1" name="admitted"/>
            <p:cNvSpPr txBox="1"/>
            <p:nvPr/>
          </p:nvSpPr>
          <p:spPr>
            <a:xfrm>
              <a:off x="404854" y="1081294"/>
              <a:ext cx="134168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admitted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3985020" y="1803049"/>
              <a:ext cx="2830806" cy="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3" name="scheduler dispatch"/>
            <p:cNvSpPr txBox="1"/>
            <p:nvPr/>
          </p:nvSpPr>
          <p:spPr>
            <a:xfrm>
              <a:off x="4048829" y="1863482"/>
              <a:ext cx="265524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scheduler dispatch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3985020" y="1453275"/>
              <a:ext cx="2751595" cy="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5" name="interrupt"/>
            <p:cNvSpPr txBox="1"/>
            <p:nvPr/>
          </p:nvSpPr>
          <p:spPr>
            <a:xfrm>
              <a:off x="4695481" y="957501"/>
              <a:ext cx="1330673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interrupt</a:t>
              </a: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8307103" y="914926"/>
              <a:ext cx="355199" cy="355200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7" name="exit"/>
            <p:cNvSpPr txBox="1"/>
            <p:nvPr/>
          </p:nvSpPr>
          <p:spPr>
            <a:xfrm>
              <a:off x="9598455" y="1081294"/>
              <a:ext cx="60573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exit</a:t>
              </a:r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3427220" y="2209029"/>
              <a:ext cx="827896" cy="628285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9" name="I/O or event completion"/>
            <p:cNvSpPr txBox="1"/>
            <p:nvPr/>
          </p:nvSpPr>
          <p:spPr>
            <a:xfrm>
              <a:off x="386462" y="2617345"/>
              <a:ext cx="34182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I/O or event completion</a:t>
              </a:r>
            </a:p>
          </p:txBody>
        </p:sp>
        <p:sp>
          <p:nvSpPr>
            <p:cNvPr id="190" name="Line"/>
            <p:cNvSpPr/>
            <p:nvPr/>
          </p:nvSpPr>
          <p:spPr>
            <a:xfrm flipH="1">
              <a:off x="6567839" y="2225514"/>
              <a:ext cx="820220" cy="645832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1" name="I/O or event wait"/>
            <p:cNvSpPr txBox="1"/>
            <p:nvPr/>
          </p:nvSpPr>
          <p:spPr>
            <a:xfrm>
              <a:off x="7281993" y="2655712"/>
              <a:ext cx="249242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I/O or event wait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reate a new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new process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95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8" name="Linux allows a process to create a new one by calling fork system call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267843" indent="-267843" defTabSz="332993">
              <a:spcBef>
                <a:spcPts val="1300"/>
              </a:spcBef>
              <a:defRPr sz="2394"/>
            </a:pPr>
            <a:r>
              <a:t>Linux allows a process to create a new one by calling fork system call.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When process </a:t>
            </a:r>
            <a:r>
              <a:rPr b="1"/>
              <a:t>A</a:t>
            </a:r>
            <a:r>
              <a:t> invokes </a:t>
            </a:r>
            <a:r>
              <a:rPr i="1"/>
              <a:t>fork</a:t>
            </a:r>
            <a:r>
              <a:t>, if the OS could create a new process then following events have happened:</a:t>
            </a:r>
          </a:p>
          <a:p>
            <a:pPr marL="535686" lvl="1" indent="-267843" defTabSz="332993">
              <a:spcBef>
                <a:spcPts val="1300"/>
              </a:spcBef>
              <a:defRPr sz="2394"/>
            </a:pPr>
            <a:r>
              <a:t>The operating system created a new process (we call </a:t>
            </a:r>
            <a:r>
              <a:rPr b="1"/>
              <a:t>B</a:t>
            </a:r>
            <a:r>
              <a:t>).</a:t>
            </a:r>
          </a:p>
          <a:p>
            <a:pPr marL="535686" lvl="1" indent="-267843" defTabSz="332993">
              <a:spcBef>
                <a:spcPts val="1300"/>
              </a:spcBef>
              <a:defRPr sz="2394"/>
            </a:pPr>
            <a:r>
              <a:rPr b="1"/>
              <a:t>A</a:t>
            </a:r>
            <a:r>
              <a:t> became </a:t>
            </a:r>
            <a:r>
              <a:rPr b="1"/>
              <a:t>B</a:t>
            </a:r>
            <a:r>
              <a:t>’s parent.</a:t>
            </a:r>
          </a:p>
          <a:p>
            <a:pPr marL="535686" lvl="1" indent="-267843" defTabSz="332993">
              <a:spcBef>
                <a:spcPts val="1300"/>
              </a:spcBef>
              <a:defRPr sz="2394"/>
            </a:pPr>
            <a:r>
              <a:t>The content of process </a:t>
            </a:r>
            <a:r>
              <a:rPr b="1"/>
              <a:t>A</a:t>
            </a:r>
            <a:r>
              <a:t> was copied to process </a:t>
            </a:r>
            <a:r>
              <a:rPr b="1"/>
              <a:t>B</a:t>
            </a:r>
            <a:r>
              <a:t>. (</a:t>
            </a:r>
            <a:r>
              <a:rPr b="1"/>
              <a:t>B</a:t>
            </a:r>
            <a:r>
              <a:t> is a clone of </a:t>
            </a:r>
            <a:r>
              <a:rPr b="1"/>
              <a:t>A</a:t>
            </a:r>
            <a:r>
              <a:t>).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The fork system call returns two different values to </a:t>
            </a:r>
            <a:r>
              <a:rPr b="1"/>
              <a:t>A</a:t>
            </a:r>
            <a:r>
              <a:t> and </a:t>
            </a:r>
            <a:r>
              <a:rPr b="1"/>
              <a:t>B</a:t>
            </a:r>
            <a:r>
              <a:t>.</a:t>
            </a:r>
          </a:p>
          <a:p>
            <a:pPr marL="535686" lvl="1" indent="-267843" defTabSz="332993">
              <a:spcBef>
                <a:spcPts val="1300"/>
              </a:spcBef>
              <a:defRPr sz="2394"/>
            </a:pPr>
            <a:r>
              <a:rPr b="1"/>
              <a:t>A</a:t>
            </a:r>
            <a:r>
              <a:t> receives a positive value which is the PID of its new child.</a:t>
            </a:r>
          </a:p>
          <a:p>
            <a:pPr marL="535686" lvl="1" indent="-267843" defTabSz="332993">
              <a:spcBef>
                <a:spcPts val="1300"/>
              </a:spcBef>
              <a:defRPr sz="2394"/>
            </a:pPr>
            <a:r>
              <a:rPr b="1"/>
              <a:t>B</a:t>
            </a:r>
            <a:r>
              <a:t> receives a 0.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A and B concurrently continue executing the next instruction after the </a:t>
            </a:r>
            <a:r>
              <a:rPr i="1"/>
              <a:t>fork</a:t>
            </a:r>
            <a:r>
              <a:t> system call.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rocess in Linu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  <p:pic>
        <p:nvPicPr>
          <p:cNvPr id="201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4" name="A process is identified by its unique Process ID (PID)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704009"/>
          </a:xfrm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1800"/>
              </a:spcBef>
              <a:defRPr sz="3318"/>
            </a:pPr>
            <a:r>
              <a:t>A process is identified by its unique Process ID (PID).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PIDs are assigned (generally) sequentially to processes, starting from 0.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Special process:</a:t>
            </a:r>
          </a:p>
          <a:p>
            <a:pPr marL="742442" lvl="1" indent="-371221" defTabSz="461518">
              <a:spcBef>
                <a:spcPts val="1800"/>
              </a:spcBef>
              <a:defRPr sz="3318"/>
            </a:pPr>
            <a:r>
              <a:t>0 -&gt; Scheduler: responsible for paging</a:t>
            </a:r>
          </a:p>
          <a:p>
            <a:pPr marL="742442" lvl="1" indent="-371221" defTabSz="461518">
              <a:spcBef>
                <a:spcPts val="1800"/>
              </a:spcBef>
              <a:defRPr sz="3318"/>
            </a:pPr>
            <a:r>
              <a:t>1 -&gt; Init startup and shutdown the system</a:t>
            </a:r>
          </a:p>
          <a:p>
            <a:pPr marL="742442" lvl="1" indent="-371221" defTabSz="461518">
              <a:spcBef>
                <a:spcPts val="1800"/>
              </a:spcBef>
              <a:defRPr sz="3318"/>
            </a:pPr>
            <a:r>
              <a:t>2 -&gt; Support memory management</a:t>
            </a:r>
          </a:p>
          <a:p>
            <a:pPr marL="742442" lvl="1" indent="-371221" defTabSz="461518">
              <a:spcBef>
                <a:spcPts val="1800"/>
              </a:spcBef>
              <a:defRPr sz="3318"/>
            </a:pPr>
            <a:r>
              <a:t>…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Process’s state could be found in /proc directory.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ocess in Linu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07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0" name="When a process A creates process B:…"/>
          <p:cNvSpPr txBox="1">
            <a:spLocks noGrp="1"/>
          </p:cNvSpPr>
          <p:nvPr>
            <p:ph type="body" idx="1"/>
          </p:nvPr>
        </p:nvSpPr>
        <p:spPr>
          <a:xfrm>
            <a:off x="508000" y="2482054"/>
            <a:ext cx="8467902" cy="6096001"/>
          </a:xfrm>
          <a:prstGeom prst="rect">
            <a:avLst/>
          </a:prstGeom>
        </p:spPr>
        <p:txBody>
          <a:bodyPr/>
          <a:lstStyle/>
          <a:p>
            <a:pPr marL="455803" indent="-455803" defTabSz="566674">
              <a:spcBef>
                <a:spcPts val="2300"/>
              </a:spcBef>
              <a:defRPr sz="2716"/>
            </a:pPr>
            <a:r>
              <a:t>When a process A creates process B:</a:t>
            </a:r>
          </a:p>
          <a:p>
            <a:pPr marL="911605" lvl="1" indent="-455802" defTabSz="566674">
              <a:spcBef>
                <a:spcPts val="2300"/>
              </a:spcBef>
              <a:defRPr sz="2716"/>
            </a:pPr>
            <a:r>
              <a:t>A is B’s parent</a:t>
            </a:r>
          </a:p>
          <a:p>
            <a:pPr marL="911605" lvl="1" indent="-455802" defTabSz="566674">
              <a:spcBef>
                <a:spcPts val="2300"/>
              </a:spcBef>
              <a:defRPr sz="2716"/>
            </a:pPr>
            <a:r>
              <a:t>B is A’s child</a:t>
            </a:r>
          </a:p>
          <a:p>
            <a:pPr marL="911605" lvl="1" indent="-455802" defTabSz="566674">
              <a:spcBef>
                <a:spcPts val="2300"/>
              </a:spcBef>
              <a:defRPr sz="2716"/>
            </a:pPr>
            <a:r>
              <a:t>A process has only one parent but could have many children</a:t>
            </a:r>
          </a:p>
          <a:p>
            <a:pPr marL="455803" indent="-455803" defTabSz="566674">
              <a:spcBef>
                <a:spcPts val="2300"/>
              </a:spcBef>
              <a:defRPr sz="2716"/>
            </a:pPr>
            <a:r>
              <a:t>The relationships between processes could be represented by a tree</a:t>
            </a:r>
          </a:p>
          <a:p>
            <a:pPr marL="911605" lvl="1" indent="-455802" defTabSz="566674">
              <a:spcBef>
                <a:spcPts val="2300"/>
              </a:spcBef>
              <a:defRPr sz="2716"/>
            </a:pPr>
            <a:r>
              <a:t>A has two children: B and C.</a:t>
            </a:r>
          </a:p>
          <a:p>
            <a:pPr marL="911605" lvl="1" indent="-455802" defTabSz="566674">
              <a:spcBef>
                <a:spcPts val="2300"/>
              </a:spcBef>
              <a:defRPr sz="2716"/>
            </a:pPr>
            <a:r>
              <a:t>B has only one child D and only one parent A.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2560" y="3953774"/>
            <a:ext cx="3781726" cy="3446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Macintosh PowerPoint</Application>
  <PresentationFormat>Custom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Bodoni SvtyTwo ITC TT-Book</vt:lpstr>
      <vt:lpstr>Courier New</vt:lpstr>
      <vt:lpstr>Helvetica</vt:lpstr>
      <vt:lpstr>Helvetica Neue</vt:lpstr>
      <vt:lpstr>Palatino</vt:lpstr>
      <vt:lpstr>Times</vt:lpstr>
      <vt:lpstr>Zapf Dingbats</vt:lpstr>
      <vt:lpstr>New_Template4</vt:lpstr>
      <vt:lpstr>Operating Systems</vt:lpstr>
      <vt:lpstr>Lab 3.1 - Process</vt:lpstr>
      <vt:lpstr>Objective </vt:lpstr>
      <vt:lpstr>What is a process? </vt:lpstr>
      <vt:lpstr>Isolation </vt:lpstr>
      <vt:lpstr>Process State</vt:lpstr>
      <vt:lpstr>Create a new process </vt:lpstr>
      <vt:lpstr>Process in Linux  </vt:lpstr>
      <vt:lpstr>Process in Linux </vt:lpstr>
      <vt:lpstr>Process in Linux </vt:lpstr>
      <vt:lpstr>Example</vt:lpstr>
      <vt:lpstr>Exercises </vt:lpstr>
      <vt:lpstr>Exercises </vt:lpstr>
      <vt:lpstr>Exercises </vt:lpstr>
      <vt:lpstr>Appendix: Useful commands </vt:lpstr>
      <vt:lpstr>Appendix: Suspend a process  </vt:lpstr>
      <vt:lpstr>End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Nguyen Minh Tri_51204060</cp:lastModifiedBy>
  <cp:revision>1</cp:revision>
  <dcterms:modified xsi:type="dcterms:W3CDTF">2018-01-30T14:46:59Z</dcterms:modified>
</cp:coreProperties>
</file>