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62" r:id="rId2"/>
    <p:sldMasterId id="2147483674" r:id="rId3"/>
    <p:sldMasterId id="2147483676" r:id="rId4"/>
  </p:sldMasterIdLst>
  <p:notesMasterIdLst>
    <p:notesMasterId r:id="rId31"/>
  </p:notesMasterIdLst>
  <p:sldIdLst>
    <p:sldId id="256" r:id="rId5"/>
    <p:sldId id="257" r:id="rId6"/>
    <p:sldId id="258" r:id="rId7"/>
    <p:sldId id="370" r:id="rId8"/>
    <p:sldId id="506" r:id="rId9"/>
    <p:sldId id="496" r:id="rId10"/>
    <p:sldId id="268" r:id="rId11"/>
    <p:sldId id="504" r:id="rId12"/>
    <p:sldId id="505" r:id="rId13"/>
    <p:sldId id="441" r:id="rId14"/>
    <p:sldId id="449" r:id="rId15"/>
    <p:sldId id="503" r:id="rId16"/>
    <p:sldId id="457" r:id="rId17"/>
    <p:sldId id="460" r:id="rId18"/>
    <p:sldId id="462" r:id="rId19"/>
    <p:sldId id="467" r:id="rId20"/>
    <p:sldId id="469" r:id="rId21"/>
    <p:sldId id="475" r:id="rId22"/>
    <p:sldId id="476" r:id="rId23"/>
    <p:sldId id="501" r:id="rId24"/>
    <p:sldId id="502" r:id="rId25"/>
    <p:sldId id="483" r:id="rId26"/>
    <p:sldId id="497" r:id="rId27"/>
    <p:sldId id="498" r:id="rId28"/>
    <p:sldId id="499" r:id="rId29"/>
    <p:sldId id="500" r:id="rId30"/>
  </p:sldIdLst>
  <p:sldSz cx="9144000" cy="6858000" type="screen4x3"/>
  <p:notesSz cx="6858000" cy="9144000"/>
  <p:embeddedFontLst>
    <p:embeddedFont>
      <p:font typeface="타이포_스톰 B" panose="02020503020101020101" pitchFamily="18" charset="-127"/>
      <p:regular r:id="rId32"/>
    </p:embeddedFont>
    <p:embeddedFont>
      <p:font typeface="Calibri Light" panose="020F0302020204030204" pitchFamily="34" charset="0"/>
      <p:regular r:id="rId33"/>
      <p:italic r:id="rId34"/>
    </p:embeddedFont>
    <p:embeddedFont>
      <p:font typeface="맑은 고딕" panose="020B0503020000020004" pitchFamily="50" charset="-127"/>
      <p:regular r:id="rId35"/>
      <p:bold r:id="rId36"/>
    </p:embeddedFont>
    <p:embeddedFont>
      <p:font typeface="나눔스퀘어_ac ExtraBold" panose="020B0600000101010101" pitchFamily="50" charset="-127"/>
      <p:bold r:id="rId37"/>
    </p:embeddedFon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Bahnschrift Light SemiCondensed" panose="020B0502040204020203" pitchFamily="34" charset="0"/>
      <p:regular r:id="rId42"/>
    </p:embeddedFont>
    <p:embeddedFont>
      <p:font typeface="나눔스퀘어_ac" panose="020B0600000101010101" pitchFamily="50" charset="-127"/>
      <p:regular r:id="rId4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7E89"/>
    <a:srgbClr val="FDBBC1"/>
    <a:srgbClr val="94C3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18" autoAdjust="0"/>
    <p:restoredTop sz="96429" autoAdjust="0"/>
  </p:normalViewPr>
  <p:slideViewPr>
    <p:cSldViewPr snapToGrid="0">
      <p:cViewPr varScale="1">
        <p:scale>
          <a:sx n="104" d="100"/>
          <a:sy n="104" d="100"/>
        </p:scale>
        <p:origin x="66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8.fntdata"/><Relationship Id="rId21" Type="http://schemas.openxmlformats.org/officeDocument/2006/relationships/slide" Target="slides/slide17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5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72940-44EF-4FB7-AB25-A5F13213BF8F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E9E92-FDD1-4DC3-860A-956C9F2D4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297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883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229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50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823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0412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886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901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661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667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1634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97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0121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0284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7619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1734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65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493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54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130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35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90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0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151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1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3429004"/>
            <a:ext cx="9144000" cy="3428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8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63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685783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B64E6-86DF-4CE1-907D-31912E1E7929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33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32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734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703762" y="1780734"/>
            <a:ext cx="18085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783"/>
            <a:r>
              <a:rPr lang="en-US" altLang="ko-KR" sz="5400" b="1" spc="225" dirty="0" smtClean="0">
                <a:solidFill>
                  <a:srgbClr val="30302A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PMS</a:t>
            </a:r>
            <a:endParaRPr lang="ko-KR" altLang="en-US" sz="4800" b="1" spc="225" dirty="0">
              <a:solidFill>
                <a:srgbClr val="30302A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35020" y="1266937"/>
            <a:ext cx="1745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783"/>
            <a:r>
              <a:rPr lang="en-US" altLang="ko-KR" sz="1600" b="1" dirty="0">
                <a:ln w="22225">
                  <a:noFill/>
                </a:ln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FINAL</a:t>
            </a:r>
            <a:r>
              <a:rPr lang="en-US" altLang="ko-KR" sz="1600" b="1" dirty="0">
                <a:ln w="22225">
                  <a:noFill/>
                </a:ln>
                <a:solidFill>
                  <a:srgbClr val="94C3BB"/>
                </a:solidFill>
                <a:latin typeface="+mj-ea"/>
                <a:ea typeface="+mj-ea"/>
              </a:rPr>
              <a:t> </a:t>
            </a:r>
            <a:r>
              <a:rPr lang="en-US" altLang="ko-KR" sz="1600" b="1" dirty="0">
                <a:ln w="22225">
                  <a:noFill/>
                </a:ln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P</a:t>
            </a:r>
            <a:r>
              <a:rPr lang="en-US" altLang="ko-KR" sz="1600" b="1" dirty="0">
                <a:ln w="22225">
                  <a:noFill/>
                </a:ln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ROJECT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0" y="5115697"/>
            <a:ext cx="9144000" cy="1742304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238"/>
          <a:stretch/>
        </p:blipFill>
        <p:spPr>
          <a:xfrm>
            <a:off x="16476" y="3689589"/>
            <a:ext cx="9183081" cy="19689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97075" y="5748866"/>
            <a:ext cx="3821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이준석       이연학       유재인       김하나       김진수       김형규       전현규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590204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8" name="TextBox 7"/>
          <p:cNvSpPr txBox="1"/>
          <p:nvPr/>
        </p:nvSpPr>
        <p:spPr>
          <a:xfrm>
            <a:off x="3651664" y="2460535"/>
            <a:ext cx="19127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dirty="0" smtClean="0">
                <a:solidFill>
                  <a:srgbClr val="FDBBC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</a:t>
            </a:r>
            <a:r>
              <a:rPr lang="en-US" altLang="ko-KR" sz="10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roject </a:t>
            </a:r>
            <a:r>
              <a:rPr lang="en-US" altLang="ko-KR" sz="1100" b="1" i="1" dirty="0" smtClean="0">
                <a:solidFill>
                  <a:srgbClr val="FDBBC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</a:t>
            </a:r>
            <a:r>
              <a:rPr lang="en-US" altLang="ko-KR" sz="10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anagement </a:t>
            </a:r>
            <a:r>
              <a:rPr lang="en-US" altLang="ko-KR" sz="1100" b="1" i="1" dirty="0" smtClean="0">
                <a:solidFill>
                  <a:srgbClr val="FDBBC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</a:t>
            </a:r>
            <a:r>
              <a:rPr lang="en-US" altLang="ko-KR" sz="10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ystem</a:t>
            </a:r>
            <a:endParaRPr lang="ko-KR" altLang="en-US" sz="1000" i="1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228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21"/>
          <a:stretch/>
        </p:blipFill>
        <p:spPr>
          <a:xfrm>
            <a:off x="3204519" y="1902945"/>
            <a:ext cx="2877606" cy="661457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895599" y="2567275"/>
            <a:ext cx="3480487" cy="48901"/>
            <a:chOff x="0" y="6058453"/>
            <a:chExt cx="9152314" cy="49876"/>
          </a:xfrm>
        </p:grpSpPr>
        <p:sp>
          <p:nvSpPr>
            <p:cNvPr id="6" name="직사각형 5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95" y="2904002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퇴사자 처리</a:t>
            </a:r>
            <a:endParaRPr lang="ko-KR" altLang="en-US" sz="2800" dirty="0">
              <a:solidFill>
                <a:srgbClr val="E7E6E6">
                  <a:lumMod val="25000"/>
                </a:srgb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 rot="10800000">
            <a:off x="3284078" y="3685324"/>
            <a:ext cx="2718487" cy="45719"/>
            <a:chOff x="0" y="6058453"/>
            <a:chExt cx="9152314" cy="49876"/>
          </a:xfrm>
        </p:grpSpPr>
        <p:sp>
          <p:nvSpPr>
            <p:cNvPr id="11" name="직사각형 10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235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7E6E6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인사관리자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퇴사처리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6" y="520388"/>
            <a:ext cx="9020431" cy="284065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13" name="직사각형 12"/>
          <p:cNvSpPr/>
          <p:nvPr/>
        </p:nvSpPr>
        <p:spPr>
          <a:xfrm>
            <a:off x="5119818" y="3511703"/>
            <a:ext cx="2133600" cy="1938992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&lt;!-- </a:t>
            </a:r>
            <a:r>
              <a:rPr lang="ko-KR" altLang="en-US" sz="1200" dirty="0">
                <a:solidFill>
                  <a:srgbClr val="FF0000"/>
                </a:solidFill>
              </a:rPr>
              <a:t>퇴사처리 </a:t>
            </a:r>
            <a:r>
              <a:rPr lang="en-US" altLang="ko-KR" sz="1200" dirty="0">
                <a:solidFill>
                  <a:srgbClr val="FF0000"/>
                </a:solidFill>
              </a:rPr>
              <a:t>--&gt;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&lt;!-- </a:t>
            </a:r>
            <a:r>
              <a:rPr lang="en-US" altLang="ko-KR" sz="1200" dirty="0" err="1">
                <a:solidFill>
                  <a:srgbClr val="FF0000"/>
                </a:solidFill>
              </a:rPr>
              <a:t>pms</a:t>
            </a:r>
            <a:r>
              <a:rPr lang="ko-KR" altLang="en-US" sz="1200" dirty="0">
                <a:solidFill>
                  <a:srgbClr val="FF0000"/>
                </a:solidFill>
              </a:rPr>
              <a:t>등록된 직원 </a:t>
            </a:r>
            <a:r>
              <a:rPr lang="en-US" altLang="ko-KR" sz="1200" dirty="0">
                <a:solidFill>
                  <a:srgbClr val="FF0000"/>
                </a:solidFill>
              </a:rPr>
              <a:t>--&gt;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&lt;</a:t>
            </a:r>
            <a:r>
              <a:rPr lang="en-US" altLang="ko-KR" sz="1200" dirty="0" smtClean="0">
                <a:solidFill>
                  <a:srgbClr val="FF0000"/>
                </a:solidFill>
              </a:rPr>
              <a:t>update&gt;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prstClr val="black"/>
                </a:solidFill>
              </a:rPr>
              <a:t>UPDATE </a:t>
            </a:r>
            <a:r>
              <a:rPr lang="en-US" altLang="ko-KR" sz="1200" dirty="0" err="1">
                <a:solidFill>
                  <a:prstClr val="black"/>
                </a:solidFill>
              </a:rPr>
              <a:t>pmsemp</a:t>
            </a:r>
            <a:endParaRPr lang="en-US" altLang="ko-KR" sz="1200" dirty="0">
              <a:solidFill>
                <a:prstClr val="black"/>
              </a:solidFill>
            </a:endParaRPr>
          </a:p>
          <a:p>
            <a:r>
              <a:rPr lang="en-US" altLang="ko-KR" sz="1200" dirty="0">
                <a:solidFill>
                  <a:prstClr val="black"/>
                </a:solidFill>
              </a:rPr>
              <a:t>SET grade = '</a:t>
            </a:r>
            <a:r>
              <a:rPr lang="ko-KR" altLang="en-US" sz="1200" dirty="0">
                <a:solidFill>
                  <a:prstClr val="black"/>
                </a:solidFill>
              </a:rPr>
              <a:t>퇴사</a:t>
            </a:r>
            <a:r>
              <a:rPr lang="en-US" altLang="ko-KR" sz="1200" dirty="0">
                <a:solidFill>
                  <a:prstClr val="black"/>
                </a:solidFill>
              </a:rPr>
              <a:t>',</a:t>
            </a:r>
            <a:r>
              <a:rPr lang="ko-KR" altLang="en-US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 err="1">
                <a:solidFill>
                  <a:prstClr val="black"/>
                </a:solidFill>
              </a:rPr>
              <a:t>dept</a:t>
            </a:r>
            <a:r>
              <a:rPr lang="en-US" altLang="ko-KR" sz="1200" dirty="0">
                <a:solidFill>
                  <a:prstClr val="black"/>
                </a:solidFill>
              </a:rPr>
              <a:t> = null</a:t>
            </a:r>
          </a:p>
          <a:p>
            <a:r>
              <a:rPr lang="en-US" altLang="ko-KR" sz="1200" dirty="0">
                <a:solidFill>
                  <a:prstClr val="black"/>
                </a:solidFill>
              </a:rPr>
              <a:t>WHERE </a:t>
            </a:r>
            <a:r>
              <a:rPr lang="en-US" altLang="ko-KR" sz="1200" dirty="0" err="1">
                <a:solidFill>
                  <a:prstClr val="black"/>
                </a:solidFill>
              </a:rPr>
              <a:t>eno</a:t>
            </a:r>
            <a:r>
              <a:rPr lang="en-US" altLang="ko-KR" sz="1200" dirty="0">
                <a:solidFill>
                  <a:prstClr val="black"/>
                </a:solidFill>
              </a:rPr>
              <a:t> =#{</a:t>
            </a:r>
            <a:r>
              <a:rPr lang="en-US" altLang="ko-KR" sz="1200" dirty="0" err="1">
                <a:solidFill>
                  <a:prstClr val="black"/>
                </a:solidFill>
              </a:rPr>
              <a:t>eno</a:t>
            </a:r>
            <a:r>
              <a:rPr lang="en-US" altLang="ko-KR" sz="1200" dirty="0">
                <a:solidFill>
                  <a:prstClr val="black"/>
                </a:solidFill>
              </a:rPr>
              <a:t>}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&lt;update&gt;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prstClr val="black"/>
                </a:solidFill>
              </a:rPr>
              <a:t>UPDATE </a:t>
            </a:r>
            <a:r>
              <a:rPr lang="en-US" altLang="ko-KR" sz="1200" dirty="0" err="1">
                <a:solidFill>
                  <a:prstClr val="black"/>
                </a:solidFill>
              </a:rPr>
              <a:t>pmsmember</a:t>
            </a:r>
            <a:endParaRPr lang="en-US" altLang="ko-KR" sz="1200" dirty="0">
              <a:solidFill>
                <a:prstClr val="black"/>
              </a:solidFill>
            </a:endParaRPr>
          </a:p>
          <a:p>
            <a:r>
              <a:rPr lang="en-US" altLang="ko-KR" sz="1200" dirty="0">
                <a:solidFill>
                  <a:prstClr val="black"/>
                </a:solidFill>
              </a:rPr>
              <a:t>SET mdiv = 8 , </a:t>
            </a:r>
            <a:r>
              <a:rPr lang="en-US" altLang="ko-KR" sz="1200" dirty="0" err="1">
                <a:solidFill>
                  <a:prstClr val="black"/>
                </a:solidFill>
              </a:rPr>
              <a:t>pno</a:t>
            </a:r>
            <a:r>
              <a:rPr lang="en-US" altLang="ko-KR" sz="1200" dirty="0">
                <a:solidFill>
                  <a:prstClr val="black"/>
                </a:solidFill>
              </a:rPr>
              <a:t> = null</a:t>
            </a:r>
          </a:p>
          <a:p>
            <a:r>
              <a:rPr lang="en-US" altLang="ko-KR" sz="1200" dirty="0">
                <a:solidFill>
                  <a:prstClr val="black"/>
                </a:solidFill>
              </a:rPr>
              <a:t>WHERE </a:t>
            </a:r>
            <a:r>
              <a:rPr lang="en-US" altLang="ko-KR" sz="1200" dirty="0" err="1">
                <a:solidFill>
                  <a:prstClr val="black"/>
                </a:solidFill>
              </a:rPr>
              <a:t>mno</a:t>
            </a:r>
            <a:r>
              <a:rPr lang="en-US" altLang="ko-KR" sz="1200" dirty="0">
                <a:solidFill>
                  <a:prstClr val="black"/>
                </a:solidFill>
              </a:rPr>
              <a:t> =#{</a:t>
            </a:r>
            <a:r>
              <a:rPr lang="en-US" altLang="ko-KR" sz="1200" dirty="0" err="1">
                <a:solidFill>
                  <a:prstClr val="black"/>
                </a:solidFill>
              </a:rPr>
              <a:t>eno</a:t>
            </a:r>
            <a:r>
              <a:rPr lang="en-US" altLang="ko-KR" sz="1200" dirty="0" smtClean="0">
                <a:solidFill>
                  <a:prstClr val="black"/>
                </a:solidFill>
              </a:rPr>
              <a:t>}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119818" y="5611505"/>
            <a:ext cx="2133600" cy="1015663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&lt;!-- </a:t>
            </a:r>
            <a:r>
              <a:rPr lang="ko-KR" altLang="en-US" sz="1200" dirty="0">
                <a:solidFill>
                  <a:srgbClr val="FF0000"/>
                </a:solidFill>
              </a:rPr>
              <a:t>퇴사처리 </a:t>
            </a:r>
            <a:r>
              <a:rPr lang="en-US" altLang="ko-KR" sz="1200" dirty="0">
                <a:solidFill>
                  <a:srgbClr val="FF0000"/>
                </a:solidFill>
              </a:rPr>
              <a:t>--&gt;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&lt;!-- </a:t>
            </a:r>
            <a:r>
              <a:rPr lang="en-US" altLang="ko-KR" sz="1200" dirty="0" err="1">
                <a:solidFill>
                  <a:srgbClr val="FF0000"/>
                </a:solidFill>
              </a:rPr>
              <a:t>pms</a:t>
            </a:r>
            <a:r>
              <a:rPr lang="ko-KR" altLang="en-US" sz="1200" dirty="0">
                <a:solidFill>
                  <a:srgbClr val="FF0000"/>
                </a:solidFill>
              </a:rPr>
              <a:t>등록 안된 직원 </a:t>
            </a:r>
            <a:r>
              <a:rPr lang="en-US" altLang="ko-KR" sz="1200" dirty="0">
                <a:solidFill>
                  <a:srgbClr val="FF0000"/>
                </a:solidFill>
              </a:rPr>
              <a:t>--&gt;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&lt;delete&gt;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prstClr val="black"/>
                </a:solidFill>
              </a:rPr>
              <a:t>delete from </a:t>
            </a:r>
            <a:r>
              <a:rPr lang="en-US" altLang="ko-KR" sz="1200" dirty="0" err="1">
                <a:solidFill>
                  <a:prstClr val="black"/>
                </a:solidFill>
              </a:rPr>
              <a:t>pmsemp</a:t>
            </a:r>
            <a:endParaRPr lang="en-US" altLang="ko-KR" sz="1200" dirty="0">
              <a:solidFill>
                <a:prstClr val="black"/>
              </a:solidFill>
            </a:endParaRPr>
          </a:p>
          <a:p>
            <a:r>
              <a:rPr lang="en-US" altLang="ko-KR" sz="1200" dirty="0">
                <a:solidFill>
                  <a:prstClr val="black"/>
                </a:solidFill>
              </a:rPr>
              <a:t>WHERE </a:t>
            </a:r>
            <a:r>
              <a:rPr lang="en-US" altLang="ko-KR" sz="1200" dirty="0" err="1">
                <a:solidFill>
                  <a:prstClr val="black"/>
                </a:solidFill>
              </a:rPr>
              <a:t>eno</a:t>
            </a:r>
            <a:r>
              <a:rPr lang="en-US" altLang="ko-KR" sz="1200" dirty="0">
                <a:solidFill>
                  <a:prstClr val="black"/>
                </a:solidFill>
              </a:rPr>
              <a:t> =#{</a:t>
            </a:r>
            <a:r>
              <a:rPr lang="en-US" altLang="ko-KR" sz="1200" dirty="0" err="1">
                <a:solidFill>
                  <a:prstClr val="black"/>
                </a:solidFill>
              </a:rPr>
              <a:t>eno</a:t>
            </a:r>
            <a:r>
              <a:rPr lang="en-US" altLang="ko-KR" sz="1200" dirty="0" smtClean="0">
                <a:solidFill>
                  <a:prstClr val="black"/>
                </a:solidFill>
              </a:rPr>
              <a:t>}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773186" y="4066392"/>
            <a:ext cx="2640233" cy="1938992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service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// </a:t>
            </a:r>
            <a:r>
              <a:rPr lang="ko-KR" altLang="en-US" sz="1200" dirty="0">
                <a:solidFill>
                  <a:srgbClr val="FF0000"/>
                </a:solidFill>
              </a:rPr>
              <a:t>퇴사 처리</a:t>
            </a:r>
          </a:p>
          <a:p>
            <a:r>
              <a:rPr lang="en-US" altLang="ko-KR" sz="1200" dirty="0">
                <a:solidFill>
                  <a:prstClr val="black"/>
                </a:solidFill>
              </a:rPr>
              <a:t>public void </a:t>
            </a:r>
            <a:r>
              <a:rPr lang="en-US" altLang="ko-KR" sz="1200" dirty="0" err="1">
                <a:solidFill>
                  <a:prstClr val="black"/>
                </a:solidFill>
              </a:rPr>
              <a:t>deleteG</a:t>
            </a:r>
            <a:r>
              <a:rPr lang="en-US" altLang="ko-KR" sz="1200" dirty="0">
                <a:solidFill>
                  <a:prstClr val="black"/>
                </a:solidFill>
              </a:rPr>
              <a:t>(</a:t>
            </a:r>
            <a:r>
              <a:rPr lang="en-US" altLang="ko-KR" sz="1200" u="sng" dirty="0" err="1">
                <a:solidFill>
                  <a:prstClr val="black"/>
                </a:solidFill>
              </a:rPr>
              <a:t>pmsemp</a:t>
            </a:r>
            <a:r>
              <a:rPr lang="en-US" altLang="ko-KR" sz="1200" u="sng" dirty="0">
                <a:solidFill>
                  <a:prstClr val="black"/>
                </a:solidFill>
              </a:rPr>
              <a:t> </a:t>
            </a:r>
            <a:r>
              <a:rPr lang="en-US" altLang="ko-KR" sz="1200" u="sng" dirty="0" err="1">
                <a:solidFill>
                  <a:prstClr val="black"/>
                </a:solidFill>
              </a:rPr>
              <a:t>deleteG</a:t>
            </a:r>
            <a:r>
              <a:rPr lang="en-US" altLang="ko-KR" sz="1200" u="sng" dirty="0">
                <a:solidFill>
                  <a:prstClr val="black"/>
                </a:solidFill>
              </a:rPr>
              <a:t>) {</a:t>
            </a:r>
          </a:p>
          <a:p>
            <a:r>
              <a:rPr lang="en-US" altLang="ko-KR" sz="1200" dirty="0" err="1">
                <a:solidFill>
                  <a:prstClr val="black"/>
                </a:solidFill>
              </a:rPr>
              <a:t>int</a:t>
            </a: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 err="1">
                <a:solidFill>
                  <a:prstClr val="black"/>
                </a:solidFill>
              </a:rPr>
              <a:t>isMem</a:t>
            </a:r>
            <a:r>
              <a:rPr lang="en-US" altLang="ko-KR" sz="1200" dirty="0">
                <a:solidFill>
                  <a:prstClr val="black"/>
                </a:solidFill>
              </a:rPr>
              <a:t> = </a:t>
            </a:r>
            <a:r>
              <a:rPr lang="en-US" altLang="ko-KR" sz="1200" dirty="0" err="1">
                <a:solidFill>
                  <a:prstClr val="black"/>
                </a:solidFill>
              </a:rPr>
              <a:t>rep.memCheck</a:t>
            </a:r>
            <a:r>
              <a:rPr lang="en-US" altLang="ko-KR" sz="1200" dirty="0">
                <a:solidFill>
                  <a:prstClr val="black"/>
                </a:solidFill>
              </a:rPr>
              <a:t>(</a:t>
            </a:r>
            <a:r>
              <a:rPr lang="en-US" altLang="ko-KR" sz="1200" dirty="0" err="1">
                <a:solidFill>
                  <a:prstClr val="black"/>
                </a:solidFill>
              </a:rPr>
              <a:t>deleteG</a:t>
            </a:r>
            <a:r>
              <a:rPr lang="en-US" altLang="ko-KR" sz="1200" dirty="0">
                <a:solidFill>
                  <a:prstClr val="black"/>
                </a:solidFill>
              </a:rPr>
              <a:t>);</a:t>
            </a:r>
          </a:p>
          <a:p>
            <a:r>
              <a:rPr lang="en-US" altLang="ko-KR" sz="1200" dirty="0">
                <a:solidFill>
                  <a:prstClr val="black"/>
                </a:solidFill>
              </a:rPr>
              <a:t>if(</a:t>
            </a:r>
            <a:r>
              <a:rPr lang="en-US" altLang="ko-KR" sz="1200" dirty="0" err="1">
                <a:solidFill>
                  <a:prstClr val="black"/>
                </a:solidFill>
              </a:rPr>
              <a:t>isMem</a:t>
            </a:r>
            <a:r>
              <a:rPr lang="en-US" altLang="ko-KR" sz="1200" dirty="0">
                <a:solidFill>
                  <a:prstClr val="black"/>
                </a:solidFill>
              </a:rPr>
              <a:t>==0) {</a:t>
            </a:r>
          </a:p>
          <a:p>
            <a:r>
              <a:rPr lang="en-US" altLang="ko-KR" sz="1200" dirty="0">
                <a:solidFill>
                  <a:prstClr val="black"/>
                </a:solidFill>
              </a:rPr>
              <a:t>rep.delGrade3(</a:t>
            </a:r>
            <a:r>
              <a:rPr lang="en-US" altLang="ko-KR" sz="1200" dirty="0" err="1">
                <a:solidFill>
                  <a:prstClr val="black"/>
                </a:solidFill>
              </a:rPr>
              <a:t>deleteG</a:t>
            </a:r>
            <a:r>
              <a:rPr lang="en-US" altLang="ko-KR" sz="1200" dirty="0">
                <a:solidFill>
                  <a:prstClr val="black"/>
                </a:solidFill>
              </a:rPr>
              <a:t>);</a:t>
            </a:r>
          </a:p>
          <a:p>
            <a:r>
              <a:rPr lang="en-US" altLang="ko-KR" sz="1200" dirty="0">
                <a:solidFill>
                  <a:prstClr val="black"/>
                </a:solidFill>
              </a:rPr>
              <a:t>} else {</a:t>
            </a:r>
          </a:p>
          <a:p>
            <a:r>
              <a:rPr lang="en-US" altLang="ko-KR" sz="1200" dirty="0">
                <a:solidFill>
                  <a:prstClr val="black"/>
                </a:solidFill>
              </a:rPr>
              <a:t>rep.delGrade1(</a:t>
            </a:r>
            <a:r>
              <a:rPr lang="en-US" altLang="ko-KR" sz="1200" dirty="0" err="1">
                <a:solidFill>
                  <a:prstClr val="black"/>
                </a:solidFill>
              </a:rPr>
              <a:t>deleteG</a:t>
            </a:r>
            <a:r>
              <a:rPr lang="en-US" altLang="ko-KR" sz="1200" dirty="0">
                <a:solidFill>
                  <a:prstClr val="black"/>
                </a:solidFill>
              </a:rPr>
              <a:t>);</a:t>
            </a:r>
          </a:p>
          <a:p>
            <a:r>
              <a:rPr lang="en-US" altLang="ko-KR" sz="1200" dirty="0">
                <a:solidFill>
                  <a:prstClr val="black"/>
                </a:solidFill>
              </a:rPr>
              <a:t>rep.delGrade2(</a:t>
            </a:r>
            <a:r>
              <a:rPr lang="en-US" altLang="ko-KR" sz="1200" dirty="0" err="1">
                <a:solidFill>
                  <a:prstClr val="black"/>
                </a:solidFill>
              </a:rPr>
              <a:t>deleteG</a:t>
            </a:r>
            <a:r>
              <a:rPr lang="en-US" altLang="ko-KR" sz="1200" dirty="0">
                <a:solidFill>
                  <a:prstClr val="black"/>
                </a:solidFill>
              </a:rPr>
              <a:t>);</a:t>
            </a:r>
          </a:p>
          <a:p>
            <a:r>
              <a:rPr lang="en-US" altLang="ko-KR" sz="1200" dirty="0">
                <a:solidFill>
                  <a:prstClr val="black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798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업무관리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상세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666" y="944690"/>
            <a:ext cx="9020432" cy="4554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1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21"/>
          <a:stretch/>
        </p:blipFill>
        <p:spPr>
          <a:xfrm>
            <a:off x="3204519" y="1902945"/>
            <a:ext cx="2877606" cy="661457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895599" y="2567275"/>
            <a:ext cx="3480487" cy="48901"/>
            <a:chOff x="0" y="6058453"/>
            <a:chExt cx="9152314" cy="49876"/>
          </a:xfrm>
        </p:grpSpPr>
        <p:sp>
          <p:nvSpPr>
            <p:cNvPr id="6" name="직사각형 5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95" y="2904002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게시판 통일</a:t>
            </a:r>
            <a:endParaRPr lang="ko-KR" altLang="en-US" sz="2800" dirty="0">
              <a:solidFill>
                <a:srgbClr val="E7E6E6">
                  <a:lumMod val="25000"/>
                </a:srgb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 rot="10800000">
            <a:off x="3284078" y="3685324"/>
            <a:ext cx="2718487" cy="45719"/>
            <a:chOff x="0" y="6058453"/>
            <a:chExt cx="9152314" cy="49876"/>
          </a:xfrm>
        </p:grpSpPr>
        <p:sp>
          <p:nvSpPr>
            <p:cNvPr id="11" name="직사각형 10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755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리스크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관리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이슈리스트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784" y="800065"/>
            <a:ext cx="8963658" cy="272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59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리스크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관리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상세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5600" y="819509"/>
            <a:ext cx="8597900" cy="407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53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업무관리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리스트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278" y="864557"/>
            <a:ext cx="8793208" cy="3019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67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업무관리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상세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666" y="520387"/>
            <a:ext cx="9020432" cy="5402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152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7E6E6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의사소통관리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공지사항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0" y="520388"/>
            <a:ext cx="8973987" cy="325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85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7E6E6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의사소통관리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공지사항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6" y="520387"/>
            <a:ext cx="9020432" cy="527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94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221968"/>
            <a:ext cx="9144000" cy="8146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C</a:t>
            </a:r>
            <a:r>
              <a:rPr lang="en-US" altLang="ko-KR" sz="3200" dirty="0" smtClean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ONTENTS</a:t>
            </a:r>
            <a:endParaRPr lang="ko-KR" altLang="en-US" sz="3200" dirty="0">
              <a:solidFill>
                <a:srgbClr val="94C3BB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96690" y="2421867"/>
            <a:ext cx="36482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001.  </a:t>
            </a:r>
            <a:r>
              <a:rPr lang="en-US" altLang="ko-KR" dirty="0" smtClean="0">
                <a:latin typeface="Bahnschrift Light SemiCondensed" panose="020B0502040204020203" pitchFamily="34" charset="0"/>
                <a:ea typeface="타이포_스톰 B" panose="02020503020101020101" pitchFamily="18" charset="-127"/>
              </a:rPr>
              <a:t>Development Environment</a:t>
            </a:r>
            <a:endParaRPr lang="en-US" altLang="ko-KR" dirty="0" smtClean="0">
              <a:latin typeface="Bahnschrift Light SemiCondensed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002.  </a:t>
            </a:r>
            <a:r>
              <a:rPr lang="en-US" altLang="ko-KR" dirty="0" smtClean="0">
                <a:latin typeface="Bahnschrift Light SemiCondensed" panose="020B0502040204020203" pitchFamily="34" charset="0"/>
                <a:ea typeface="타이포_스톰 B" panose="02020503020101020101" pitchFamily="18" charset="-127"/>
              </a:rPr>
              <a:t>Requirements Documentation</a:t>
            </a:r>
            <a:endParaRPr lang="en-US" altLang="ko-KR" dirty="0">
              <a:latin typeface="Bahnschrift Light SemiCondensed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003.  </a:t>
            </a:r>
            <a:r>
              <a:rPr lang="en-US" altLang="ko-KR" dirty="0" smtClean="0">
                <a:latin typeface="Bahnschrift Light SemiCondensed" panose="020B0502040204020203" pitchFamily="34" charset="0"/>
              </a:rPr>
              <a:t>Screen Design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004.  </a:t>
            </a:r>
            <a:r>
              <a:rPr lang="en-US" altLang="ko-KR" dirty="0" smtClean="0">
                <a:latin typeface="Bahnschrift Light SemiCondensed" panose="020B0502040204020203" pitchFamily="34" charset="0"/>
              </a:rPr>
              <a:t>Review</a:t>
            </a:r>
            <a:endParaRPr lang="ko-KR" altLang="en-US" dirty="0">
              <a:latin typeface="Bahnschrift Light SemiCondensed" panose="020B0502040204020203" pitchFamily="34" charset="0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8314" y="5592937"/>
            <a:ext cx="9152314" cy="49876"/>
            <a:chOff x="0" y="6058453"/>
            <a:chExt cx="9152314" cy="49876"/>
          </a:xfrm>
        </p:grpSpPr>
        <p:sp>
          <p:nvSpPr>
            <p:cNvPr id="3" name="직사각형 2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705004" y="6062610"/>
              <a:ext cx="4447310" cy="45719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893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21"/>
          <a:stretch/>
        </p:blipFill>
        <p:spPr>
          <a:xfrm>
            <a:off x="3204519" y="2125370"/>
            <a:ext cx="2877606" cy="661457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895599" y="2789700"/>
            <a:ext cx="3480487" cy="48901"/>
            <a:chOff x="0" y="6058453"/>
            <a:chExt cx="9152314" cy="49876"/>
          </a:xfrm>
        </p:grpSpPr>
        <p:sp>
          <p:nvSpPr>
            <p:cNvPr id="6" name="직사각형 5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95" y="2904002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solidFill>
                  <a:schemeClr val="bg2">
                    <a:lumMod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비밀번호 사전입력 규칙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 rot="10800000">
            <a:off x="3262183" y="3438188"/>
            <a:ext cx="2718487" cy="45719"/>
            <a:chOff x="0" y="6058453"/>
            <a:chExt cx="9152314" cy="49876"/>
          </a:xfrm>
        </p:grpSpPr>
        <p:sp>
          <p:nvSpPr>
            <p:cNvPr id="11" name="직사각형 10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361211" y="3615320"/>
            <a:ext cx="52290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2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김진수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057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159" y="1596522"/>
            <a:ext cx="3189822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31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21"/>
          <a:stretch/>
        </p:blipFill>
        <p:spPr>
          <a:xfrm>
            <a:off x="3204519" y="1902945"/>
            <a:ext cx="2877606" cy="661457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895599" y="2567275"/>
            <a:ext cx="3480487" cy="48901"/>
            <a:chOff x="0" y="6058453"/>
            <a:chExt cx="9152314" cy="49876"/>
          </a:xfrm>
        </p:grpSpPr>
        <p:sp>
          <p:nvSpPr>
            <p:cNvPr id="6" name="직사각형 5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95" y="2904002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간트차트</a:t>
            </a:r>
            <a:endParaRPr lang="ko-KR" altLang="en-US" sz="2800" dirty="0">
              <a:solidFill>
                <a:srgbClr val="E7E6E6">
                  <a:lumMod val="25000"/>
                </a:srgb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 rot="10800000">
            <a:off x="3284078" y="3685324"/>
            <a:ext cx="2718487" cy="45719"/>
            <a:chOff x="0" y="6058453"/>
            <a:chExt cx="9152314" cy="49876"/>
          </a:xfrm>
        </p:grpSpPr>
        <p:sp>
          <p:nvSpPr>
            <p:cNvPr id="11" name="직사각형 10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346806" y="3882924"/>
            <a:ext cx="52290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E7E6E6">
                    <a:lumMod val="50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전현규</a:t>
            </a:r>
            <a:endParaRPr lang="ko-KR" altLang="en-US" sz="1000" dirty="0">
              <a:solidFill>
                <a:srgbClr val="E7E6E6">
                  <a:lumMod val="50000"/>
                </a:srgb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549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간트차트</a:t>
            </a:r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(PM)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38" y="845910"/>
            <a:ext cx="8161724" cy="421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52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</a:rPr>
                <a:t>웹 화면</a:t>
              </a:r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</a:rPr>
                <a:t>/</a:t>
              </a:r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</a:rPr>
                <a:t>핵심코드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 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간트차트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팀원</a:t>
            </a: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)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0" y="1057525"/>
            <a:ext cx="8640000" cy="38249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828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21"/>
          <a:stretch/>
        </p:blipFill>
        <p:spPr>
          <a:xfrm>
            <a:off x="3204519" y="1902945"/>
            <a:ext cx="2877606" cy="661457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895599" y="2567275"/>
            <a:ext cx="3480487" cy="48901"/>
            <a:chOff x="0" y="6058453"/>
            <a:chExt cx="9152314" cy="49876"/>
          </a:xfrm>
        </p:grpSpPr>
        <p:sp>
          <p:nvSpPr>
            <p:cNvPr id="6" name="직사각형 5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95" y="2904002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반응형 웹</a:t>
            </a:r>
            <a:endParaRPr lang="ko-KR" altLang="en-US" sz="2800" dirty="0">
              <a:solidFill>
                <a:srgbClr val="E7E6E6">
                  <a:lumMod val="25000"/>
                </a:srgb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 rot="10800000">
            <a:off x="3284078" y="3685324"/>
            <a:ext cx="2718487" cy="45719"/>
            <a:chOff x="0" y="6058453"/>
            <a:chExt cx="9152314" cy="49876"/>
          </a:xfrm>
        </p:grpSpPr>
        <p:sp>
          <p:nvSpPr>
            <p:cNvPr id="11" name="직사각형 10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530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리스크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관리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이슈리스트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784" y="800065"/>
            <a:ext cx="8963658" cy="272306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9768" y="3606224"/>
            <a:ext cx="3025058" cy="272306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244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2838095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</a:t>
            </a:r>
            <a:r>
              <a:rPr lang="en-US" altLang="ko-KR" sz="3200" dirty="0" smtClean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evelopment</a:t>
            </a:r>
            <a:r>
              <a:rPr lang="en-US" altLang="ko-KR" sz="32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E</a:t>
            </a:r>
            <a:r>
              <a:rPr lang="en-US" altLang="ko-KR" sz="3200" dirty="0" smtClean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nvironment</a:t>
            </a:r>
            <a:endParaRPr lang="ko-KR" altLang="en-US" sz="3200" dirty="0">
              <a:solidFill>
                <a:srgbClr val="94C3BB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8315" y="3855304"/>
            <a:ext cx="9144000" cy="3002696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grpSp>
        <p:nvGrpSpPr>
          <p:cNvPr id="6" name="그룹 5"/>
          <p:cNvGrpSpPr/>
          <p:nvPr/>
        </p:nvGrpSpPr>
        <p:grpSpPr>
          <a:xfrm>
            <a:off x="-8315" y="2239514"/>
            <a:ext cx="9152313" cy="138420"/>
            <a:chOff x="0" y="6058453"/>
            <a:chExt cx="9152313" cy="49876"/>
          </a:xfrm>
        </p:grpSpPr>
        <p:sp>
          <p:nvSpPr>
            <p:cNvPr id="7" name="직사각형 6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572077" y="6061421"/>
              <a:ext cx="4580236" cy="4690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945" y="929003"/>
            <a:ext cx="3534109" cy="131874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" y="3740091"/>
            <a:ext cx="9144000" cy="49876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91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11815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54"/>
          <a:stretch/>
        </p:blipFill>
        <p:spPr>
          <a:xfrm>
            <a:off x="37332" y="5247474"/>
            <a:ext cx="9085811" cy="1313769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63079" y="1274490"/>
            <a:ext cx="2109818" cy="3352042"/>
          </a:xfrm>
          <a:prstGeom prst="rect">
            <a:avLst/>
          </a:prstGeom>
          <a:noFill/>
          <a:ln w="38100">
            <a:solidFill>
              <a:srgbClr val="FDBB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57175" indent="-257175">
              <a:lnSpc>
                <a:spcPct val="150000"/>
              </a:lnSpc>
              <a:buFontTx/>
              <a:buAutoNum type="arabicPeriod"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JAVA</a:t>
            </a:r>
          </a:p>
          <a:p>
            <a:pPr marL="257175" indent="-257175">
              <a:lnSpc>
                <a:spcPct val="150000"/>
              </a:lnSpc>
              <a:buFontTx/>
              <a:buAutoNum type="arabicPeriod"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JSP</a:t>
            </a:r>
          </a:p>
          <a:p>
            <a:pPr marL="257175" indent="-257175">
              <a:lnSpc>
                <a:spcPct val="150000"/>
              </a:lnSpc>
              <a:buFontTx/>
              <a:buAutoNum type="arabicPeriod"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JAVASCRIPT</a:t>
            </a:r>
          </a:p>
          <a:p>
            <a:pPr marL="257175" indent="-257175">
              <a:lnSpc>
                <a:spcPct val="150000"/>
              </a:lnSpc>
              <a:buFontTx/>
              <a:buAutoNum type="arabicPeriod"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CSS</a:t>
            </a:r>
          </a:p>
          <a:p>
            <a:pPr marL="257175" indent="-257175">
              <a:lnSpc>
                <a:spcPct val="150000"/>
              </a:lnSpc>
              <a:buFontTx/>
              <a:buAutoNum type="arabicPeriod"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HTML</a:t>
            </a:r>
          </a:p>
          <a:p>
            <a:pPr marL="257175" indent="-257175">
              <a:lnSpc>
                <a:spcPct val="150000"/>
              </a:lnSpc>
              <a:buFontTx/>
              <a:buAutoNum type="arabicPeriod"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Ajax</a:t>
            </a:r>
          </a:p>
          <a:p>
            <a:pPr marL="257175" indent="-257175">
              <a:lnSpc>
                <a:spcPct val="150000"/>
              </a:lnSpc>
              <a:buFontTx/>
              <a:buAutoNum type="arabicPeriod"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JSON</a:t>
            </a:r>
          </a:p>
          <a:p>
            <a:pPr marL="257175" indent="-257175">
              <a:lnSpc>
                <a:spcPct val="150000"/>
              </a:lnSpc>
              <a:buFontTx/>
              <a:buAutoNum type="arabicPeriod"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JSTL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3079" y="802505"/>
            <a:ext cx="1598672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Language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3056235" y="791136"/>
            <a:ext cx="2660824" cy="3875692"/>
            <a:chOff x="3155091" y="791136"/>
            <a:chExt cx="2660824" cy="3875692"/>
          </a:xfrm>
        </p:grpSpPr>
        <p:sp>
          <p:nvSpPr>
            <p:cNvPr id="12" name="직사각형 11"/>
            <p:cNvSpPr/>
            <p:nvPr/>
          </p:nvSpPr>
          <p:spPr>
            <a:xfrm>
              <a:off x="3163330" y="4148547"/>
              <a:ext cx="2652585" cy="518281"/>
            </a:xfrm>
            <a:prstGeom prst="rect">
              <a:avLst/>
            </a:prstGeom>
            <a:noFill/>
            <a:ln w="3810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1. Oracle SQL 11g</a:t>
              </a:r>
              <a:endPara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55091" y="3690539"/>
              <a:ext cx="996779" cy="400110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스톰 B" panose="02020503020101020101" pitchFamily="18" charset="-127"/>
                  <a:ea typeface="타이포_스톰 B" panose="02020503020101020101" pitchFamily="18" charset="-127"/>
                </a:rPr>
                <a:t>DBMS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163329" y="2871920"/>
              <a:ext cx="2395418" cy="518281"/>
            </a:xfrm>
            <a:prstGeom prst="rect">
              <a:avLst/>
            </a:prstGeom>
            <a:noFill/>
            <a:ln w="3810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57175" indent="-257175">
                <a:buFontTx/>
                <a:buAutoNum type="arabicPeriod"/>
              </a:pPr>
              <a:r>
                <a:rPr lang="en-US" altLang="ko-KR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Apache Tomcat </a:t>
              </a:r>
              <a:r>
                <a:rPr lang="en-US" altLang="ko-KR" sz="1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9.0</a:t>
              </a:r>
              <a:endPara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55091" y="2402009"/>
              <a:ext cx="832024" cy="400110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스톰 B" panose="02020503020101020101" pitchFamily="18" charset="-127"/>
                  <a:ea typeface="타이포_스톰 B" panose="02020503020101020101" pitchFamily="18" charset="-127"/>
                </a:rPr>
                <a:t>WAS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163329" y="1259122"/>
              <a:ext cx="2652586" cy="890374"/>
            </a:xfrm>
            <a:prstGeom prst="rect">
              <a:avLst/>
            </a:prstGeom>
            <a:noFill/>
            <a:ln w="3810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57175" indent="-257175">
                <a:buFontTx/>
                <a:buAutoNum type="arabicPeriod"/>
              </a:pPr>
              <a:r>
                <a:rPr lang="en-US" altLang="ko-KR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Oracle </a:t>
              </a:r>
              <a:r>
                <a:rPr lang="en-US" altLang="ko-KR" sz="15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elipse</a:t>
              </a:r>
              <a:endPara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  <a:p>
              <a:pPr marL="257175" indent="-257175">
                <a:buFontTx/>
                <a:buAutoNum type="arabicPeriod"/>
              </a:pPr>
              <a:r>
                <a:rPr lang="en-US" altLang="ko-KR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SQL Developer</a:t>
              </a:r>
            </a:p>
            <a:p>
              <a:pPr marL="257175" indent="-257175">
                <a:buFontTx/>
                <a:buAutoNum type="arabicPeriod"/>
              </a:pPr>
              <a:r>
                <a:rPr lang="en-US" altLang="ko-KR" sz="15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eXERD</a:t>
              </a:r>
              <a:endPara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155091" y="791136"/>
              <a:ext cx="2652585" cy="400110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스톰 B" panose="02020503020101020101" pitchFamily="18" charset="-127"/>
                  <a:ea typeface="타이포_스톰 B" panose="02020503020101020101" pitchFamily="18" charset="-127"/>
                </a:rPr>
                <a:t>Development Tools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6371482" y="799374"/>
            <a:ext cx="2574296" cy="3865230"/>
            <a:chOff x="6387958" y="799374"/>
            <a:chExt cx="2574296" cy="3865230"/>
          </a:xfrm>
        </p:grpSpPr>
        <p:sp>
          <p:nvSpPr>
            <p:cNvPr id="18" name="직사각형 17"/>
            <p:cNvSpPr/>
            <p:nvPr/>
          </p:nvSpPr>
          <p:spPr>
            <a:xfrm>
              <a:off x="6387958" y="3933244"/>
              <a:ext cx="2261771" cy="731360"/>
            </a:xfrm>
            <a:prstGeom prst="rect">
              <a:avLst/>
            </a:prstGeom>
            <a:noFill/>
            <a:ln w="3810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57175" indent="-257175">
                <a:buFontTx/>
                <a:buAutoNum type="arabicPeriod"/>
              </a:pPr>
              <a:r>
                <a:rPr lang="en-US" altLang="ko-KR" sz="15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Bootswatch</a:t>
              </a:r>
              <a:r>
                <a:rPr lang="en-US" altLang="ko-KR" sz="1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 - Minty</a:t>
              </a:r>
            </a:p>
            <a:p>
              <a:pPr marL="257175" indent="-257175">
                <a:buFontTx/>
                <a:buAutoNum type="arabicPeriod"/>
              </a:pPr>
              <a:r>
                <a:rPr lang="en-US" altLang="ko-KR" sz="15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Dasio</a:t>
              </a:r>
              <a:r>
                <a:rPr lang="en-US" altLang="ko-KR" sz="1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 - admin</a:t>
              </a:r>
              <a:endPara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387959" y="3461197"/>
              <a:ext cx="1578030" cy="400110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스톰 B" panose="02020503020101020101" pitchFamily="18" charset="-127"/>
                  <a:ea typeface="타이포_스톰 B" panose="02020503020101020101" pitchFamily="18" charset="-127"/>
                </a:rPr>
                <a:t>Bootstrap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387959" y="2573328"/>
              <a:ext cx="2261770" cy="518281"/>
            </a:xfrm>
            <a:prstGeom prst="rect">
              <a:avLst/>
            </a:prstGeom>
            <a:noFill/>
            <a:ln w="3810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57175" indent="-257175">
                <a:buFontTx/>
                <a:buAutoNum type="arabicPeriod"/>
              </a:pPr>
              <a:r>
                <a:rPr lang="en-US" altLang="ko-KR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Spring</a:t>
              </a:r>
              <a:r>
                <a:rPr lang="en-US" altLang="ko-KR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</a:rPr>
                <a:t> 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387960" y="2108629"/>
              <a:ext cx="1693359" cy="400110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스톰 B" panose="02020503020101020101" pitchFamily="18" charset="-127"/>
                  <a:ea typeface="타이포_스톰 B" panose="02020503020101020101" pitchFamily="18" charset="-127"/>
                </a:rPr>
                <a:t>Framework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400297" y="1259098"/>
              <a:ext cx="2249432" cy="731360"/>
            </a:xfrm>
            <a:prstGeom prst="rect">
              <a:avLst/>
            </a:prstGeom>
            <a:noFill/>
            <a:ln w="3810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57175" indent="-257175">
                <a:buFontTx/>
                <a:buAutoNum type="arabicPeriod"/>
              </a:pPr>
              <a:r>
                <a:rPr lang="en-US" altLang="ko-KR" sz="15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jQuery</a:t>
              </a:r>
            </a:p>
            <a:p>
              <a:pPr marL="257175" indent="-257175">
                <a:buFontTx/>
                <a:buAutoNum type="arabicPeriod"/>
              </a:pPr>
              <a:r>
                <a:rPr lang="en-US" altLang="ko-KR" sz="15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Highcharts</a:t>
              </a:r>
              <a:endPara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387959" y="799374"/>
              <a:ext cx="2574295" cy="400110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스톰 B" panose="02020503020101020101" pitchFamily="18" charset="-127"/>
                  <a:ea typeface="타이포_스톰 B" panose="02020503020101020101" pitchFamily="18" charset="-127"/>
                </a:rPr>
                <a:t>Javascript</a:t>
              </a: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타이포_스톰 B" panose="02020503020101020101" pitchFamily="18" charset="-127"/>
                  <a:ea typeface="타이포_스톰 B" panose="02020503020101020101" pitchFamily="18" charset="-127"/>
                </a:rPr>
                <a:t> Library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0" y="33738"/>
            <a:ext cx="5815915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</a:t>
            </a:r>
            <a:r>
              <a:rPr lang="en-US" altLang="ko-KR" sz="2400" dirty="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evelopment </a:t>
            </a:r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</a:t>
            </a:r>
            <a:r>
              <a:rPr lang="en-US" altLang="ko-KR" sz="2400" dirty="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nvironment</a:t>
            </a:r>
            <a:endParaRPr lang="ko-KR" altLang="en-US" sz="2400" dirty="0">
              <a:solidFill>
                <a:schemeClr val="bg1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650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11815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54"/>
          <a:stretch/>
        </p:blipFill>
        <p:spPr>
          <a:xfrm>
            <a:off x="7056657" y="68881"/>
            <a:ext cx="2087343" cy="301821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0" y="33738"/>
            <a:ext cx="5815915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</a:t>
            </a:r>
            <a:r>
              <a:rPr lang="en-US" altLang="ko-KR" sz="2400" dirty="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evelopment </a:t>
            </a:r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</a:t>
            </a:r>
            <a:r>
              <a:rPr lang="en-US" altLang="ko-KR" sz="2400" dirty="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nvironment</a:t>
            </a:r>
            <a:endParaRPr lang="ko-KR" altLang="en-US" sz="2400" dirty="0">
              <a:solidFill>
                <a:schemeClr val="bg1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3080" y="802505"/>
            <a:ext cx="1928186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Highcharts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632" y="1431802"/>
            <a:ext cx="863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prstClr val="black"/>
                </a:solidFill>
              </a:rPr>
              <a:t>하이차트란</a:t>
            </a:r>
            <a:r>
              <a:rPr lang="en-US" altLang="ko-KR" smtClean="0">
                <a:solidFill>
                  <a:prstClr val="black"/>
                </a:solidFill>
              </a:rPr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mtClean="0">
                <a:solidFill>
                  <a:prstClr val="black"/>
                </a:solidFill>
              </a:rPr>
              <a:t>Javascript</a:t>
            </a:r>
            <a:r>
              <a:rPr lang="ko-KR" altLang="en-US" smtClean="0">
                <a:solidFill>
                  <a:prstClr val="black"/>
                </a:solidFill>
              </a:rPr>
              <a:t>를 이용해 웹의 통계적인 정보 시각화를 위해 사용되는 차트 라이브러리</a:t>
            </a:r>
            <a:endParaRPr lang="en-US" altLang="ko-KR" smtClean="0">
              <a:solidFill>
                <a:prstClr val="black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mtClean="0">
                <a:solidFill>
                  <a:prstClr val="black"/>
                </a:solidFill>
              </a:rPr>
              <a:t>JSON </a:t>
            </a:r>
            <a:r>
              <a:rPr lang="ko-KR" altLang="en-US" smtClean="0">
                <a:solidFill>
                  <a:prstClr val="black"/>
                </a:solidFill>
              </a:rPr>
              <a:t>형식의 옵션을</a:t>
            </a:r>
            <a:r>
              <a:rPr lang="en-US" altLang="ko-KR" smtClean="0">
                <a:solidFill>
                  <a:prstClr val="black"/>
                </a:solidFill>
              </a:rPr>
              <a:t>	</a:t>
            </a:r>
            <a:r>
              <a:rPr lang="ko-KR" altLang="en-US" smtClean="0">
                <a:solidFill>
                  <a:prstClr val="black"/>
                </a:solidFill>
              </a:rPr>
              <a:t>사용하여 데이터 입력</a:t>
            </a:r>
            <a:r>
              <a:rPr lang="en-US" altLang="ko-KR" smtClean="0">
                <a:solidFill>
                  <a:prstClr val="black"/>
                </a:solidFill>
              </a:rPr>
              <a:t>, </a:t>
            </a:r>
            <a:r>
              <a:rPr lang="ko-KR" altLang="en-US" smtClean="0">
                <a:solidFill>
                  <a:prstClr val="black"/>
                </a:solidFill>
              </a:rPr>
              <a:t>옵션 설정이 가능하고 다양한 차트 유형을 제공</a:t>
            </a:r>
            <a:endParaRPr lang="en-US" altLang="ko-KR" smtClean="0">
              <a:solidFill>
                <a:prstClr val="black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prstClr val="black"/>
                </a:solidFill>
              </a:rPr>
              <a:t>장점 </a:t>
            </a:r>
            <a:r>
              <a:rPr lang="en-US" altLang="ko-KR" smtClean="0">
                <a:solidFill>
                  <a:prstClr val="black"/>
                </a:solidFill>
              </a:rPr>
              <a:t>:</a:t>
            </a:r>
            <a:r>
              <a:rPr lang="ko-KR" altLang="en-US" smtClean="0">
                <a:solidFill>
                  <a:prstClr val="black"/>
                </a:solidFill>
              </a:rPr>
              <a:t> 데이터 시각화 라이브러리인 </a:t>
            </a:r>
            <a:r>
              <a:rPr lang="en-US" altLang="ko-KR" smtClean="0">
                <a:solidFill>
                  <a:prstClr val="black"/>
                </a:solidFill>
              </a:rPr>
              <a:t>D3.js</a:t>
            </a:r>
            <a:r>
              <a:rPr lang="ko-KR" altLang="en-US" smtClean="0">
                <a:solidFill>
                  <a:prstClr val="black"/>
                </a:solidFill>
              </a:rPr>
              <a:t> 보다 사용하기 쉽다</a:t>
            </a:r>
            <a:r>
              <a:rPr lang="en-US" altLang="ko-KR" smtClean="0">
                <a:solidFill>
                  <a:prstClr val="black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22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11815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54"/>
          <a:stretch/>
        </p:blipFill>
        <p:spPr>
          <a:xfrm>
            <a:off x="7056657" y="68881"/>
            <a:ext cx="2087343" cy="301821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0" y="33738"/>
            <a:ext cx="5815915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</a:t>
            </a:r>
            <a:r>
              <a:rPr lang="en-US" altLang="ko-KR" sz="2400" dirty="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evelopment </a:t>
            </a:r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</a:t>
            </a:r>
            <a:r>
              <a:rPr lang="en-US" altLang="ko-KR" sz="2400" dirty="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nvironment</a:t>
            </a:r>
            <a:endParaRPr lang="ko-KR" altLang="en-US" sz="2400" dirty="0">
              <a:solidFill>
                <a:schemeClr val="bg1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3080" y="802505"/>
            <a:ext cx="1928186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Highcharts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632" y="1431802"/>
            <a:ext cx="863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prstClr val="black"/>
                </a:solidFill>
              </a:rPr>
              <a:t>하이차트란</a:t>
            </a:r>
            <a:r>
              <a:rPr lang="en-US" altLang="ko-KR" smtClean="0">
                <a:solidFill>
                  <a:prstClr val="black"/>
                </a:solidFill>
              </a:rPr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mtClean="0">
                <a:solidFill>
                  <a:prstClr val="black"/>
                </a:solidFill>
              </a:rPr>
              <a:t>Javascript</a:t>
            </a:r>
            <a:r>
              <a:rPr lang="ko-KR" altLang="en-US" smtClean="0">
                <a:solidFill>
                  <a:prstClr val="black"/>
                </a:solidFill>
              </a:rPr>
              <a:t>를 이용해 웹의 통계적인 정보 시각화를 위해 사용되는 차트 라이브러리</a:t>
            </a:r>
            <a:endParaRPr lang="en-US" altLang="ko-KR" smtClean="0">
              <a:solidFill>
                <a:prstClr val="black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mtClean="0">
                <a:solidFill>
                  <a:prstClr val="black"/>
                </a:solidFill>
              </a:rPr>
              <a:t>JSON </a:t>
            </a:r>
            <a:r>
              <a:rPr lang="ko-KR" altLang="en-US" smtClean="0">
                <a:solidFill>
                  <a:prstClr val="black"/>
                </a:solidFill>
              </a:rPr>
              <a:t>형식의 옵션을</a:t>
            </a:r>
            <a:r>
              <a:rPr lang="en-US" altLang="ko-KR" smtClean="0">
                <a:solidFill>
                  <a:prstClr val="black"/>
                </a:solidFill>
              </a:rPr>
              <a:t>	</a:t>
            </a:r>
            <a:r>
              <a:rPr lang="ko-KR" altLang="en-US" smtClean="0">
                <a:solidFill>
                  <a:prstClr val="black"/>
                </a:solidFill>
              </a:rPr>
              <a:t>사용하여 데이터 입력</a:t>
            </a:r>
            <a:r>
              <a:rPr lang="en-US" altLang="ko-KR" smtClean="0">
                <a:solidFill>
                  <a:prstClr val="black"/>
                </a:solidFill>
              </a:rPr>
              <a:t>, </a:t>
            </a:r>
            <a:r>
              <a:rPr lang="ko-KR" altLang="en-US" smtClean="0">
                <a:solidFill>
                  <a:prstClr val="black"/>
                </a:solidFill>
              </a:rPr>
              <a:t>옵션 설정이 가능하고 다양한 차트 유형을 제공</a:t>
            </a:r>
            <a:endParaRPr lang="en-US" altLang="ko-KR" smtClean="0">
              <a:solidFill>
                <a:prstClr val="black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prstClr val="black"/>
                </a:solidFill>
              </a:rPr>
              <a:t>장점 </a:t>
            </a:r>
            <a:r>
              <a:rPr lang="en-US" altLang="ko-KR" smtClean="0">
                <a:solidFill>
                  <a:prstClr val="black"/>
                </a:solidFill>
              </a:rPr>
              <a:t>:</a:t>
            </a:r>
            <a:r>
              <a:rPr lang="ko-KR" altLang="en-US" smtClean="0">
                <a:solidFill>
                  <a:prstClr val="black"/>
                </a:solidFill>
              </a:rPr>
              <a:t> 데이터 시각화 라이브러리인 </a:t>
            </a:r>
            <a:r>
              <a:rPr lang="en-US" altLang="ko-KR" smtClean="0">
                <a:solidFill>
                  <a:prstClr val="black"/>
                </a:solidFill>
              </a:rPr>
              <a:t>D3.js</a:t>
            </a:r>
            <a:r>
              <a:rPr lang="ko-KR" altLang="en-US" smtClean="0">
                <a:solidFill>
                  <a:prstClr val="black"/>
                </a:solidFill>
              </a:rPr>
              <a:t> 보다 사용하기 쉽다</a:t>
            </a:r>
            <a:r>
              <a:rPr lang="en-US" altLang="ko-KR" smtClean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43864" y="802505"/>
            <a:ext cx="1928186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</a:t>
            </a:r>
            <a:r>
              <a:rPr lang="en-US" altLang="ko-KR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Example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511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2838095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S</a:t>
            </a:r>
            <a:r>
              <a:rPr lang="en-US" altLang="ko-KR" sz="3200" dirty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creen </a:t>
            </a:r>
            <a:r>
              <a:rPr lang="en-US" altLang="ko-KR" sz="3200" dirty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</a:t>
            </a:r>
            <a:r>
              <a:rPr lang="en-US" altLang="ko-KR" sz="3200" dirty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esign</a:t>
            </a:r>
            <a:endParaRPr lang="ko-KR" altLang="en-US" sz="3200" dirty="0">
              <a:solidFill>
                <a:srgbClr val="94C3BB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8315" y="3855304"/>
            <a:ext cx="9144000" cy="3002696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grpSp>
        <p:nvGrpSpPr>
          <p:cNvPr id="6" name="그룹 5"/>
          <p:cNvGrpSpPr/>
          <p:nvPr/>
        </p:nvGrpSpPr>
        <p:grpSpPr>
          <a:xfrm>
            <a:off x="-8315" y="2239514"/>
            <a:ext cx="9152314" cy="138420"/>
            <a:chOff x="0" y="6058453"/>
            <a:chExt cx="9152314" cy="49876"/>
          </a:xfrm>
        </p:grpSpPr>
        <p:sp>
          <p:nvSpPr>
            <p:cNvPr id="7" name="직사각형 6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032" y="968808"/>
            <a:ext cx="3534109" cy="131874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" y="3740091"/>
            <a:ext cx="9144000" cy="49876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32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21"/>
          <a:stretch/>
        </p:blipFill>
        <p:spPr>
          <a:xfrm>
            <a:off x="3204519" y="1902945"/>
            <a:ext cx="2877606" cy="661457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895599" y="2567275"/>
            <a:ext cx="3480487" cy="48901"/>
            <a:chOff x="0" y="6058453"/>
            <a:chExt cx="9152314" cy="49876"/>
          </a:xfrm>
        </p:grpSpPr>
        <p:sp>
          <p:nvSpPr>
            <p:cNvPr id="6" name="직사각형 5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95" y="2904002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ADMIN</a:t>
            </a:r>
            <a:r>
              <a:rPr lang="ko-KR" altLang="en-US" sz="2800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의 </a:t>
            </a:r>
            <a:r>
              <a:rPr lang="en-US" altLang="ko-KR" sz="2800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CEO </a:t>
            </a:r>
            <a:r>
              <a:rPr lang="ko-KR" altLang="en-US" sz="2800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설정</a:t>
            </a:r>
            <a:endParaRPr lang="ko-KR" altLang="en-US" sz="2800" dirty="0">
              <a:solidFill>
                <a:srgbClr val="E7E6E6">
                  <a:lumMod val="25000"/>
                </a:srgb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 rot="10800000">
            <a:off x="3284078" y="3685324"/>
            <a:ext cx="2718487" cy="45719"/>
            <a:chOff x="0" y="6058453"/>
            <a:chExt cx="9152314" cy="49876"/>
          </a:xfrm>
        </p:grpSpPr>
        <p:sp>
          <p:nvSpPr>
            <p:cNvPr id="11" name="직사각형 10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824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7E6E6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인사관리자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퇴사처리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28" y="736288"/>
            <a:ext cx="8802171" cy="4167212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8168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메인 레이아웃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목차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2366</TotalTime>
  <Words>323</Words>
  <Application>Microsoft Office PowerPoint</Application>
  <PresentationFormat>화면 슬라이드 쇼(4:3)</PresentationFormat>
  <Paragraphs>110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26</vt:i4>
      </vt:variant>
    </vt:vector>
  </HeadingPairs>
  <TitlesOfParts>
    <vt:vector size="38" baseType="lpstr">
      <vt:lpstr>Arial</vt:lpstr>
      <vt:lpstr>타이포_스톰 B</vt:lpstr>
      <vt:lpstr>Calibri Light</vt:lpstr>
      <vt:lpstr>맑은 고딕</vt:lpstr>
      <vt:lpstr>나눔스퀘어_ac ExtraBold</vt:lpstr>
      <vt:lpstr>Calibri</vt:lpstr>
      <vt:lpstr>Bahnschrift Light SemiCondensed</vt:lpstr>
      <vt:lpstr>나눔스퀘어_ac</vt:lpstr>
      <vt:lpstr>메인 레이아웃_1</vt:lpstr>
      <vt:lpstr>Office 테마</vt:lpstr>
      <vt:lpstr>목차 레이아웃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HANA K.</dc:creator>
  <cp:lastModifiedBy>507-14</cp:lastModifiedBy>
  <cp:revision>174</cp:revision>
  <dcterms:created xsi:type="dcterms:W3CDTF">2020-05-05T13:43:36Z</dcterms:created>
  <dcterms:modified xsi:type="dcterms:W3CDTF">2020-05-27T02:05:01Z</dcterms:modified>
</cp:coreProperties>
</file>