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  <p:sldMasterId id="2147483676" r:id="rId4"/>
  </p:sldMasterIdLst>
  <p:notesMasterIdLst>
    <p:notesMasterId r:id="rId9"/>
  </p:notesMasterIdLst>
  <p:sldIdLst>
    <p:sldId id="495" r:id="rId5"/>
    <p:sldId id="499" r:id="rId6"/>
    <p:sldId id="441" r:id="rId7"/>
    <p:sldId id="498" r:id="rId8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타이포_스톰 B" panose="02020503020101020101" pitchFamily="18" charset="-127"/>
      <p:regular r:id="rId22"/>
    </p:embeddedFont>
    <p:embeddedFont>
      <p:font typeface="나눔스퀘어_ac" panose="020B0600000101010101" pitchFamily="50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E89"/>
    <a:srgbClr val="FDBBC1"/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4" autoAdjust="0"/>
    <p:restoredTop sz="96429" autoAdjust="0"/>
  </p:normalViewPr>
  <p:slideViewPr>
    <p:cSldViewPr snapToGrid="0">
      <p:cViewPr varScale="1">
        <p:scale>
          <a:sx n="114" d="100"/>
          <a:sy n="114" d="100"/>
        </p:scale>
        <p:origin x="72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2.fntdata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4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968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77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7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613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13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17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66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003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446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62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34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483723"/>
            <a:ext cx="1359774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SendMail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0837" y="883833"/>
            <a:ext cx="659941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메일 발송 처리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1. </a:t>
            </a:r>
            <a:r>
              <a:rPr lang="ko-KR" altLang="en-US" sz="1600" dirty="0">
                <a:latin typeface="Consolas" panose="020B0609020204030204" pitchFamily="49" charset="0"/>
              </a:rPr>
              <a:t>스프링에서는 메일을 수신 발신 처리하는 모듈을 </a:t>
            </a:r>
            <a:r>
              <a:rPr lang="ko-KR" altLang="en-US" sz="1600" dirty="0" smtClean="0">
                <a:latin typeface="Consolas" panose="020B0609020204030204" pitchFamily="49" charset="0"/>
              </a:rPr>
              <a:t>포함하고 </a:t>
            </a:r>
            <a:r>
              <a:rPr lang="ko-KR" altLang="en-US" sz="1600" dirty="0">
                <a:latin typeface="Consolas" panose="020B0609020204030204" pitchFamily="49" charset="0"/>
              </a:rPr>
              <a:t>있다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2. </a:t>
            </a:r>
            <a:r>
              <a:rPr lang="ko-KR" altLang="en-US" sz="1600" dirty="0">
                <a:latin typeface="Consolas" panose="020B0609020204030204" pitchFamily="49" charset="0"/>
              </a:rPr>
              <a:t>개발 순서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1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  <a:r>
              <a:rPr lang="ko-KR" altLang="en-US" sz="1600" dirty="0">
                <a:latin typeface="Consolas" panose="020B0609020204030204" pitchFamily="49" charset="0"/>
              </a:rPr>
              <a:t>프레임워크 확인 및 등록</a:t>
            </a:r>
            <a:r>
              <a:rPr lang="en-US" altLang="ko-KR" sz="1600" dirty="0">
                <a:latin typeface="Consolas" panose="020B0609020204030204" pitchFamily="49" charset="0"/>
              </a:rPr>
              <a:t>.(</a:t>
            </a:r>
            <a:r>
              <a:rPr lang="en-US" altLang="ko-KR" sz="1600" u="sng" dirty="0">
                <a:solidFill>
                  <a:srgbClr val="FF0000"/>
                </a:solidFill>
                <a:latin typeface="Consolas" panose="020B0609020204030204" pitchFamily="49" charset="0"/>
              </a:rPr>
              <a:t>lib</a:t>
            </a:r>
            <a:r>
              <a:rPr lang="en-US" altLang="ko-KR" sz="1600" u="sng" dirty="0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javaMailSenderImpl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/>
              <a:t>        2</a:t>
            </a:r>
            <a:r>
              <a:rPr lang="en-US" altLang="ko-KR" sz="1600" dirty="0"/>
              <a:t>) </a:t>
            </a:r>
            <a:r>
              <a:rPr lang="ko-KR" altLang="en-US" sz="1600" dirty="0"/>
              <a:t>메일 서버에 </a:t>
            </a:r>
            <a:r>
              <a:rPr lang="en-US" altLang="ko-KR" sz="1600" dirty="0"/>
              <a:t>host</a:t>
            </a:r>
            <a:r>
              <a:rPr lang="ko-KR" altLang="en-US" sz="1600" dirty="0"/>
              <a:t>사용 등록 처리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smtClean="0"/>
              <a:t>        3</a:t>
            </a:r>
            <a:r>
              <a:rPr lang="en-US" altLang="ko-KR" sz="1600" dirty="0"/>
              <a:t>) </a:t>
            </a:r>
            <a:r>
              <a:rPr lang="ko-KR" altLang="en-US" sz="1600" dirty="0"/>
              <a:t>컨테이너에서 </a:t>
            </a:r>
            <a:r>
              <a:rPr lang="en-US" altLang="ko-KR" sz="1600" dirty="0"/>
              <a:t>bean</a:t>
            </a:r>
            <a:r>
              <a:rPr lang="ko-KR" altLang="en-US" sz="1600" dirty="0"/>
              <a:t>으로 </a:t>
            </a:r>
            <a:r>
              <a:rPr lang="ko-KR" altLang="en-US" sz="1600" dirty="0" smtClean="0"/>
              <a:t>등록</a:t>
            </a:r>
            <a:r>
              <a:rPr lang="en-US" altLang="ko-KR" sz="1600" dirty="0"/>
              <a:t>	</a:t>
            </a:r>
            <a:endParaRPr lang="en-US" altLang="ko-KR" sz="1600" dirty="0" smtClean="0"/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SMTP(</a:t>
            </a:r>
            <a:r>
              <a:rPr lang="ko-KR" altLang="en-US" sz="1600" dirty="0" smtClean="0"/>
              <a:t>발송 서버에 등록</a:t>
            </a:r>
            <a:r>
              <a:rPr lang="en-US" altLang="ko-KR" sz="1600" dirty="0" smtClean="0"/>
              <a:t>) : HOST(</a:t>
            </a:r>
            <a:r>
              <a:rPr lang="en-US" altLang="ko-KR" sz="1600" dirty="0" err="1" smtClean="0"/>
              <a:t>gmail</a:t>
            </a:r>
            <a:r>
              <a:rPr lang="en-US" altLang="ko-KR" sz="1600" dirty="0" smtClean="0"/>
              <a:t>), PORT, </a:t>
            </a:r>
            <a:r>
              <a:rPr lang="ko-KR" altLang="en-US" sz="1600" dirty="0" smtClean="0"/>
              <a:t>계정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id,pass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63080" y="3147568"/>
            <a:ext cx="6004193" cy="3231654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&lt;Dispatcher-servlet.xml&gt;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SMTP </a:t>
            </a:r>
            <a:r>
              <a:rPr lang="ko-KR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서버 설정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&lt;bean id="</a:t>
            </a:r>
            <a:r>
              <a:rPr lang="en-US" altLang="ko-KR" sz="1200" dirty="0" err="1">
                <a:latin typeface="Consolas" panose="020B0609020204030204" pitchFamily="49" charset="0"/>
              </a:rPr>
              <a:t>mailSender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class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org.springframework.mail.javamail.JavaMailSenderImpl</a:t>
            </a:r>
            <a:r>
              <a:rPr lang="en-US" altLang="ko-KR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200" dirty="0">
                <a:latin typeface="Consolas" panose="020B0609020204030204" pitchFamily="49" charset="0"/>
              </a:rPr>
              <a:t>property name="host" value="smtp.gmail.com"/&gt;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200" dirty="0">
                <a:latin typeface="Consolas" panose="020B0609020204030204" pitchFamily="49" charset="0"/>
              </a:rPr>
              <a:t>property name="port" value="587"/&gt;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gmail</a:t>
            </a:r>
            <a:r>
              <a:rPr lang="ko-KR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에 등록한 계정과 비밀번호 입력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200" dirty="0">
                <a:latin typeface="Consolas" panose="020B0609020204030204" pitchFamily="49" charset="0"/>
              </a:rPr>
              <a:t>property name="username" value=""/&gt;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200" dirty="0">
                <a:latin typeface="Consolas" panose="020B0609020204030204" pitchFamily="49" charset="0"/>
              </a:rPr>
              <a:t>property name="password" value=""/&gt;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&lt;!-- </a:t>
            </a:r>
            <a:r>
              <a:rPr lang="ko-KR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보안 관련 설정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. --&gt;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200" dirty="0">
                <a:latin typeface="Consolas" panose="020B0609020204030204" pitchFamily="49" charset="0"/>
              </a:rPr>
              <a:t>property name="</a:t>
            </a:r>
            <a:r>
              <a:rPr lang="en-US" altLang="ko-KR" sz="1200" dirty="0" err="1">
                <a:latin typeface="Consolas" panose="020B0609020204030204" pitchFamily="49" charset="0"/>
              </a:rPr>
              <a:t>javaMailProperties</a:t>
            </a:r>
            <a:r>
              <a:rPr lang="en-US" altLang="ko-KR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   &lt;</a:t>
            </a:r>
            <a:r>
              <a:rPr lang="en-US" altLang="ko-KR" sz="1200" dirty="0">
                <a:latin typeface="Consolas" panose="020B0609020204030204" pitchFamily="49" charset="0"/>
              </a:rPr>
              <a:t>props&gt;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      &lt;</a:t>
            </a:r>
            <a:r>
              <a:rPr lang="en-US" altLang="ko-KR" sz="1200" dirty="0">
                <a:latin typeface="Consolas" panose="020B0609020204030204" pitchFamily="49" charset="0"/>
              </a:rPr>
              <a:t>prop key="</a:t>
            </a:r>
            <a:r>
              <a:rPr lang="en-US" altLang="ko-KR" sz="1200" dirty="0" err="1">
                <a:latin typeface="Consolas" panose="020B0609020204030204" pitchFamily="49" charset="0"/>
              </a:rPr>
              <a:t>mail.smtp.auth</a:t>
            </a:r>
            <a:r>
              <a:rPr lang="en-US" altLang="ko-KR" sz="1200" dirty="0">
                <a:latin typeface="Consolas" panose="020B0609020204030204" pitchFamily="49" charset="0"/>
              </a:rPr>
              <a:t>"&gt;true&lt;/prop&gt;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      &lt;</a:t>
            </a:r>
            <a:r>
              <a:rPr lang="en-US" altLang="ko-KR" sz="1200" dirty="0">
                <a:latin typeface="Consolas" panose="020B0609020204030204" pitchFamily="49" charset="0"/>
              </a:rPr>
              <a:t>prop key="</a:t>
            </a:r>
            <a:r>
              <a:rPr lang="en-US" altLang="ko-KR" sz="1200" dirty="0" err="1">
                <a:latin typeface="Consolas" panose="020B0609020204030204" pitchFamily="49" charset="0"/>
              </a:rPr>
              <a:t>mail.smtp.starttls.enable</a:t>
            </a:r>
            <a:r>
              <a:rPr lang="en-US" altLang="ko-KR" sz="1200" dirty="0">
                <a:latin typeface="Consolas" panose="020B0609020204030204" pitchFamily="49" charset="0"/>
              </a:rPr>
              <a:t>"&gt;true&lt;/prop&gt;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   &lt;/</a:t>
            </a:r>
            <a:r>
              <a:rPr lang="en-US" altLang="ko-KR" sz="1200" dirty="0">
                <a:latin typeface="Consolas" panose="020B0609020204030204" pitchFamily="49" charset="0"/>
              </a:rPr>
              <a:t>props&gt;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&lt;/</a:t>
            </a:r>
            <a:r>
              <a:rPr lang="en-US" altLang="ko-KR" sz="1200" dirty="0">
                <a:latin typeface="Consolas" panose="020B0609020204030204" pitchFamily="49" charset="0"/>
              </a:rPr>
              <a:t>property&gt;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&lt;/bean&gt;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21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483723"/>
            <a:ext cx="1359774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SendMail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59" y="3041690"/>
            <a:ext cx="5936384" cy="341632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메일전송</a:t>
            </a:r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Service</a:t>
            </a:r>
            <a:endParaRPr lang="ko-KR" alt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@</a:t>
            </a:r>
            <a:r>
              <a:rPr lang="en-US" altLang="ko-KR" sz="1200" dirty="0" err="1">
                <a:latin typeface="Consolas" panose="020B0609020204030204" pitchFamily="49" charset="0"/>
              </a:rPr>
              <a:t>Autowired</a:t>
            </a:r>
            <a:r>
              <a:rPr lang="en-US" altLang="ko-KR" sz="1200" dirty="0">
                <a:latin typeface="Consolas" panose="020B0609020204030204" pitchFamily="49" charset="0"/>
              </a:rPr>
              <a:t>(required=false)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private </a:t>
            </a:r>
            <a:r>
              <a:rPr lang="en-US" altLang="ko-KR" sz="1200" dirty="0" err="1">
                <a:latin typeface="Consolas" panose="020B0609020204030204" pitchFamily="49" charset="0"/>
              </a:rPr>
              <a:t>JavaMailSender</a:t>
            </a:r>
            <a:r>
              <a:rPr lang="en-US" altLang="ko-KR" sz="1200" dirty="0">
                <a:latin typeface="Consolas" panose="020B0609020204030204" pitchFamily="49" charset="0"/>
              </a:rPr>
              <a:t> sender;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public void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sendMail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eno,String</a:t>
            </a:r>
            <a:r>
              <a:rPr lang="en-US" altLang="ko-KR" sz="1200" dirty="0">
                <a:latin typeface="Consolas" panose="020B0609020204030204" pitchFamily="49" charset="0"/>
              </a:rPr>
              <a:t> ran) throws </a:t>
            </a:r>
            <a:r>
              <a:rPr lang="en-US" altLang="ko-KR" sz="1200" dirty="0" err="1">
                <a:latin typeface="Consolas" panose="020B0609020204030204" pitchFamily="49" charset="0"/>
              </a:rPr>
              <a:t>MessagingException</a:t>
            </a:r>
            <a:r>
              <a:rPr lang="en-US" altLang="ko-KR" sz="12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// 1. </a:t>
            </a:r>
            <a:r>
              <a:rPr lang="ko-KR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멀티미디어형 메일데이터 전송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200" dirty="0" err="1" smtClean="0">
                <a:latin typeface="Consolas" panose="020B0609020204030204" pitchFamily="49" charset="0"/>
              </a:rPr>
              <a:t>MimeMessage</a:t>
            </a:r>
            <a:r>
              <a:rPr lang="en-US" altLang="ko-KR" sz="1200" dirty="0" smtClean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msg</a:t>
            </a:r>
            <a:r>
              <a:rPr lang="en-US" altLang="ko-KR" sz="1200" dirty="0"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latin typeface="Consolas" panose="020B0609020204030204" pitchFamily="49" charset="0"/>
              </a:rPr>
              <a:t>sender.createMimeMessage</a:t>
            </a:r>
            <a:r>
              <a:rPr lang="en-US" altLang="ko-KR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// 2. </a:t>
            </a:r>
            <a:r>
              <a:rPr lang="ko-KR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제목 설정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200" dirty="0" err="1">
                <a:latin typeface="Consolas" panose="020B0609020204030204" pitchFamily="49" charset="0"/>
              </a:rPr>
              <a:t>msg.setSubject</a:t>
            </a:r>
            <a:r>
              <a:rPr lang="en-US" altLang="ko-KR" sz="1200" dirty="0">
                <a:latin typeface="Consolas" panose="020B0609020204030204" pitchFamily="49" charset="0"/>
              </a:rPr>
              <a:t>("P.M.S </a:t>
            </a:r>
            <a:r>
              <a:rPr lang="ko-KR" altLang="en-US" sz="1200" dirty="0">
                <a:latin typeface="Consolas" panose="020B0609020204030204" pitchFamily="49" charset="0"/>
              </a:rPr>
              <a:t>시스템에 등록되셨습니다</a:t>
            </a:r>
            <a:r>
              <a:rPr lang="en-US" altLang="ko-KR" sz="12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// 3. </a:t>
            </a:r>
            <a:r>
              <a:rPr lang="ko-KR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수신자 설정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String mail =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rep.getMail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eno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err="1" smtClean="0">
                <a:latin typeface="Consolas" panose="020B0609020204030204" pitchFamily="49" charset="0"/>
              </a:rPr>
              <a:t>msg.setRecipient</a:t>
            </a:r>
            <a:r>
              <a:rPr lang="en-US" altLang="ko-KR" sz="1200" dirty="0" smtClean="0">
                <a:latin typeface="Consolas" panose="020B0609020204030204" pitchFamily="49" charset="0"/>
              </a:rPr>
              <a:t>(RecipientType.TO</a:t>
            </a:r>
            <a:r>
              <a:rPr lang="en-US" altLang="ko-KR" sz="1200" dirty="0">
                <a:latin typeface="Consolas" panose="020B0609020204030204" pitchFamily="49" charset="0"/>
              </a:rPr>
              <a:t>, new </a:t>
            </a:r>
            <a:r>
              <a:rPr lang="en-US" altLang="ko-KR" sz="1200" dirty="0" err="1">
                <a:latin typeface="Consolas" panose="020B0609020204030204" pitchFamily="49" charset="0"/>
              </a:rPr>
              <a:t>InternetAddress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mail</a:t>
            </a:r>
            <a:r>
              <a:rPr lang="en-US" altLang="ko-KR" sz="1200" dirty="0"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// 4. </a:t>
            </a:r>
            <a:r>
              <a:rPr lang="ko-KR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내용 설정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String</a:t>
            </a:r>
            <a:r>
              <a:rPr lang="ko-KR" altLang="en-US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sendNum</a:t>
            </a:r>
            <a:r>
              <a:rPr lang="ko-KR" altLang="en-US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</a:rPr>
              <a:t>= "</a:t>
            </a:r>
            <a:r>
              <a:rPr lang="ko-KR" altLang="en-US" sz="1200" dirty="0">
                <a:latin typeface="Consolas" panose="020B0609020204030204" pitchFamily="49" charset="0"/>
              </a:rPr>
              <a:t>사원번호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ko-KR" altLang="en-US" sz="1200" dirty="0">
                <a:latin typeface="Consolas" panose="020B0609020204030204" pitchFamily="49" charset="0"/>
              </a:rPr>
              <a:t>아이디</a:t>
            </a:r>
            <a:r>
              <a:rPr lang="en-US" altLang="ko-KR" sz="1200" dirty="0">
                <a:latin typeface="Consolas" panose="020B0609020204030204" pitchFamily="49" charset="0"/>
              </a:rPr>
              <a:t>) : "+</a:t>
            </a:r>
            <a:r>
              <a:rPr lang="en-US" altLang="ko-KR" sz="1200" dirty="0" err="1">
                <a:latin typeface="Consolas" panose="020B0609020204030204" pitchFamily="49" charset="0"/>
              </a:rPr>
              <a:t>eno</a:t>
            </a:r>
            <a:r>
              <a:rPr lang="en-US" altLang="ko-KR" sz="1200" dirty="0">
                <a:latin typeface="Consolas" panose="020B0609020204030204" pitchFamily="49" charset="0"/>
              </a:rPr>
              <a:t>+"\n </a:t>
            </a:r>
            <a:r>
              <a:rPr lang="ko-KR" altLang="en-US" sz="1200" dirty="0">
                <a:latin typeface="Consolas" panose="020B0609020204030204" pitchFamily="49" charset="0"/>
              </a:rPr>
              <a:t>비밀번호 </a:t>
            </a:r>
            <a:r>
              <a:rPr lang="en-US" altLang="ko-KR" sz="1200" dirty="0">
                <a:latin typeface="Consolas" panose="020B0609020204030204" pitchFamily="49" charset="0"/>
              </a:rPr>
              <a:t>: </a:t>
            </a:r>
            <a:r>
              <a:rPr lang="en-US" altLang="ko-KR" sz="1200" dirty="0" smtClean="0">
                <a:latin typeface="Consolas" panose="020B0609020204030204" pitchFamily="49" charset="0"/>
              </a:rPr>
              <a:t>“+</a:t>
            </a:r>
            <a:r>
              <a:rPr lang="en-US" altLang="ko-KR" sz="1200" dirty="0">
                <a:latin typeface="Consolas" panose="020B0609020204030204" pitchFamily="49" charset="0"/>
              </a:rPr>
              <a:t>ran</a:t>
            </a:r>
            <a:r>
              <a:rPr lang="ko-KR" altLang="en-US" sz="1200" dirty="0">
                <a:latin typeface="Consolas" panose="020B0609020204030204" pitchFamily="49" charset="0"/>
              </a:rPr>
              <a:t> 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+"\</a:t>
            </a:r>
            <a:r>
              <a:rPr lang="en-US" altLang="ko-KR" sz="1200" dirty="0">
                <a:latin typeface="Consolas" panose="020B0609020204030204" pitchFamily="49" charset="0"/>
              </a:rPr>
              <a:t>n </a:t>
            </a:r>
            <a:r>
              <a:rPr lang="ko-KR" altLang="en-US" sz="1200" dirty="0">
                <a:latin typeface="Consolas" panose="020B0609020204030204" pitchFamily="49" charset="0"/>
              </a:rPr>
              <a:t>로그인 후 개인정보에서 비밀번호 수정 및 희망연락처 수정 바랍니다</a:t>
            </a:r>
            <a:r>
              <a:rPr lang="en-US" altLang="ko-KR" sz="1200" dirty="0">
                <a:latin typeface="Consolas" panose="020B0609020204030204" pitchFamily="49" charset="0"/>
              </a:rPr>
              <a:t>.";</a:t>
            </a:r>
          </a:p>
          <a:p>
            <a:r>
              <a:rPr lang="en-US" altLang="ko-KR" sz="1200" dirty="0" err="1">
                <a:latin typeface="Consolas" panose="020B0609020204030204" pitchFamily="49" charset="0"/>
              </a:rPr>
              <a:t>msg.setText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sendNum</a:t>
            </a:r>
            <a:r>
              <a:rPr lang="en-US" altLang="ko-KR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// 5. </a:t>
            </a:r>
            <a:r>
              <a:rPr lang="ko-KR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발송 처리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..</a:t>
            </a:r>
          </a:p>
          <a:p>
            <a:r>
              <a:rPr lang="en-US" altLang="ko-KR" sz="1200" dirty="0" err="1">
                <a:latin typeface="Consolas" panose="020B0609020204030204" pitchFamily="49" charset="0"/>
              </a:rPr>
              <a:t>sender.send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msg</a:t>
            </a:r>
            <a:r>
              <a:rPr lang="en-US" altLang="ko-KR" sz="1200" dirty="0">
                <a:latin typeface="Consolas" panose="020B0609020204030204" pitchFamily="49" charset="0"/>
              </a:rPr>
              <a:t>);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1752135" y="429773"/>
            <a:ext cx="3603411" cy="2554545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Service</a:t>
            </a:r>
          </a:p>
          <a:p>
            <a:r>
              <a:rPr lang="en-US" altLang="ko-KR" sz="1200" dirty="0" smtClean="0"/>
              <a:t>public </a:t>
            </a:r>
            <a:r>
              <a:rPr lang="en-US" altLang="ko-KR" sz="1200" dirty="0"/>
              <a:t>void </a:t>
            </a:r>
            <a:r>
              <a:rPr lang="en-US" altLang="ko-KR" sz="1200" dirty="0" err="1"/>
              <a:t>updateCeo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pmsemp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updateCeo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isMem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rep.memCheck</a:t>
            </a:r>
            <a:r>
              <a:rPr lang="en-US" altLang="ko-KR" sz="1200" dirty="0"/>
              <a:t>(</a:t>
            </a:r>
            <a:r>
              <a:rPr lang="en-US" altLang="ko-KR" sz="1200" dirty="0" err="1"/>
              <a:t>updateCeo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if(</a:t>
            </a:r>
            <a:r>
              <a:rPr lang="en-US" altLang="ko-KR" sz="1200" dirty="0" err="1" smtClean="0"/>
              <a:t>isMem</a:t>
            </a:r>
            <a:r>
              <a:rPr lang="en-US" altLang="ko-KR" sz="1200" dirty="0"/>
              <a:t>==0) {</a:t>
            </a:r>
          </a:p>
          <a:p>
            <a:r>
              <a:rPr lang="en-US" altLang="ko-KR" sz="1200" dirty="0" smtClean="0"/>
              <a:t>rep.updatepmsCeo2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rep.updatepmsCeo3();</a:t>
            </a:r>
          </a:p>
          <a:p>
            <a:r>
              <a:rPr lang="en-US" altLang="ko-KR" sz="1200" dirty="0" err="1" smtClean="0"/>
              <a:t>ranNum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makePass</a:t>
            </a:r>
            <a:r>
              <a:rPr lang="en-US" altLang="ko-KR" sz="1200" dirty="0"/>
              <a:t>("");</a:t>
            </a:r>
          </a:p>
          <a:p>
            <a:r>
              <a:rPr lang="en-US" altLang="ko-KR" sz="1200" dirty="0" err="1" smtClean="0"/>
              <a:t>updateCeo.setPass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ranNum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rep.insertCeo1(</a:t>
            </a:r>
            <a:r>
              <a:rPr lang="en-US" altLang="ko-KR" sz="1200" dirty="0" err="1"/>
              <a:t>updateCeo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try {</a:t>
            </a: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sendMail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</a:rPr>
              <a:t>updateCeo.getEno</a:t>
            </a:r>
            <a:r>
              <a:rPr lang="en-US" altLang="ko-KR" sz="1600" dirty="0">
                <a:solidFill>
                  <a:srgbClr val="FF0000"/>
                </a:solidFill>
              </a:rPr>
              <a:t>(), </a:t>
            </a:r>
            <a:r>
              <a:rPr lang="en-US" altLang="ko-KR" sz="1600" dirty="0" err="1">
                <a:solidFill>
                  <a:srgbClr val="FF0000"/>
                </a:solidFill>
              </a:rPr>
              <a:t>ranNum</a:t>
            </a:r>
            <a:r>
              <a:rPr lang="en-US" altLang="ko-KR" sz="1600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sz="1200" dirty="0"/>
              <a:t>} catch (</a:t>
            </a:r>
            <a:r>
              <a:rPr lang="en-US" altLang="ko-KR" sz="1200" dirty="0" err="1"/>
              <a:t>MessagingException</a:t>
            </a:r>
            <a:r>
              <a:rPr lang="en-US" altLang="ko-KR" sz="1200" dirty="0"/>
              <a:t> e) {</a:t>
            </a:r>
          </a:p>
          <a:p>
            <a:r>
              <a:rPr lang="en-US" altLang="ko-KR" sz="1200" dirty="0" err="1" smtClean="0"/>
              <a:t>e.printStackTrace</a:t>
            </a:r>
            <a:r>
              <a:rPr lang="en-US" altLang="ko-KR" sz="1200" dirty="0" smtClean="0"/>
              <a:t>();</a:t>
            </a:r>
            <a:endParaRPr lang="en-US" altLang="ko-KR" sz="1200" dirty="0"/>
          </a:p>
        </p:txBody>
      </p:sp>
      <p:sp>
        <p:nvSpPr>
          <p:cNvPr id="4" name="직사각형 3"/>
          <p:cNvSpPr/>
          <p:nvPr/>
        </p:nvSpPr>
        <p:spPr>
          <a:xfrm>
            <a:off x="6118944" y="3707627"/>
            <a:ext cx="2944536" cy="646331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메일</a:t>
            </a:r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repository</a:t>
            </a:r>
            <a:endParaRPr lang="ko-KR" alt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public String </a:t>
            </a:r>
            <a:r>
              <a:rPr lang="en-US" altLang="ko-KR" sz="1200" dirty="0" err="1">
                <a:latin typeface="Consolas" panose="020B0609020204030204" pitchFamily="49" charset="0"/>
              </a:rPr>
              <a:t>getMail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eno</a:t>
            </a:r>
            <a:r>
              <a:rPr lang="en-US" altLang="ko-KR" sz="1200" dirty="0">
                <a:latin typeface="Consolas" panose="020B0609020204030204" pitchFamily="49" charset="0"/>
              </a:rPr>
              <a:t>);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7689084" y="4884793"/>
            <a:ext cx="1374396" cy="1384995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&lt;!-- email</a:t>
            </a:r>
            <a:r>
              <a:rPr lang="ko-KR" altLang="en-US" sz="1200" dirty="0">
                <a:solidFill>
                  <a:srgbClr val="FF0000"/>
                </a:solidFill>
              </a:rPr>
              <a:t>발송 </a:t>
            </a:r>
            <a:r>
              <a:rPr lang="en-US" altLang="ko-KR" sz="1200" dirty="0" smtClean="0">
                <a:solidFill>
                  <a:srgbClr val="FF0000"/>
                </a:solidFill>
              </a:rPr>
              <a:t>--&gt;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&lt;Mapper&gt;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&lt;</a:t>
            </a:r>
            <a:r>
              <a:rPr lang="en-US" altLang="ko-KR" sz="1200" dirty="0" smtClean="0">
                <a:solidFill>
                  <a:srgbClr val="FF0000"/>
                </a:solidFill>
              </a:rPr>
              <a:t>select&gt;</a:t>
            </a:r>
          </a:p>
          <a:p>
            <a:r>
              <a:rPr lang="en-US" altLang="ko-KR" sz="1200" dirty="0" smtClean="0"/>
              <a:t>select email</a:t>
            </a:r>
          </a:p>
          <a:p>
            <a:r>
              <a:rPr lang="en-US" altLang="ko-KR" sz="1200" dirty="0" smtClean="0"/>
              <a:t>from </a:t>
            </a:r>
            <a:r>
              <a:rPr lang="en-US" altLang="ko-KR" sz="1200" u="sng" dirty="0" err="1"/>
              <a:t>pmsemp</a:t>
            </a:r>
            <a:r>
              <a:rPr lang="en-US" altLang="ko-KR" sz="1200" u="sng" dirty="0"/>
              <a:t> </a:t>
            </a:r>
            <a:endParaRPr lang="en-US" altLang="ko-KR" sz="1200" u="sng" dirty="0" smtClean="0"/>
          </a:p>
          <a:p>
            <a:r>
              <a:rPr lang="en-US" altLang="ko-KR" sz="1200" u="sng" dirty="0" smtClean="0"/>
              <a:t>where </a:t>
            </a:r>
            <a:r>
              <a:rPr lang="en-US" altLang="ko-KR" sz="1200" u="sng" dirty="0" err="1"/>
              <a:t>eno</a:t>
            </a:r>
            <a:r>
              <a:rPr lang="en-US" altLang="ko-KR" sz="1200" u="sng" dirty="0"/>
              <a:t>=#{</a:t>
            </a:r>
            <a:r>
              <a:rPr lang="en-US" altLang="ko-KR" sz="1200" u="sng" dirty="0" err="1"/>
              <a:t>eno</a:t>
            </a:r>
            <a:r>
              <a:rPr lang="en-US" altLang="ko-KR" sz="1200" u="sng" dirty="0"/>
              <a:t>}</a:t>
            </a:r>
          </a:p>
          <a:p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756956" y="4278385"/>
            <a:ext cx="4583411" cy="7488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8129564" y="4353958"/>
            <a:ext cx="0" cy="48688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1537215" y="2516697"/>
            <a:ext cx="677479" cy="137886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28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총괄</a:t>
            </a:r>
            <a:r>
              <a:rPr lang="en-US" altLang="ko-KR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김형준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3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대분류를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적어주세요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" y="520389"/>
            <a:ext cx="9020432" cy="2362854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248872" y="3166022"/>
            <a:ext cx="3324341" cy="1200329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HTML</a:t>
            </a:r>
          </a:p>
          <a:p>
            <a:r>
              <a:rPr lang="en-US" altLang="ko-KR" sz="1200" b="1" dirty="0" smtClean="0"/>
              <a:t>&lt;</a:t>
            </a:r>
            <a:r>
              <a:rPr lang="en-US" altLang="ko-KR" sz="1200" b="1" dirty="0"/>
              <a:t>select class="</a:t>
            </a:r>
            <a:r>
              <a:rPr lang="en-US" altLang="ko-KR" sz="1200" b="1" dirty="0" err="1"/>
              <a:t>schdiv</a:t>
            </a:r>
            <a:r>
              <a:rPr lang="en-US" altLang="ko-KR" sz="1200" b="1" dirty="0"/>
              <a:t>" id="</a:t>
            </a:r>
            <a:r>
              <a:rPr lang="en-US" altLang="ko-KR" sz="1200" b="1" dirty="0" err="1">
                <a:solidFill>
                  <a:srgbClr val="FF0000"/>
                </a:solidFill>
              </a:rPr>
              <a:t>selsch</a:t>
            </a:r>
            <a:r>
              <a:rPr lang="en-US" altLang="ko-KR" sz="1200" b="1" dirty="0"/>
              <a:t>"&gt;</a:t>
            </a:r>
          </a:p>
          <a:p>
            <a:r>
              <a:rPr lang="en-US" altLang="ko-KR" sz="1200" b="1" dirty="0"/>
              <a:t>   </a:t>
            </a:r>
            <a:r>
              <a:rPr lang="en-US" altLang="ko-KR" sz="1200" b="1" dirty="0" smtClean="0"/>
              <a:t>&lt;</a:t>
            </a:r>
            <a:r>
              <a:rPr lang="en-US" altLang="ko-KR" sz="1200" b="1" dirty="0"/>
              <a:t>option value="name"&gt;</a:t>
            </a:r>
            <a:r>
              <a:rPr lang="ko-KR" altLang="en-US" sz="1200" b="1" dirty="0"/>
              <a:t>이름</a:t>
            </a:r>
            <a:r>
              <a:rPr lang="en-US" altLang="ko-KR" sz="1200" b="1" dirty="0"/>
              <a:t>&lt;/option &gt;</a:t>
            </a:r>
          </a:p>
          <a:p>
            <a:r>
              <a:rPr lang="en-US" altLang="ko-KR" sz="1200" b="1" dirty="0" smtClean="0"/>
              <a:t>   &lt;</a:t>
            </a:r>
            <a:r>
              <a:rPr lang="en-US" altLang="ko-KR" sz="1200" b="1" dirty="0"/>
              <a:t>option value="grade"&gt;</a:t>
            </a:r>
            <a:r>
              <a:rPr lang="ko-KR" altLang="en-US" sz="1200" b="1" dirty="0"/>
              <a:t>직급</a:t>
            </a:r>
            <a:r>
              <a:rPr lang="en-US" altLang="ko-KR" sz="1200" b="1" dirty="0"/>
              <a:t>&lt;/option &gt;</a:t>
            </a:r>
          </a:p>
          <a:p>
            <a:r>
              <a:rPr lang="en-US" altLang="ko-KR" sz="1200" b="1" dirty="0" smtClean="0"/>
              <a:t>   &lt;</a:t>
            </a:r>
            <a:r>
              <a:rPr lang="en-US" altLang="ko-KR" sz="1200" b="1" dirty="0"/>
              <a:t>option value="</a:t>
            </a:r>
            <a:r>
              <a:rPr lang="en-US" altLang="ko-KR" sz="1200" b="1" dirty="0" err="1"/>
              <a:t>dept</a:t>
            </a:r>
            <a:r>
              <a:rPr lang="en-US" altLang="ko-KR" sz="1200" b="1" dirty="0"/>
              <a:t>"&gt;</a:t>
            </a:r>
            <a:r>
              <a:rPr lang="ko-KR" altLang="en-US" sz="1200" b="1" dirty="0"/>
              <a:t>부서</a:t>
            </a:r>
            <a:r>
              <a:rPr lang="en-US" altLang="ko-KR" sz="1200" b="1" dirty="0"/>
              <a:t>&lt;/option </a:t>
            </a:r>
            <a:r>
              <a:rPr lang="en-US" altLang="ko-KR" sz="1200" b="1" dirty="0" smtClean="0"/>
              <a:t>&gt;</a:t>
            </a:r>
          </a:p>
          <a:p>
            <a:r>
              <a:rPr lang="en-US" altLang="ko-KR" sz="1200" b="1" dirty="0" smtClean="0"/>
              <a:t>&lt;/</a:t>
            </a:r>
            <a:r>
              <a:rPr lang="en-US" altLang="ko-KR" sz="1200" b="1" dirty="0"/>
              <a:t>select&gt;</a:t>
            </a:r>
            <a:endParaRPr lang="ko-KR" altLang="en-US" sz="1200" b="1" dirty="0"/>
          </a:p>
        </p:txBody>
      </p:sp>
      <p:sp>
        <p:nvSpPr>
          <p:cNvPr id="11" name="직사각형 10"/>
          <p:cNvSpPr/>
          <p:nvPr/>
        </p:nvSpPr>
        <p:spPr>
          <a:xfrm>
            <a:off x="1201308" y="6123237"/>
            <a:ext cx="5457568" cy="461665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HTML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b="1" dirty="0" err="1"/>
              <a:t>form:input</a:t>
            </a:r>
            <a:r>
              <a:rPr lang="en-US" altLang="ko-KR" sz="1200" b="1" dirty="0"/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class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sch</a:t>
            </a:r>
            <a:r>
              <a:rPr lang="en-US" altLang="ko-KR" sz="1200" b="1" dirty="0"/>
              <a:t>-bar </a:t>
            </a:r>
            <a:r>
              <a:rPr lang="en-US" altLang="ko-KR" sz="1200" b="1" dirty="0">
                <a:solidFill>
                  <a:srgbClr val="FF0000"/>
                </a:solidFill>
              </a:rPr>
              <a:t>search</a:t>
            </a:r>
            <a:r>
              <a:rPr lang="en-US" altLang="ko-KR" sz="1200" b="1" dirty="0"/>
              <a:t>" path</a:t>
            </a:r>
            <a:r>
              <a:rPr lang="en-US" altLang="ko-KR" sz="1200" b="1" dirty="0">
                <a:solidFill>
                  <a:srgbClr val="FF0000"/>
                </a:solidFill>
              </a:rPr>
              <a:t>="name" </a:t>
            </a:r>
            <a:r>
              <a:rPr lang="en-US" altLang="ko-KR" sz="1200" b="1" dirty="0"/>
              <a:t>placeholder="</a:t>
            </a:r>
            <a:r>
              <a:rPr lang="ko-KR" altLang="en-US" sz="1200" b="1" dirty="0"/>
              <a:t>검색</a:t>
            </a:r>
            <a:r>
              <a:rPr lang="en-US" altLang="ko-KR" sz="1200" b="1" dirty="0"/>
              <a:t>"/&gt;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2860078" y="4791743"/>
            <a:ext cx="3874871" cy="830997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Script </a:t>
            </a:r>
          </a:p>
          <a:p>
            <a:r>
              <a:rPr lang="en-US" altLang="ko-KR" sz="1200" b="1" dirty="0" smtClean="0"/>
              <a:t>$("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#</a:t>
            </a:r>
            <a:r>
              <a:rPr lang="en-US" altLang="ko-KR" sz="1200" b="1" dirty="0" err="1">
                <a:solidFill>
                  <a:srgbClr val="FF0000"/>
                </a:solidFill>
              </a:rPr>
              <a:t>selsch</a:t>
            </a:r>
            <a:r>
              <a:rPr lang="en-US" altLang="ko-KR" sz="1200" b="1" dirty="0"/>
              <a:t>").change(function(){</a:t>
            </a:r>
          </a:p>
          <a:p>
            <a:r>
              <a:rPr lang="en-US" altLang="ko-KR" sz="1200" b="1" dirty="0" smtClean="0"/>
              <a:t>$("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1200" b="1" dirty="0">
                <a:solidFill>
                  <a:srgbClr val="FF0000"/>
                </a:solidFill>
              </a:rPr>
              <a:t>search</a:t>
            </a:r>
            <a:r>
              <a:rPr lang="en-US" altLang="ko-KR" sz="1200" b="1" dirty="0"/>
              <a:t>").</a:t>
            </a:r>
            <a:r>
              <a:rPr lang="en-US" altLang="ko-KR" sz="1200" b="1" dirty="0" err="1"/>
              <a:t>attr</a:t>
            </a:r>
            <a:r>
              <a:rPr lang="en-US" altLang="ko-KR" sz="1200" b="1" dirty="0"/>
              <a:t>({"id":this.value,"name":</a:t>
            </a:r>
            <a:r>
              <a:rPr lang="en-US" altLang="ko-KR" sz="1200" b="1" dirty="0" err="1"/>
              <a:t>this.value</a:t>
            </a:r>
            <a:r>
              <a:rPr lang="en-US" altLang="ko-KR" sz="1200" b="1" dirty="0"/>
              <a:t>});</a:t>
            </a:r>
          </a:p>
          <a:p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583309" y="841415"/>
            <a:ext cx="0" cy="256451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573710" y="3548543"/>
            <a:ext cx="0" cy="144231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573710" y="5394121"/>
            <a:ext cx="9599" cy="95994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rot="5400000" flipH="1" flipV="1">
            <a:off x="3350862" y="3495996"/>
            <a:ext cx="4146327" cy="1569820"/>
          </a:xfrm>
          <a:prstGeom prst="bentConnector3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517" y="1125866"/>
            <a:ext cx="2695951" cy="495369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780" y="1815776"/>
            <a:ext cx="2705478" cy="342948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517" y="1618525"/>
            <a:ext cx="2867425" cy="257211"/>
          </a:xfrm>
          <a:prstGeom prst="rect">
            <a:avLst/>
          </a:prstGeom>
        </p:spPr>
      </p:pic>
      <p:cxnSp>
        <p:nvCxnSpPr>
          <p:cNvPr id="40" name="직선 화살표 연결선 39"/>
          <p:cNvCxnSpPr/>
          <p:nvPr/>
        </p:nvCxnSpPr>
        <p:spPr>
          <a:xfrm flipV="1">
            <a:off x="6179953" y="766119"/>
            <a:ext cx="0" cy="49430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978780" y="1125866"/>
            <a:ext cx="2869162" cy="1032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6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</TotalTime>
  <Words>440</Words>
  <Application>Microsoft Office PowerPoint</Application>
  <PresentationFormat>화면 슬라이드 쇼(4:3)</PresentationFormat>
  <Paragraphs>85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4</vt:i4>
      </vt:variant>
    </vt:vector>
  </HeadingPairs>
  <TitlesOfParts>
    <vt:vector size="15" baseType="lpstr">
      <vt:lpstr>Consolas</vt:lpstr>
      <vt:lpstr>Calibri Light</vt:lpstr>
      <vt:lpstr>맑은 고딕</vt:lpstr>
      <vt:lpstr>Calibri</vt:lpstr>
      <vt:lpstr>타이포_스톰 B</vt:lpstr>
      <vt:lpstr>나눔스퀘어_ac</vt:lpstr>
      <vt:lpstr>Arial</vt:lpstr>
      <vt:lpstr>메인 레이아웃_1</vt:lpstr>
      <vt:lpstr>Office 테마</vt:lpstr>
      <vt:lpstr>목차 레이아웃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507-15</cp:lastModifiedBy>
  <cp:revision>180</cp:revision>
  <dcterms:created xsi:type="dcterms:W3CDTF">2020-05-05T13:43:36Z</dcterms:created>
  <dcterms:modified xsi:type="dcterms:W3CDTF">2020-05-28T08:12:50Z</dcterms:modified>
</cp:coreProperties>
</file>