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</p:sldMasterIdLst>
  <p:notesMasterIdLst>
    <p:notesMasterId r:id="rId25"/>
  </p:notesMasterIdLst>
  <p:sldIdLst>
    <p:sldId id="516" r:id="rId4"/>
    <p:sldId id="495" r:id="rId5"/>
    <p:sldId id="509" r:id="rId6"/>
    <p:sldId id="512" r:id="rId7"/>
    <p:sldId id="515" r:id="rId8"/>
    <p:sldId id="511" r:id="rId9"/>
    <p:sldId id="510" r:id="rId10"/>
    <p:sldId id="514" r:id="rId11"/>
    <p:sldId id="483" r:id="rId12"/>
    <p:sldId id="496" r:id="rId13"/>
    <p:sldId id="500" r:id="rId14"/>
    <p:sldId id="501" r:id="rId15"/>
    <p:sldId id="502" r:id="rId16"/>
    <p:sldId id="503" r:id="rId17"/>
    <p:sldId id="504" r:id="rId18"/>
    <p:sldId id="505" r:id="rId19"/>
    <p:sldId id="497" r:id="rId20"/>
    <p:sldId id="498" r:id="rId21"/>
    <p:sldId id="507" r:id="rId22"/>
    <p:sldId id="508" r:id="rId23"/>
    <p:sldId id="506" r:id="rId24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26"/>
      <p:italic r:id="rId27"/>
    </p:embeddedFont>
    <p:embeddedFont>
      <p:font typeface="나눔스퀘어_ac" panose="020B0600000101010101" pitchFamily="50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타이포_스톰 B" panose="02020503020101020101" pitchFamily="18" charset="-127"/>
      <p:regular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E89"/>
    <a:srgbClr val="FDBBC1"/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4" autoAdjust="0"/>
    <p:restoredTop sz="96429" autoAdjust="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font" Target="fonts/font9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79" y="802505"/>
            <a:ext cx="2775685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PMS</a:t>
            </a: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와 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Gantt Chart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632" y="1501825"/>
            <a:ext cx="863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prstClr val="black"/>
                </a:solidFill>
              </a:rPr>
              <a:t>팀 프로젝트 계획 및 예약</a:t>
            </a:r>
            <a:endParaRPr lang="en-US" altLang="ko-KR" smtClean="0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prstClr val="black"/>
                </a:solidFill>
              </a:rPr>
              <a:t>프로젝트를 성공적으로 완료하려면 많은 업무</a:t>
            </a:r>
            <a:r>
              <a:rPr lang="en-US" altLang="ko-KR" smtClean="0">
                <a:solidFill>
                  <a:prstClr val="black"/>
                </a:solidFill>
              </a:rPr>
              <a:t>(Task)</a:t>
            </a:r>
            <a:r>
              <a:rPr lang="ko-KR" altLang="en-US" smtClean="0">
                <a:solidFill>
                  <a:prstClr val="black"/>
                </a:solidFill>
              </a:rPr>
              <a:t>를 제어하고 일정대로 완료되었는지 확인해야 한다</a:t>
            </a:r>
            <a:r>
              <a:rPr lang="en-US" altLang="ko-KR" smtClean="0">
                <a:solidFill>
                  <a:prstClr val="black"/>
                </a:solidFill>
              </a:rPr>
              <a:t>. </a:t>
            </a:r>
            <a:r>
              <a:rPr lang="ko-KR" altLang="en-US" smtClean="0">
                <a:solidFill>
                  <a:prstClr val="black"/>
                </a:solidFill>
              </a:rPr>
              <a:t>마감일을 놓치거나 순서대로 작업을 완료하지 않으면 나머지 프로젝트에 영향을 줄 수 있고 결과적으로 프로젝트의 진행이 늦어질 수 있으며 이로 인해서 더 많은 비용이 들어간다</a:t>
            </a:r>
            <a:r>
              <a:rPr lang="en-US" altLang="ko-KR" smtClean="0">
                <a:solidFill>
                  <a:prstClr val="black"/>
                </a:solidFill>
              </a:rPr>
              <a:t>. </a:t>
            </a:r>
            <a:r>
              <a:rPr lang="ko-KR" altLang="en-US" smtClean="0">
                <a:solidFill>
                  <a:prstClr val="black"/>
                </a:solidFill>
              </a:rPr>
              <a:t>따라서 수행해야할 모든 업무를 보고 각 업무를 완료해야하는 시점을 한 눈에 알 수 있는 수단이 필요하다</a:t>
            </a:r>
            <a:r>
              <a:rPr lang="en-US" altLang="ko-KR" smtClean="0">
                <a:solidFill>
                  <a:prstClr val="black"/>
                </a:solidFill>
              </a:rPr>
              <a:t>.</a:t>
            </a:r>
            <a:endParaRPr lang="en-US" altLang="ko-KR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mtClean="0">
              <a:solidFill>
                <a:prstClr val="black"/>
              </a:solidFill>
            </a:endParaRPr>
          </a:p>
        </p:txBody>
      </p:sp>
      <p:pic>
        <p:nvPicPr>
          <p:cNvPr id="1026" name="Picture 2" descr="간트 차트 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135" y="3369321"/>
            <a:ext cx="4141011" cy="290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72129" y="3643136"/>
            <a:ext cx="41998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prstClr val="black"/>
                </a:solidFill>
              </a:rPr>
              <a:t>간트차트</a:t>
            </a:r>
            <a:r>
              <a:rPr lang="en-US" altLang="ko-KR">
                <a:solidFill>
                  <a:prstClr val="black"/>
                </a:solidFill>
              </a:rPr>
              <a:t>(Gantt Chart)</a:t>
            </a:r>
            <a:r>
              <a:rPr lang="ko-KR" altLang="en-US">
                <a:solidFill>
                  <a:prstClr val="black"/>
                </a:solidFill>
              </a:rPr>
              <a:t>는 이러한 정보를 시각적으로 전달하고 프로젝트와 관련된 모든 작업과 시간 순서에 따라 표시되는 정보를 간략하게 표시한다</a:t>
            </a:r>
            <a:r>
              <a:rPr lang="en-US" altLang="ko-KR">
                <a:solidFill>
                  <a:prstClr val="black"/>
                </a:solidFill>
              </a:rPr>
              <a:t>. </a:t>
            </a:r>
            <a:r>
              <a:rPr lang="ko-KR" altLang="en-US">
                <a:solidFill>
                  <a:prstClr val="black"/>
                </a:solidFill>
              </a:rPr>
              <a:t>이를 통해 프로젝트의 관련 업무 및 완료 시기를 즉각적으로 확인할 수 </a:t>
            </a:r>
            <a:r>
              <a:rPr lang="ko-KR" altLang="en-US">
                <a:solidFill>
                  <a:prstClr val="black"/>
                </a:solidFill>
              </a:rPr>
              <a:t>있다</a:t>
            </a:r>
            <a:r>
              <a:rPr lang="en-US" altLang="ko-KR" smtClean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138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512" y="2351795"/>
            <a:ext cx="2779828" cy="18043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397" y="4235471"/>
            <a:ext cx="3559943" cy="23748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2" y="787933"/>
            <a:ext cx="5695838" cy="336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8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397" y="4235471"/>
            <a:ext cx="3559943" cy="23748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2" y="787933"/>
            <a:ext cx="5695838" cy="336818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840" y="647021"/>
            <a:ext cx="4376500" cy="288902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4" name="직선 화살표 연결선 13"/>
          <p:cNvCxnSpPr/>
          <p:nvPr/>
        </p:nvCxnSpPr>
        <p:spPr>
          <a:xfrm flipH="1" flipV="1">
            <a:off x="5264727" y="3536043"/>
            <a:ext cx="7964" cy="2060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87" y="3886995"/>
            <a:ext cx="5039428" cy="125663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6" name="직선 화살표 연결선 15"/>
          <p:cNvCxnSpPr/>
          <p:nvPr/>
        </p:nvCxnSpPr>
        <p:spPr>
          <a:xfrm>
            <a:off x="2248271" y="2899482"/>
            <a:ext cx="0" cy="9875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263397" y="4936191"/>
            <a:ext cx="38002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57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397" y="4235471"/>
            <a:ext cx="3559943" cy="23748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2" y="787933"/>
            <a:ext cx="5695838" cy="336818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2" y="3309725"/>
            <a:ext cx="4726867" cy="330057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45" y="2249827"/>
            <a:ext cx="7363995" cy="6174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6" name="직선 화살표 연결선 15"/>
          <p:cNvCxnSpPr/>
          <p:nvPr/>
        </p:nvCxnSpPr>
        <p:spPr>
          <a:xfrm>
            <a:off x="5008639" y="5618028"/>
            <a:ext cx="677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4" idx="2"/>
          </p:cNvCxnSpPr>
          <p:nvPr/>
        </p:nvCxnSpPr>
        <p:spPr>
          <a:xfrm flipV="1">
            <a:off x="5141343" y="2867244"/>
            <a:ext cx="0" cy="7638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3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512" y="2351795"/>
            <a:ext cx="2779828" cy="18043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397" y="4235471"/>
            <a:ext cx="3559943" cy="23748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2" y="787933"/>
            <a:ext cx="5695838" cy="336818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2" y="819598"/>
            <a:ext cx="5114112" cy="155833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5" name="직선 화살표 연결선 14"/>
          <p:cNvCxnSpPr>
            <a:stCxn id="12" idx="0"/>
          </p:cNvCxnSpPr>
          <p:nvPr/>
        </p:nvCxnSpPr>
        <p:spPr>
          <a:xfrm>
            <a:off x="7433426" y="2351795"/>
            <a:ext cx="11083" cy="2713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8" y="3121270"/>
            <a:ext cx="6464654" cy="126267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21" name="직선 화살표 연결선 20"/>
          <p:cNvCxnSpPr/>
          <p:nvPr/>
        </p:nvCxnSpPr>
        <p:spPr>
          <a:xfrm>
            <a:off x="2237971" y="2832002"/>
            <a:ext cx="11083" cy="2713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260758" y="4383941"/>
            <a:ext cx="11083" cy="2713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69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8" y="845910"/>
            <a:ext cx="8161724" cy="421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8" y="845910"/>
            <a:ext cx="8161724" cy="42112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688" y="4511323"/>
            <a:ext cx="5979641" cy="96343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17" y="1573258"/>
            <a:ext cx="5149212" cy="102565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688" y="5651336"/>
            <a:ext cx="4435675" cy="61299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3" name="직선 화살표 연결선 12"/>
          <p:cNvCxnSpPr/>
          <p:nvPr/>
        </p:nvCxnSpPr>
        <p:spPr>
          <a:xfrm flipH="1" flipV="1">
            <a:off x="4561878" y="1263521"/>
            <a:ext cx="12007" cy="2939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stCxn id="9" idx="2"/>
          </p:cNvCxnSpPr>
          <p:nvPr/>
        </p:nvCxnSpPr>
        <p:spPr>
          <a:xfrm>
            <a:off x="5507509" y="5474754"/>
            <a:ext cx="0" cy="1765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5507508" y="4024434"/>
            <a:ext cx="1" cy="4926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0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8" y="845910"/>
            <a:ext cx="8161724" cy="42112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5" y="1320193"/>
            <a:ext cx="6513949" cy="15014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665" y="3552612"/>
            <a:ext cx="6870063" cy="286200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4713445" y="5938198"/>
            <a:ext cx="2854425" cy="339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refno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기준으로 계층형 구조 호출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14460" y="5962637"/>
            <a:ext cx="2598985" cy="2903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14460" y="4614534"/>
            <a:ext cx="5388366" cy="7681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63699" y="5381336"/>
            <a:ext cx="3639127" cy="339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계층형 구조에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Rank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를 매겨서 순번 표시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07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8" y="845910"/>
            <a:ext cx="8161724" cy="42112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1" y="3469493"/>
            <a:ext cx="3619318" cy="271798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1" y="2369569"/>
            <a:ext cx="3761543" cy="10819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98" y="6191100"/>
            <a:ext cx="4203336" cy="2340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1632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웹 화면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핵심코드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1057525"/>
            <a:ext cx="8640000" cy="3824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58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웹 화면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핵심코드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1057525"/>
            <a:ext cx="8640000" cy="3824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4" y="2495617"/>
            <a:ext cx="6754044" cy="87565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4" y="3470582"/>
            <a:ext cx="6754044" cy="302549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4457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632" y="1431802"/>
            <a:ext cx="863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prstClr val="black"/>
                </a:solidFill>
              </a:rPr>
              <a:t>하이차트란</a:t>
            </a:r>
            <a:r>
              <a:rPr lang="en-US" altLang="ko-KR" smtClean="0">
                <a:solidFill>
                  <a:prstClr val="black"/>
                </a:solidFill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prstClr val="black"/>
                </a:solidFill>
              </a:rPr>
              <a:t>Javascript</a:t>
            </a:r>
            <a:r>
              <a:rPr lang="ko-KR" altLang="en-US" smtClean="0">
                <a:solidFill>
                  <a:prstClr val="black"/>
                </a:solidFill>
              </a:rPr>
              <a:t>를 이용해 웹의 통계적인 정보 시각화를 위해 사용되는 차트 라이브러리</a:t>
            </a:r>
            <a:endParaRPr lang="en-US" altLang="ko-KR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prstClr val="black"/>
                </a:solidFill>
              </a:rPr>
              <a:t>JSON </a:t>
            </a:r>
            <a:r>
              <a:rPr lang="ko-KR" altLang="en-US" smtClean="0">
                <a:solidFill>
                  <a:prstClr val="black"/>
                </a:solidFill>
              </a:rPr>
              <a:t>형식의 옵션을</a:t>
            </a:r>
            <a:r>
              <a:rPr lang="en-US" altLang="ko-KR" smtClean="0">
                <a:solidFill>
                  <a:prstClr val="black"/>
                </a:solidFill>
              </a:rPr>
              <a:t>	</a:t>
            </a:r>
            <a:r>
              <a:rPr lang="ko-KR" altLang="en-US" smtClean="0">
                <a:solidFill>
                  <a:prstClr val="black"/>
                </a:solidFill>
              </a:rPr>
              <a:t>사용하여 데이터 입력</a:t>
            </a:r>
            <a:r>
              <a:rPr lang="en-US" altLang="ko-KR" smtClean="0">
                <a:solidFill>
                  <a:prstClr val="black"/>
                </a:solidFill>
              </a:rPr>
              <a:t>, </a:t>
            </a:r>
            <a:r>
              <a:rPr lang="ko-KR" altLang="en-US" smtClean="0">
                <a:solidFill>
                  <a:prstClr val="black"/>
                </a:solidFill>
              </a:rPr>
              <a:t>옵션 설정이 가능하고 다양한 차트 유형을 제공</a:t>
            </a:r>
            <a:endParaRPr lang="en-US" altLang="ko-KR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prstClr val="black"/>
                </a:solidFill>
              </a:rPr>
              <a:t>장점 </a:t>
            </a:r>
            <a:r>
              <a:rPr lang="en-US" altLang="ko-KR" smtClean="0">
                <a:solidFill>
                  <a:prstClr val="black"/>
                </a:solidFill>
              </a:rPr>
              <a:t>:</a:t>
            </a:r>
            <a:r>
              <a:rPr lang="ko-KR" altLang="en-US" smtClean="0">
                <a:solidFill>
                  <a:prstClr val="black"/>
                </a:solidFill>
              </a:rPr>
              <a:t> 데이터 시각화 라이브러리인 </a:t>
            </a:r>
            <a:r>
              <a:rPr lang="en-US" altLang="ko-KR" smtClean="0">
                <a:solidFill>
                  <a:prstClr val="black"/>
                </a:solidFill>
              </a:rPr>
              <a:t>D3.js</a:t>
            </a:r>
            <a:r>
              <a:rPr lang="ko-KR" altLang="en-US" smtClean="0">
                <a:solidFill>
                  <a:prstClr val="black"/>
                </a:solidFill>
              </a:rPr>
              <a:t> 보다 사용하기 쉽다</a:t>
            </a:r>
            <a:r>
              <a:rPr lang="en-US" altLang="ko-KR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632" y="3726085"/>
            <a:ext cx="863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prstClr val="black"/>
                </a:solidFill>
              </a:rPr>
              <a:t>적용 부분</a:t>
            </a:r>
            <a:endParaRPr lang="en-US" altLang="ko-KR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prstClr val="black"/>
                </a:solidFill>
              </a:rPr>
              <a:t>일정관리에서 </a:t>
            </a:r>
            <a:r>
              <a:rPr lang="en-US" altLang="ko-KR" smtClean="0">
                <a:solidFill>
                  <a:prstClr val="black"/>
                </a:solidFill>
              </a:rPr>
              <a:t>PM</a:t>
            </a:r>
            <a:r>
              <a:rPr lang="ko-KR" altLang="en-US" smtClean="0">
                <a:solidFill>
                  <a:prstClr val="black"/>
                </a:solidFill>
              </a:rPr>
              <a:t>과 팀원의 일정을 파악할 수 있는 </a:t>
            </a:r>
            <a:r>
              <a:rPr lang="en-US" altLang="ko-KR" smtClean="0">
                <a:solidFill>
                  <a:prstClr val="black"/>
                </a:solidFill>
              </a:rPr>
              <a:t>Gantt Chart </a:t>
            </a:r>
            <a:r>
              <a:rPr lang="ko-KR" altLang="en-US" smtClean="0">
                <a:solidFill>
                  <a:prstClr val="black"/>
                </a:solidFill>
              </a:rPr>
              <a:t>사용</a:t>
            </a:r>
            <a:endParaRPr lang="en-US" altLang="ko-KR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1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웹 화면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핵심코드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1057525"/>
            <a:ext cx="8640000" cy="3824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08" y="5603084"/>
            <a:ext cx="4217904" cy="91124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10" y="874825"/>
            <a:ext cx="5379491" cy="221594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10" y="3225426"/>
            <a:ext cx="5388902" cy="232562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5263374" y="2194127"/>
            <a:ext cx="3534627" cy="7254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위쪽은 할당된 업무의 상위업무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아래쪽은 본인에게 할당된 업무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두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SQL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문을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UNION ALL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13693" y="5898477"/>
            <a:ext cx="2151385" cy="505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자신에게 할당된 업무의 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상위업무번호 리스트 호출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175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웹 화면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핵심코드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1057525"/>
            <a:ext cx="8640000" cy="3824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914" y="2415193"/>
            <a:ext cx="3619318" cy="97494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46" y="6266830"/>
            <a:ext cx="3663254" cy="2252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914" y="3469493"/>
            <a:ext cx="3619318" cy="271798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7726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9" y="1269345"/>
            <a:ext cx="8674231" cy="44756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3079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3863" y="802505"/>
            <a:ext cx="1676791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Example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94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079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3863" y="802505"/>
            <a:ext cx="3459410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차트 선언 및 기본 입력정보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9" y="2607777"/>
            <a:ext cx="4157385" cy="269412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9" y="5460912"/>
            <a:ext cx="2829320" cy="25721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9" y="1556819"/>
            <a:ext cx="8245242" cy="56809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10800000" flipV="1">
            <a:off x="4572000" y="2302203"/>
            <a:ext cx="43617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prstClr val="black"/>
                </a:solidFill>
              </a:rPr>
              <a:t>Highcharts</a:t>
            </a:r>
            <a:r>
              <a:rPr lang="ko-KR" altLang="en-US" sz="1400" smtClean="0">
                <a:solidFill>
                  <a:prstClr val="black"/>
                </a:solidFill>
              </a:rPr>
              <a:t>를 사용할 웹페이지에 </a:t>
            </a:r>
            <a:r>
              <a:rPr lang="en-US" altLang="ko-KR" sz="1400" smtClean="0">
                <a:solidFill>
                  <a:prstClr val="black"/>
                </a:solidFill>
              </a:rPr>
              <a:t>script </a:t>
            </a:r>
            <a:r>
              <a:rPr lang="ko-KR" altLang="en-US" sz="1400" smtClean="0">
                <a:solidFill>
                  <a:prstClr val="black"/>
                </a:solidFill>
              </a:rPr>
              <a:t>태그로 위의 세가지 </a:t>
            </a:r>
            <a:r>
              <a:rPr lang="en-US" altLang="ko-KR" sz="1400" smtClean="0">
                <a:solidFill>
                  <a:prstClr val="black"/>
                </a:solidFill>
              </a:rPr>
              <a:t>js </a:t>
            </a:r>
            <a:r>
              <a:rPr lang="ko-KR" altLang="en-US" sz="1400" smtClean="0">
                <a:solidFill>
                  <a:prstClr val="black"/>
                </a:solidFill>
              </a:rPr>
              <a:t>추가한다</a:t>
            </a:r>
            <a:r>
              <a:rPr lang="en-US" altLang="ko-KR" sz="1400" smtClean="0">
                <a:solidFill>
                  <a:prstClr val="black"/>
                </a:solidFill>
              </a:rPr>
              <a:t>.</a:t>
            </a:r>
          </a:p>
          <a:p>
            <a:endParaRPr lang="en-US" altLang="ko-KR" sz="140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prstClr val="black"/>
                </a:solidFill>
              </a:rPr>
              <a:t>script</a:t>
            </a:r>
            <a:r>
              <a:rPr lang="ko-KR" altLang="en-US" sz="1400" smtClean="0">
                <a:solidFill>
                  <a:prstClr val="black"/>
                </a:solidFill>
              </a:rPr>
              <a:t>단에서 아래와 같은 형태로 선언한다</a:t>
            </a:r>
            <a:r>
              <a:rPr lang="en-US" altLang="ko-KR" sz="1400" smtClean="0">
                <a:solidFill>
                  <a:prstClr val="black"/>
                </a:solidFill>
              </a:rPr>
              <a:t>.</a:t>
            </a:r>
            <a:endParaRPr lang="en-US" altLang="ko-KR" sz="1400">
              <a:solidFill>
                <a:prstClr val="black"/>
              </a:solidFill>
            </a:endParaRPr>
          </a:p>
          <a:p>
            <a:r>
              <a:rPr lang="en-US" altLang="ko-KR" sz="1400" smtClean="0">
                <a:solidFill>
                  <a:prstClr val="black"/>
                </a:solidFill>
              </a:rPr>
              <a:t>Highcharts.</a:t>
            </a:r>
            <a:r>
              <a:rPr lang="ko-KR" altLang="en-US" sz="1400" smtClean="0">
                <a:solidFill>
                  <a:prstClr val="black"/>
                </a:solidFill>
              </a:rPr>
              <a:t>사용할 </a:t>
            </a:r>
            <a:r>
              <a:rPr lang="en-US" altLang="ko-KR" sz="1400">
                <a:solidFill>
                  <a:prstClr val="black"/>
                </a:solidFill>
              </a:rPr>
              <a:t>chart</a:t>
            </a:r>
            <a:r>
              <a:rPr lang="ko-KR" altLang="en-US" sz="1400">
                <a:solidFill>
                  <a:prstClr val="black"/>
                </a:solidFill>
              </a:rPr>
              <a:t>종류</a:t>
            </a:r>
            <a:r>
              <a:rPr lang="en-US" altLang="ko-KR" sz="1400">
                <a:solidFill>
                  <a:prstClr val="black"/>
                </a:solidFill>
              </a:rPr>
              <a:t>(</a:t>
            </a:r>
            <a:r>
              <a:rPr lang="ko-KR" altLang="en-US" sz="1400">
                <a:solidFill>
                  <a:prstClr val="black"/>
                </a:solidFill>
              </a:rPr>
              <a:t>차트가 입력될</a:t>
            </a:r>
            <a:r>
              <a:rPr lang="en-US" altLang="ko-KR" sz="1400">
                <a:solidFill>
                  <a:prstClr val="black"/>
                </a:solidFill>
              </a:rPr>
              <a:t> div, </a:t>
            </a:r>
            <a:r>
              <a:rPr lang="ko-KR" altLang="en-US" sz="1400">
                <a:solidFill>
                  <a:prstClr val="black"/>
                </a:solidFill>
              </a:rPr>
              <a:t>차트 입력정보</a:t>
            </a:r>
            <a:r>
              <a:rPr lang="en-US" altLang="ko-KR" sz="1400">
                <a:solidFill>
                  <a:prstClr val="black"/>
                </a:solidFill>
              </a:rPr>
              <a:t>(</a:t>
            </a:r>
            <a:r>
              <a:rPr lang="en-US" altLang="ko-KR" sz="1400">
                <a:solidFill>
                  <a:prstClr val="black"/>
                </a:solidFill>
              </a:rPr>
              <a:t>JSON</a:t>
            </a:r>
            <a:r>
              <a:rPr lang="en-US" altLang="ko-KR" sz="1400" smtClean="0">
                <a:solidFill>
                  <a:prstClr val="black"/>
                </a:solidFill>
              </a:rPr>
              <a:t>))</a:t>
            </a:r>
          </a:p>
          <a:p>
            <a:endParaRPr lang="en-US" altLang="ko-KR" sz="140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prstClr val="black"/>
                </a:solidFill>
              </a:rPr>
              <a:t>차트 입력정보에는 </a:t>
            </a:r>
            <a:r>
              <a:rPr lang="en-US" altLang="ko-KR" sz="1400" smtClean="0">
                <a:solidFill>
                  <a:prstClr val="black"/>
                </a:solidFill>
              </a:rPr>
              <a:t>JSON</a:t>
            </a:r>
            <a:r>
              <a:rPr lang="ko-KR" altLang="en-US" sz="1400" smtClean="0">
                <a:solidFill>
                  <a:prstClr val="black"/>
                </a:solidFill>
              </a:rPr>
              <a:t>데이터를 통째로 넣을 수 있다</a:t>
            </a:r>
            <a:r>
              <a:rPr lang="en-US" altLang="ko-KR" sz="1400" smtClean="0">
                <a:solidFill>
                  <a:prstClr val="black"/>
                </a:solidFill>
              </a:rPr>
              <a:t>. </a:t>
            </a:r>
            <a:r>
              <a:rPr lang="ko-KR" altLang="en-US" sz="1400" smtClean="0">
                <a:solidFill>
                  <a:prstClr val="black"/>
                </a:solidFill>
              </a:rPr>
              <a:t>가독성을 위해서 입력정보를 분리해서 입력하는 것을 추천</a:t>
            </a:r>
            <a:endParaRPr lang="en-US" altLang="ko-KR" sz="1400" smtClean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0800000" flipV="1">
            <a:off x="4572000" y="4548972"/>
            <a:ext cx="43617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prstClr val="black"/>
                </a:solidFill>
              </a:rPr>
              <a:t>차트 입력 정보</a:t>
            </a:r>
            <a:r>
              <a:rPr lang="en-US" altLang="ko-KR" sz="1400" smtClean="0">
                <a:solidFill>
                  <a:prstClr val="black"/>
                </a:solidFill>
              </a:rPr>
              <a:t>, </a:t>
            </a:r>
            <a:r>
              <a:rPr lang="ko-KR" altLang="en-US" sz="1400" smtClean="0">
                <a:solidFill>
                  <a:prstClr val="black"/>
                </a:solidFill>
              </a:rPr>
              <a:t>하위 항목에도 </a:t>
            </a:r>
            <a:r>
              <a:rPr lang="en-US" altLang="ko-KR" sz="1400" smtClean="0">
                <a:solidFill>
                  <a:prstClr val="black"/>
                </a:solidFill>
              </a:rPr>
              <a:t>JSON</a:t>
            </a:r>
            <a:r>
              <a:rPr lang="ko-KR" altLang="en-US" sz="1400" smtClean="0">
                <a:solidFill>
                  <a:prstClr val="black"/>
                </a:solidFill>
              </a:rPr>
              <a:t>형식으로 데이터를 입력할 수 있다</a:t>
            </a:r>
            <a:r>
              <a:rPr lang="en-US" altLang="ko-KR" sz="1400" smtClean="0">
                <a:solidFill>
                  <a:prstClr val="black"/>
                </a:solidFill>
              </a:rPr>
              <a:t>.</a:t>
            </a: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series : </a:t>
            </a:r>
            <a:r>
              <a:rPr lang="ko-KR" altLang="en-US" sz="1200" smtClean="0">
                <a:solidFill>
                  <a:prstClr val="black"/>
                </a:solidFill>
              </a:rPr>
              <a:t>차트 데이터</a:t>
            </a:r>
            <a:endParaRPr lang="en-US" altLang="ko-KR" sz="1200" smtClean="0">
              <a:solidFill>
                <a:prstClr val="black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tooltip : </a:t>
            </a:r>
            <a:r>
              <a:rPr lang="ko-KR" altLang="en-US" sz="1200" smtClean="0">
                <a:solidFill>
                  <a:prstClr val="black"/>
                </a:solidFill>
              </a:rPr>
              <a:t>툴팁 데이터</a:t>
            </a:r>
            <a:endParaRPr lang="en-US" altLang="ko-KR" sz="1200" smtClean="0">
              <a:solidFill>
                <a:prstClr val="black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title : </a:t>
            </a:r>
            <a:r>
              <a:rPr lang="ko-KR" altLang="en-US" sz="1200" smtClean="0">
                <a:solidFill>
                  <a:prstClr val="black"/>
                </a:solidFill>
              </a:rPr>
              <a:t>차트명 데이터</a:t>
            </a:r>
            <a:endParaRPr lang="en-US" altLang="ko-KR" sz="1200" smtClean="0">
              <a:solidFill>
                <a:prstClr val="black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xAxis : X</a:t>
            </a:r>
            <a:r>
              <a:rPr lang="ko-KR" altLang="en-US" sz="1200" smtClean="0">
                <a:solidFill>
                  <a:prstClr val="black"/>
                </a:solidFill>
              </a:rPr>
              <a:t>축 데이터</a:t>
            </a:r>
            <a:endParaRPr lang="en-US" altLang="ko-KR" sz="1200" smtClean="0">
              <a:solidFill>
                <a:prstClr val="black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yAxis : Y</a:t>
            </a:r>
            <a:r>
              <a:rPr lang="ko-KR" altLang="en-US" sz="1200" smtClean="0">
                <a:solidFill>
                  <a:prstClr val="black"/>
                </a:solidFill>
              </a:rPr>
              <a:t>축 데이터</a:t>
            </a:r>
            <a:endParaRPr lang="en-US" altLang="ko-KR" sz="120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91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079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3864" y="802505"/>
            <a:ext cx="3607192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차트 데이터 정보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(series)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 rot="10800000" flipV="1">
            <a:off x="4572000" y="2242023"/>
            <a:ext cx="436178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prstClr val="black"/>
                </a:solidFill>
              </a:rPr>
              <a:t>series</a:t>
            </a:r>
            <a:r>
              <a:rPr lang="ko-KR" altLang="en-US" sz="1400" smtClean="0">
                <a:solidFill>
                  <a:prstClr val="black"/>
                </a:solidFill>
              </a:rPr>
              <a:t>에는 실제로 차트에 사용할 데이터를 </a:t>
            </a:r>
            <a:r>
              <a:rPr lang="en-US" altLang="ko-KR" sz="1400" smtClean="0">
                <a:solidFill>
                  <a:prstClr val="black"/>
                </a:solidFill>
              </a:rPr>
              <a:t>JSON </a:t>
            </a:r>
            <a:r>
              <a:rPr lang="ko-KR" altLang="en-US" sz="1400" smtClean="0">
                <a:solidFill>
                  <a:prstClr val="black"/>
                </a:solidFill>
              </a:rPr>
              <a:t>형식으로 입력한다</a:t>
            </a:r>
            <a:r>
              <a:rPr lang="en-US" altLang="ko-KR" sz="1400" smtClean="0">
                <a:solidFill>
                  <a:prstClr val="black"/>
                </a:solidFill>
              </a:rPr>
              <a:t>.</a:t>
            </a:r>
            <a:r>
              <a:rPr lang="ko-KR" altLang="en-US" sz="1400" smtClean="0">
                <a:solidFill>
                  <a:prstClr val="black"/>
                </a:solidFill>
              </a:rPr>
              <a:t> </a:t>
            </a:r>
            <a:endParaRPr lang="en-US" altLang="ko-KR" sz="1400" smtClean="0">
              <a:solidFill>
                <a:prstClr val="black"/>
              </a:solidFill>
            </a:endParaRPr>
          </a:p>
          <a:p>
            <a:endParaRPr lang="en-US" altLang="ko-KR" sz="140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prstClr val="black"/>
                </a:solidFill>
              </a:rPr>
              <a:t>name</a:t>
            </a:r>
            <a:r>
              <a:rPr lang="ko-KR" altLang="en-US" sz="1400" smtClean="0">
                <a:solidFill>
                  <a:prstClr val="black"/>
                </a:solidFill>
              </a:rPr>
              <a:t>에는 차트 데이터 객체의 이름</a:t>
            </a:r>
            <a:r>
              <a:rPr lang="en-US" altLang="ko-KR" sz="1400" smtClean="0">
                <a:solidFill>
                  <a:prstClr val="black"/>
                </a:solidFill>
              </a:rPr>
              <a:t>, data</a:t>
            </a:r>
            <a:r>
              <a:rPr lang="ko-KR" altLang="en-US" sz="1400" smtClean="0">
                <a:solidFill>
                  <a:prstClr val="black"/>
                </a:solidFill>
              </a:rPr>
              <a:t>에는 차트에 사용할 객체 데이터</a:t>
            </a:r>
            <a:r>
              <a:rPr lang="en-US" altLang="ko-KR" sz="1400" smtClean="0">
                <a:solidFill>
                  <a:prstClr val="black"/>
                </a:solidFill>
              </a:rPr>
              <a:t>(JSON)</a:t>
            </a:r>
            <a:r>
              <a:rPr lang="ko-KR" altLang="en-US" sz="1400" smtClean="0">
                <a:solidFill>
                  <a:prstClr val="black"/>
                </a:solidFill>
              </a:rPr>
              <a:t>가 들어간다</a:t>
            </a:r>
            <a:r>
              <a:rPr lang="en-US" altLang="ko-KR" sz="1400" smtClean="0">
                <a:solidFill>
                  <a:prstClr val="black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prstClr val="black"/>
                </a:solidFill>
              </a:rPr>
              <a:t>data</a:t>
            </a:r>
            <a:r>
              <a:rPr lang="ko-KR" altLang="en-US" sz="1400" smtClean="0">
                <a:solidFill>
                  <a:prstClr val="black"/>
                </a:solidFill>
              </a:rPr>
              <a:t>부분에 필수적으로 들어가야할 데이터</a:t>
            </a:r>
            <a:endParaRPr lang="en-US" altLang="ko-KR" sz="1400" smtClean="0">
              <a:solidFill>
                <a:prstClr val="black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name : </a:t>
            </a:r>
            <a:r>
              <a:rPr lang="ko-KR" altLang="en-US" sz="1200" smtClean="0">
                <a:solidFill>
                  <a:prstClr val="black"/>
                </a:solidFill>
              </a:rPr>
              <a:t>데이터명</a:t>
            </a:r>
            <a:endParaRPr lang="en-US" altLang="ko-KR" sz="1200" smtClean="0">
              <a:solidFill>
                <a:prstClr val="black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id : </a:t>
            </a:r>
            <a:r>
              <a:rPr lang="ko-KR" altLang="en-US" sz="1200" smtClean="0">
                <a:solidFill>
                  <a:prstClr val="black"/>
                </a:solidFill>
              </a:rPr>
              <a:t>데이터의 </a:t>
            </a:r>
            <a:r>
              <a:rPr lang="en-US" altLang="ko-KR" sz="1200" smtClean="0">
                <a:solidFill>
                  <a:prstClr val="black"/>
                </a:solidFill>
              </a:rPr>
              <a:t>id(</a:t>
            </a:r>
            <a:r>
              <a:rPr lang="ko-KR" altLang="en-US" sz="1200" smtClean="0">
                <a:solidFill>
                  <a:prstClr val="black"/>
                </a:solidFill>
              </a:rPr>
              <a:t>계층형 구조에 사용</a:t>
            </a:r>
            <a:r>
              <a:rPr lang="en-US" altLang="ko-KR" sz="1200" smtClean="0">
                <a:solidFill>
                  <a:prstClr val="black"/>
                </a:solidFill>
              </a:rPr>
              <a:t>)</a:t>
            </a: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start : </a:t>
            </a:r>
            <a:r>
              <a:rPr lang="ko-KR" altLang="en-US" sz="1200" smtClean="0">
                <a:solidFill>
                  <a:prstClr val="black"/>
                </a:solidFill>
              </a:rPr>
              <a:t>데이터의 시작 날짜</a:t>
            </a:r>
            <a:r>
              <a:rPr lang="en-US" altLang="ko-KR" sz="1200" smtClean="0">
                <a:solidFill>
                  <a:prstClr val="black"/>
                </a:solidFill>
              </a:rPr>
              <a:t>(date</a:t>
            </a:r>
            <a:r>
              <a:rPr lang="ko-KR" altLang="en-US" sz="1200" smtClean="0">
                <a:solidFill>
                  <a:prstClr val="black"/>
                </a:solidFill>
              </a:rPr>
              <a:t>형식</a:t>
            </a:r>
            <a:r>
              <a:rPr lang="en-US" altLang="ko-KR" sz="1200" smtClean="0">
                <a:solidFill>
                  <a:prstClr val="black"/>
                </a:solidFill>
              </a:rPr>
              <a:t>)</a:t>
            </a: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end : </a:t>
            </a:r>
            <a:r>
              <a:rPr lang="ko-KR" altLang="en-US" sz="1200" smtClean="0">
                <a:solidFill>
                  <a:prstClr val="black"/>
                </a:solidFill>
              </a:rPr>
              <a:t>데이터의 종료 날짜</a:t>
            </a:r>
            <a:r>
              <a:rPr lang="en-US" altLang="ko-KR" sz="1200" smtClean="0">
                <a:solidFill>
                  <a:prstClr val="black"/>
                </a:solidFill>
              </a:rPr>
              <a:t>(date</a:t>
            </a:r>
            <a:r>
              <a:rPr lang="ko-KR" altLang="en-US" sz="1200" smtClean="0">
                <a:solidFill>
                  <a:prstClr val="black"/>
                </a:solidFill>
              </a:rPr>
              <a:t>형식</a:t>
            </a:r>
            <a:r>
              <a:rPr lang="en-US" altLang="ko-KR" sz="1200" smtClean="0">
                <a:solidFill>
                  <a:prstClr val="black"/>
                </a:solidFill>
              </a:rPr>
              <a:t>)</a:t>
            </a:r>
          </a:p>
          <a:p>
            <a:pPr marL="628650" lvl="1" indent="-171450">
              <a:buFontTx/>
              <a:buChar char="-"/>
            </a:pPr>
            <a:endParaRPr lang="en-US" altLang="ko-KR" sz="120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prstClr val="black"/>
                </a:solidFill>
              </a:rPr>
              <a:t>data</a:t>
            </a:r>
            <a:r>
              <a:rPr lang="ko-KR" altLang="en-US" sz="1400">
                <a:solidFill>
                  <a:prstClr val="black"/>
                </a:solidFill>
              </a:rPr>
              <a:t>부분에 </a:t>
            </a:r>
            <a:r>
              <a:rPr lang="ko-KR" altLang="en-US" sz="1400" smtClean="0">
                <a:solidFill>
                  <a:prstClr val="black"/>
                </a:solidFill>
              </a:rPr>
              <a:t>선택적으로 들어가는 데이터</a:t>
            </a:r>
            <a:endParaRPr lang="en-US" altLang="ko-KR" sz="1400" smtClean="0">
              <a:solidFill>
                <a:prstClr val="black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parent </a:t>
            </a:r>
            <a:r>
              <a:rPr lang="en-US" altLang="ko-KR" sz="1200">
                <a:solidFill>
                  <a:prstClr val="black"/>
                </a:solidFill>
              </a:rPr>
              <a:t>: </a:t>
            </a:r>
            <a:r>
              <a:rPr lang="ko-KR" altLang="en-US" sz="1200" smtClean="0">
                <a:solidFill>
                  <a:prstClr val="black"/>
                </a:solidFill>
              </a:rPr>
              <a:t>데이터의 상위데이터</a:t>
            </a:r>
            <a:r>
              <a:rPr lang="en-US" altLang="ko-KR" sz="1200" smtClean="0">
                <a:solidFill>
                  <a:prstClr val="black"/>
                </a:solidFill>
              </a:rPr>
              <a:t>, </a:t>
            </a:r>
            <a:r>
              <a:rPr lang="ko-KR" altLang="en-US" sz="1200" smtClean="0">
                <a:solidFill>
                  <a:prstClr val="black"/>
                </a:solidFill>
              </a:rPr>
              <a:t>계층형 구조로 표현할 때 사용되고 값으로는 위에 선언된 </a:t>
            </a:r>
            <a:r>
              <a:rPr lang="en-US" altLang="ko-KR" sz="1200" smtClean="0">
                <a:solidFill>
                  <a:prstClr val="black"/>
                </a:solidFill>
              </a:rPr>
              <a:t>id</a:t>
            </a:r>
            <a:r>
              <a:rPr lang="ko-KR" altLang="en-US" sz="1200" smtClean="0">
                <a:solidFill>
                  <a:prstClr val="black"/>
                </a:solidFill>
              </a:rPr>
              <a:t>값이 들어감</a:t>
            </a:r>
            <a:endParaRPr lang="en-US" altLang="ko-KR" sz="1200" smtClean="0">
              <a:solidFill>
                <a:prstClr val="black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collapsed : </a:t>
            </a:r>
            <a:r>
              <a:rPr lang="ko-KR" altLang="en-US" sz="1200" smtClean="0">
                <a:solidFill>
                  <a:prstClr val="black"/>
                </a:solidFill>
              </a:rPr>
              <a:t>계층형 구조로 표현했을 때 접어둘지 말지를 선택</a:t>
            </a:r>
            <a:r>
              <a:rPr lang="en-US" altLang="ko-KR" sz="1200" smtClean="0">
                <a:solidFill>
                  <a:prstClr val="black"/>
                </a:solidFill>
              </a:rPr>
              <a:t>, boolean</a:t>
            </a:r>
            <a:r>
              <a:rPr lang="ko-KR" altLang="en-US" sz="1200" smtClean="0">
                <a:solidFill>
                  <a:prstClr val="black"/>
                </a:solidFill>
              </a:rPr>
              <a:t>값이 들어가며 기본값은 </a:t>
            </a:r>
            <a:r>
              <a:rPr lang="en-US" altLang="ko-KR" sz="1200" smtClean="0">
                <a:solidFill>
                  <a:prstClr val="black"/>
                </a:solidFill>
              </a:rPr>
              <a:t>false</a:t>
            </a: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completed </a:t>
            </a:r>
            <a:r>
              <a:rPr lang="en-US" altLang="ko-KR" sz="1200">
                <a:solidFill>
                  <a:prstClr val="black"/>
                </a:solidFill>
              </a:rPr>
              <a:t>: </a:t>
            </a:r>
            <a:r>
              <a:rPr lang="ko-KR" altLang="en-US" sz="1200" smtClean="0">
                <a:solidFill>
                  <a:prstClr val="black"/>
                </a:solidFill>
              </a:rPr>
              <a:t>데이터의 진행도를 표현</a:t>
            </a:r>
            <a:r>
              <a:rPr lang="en-US" altLang="ko-KR" sz="1200" smtClean="0">
                <a:solidFill>
                  <a:prstClr val="black"/>
                </a:solidFill>
              </a:rPr>
              <a:t>, int, double</a:t>
            </a:r>
            <a:r>
              <a:rPr lang="ko-KR" altLang="en-US" sz="1200" smtClean="0">
                <a:solidFill>
                  <a:prstClr val="black"/>
                </a:solidFill>
              </a:rPr>
              <a:t>형 데이터가 들어가며 선언되지 않았을때 기본값은 </a:t>
            </a:r>
            <a:r>
              <a:rPr lang="en-US" altLang="ko-KR" sz="1200" smtClean="0">
                <a:solidFill>
                  <a:prstClr val="black"/>
                </a:solidFill>
              </a:rPr>
              <a:t>0</a:t>
            </a: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description : </a:t>
            </a:r>
            <a:r>
              <a:rPr lang="ko-KR" altLang="en-US" sz="1200" smtClean="0">
                <a:solidFill>
                  <a:prstClr val="black"/>
                </a:solidFill>
              </a:rPr>
              <a:t>데이터에 추가적으로 입력할 수 있는 정보</a:t>
            </a:r>
            <a:endParaRPr lang="en-US" altLang="ko-KR" sz="1400" smtClean="0">
              <a:solidFill>
                <a:prstClr val="black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9" y="1285235"/>
            <a:ext cx="4244266" cy="51733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271" y="1285235"/>
            <a:ext cx="5423831" cy="101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1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079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3864" y="802505"/>
            <a:ext cx="2766681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툴팁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정보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(tooltip)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68" y="1366282"/>
            <a:ext cx="4489860" cy="305055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69" y="4416832"/>
            <a:ext cx="4088020" cy="180328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10800000" flipV="1">
            <a:off x="4558089" y="1547158"/>
            <a:ext cx="43617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prstClr val="black"/>
                </a:solidFill>
              </a:rPr>
              <a:t>tooltip</a:t>
            </a:r>
            <a:r>
              <a:rPr lang="ko-KR" altLang="en-US" sz="1400" smtClean="0">
                <a:solidFill>
                  <a:prstClr val="black"/>
                </a:solidFill>
              </a:rPr>
              <a:t>에는 </a:t>
            </a:r>
            <a:r>
              <a:rPr lang="en-US" altLang="ko-KR" sz="1400" smtClean="0">
                <a:solidFill>
                  <a:prstClr val="black"/>
                </a:solidFill>
              </a:rPr>
              <a:t>series</a:t>
            </a:r>
            <a:r>
              <a:rPr lang="ko-KR" altLang="en-US" sz="1400" smtClean="0">
                <a:solidFill>
                  <a:prstClr val="black"/>
                </a:solidFill>
              </a:rPr>
              <a:t>의 </a:t>
            </a:r>
            <a:r>
              <a:rPr lang="en-US" altLang="ko-KR" sz="1400" smtClean="0">
                <a:solidFill>
                  <a:prstClr val="black"/>
                </a:solidFill>
              </a:rPr>
              <a:t>data</a:t>
            </a:r>
            <a:r>
              <a:rPr lang="ko-KR" altLang="en-US" sz="1400" smtClean="0">
                <a:solidFill>
                  <a:prstClr val="black"/>
                </a:solidFill>
              </a:rPr>
              <a:t>에 입력된 데이터를 바탕으로 그래프에 마우스를 올렸을때 추가적으로 표시해주는 선택적 데이터이다</a:t>
            </a:r>
            <a:r>
              <a:rPr lang="en-US" altLang="ko-KR" sz="1400" smtClean="0">
                <a:solidFill>
                  <a:prstClr val="black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prstClr val="black"/>
                </a:solidFill>
              </a:rPr>
              <a:t>기본적으로는 </a:t>
            </a:r>
            <a:r>
              <a:rPr lang="en-US" altLang="ko-KR" sz="1400" smtClean="0">
                <a:solidFill>
                  <a:prstClr val="black"/>
                </a:solidFill>
              </a:rPr>
              <a:t>html </a:t>
            </a:r>
            <a:r>
              <a:rPr lang="ko-KR" altLang="en-US" sz="1400" smtClean="0">
                <a:solidFill>
                  <a:prstClr val="black"/>
                </a:solidFill>
              </a:rPr>
              <a:t>형식의 </a:t>
            </a:r>
            <a:r>
              <a:rPr lang="en-US" altLang="ko-KR" sz="1400" smtClean="0">
                <a:solidFill>
                  <a:prstClr val="black"/>
                </a:solidFill>
              </a:rPr>
              <a:t>String</a:t>
            </a:r>
            <a:r>
              <a:rPr lang="ko-KR" altLang="en-US" sz="1400" smtClean="0">
                <a:solidFill>
                  <a:prstClr val="black"/>
                </a:solidFill>
              </a:rPr>
              <a:t>을 반환하나 </a:t>
            </a:r>
            <a:r>
              <a:rPr lang="en-US" altLang="ko-KR" sz="1400" smtClean="0">
                <a:solidFill>
                  <a:prstClr val="black"/>
                </a:solidFill>
              </a:rPr>
              <a:t>Formatter, pointFormatter, reduce</a:t>
            </a:r>
            <a:r>
              <a:rPr lang="ko-KR" altLang="en-US" sz="1400">
                <a:solidFill>
                  <a:prstClr val="black"/>
                </a:solidFill>
              </a:rPr>
              <a:t> </a:t>
            </a:r>
            <a:r>
              <a:rPr lang="ko-KR" altLang="en-US" sz="1400" smtClean="0">
                <a:solidFill>
                  <a:prstClr val="black"/>
                </a:solidFill>
              </a:rPr>
              <a:t>와 같이 </a:t>
            </a:r>
            <a:r>
              <a:rPr lang="en-US" altLang="ko-KR" sz="1400" smtClean="0">
                <a:solidFill>
                  <a:prstClr val="black"/>
                </a:solidFill>
              </a:rPr>
              <a:t>Highcharts</a:t>
            </a:r>
            <a:r>
              <a:rPr lang="ko-KR" altLang="en-US" sz="1400" smtClean="0">
                <a:solidFill>
                  <a:prstClr val="black"/>
                </a:solidFill>
              </a:rPr>
              <a:t>에서 지원하는 함수를 사용해 데이터값을 입력해 반환시킬 수 있다</a:t>
            </a:r>
            <a:r>
              <a:rPr lang="en-US" altLang="ko-KR" sz="1400" smtClean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219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079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3863" y="802505"/>
            <a:ext cx="3718027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제목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,</a:t>
            </a: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X</a:t>
            </a: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축 정보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(title, xAxis)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9" y="2506582"/>
            <a:ext cx="6290225" cy="109298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9" y="1613136"/>
            <a:ext cx="3449939" cy="89344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10800000" flipV="1">
            <a:off x="4666265" y="1613136"/>
            <a:ext cx="41426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prstClr val="black"/>
                </a:solidFill>
              </a:rPr>
              <a:t>title</a:t>
            </a:r>
            <a:r>
              <a:rPr lang="ko-KR" altLang="en-US" sz="1400" smtClean="0">
                <a:solidFill>
                  <a:prstClr val="black"/>
                </a:solidFill>
              </a:rPr>
              <a:t>에는 차트의 상단에 표시할 제목 데이터이다</a:t>
            </a:r>
            <a:r>
              <a:rPr lang="en-US" altLang="ko-KR" sz="1400" smtClean="0">
                <a:solidFill>
                  <a:prstClr val="black"/>
                </a:solidFill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prstClr val="black"/>
                </a:solidFill>
              </a:rPr>
              <a:t>기본적으로 </a:t>
            </a:r>
            <a:r>
              <a:rPr lang="en-US" altLang="ko-KR" sz="1400" smtClean="0">
                <a:solidFill>
                  <a:prstClr val="black"/>
                </a:solidFill>
              </a:rPr>
              <a:t>text</a:t>
            </a:r>
            <a:r>
              <a:rPr lang="ko-KR" altLang="en-US" sz="1400" smtClean="0">
                <a:solidFill>
                  <a:prstClr val="black"/>
                </a:solidFill>
              </a:rPr>
              <a:t>에 </a:t>
            </a:r>
            <a:r>
              <a:rPr lang="en-US" altLang="ko-KR" sz="1400" smtClean="0">
                <a:solidFill>
                  <a:prstClr val="black"/>
                </a:solidFill>
              </a:rPr>
              <a:t>String</a:t>
            </a:r>
            <a:r>
              <a:rPr lang="ko-KR" altLang="en-US" sz="1400" smtClean="0">
                <a:solidFill>
                  <a:prstClr val="black"/>
                </a:solidFill>
              </a:rPr>
              <a:t>형식으로 입력하고 기타 선택사항으로 스타일을 추가할 수 있다</a:t>
            </a:r>
            <a:r>
              <a:rPr lang="en-US" altLang="ko-KR" sz="140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 rot="10800000" flipV="1">
            <a:off x="263078" y="4182680"/>
            <a:ext cx="8419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prstClr val="black"/>
                </a:solidFill>
              </a:rPr>
              <a:t>xAxis</a:t>
            </a:r>
            <a:r>
              <a:rPr lang="ko-KR" altLang="en-US" sz="1400" smtClean="0">
                <a:solidFill>
                  <a:prstClr val="black"/>
                </a:solidFill>
              </a:rPr>
              <a:t>에는 차트의 </a:t>
            </a:r>
            <a:r>
              <a:rPr lang="en-US" altLang="ko-KR" sz="1400" smtClean="0">
                <a:solidFill>
                  <a:prstClr val="black"/>
                </a:solidFill>
              </a:rPr>
              <a:t>X</a:t>
            </a:r>
            <a:r>
              <a:rPr lang="ko-KR" altLang="en-US" sz="1400" smtClean="0">
                <a:solidFill>
                  <a:prstClr val="black"/>
                </a:solidFill>
              </a:rPr>
              <a:t>축에 해당하는 데이터가 입력된다</a:t>
            </a:r>
            <a:r>
              <a:rPr lang="en-US" altLang="ko-KR" sz="1400" smtClean="0">
                <a:solidFill>
                  <a:prstClr val="black"/>
                </a:solidFill>
              </a:rPr>
              <a:t>. </a:t>
            </a:r>
            <a:r>
              <a:rPr lang="ko-KR" altLang="en-US" sz="1400" smtClean="0">
                <a:solidFill>
                  <a:prstClr val="black"/>
                </a:solidFill>
              </a:rPr>
              <a:t>일반적으로 날짜</a:t>
            </a:r>
            <a:r>
              <a:rPr lang="en-US" altLang="ko-KR" sz="1400" smtClean="0">
                <a:solidFill>
                  <a:prstClr val="black"/>
                </a:solidFill>
              </a:rPr>
              <a:t>(</a:t>
            </a:r>
            <a:r>
              <a:rPr lang="ko-KR" altLang="en-US" sz="1400" smtClean="0">
                <a:solidFill>
                  <a:prstClr val="black"/>
                </a:solidFill>
              </a:rPr>
              <a:t>범위</a:t>
            </a:r>
            <a:r>
              <a:rPr lang="en-US" altLang="ko-KR" sz="1400" smtClean="0">
                <a:solidFill>
                  <a:prstClr val="black"/>
                </a:solidFill>
              </a:rPr>
              <a:t>)</a:t>
            </a:r>
            <a:r>
              <a:rPr lang="ko-KR" altLang="en-US" sz="1400" smtClean="0">
                <a:solidFill>
                  <a:prstClr val="black"/>
                </a:solidFill>
              </a:rPr>
              <a:t>데이터가 들어간다</a:t>
            </a:r>
            <a:r>
              <a:rPr lang="en-US" altLang="ko-KR" sz="1400" smtClean="0">
                <a:solidFill>
                  <a:prstClr val="black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prstClr val="black"/>
                </a:solidFill>
              </a:rPr>
              <a:t>min</a:t>
            </a:r>
            <a:r>
              <a:rPr lang="ko-KR" altLang="en-US" sz="1400" smtClean="0">
                <a:solidFill>
                  <a:prstClr val="black"/>
                </a:solidFill>
              </a:rPr>
              <a:t>에는 전체 데이터의 시작 날짜</a:t>
            </a:r>
            <a:r>
              <a:rPr lang="en-US" altLang="ko-KR" sz="1400" smtClean="0">
                <a:solidFill>
                  <a:prstClr val="black"/>
                </a:solidFill>
              </a:rPr>
              <a:t>, max</a:t>
            </a:r>
            <a:r>
              <a:rPr lang="ko-KR" altLang="en-US" sz="1400" smtClean="0">
                <a:solidFill>
                  <a:prstClr val="black"/>
                </a:solidFill>
              </a:rPr>
              <a:t>에는 전체 데이터의 종료 날짜를 입력할 수 있고</a:t>
            </a:r>
            <a:r>
              <a:rPr lang="en-US" altLang="ko-KR" sz="1400">
                <a:solidFill>
                  <a:prstClr val="black"/>
                </a:solidFill>
              </a:rPr>
              <a:t> </a:t>
            </a:r>
            <a:r>
              <a:rPr lang="ko-KR" altLang="en-US" sz="1400" smtClean="0">
                <a:solidFill>
                  <a:prstClr val="black"/>
                </a:solidFill>
              </a:rPr>
              <a:t>선택적으로 </a:t>
            </a:r>
            <a:r>
              <a:rPr lang="en-US" altLang="ko-KR" sz="1400" smtClean="0">
                <a:solidFill>
                  <a:prstClr val="black"/>
                </a:solidFill>
              </a:rPr>
              <a:t>currentDateIndicator</a:t>
            </a:r>
            <a:r>
              <a:rPr lang="ko-KR" altLang="en-US" sz="1400" smtClean="0">
                <a:solidFill>
                  <a:prstClr val="black"/>
                </a:solidFill>
              </a:rPr>
              <a:t>를 이용해서 현재 날짜를 차트에 표시할 수 있다</a:t>
            </a:r>
            <a:r>
              <a:rPr lang="en-US" altLang="ko-KR" sz="1400" smtClean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791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079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3864" y="802505"/>
            <a:ext cx="1113372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Code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9" y="1295577"/>
            <a:ext cx="4789211" cy="51100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10800000" flipV="1">
            <a:off x="4666265" y="1948542"/>
            <a:ext cx="41426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prstClr val="black"/>
                </a:solidFill>
              </a:rPr>
              <a:t>yAxis</a:t>
            </a:r>
            <a:r>
              <a:rPr lang="ko-KR" altLang="en-US" sz="1400" smtClean="0">
                <a:solidFill>
                  <a:prstClr val="black"/>
                </a:solidFill>
              </a:rPr>
              <a:t>에는 </a:t>
            </a:r>
            <a:r>
              <a:rPr lang="en-US" altLang="ko-KR" sz="1400" smtClean="0">
                <a:solidFill>
                  <a:prstClr val="black"/>
                </a:solidFill>
              </a:rPr>
              <a:t>Y</a:t>
            </a:r>
            <a:r>
              <a:rPr lang="ko-KR" altLang="en-US" sz="1400" smtClean="0">
                <a:solidFill>
                  <a:prstClr val="black"/>
                </a:solidFill>
              </a:rPr>
              <a:t>축에 해당하는 데이터가 들어간다</a:t>
            </a:r>
            <a:r>
              <a:rPr lang="en-US" altLang="ko-KR" sz="1400" smtClean="0">
                <a:solidFill>
                  <a:prstClr val="black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prstClr val="black"/>
                </a:solidFill>
              </a:rPr>
              <a:t>yAxis</a:t>
            </a:r>
            <a:r>
              <a:rPr lang="ko-KR" altLang="en-US" sz="1400" smtClean="0">
                <a:solidFill>
                  <a:prstClr val="black"/>
                </a:solidFill>
              </a:rPr>
              <a:t>는 선택적으로 입력 여부를 선택할 수 있으며 사용하지 않을 경우 기본적으로는 입력데이터명만 표시된다</a:t>
            </a:r>
            <a:r>
              <a:rPr lang="en-US" altLang="ko-KR" sz="1400" smtClean="0">
                <a:solidFill>
                  <a:prstClr val="black"/>
                </a:solidFill>
              </a:rPr>
              <a:t>.</a:t>
            </a:r>
            <a:r>
              <a:rPr lang="ko-KR" altLang="en-US" sz="1400" smtClean="0">
                <a:solidFill>
                  <a:prstClr val="black"/>
                </a:solidFill>
              </a:rPr>
              <a:t> </a:t>
            </a:r>
            <a:endParaRPr lang="en-US" altLang="ko-KR" sz="140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prstClr val="black"/>
                </a:solidFill>
              </a:rPr>
              <a:t>grid</a:t>
            </a:r>
            <a:r>
              <a:rPr lang="ko-KR" altLang="en-US" sz="1400" smtClean="0">
                <a:solidFill>
                  <a:prstClr val="black"/>
                </a:solidFill>
              </a:rPr>
              <a:t>를 사용해서 </a:t>
            </a:r>
            <a:r>
              <a:rPr lang="en-US" altLang="ko-KR" sz="1400" smtClean="0">
                <a:solidFill>
                  <a:prstClr val="black"/>
                </a:solidFill>
              </a:rPr>
              <a:t>y</a:t>
            </a:r>
            <a:r>
              <a:rPr lang="ko-KR" altLang="en-US" sz="1400" smtClean="0">
                <a:solidFill>
                  <a:prstClr val="black"/>
                </a:solidFill>
              </a:rPr>
              <a:t>축 테이블의 스타일</a:t>
            </a:r>
            <a:r>
              <a:rPr lang="en-US" altLang="ko-KR" sz="1400" smtClean="0">
                <a:solidFill>
                  <a:prstClr val="black"/>
                </a:solidFill>
              </a:rPr>
              <a:t>, </a:t>
            </a:r>
            <a:r>
              <a:rPr lang="ko-KR" altLang="en-US" sz="1400" smtClean="0">
                <a:solidFill>
                  <a:prstClr val="black"/>
                </a:solidFill>
              </a:rPr>
              <a:t>추가적으로 입력할 데이터를 정할 수 있다</a:t>
            </a:r>
            <a:r>
              <a:rPr lang="en-US" altLang="ko-KR" sz="1400" smtClean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6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일정관리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전현규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49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699</Words>
  <Application>Microsoft Office PowerPoint</Application>
  <PresentationFormat>화면 슬라이드 쇼(4:3)</PresentationFormat>
  <Paragraphs>116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Arial</vt:lpstr>
      <vt:lpstr>Calibri Light</vt:lpstr>
      <vt:lpstr>나눔스퀘어_ac</vt:lpstr>
      <vt:lpstr>맑은 고딕</vt:lpstr>
      <vt:lpstr>Calibri</vt:lpstr>
      <vt:lpstr>타이포_스톰 B</vt:lpstr>
      <vt:lpstr>메인 레이아웃_1</vt:lpstr>
      <vt:lpstr>Office 테마</vt:lpstr>
      <vt:lpstr>목차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507-14</cp:lastModifiedBy>
  <cp:revision>189</cp:revision>
  <dcterms:created xsi:type="dcterms:W3CDTF">2020-05-05T13:43:36Z</dcterms:created>
  <dcterms:modified xsi:type="dcterms:W3CDTF">2020-05-28T08:37:53Z</dcterms:modified>
</cp:coreProperties>
</file>