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  <p:sldMasterId id="2147483676" r:id="rId3"/>
    <p:sldMasterId id="2147483688" r:id="rId4"/>
    <p:sldMasterId id="2147483760" r:id="rId5"/>
  </p:sldMasterIdLst>
  <p:notesMasterIdLst>
    <p:notesMasterId r:id="rId25"/>
  </p:notesMasterIdLst>
  <p:sldIdLst>
    <p:sldId id="601" r:id="rId6"/>
    <p:sldId id="834" r:id="rId7"/>
    <p:sldId id="835" r:id="rId8"/>
    <p:sldId id="836" r:id="rId9"/>
    <p:sldId id="837" r:id="rId10"/>
    <p:sldId id="838" r:id="rId11"/>
    <p:sldId id="839" r:id="rId12"/>
    <p:sldId id="840" r:id="rId13"/>
    <p:sldId id="640" r:id="rId14"/>
    <p:sldId id="784" r:id="rId15"/>
    <p:sldId id="785" r:id="rId16"/>
    <p:sldId id="786" r:id="rId17"/>
    <p:sldId id="787" r:id="rId18"/>
    <p:sldId id="788" r:id="rId19"/>
    <p:sldId id="789" r:id="rId20"/>
    <p:sldId id="790" r:id="rId21"/>
    <p:sldId id="791" r:id="rId22"/>
    <p:sldId id="792" r:id="rId23"/>
    <p:sldId id="793" r:id="rId24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26"/>
      <p: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94C3BB"/>
    <a:srgbClr val="FDBBC1"/>
    <a:srgbClr val="EAEAEA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6429" autoAdjust="0"/>
  </p:normalViewPr>
  <p:slideViewPr>
    <p:cSldViewPr snapToGrid="0">
      <p:cViewPr varScale="1">
        <p:scale>
          <a:sx n="115" d="100"/>
          <a:sy n="115" d="100"/>
        </p:scale>
        <p:origin x="16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font" Target="fonts/font9.fntdata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E9E92-FDD1-4DC3-860A-956C9F2D4B87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09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2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68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48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65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55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72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34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2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60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56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0014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361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7862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703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89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8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183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6126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508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875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093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2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8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98143" y="2564403"/>
            <a:ext cx="4528868" cy="1162208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398143" y="2564402"/>
            <a:ext cx="4459857" cy="1093198"/>
          </a:xfrm>
          <a:prstGeom prst="rect">
            <a:avLst/>
          </a:prstGeom>
          <a:solidFill>
            <a:srgbClr val="FDBBC1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322" y="2866983"/>
            <a:ext cx="914399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27011" y="3508569"/>
            <a:ext cx="69874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김형준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41957" y="2564402"/>
            <a:ext cx="1156186" cy="36488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endParaRPr lang="ko-KR" altLang="en-US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3" y="3441454"/>
            <a:ext cx="4642040" cy="330976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3441454"/>
            <a:ext cx="1029729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8519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화면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" y="520388"/>
            <a:ext cx="9003957" cy="292106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4720281" y="3451751"/>
            <a:ext cx="4366054" cy="3309762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6180" y="3708984"/>
            <a:ext cx="4349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PMSEMP, PMSMEMBER, PMSCODES 3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테이블을 조인하여 사원의 정보와 권한정보를 불러온다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Eno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사원번호를 통해 해당 사원을 더블클릭 시 상세 페이지로 이동한다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919" y="3709292"/>
            <a:ext cx="4637922" cy="14927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1. SELECT </a:t>
            </a:r>
            <a:r>
              <a:rPr lang="en-US" altLang="ko-KR" sz="1300" u="sng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a.eno</a:t>
            </a:r>
            <a:r>
              <a:rPr lang="en-US" altLang="ko-KR" sz="1300" u="sng" dirty="0">
                <a:solidFill>
                  <a:prstClr val="black"/>
                </a:solidFill>
                <a:latin typeface="Consolas" panose="020B0609020204030204" pitchFamily="49" charset="0"/>
              </a:rPr>
              <a:t>, a.name, </a:t>
            </a:r>
            <a:r>
              <a:rPr lang="en-US" altLang="ko-KR" sz="1300" u="sng" dirty="0" err="1">
                <a:solidFill>
                  <a:prstClr val="black"/>
                </a:solidFill>
                <a:latin typeface="Consolas" panose="020B0609020204030204" pitchFamily="49" charset="0"/>
              </a:rPr>
              <a:t>a.GRADE</a:t>
            </a:r>
            <a:r>
              <a:rPr lang="en-US" altLang="ko-KR" sz="1300" u="sng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300" u="sng" dirty="0" err="1">
                <a:solidFill>
                  <a:prstClr val="black"/>
                </a:solidFill>
                <a:latin typeface="Consolas" panose="020B0609020204030204" pitchFamily="49" charset="0"/>
              </a:rPr>
              <a:t>a.DEPT</a:t>
            </a:r>
            <a:r>
              <a:rPr lang="en-US" altLang="ko-KR" sz="1300" u="sng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300" u="sng" dirty="0" err="1">
                <a:solidFill>
                  <a:prstClr val="black"/>
                </a:solidFill>
                <a:latin typeface="Consolas" panose="020B0609020204030204" pitchFamily="49" charset="0"/>
              </a:rPr>
              <a:t>a.EMAIL</a:t>
            </a:r>
            <a:r>
              <a:rPr lang="en-US" altLang="ko-KR" sz="1300" u="sng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300" u="sng" dirty="0" err="1">
                <a:solidFill>
                  <a:prstClr val="black"/>
                </a:solidFill>
                <a:latin typeface="Consolas" panose="020B0609020204030204" pitchFamily="49" charset="0"/>
              </a:rPr>
              <a:t>a.PHONE</a:t>
            </a:r>
            <a:r>
              <a:rPr lang="en-US" altLang="ko-KR" sz="1300" u="sng" dirty="0">
                <a:solidFill>
                  <a:prstClr val="black"/>
                </a:solidFill>
                <a:latin typeface="Consolas" panose="020B0609020204030204" pitchFamily="49" charset="0"/>
              </a:rPr>
              <a:t>,  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nsolas" panose="020B0609020204030204" pitchFamily="49" charset="0"/>
              </a:rPr>
              <a:t>(select </a:t>
            </a:r>
            <a:r>
              <a:rPr lang="en-US" altLang="ko-KR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c.CNAME</a:t>
            </a:r>
            <a:r>
              <a:rPr lang="en-US" altLang="ko-KR" sz="1300" dirty="0">
                <a:solidFill>
                  <a:prstClr val="black"/>
                </a:solidFill>
                <a:latin typeface="Consolas" panose="020B0609020204030204" pitchFamily="49" charset="0"/>
              </a:rPr>
              <a:t> from </a:t>
            </a:r>
            <a:r>
              <a:rPr lang="en-US" altLang="ko-KR" sz="1300" u="sng" dirty="0" err="1">
                <a:solidFill>
                  <a:prstClr val="black"/>
                </a:solidFill>
                <a:latin typeface="Consolas" panose="020B0609020204030204" pitchFamily="49" charset="0"/>
              </a:rPr>
              <a:t>pmsmember</a:t>
            </a:r>
            <a:r>
              <a:rPr lang="en-US" altLang="ko-KR" sz="1300" u="sng" dirty="0">
                <a:solidFill>
                  <a:prstClr val="black"/>
                </a:solidFill>
                <a:latin typeface="Consolas" panose="020B0609020204030204" pitchFamily="49" charset="0"/>
              </a:rPr>
              <a:t> b, </a:t>
            </a:r>
            <a:r>
              <a:rPr lang="en-US" altLang="ko-KR" sz="1300" u="sng" dirty="0" err="1">
                <a:solidFill>
                  <a:prstClr val="black"/>
                </a:solidFill>
                <a:latin typeface="Consolas" panose="020B0609020204030204" pitchFamily="49" charset="0"/>
              </a:rPr>
              <a:t>pmscodes</a:t>
            </a:r>
            <a:r>
              <a:rPr lang="en-US" altLang="ko-KR" sz="1300" u="sng" dirty="0">
                <a:solidFill>
                  <a:prstClr val="black"/>
                </a:solidFill>
                <a:latin typeface="Consolas" panose="020B0609020204030204" pitchFamily="49" charset="0"/>
              </a:rPr>
              <a:t> c where </a:t>
            </a:r>
            <a:r>
              <a:rPr lang="en-US" altLang="ko-KR" sz="1300" u="sng" dirty="0" err="1">
                <a:solidFill>
                  <a:prstClr val="black"/>
                </a:solidFill>
                <a:latin typeface="Consolas" panose="020B0609020204030204" pitchFamily="49" charset="0"/>
              </a:rPr>
              <a:t>a.eno</a:t>
            </a:r>
            <a:r>
              <a:rPr lang="en-US" altLang="ko-KR" sz="1300" u="sng" dirty="0">
                <a:solidFill>
                  <a:prstClr val="black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u="sng" dirty="0" err="1">
                <a:solidFill>
                  <a:prstClr val="black"/>
                </a:solidFill>
                <a:latin typeface="Consolas" panose="020B0609020204030204" pitchFamily="49" charset="0"/>
              </a:rPr>
              <a:t>b.mno</a:t>
            </a:r>
            <a:r>
              <a:rPr lang="en-US" altLang="ko-KR" sz="1300" u="sng" dirty="0">
                <a:solidFill>
                  <a:prstClr val="black"/>
                </a:solidFill>
                <a:latin typeface="Consolas" panose="020B0609020204030204" pitchFamily="49" charset="0"/>
              </a:rPr>
              <a:t> and </a:t>
            </a:r>
            <a:r>
              <a:rPr lang="en-US" altLang="ko-KR" sz="1300" u="sng" dirty="0" err="1">
                <a:solidFill>
                  <a:prstClr val="black"/>
                </a:solidFill>
                <a:latin typeface="Consolas" panose="020B0609020204030204" pitchFamily="49" charset="0"/>
              </a:rPr>
              <a:t>b.mdiv</a:t>
            </a:r>
            <a:r>
              <a:rPr lang="en-US" altLang="ko-KR" sz="1300" u="sng" dirty="0">
                <a:solidFill>
                  <a:prstClr val="black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300" u="sng" dirty="0" err="1">
                <a:solidFill>
                  <a:prstClr val="black"/>
                </a:solidFill>
                <a:latin typeface="Consolas" panose="020B0609020204030204" pitchFamily="49" charset="0"/>
              </a:rPr>
              <a:t>c.cno</a:t>
            </a:r>
            <a:r>
              <a:rPr lang="en-US" altLang="ko-KR" sz="1300" u="sng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300" u="sng" dirty="0" err="1">
                <a:solidFill>
                  <a:prstClr val="black"/>
                </a:solidFill>
                <a:latin typeface="Consolas" panose="020B0609020204030204" pitchFamily="49" charset="0"/>
              </a:rPr>
              <a:t>cname</a:t>
            </a:r>
            <a:r>
              <a:rPr lang="en-US" altLang="ko-KR" sz="1300" u="sng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1300" u="sng" dirty="0" err="1">
                <a:solidFill>
                  <a:prstClr val="black"/>
                </a:solidFill>
                <a:latin typeface="Consolas" panose="020B0609020204030204" pitchFamily="49" charset="0"/>
              </a:rPr>
              <a:t>pmsemp</a:t>
            </a:r>
            <a:r>
              <a:rPr lang="en-US" altLang="ko-KR" sz="1300" u="sng" dirty="0">
                <a:solidFill>
                  <a:prstClr val="black"/>
                </a:solidFill>
                <a:latin typeface="Consolas" panose="020B0609020204030204" pitchFamily="49" charset="0"/>
              </a:rPr>
              <a:t> a 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nsolas" panose="020B0609020204030204" pitchFamily="49" charset="0"/>
              </a:rPr>
              <a:t>WHERE 1=1 </a:t>
            </a:r>
          </a:p>
          <a:p>
            <a:r>
              <a:rPr lang="en-US" altLang="ko-KR" sz="13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ORDER </a:t>
            </a:r>
            <a:r>
              <a:rPr lang="en-US" altLang="ko-KR" sz="1300" dirty="0">
                <a:solidFill>
                  <a:prstClr val="black"/>
                </a:solidFill>
                <a:latin typeface="Consolas" panose="020B0609020204030204" pitchFamily="49" charset="0"/>
              </a:rPr>
              <a:t>BY </a:t>
            </a:r>
            <a:r>
              <a:rPr lang="en-US" altLang="ko-KR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a.eno</a:t>
            </a:r>
            <a:r>
              <a:rPr lang="en-US" altLang="ko-KR" sz="13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300" u="sng" dirty="0" err="1">
                <a:solidFill>
                  <a:prstClr val="black"/>
                </a:solidFill>
                <a:latin typeface="Consolas" panose="020B0609020204030204" pitchFamily="49" charset="0"/>
              </a:rPr>
              <a:t>asc</a:t>
            </a:r>
            <a:r>
              <a:rPr lang="en-US" altLang="ko-KR" sz="1300" u="sng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884" y="5209768"/>
            <a:ext cx="4637922" cy="14927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 smtClean="0">
                <a:solidFill>
                  <a:prstClr val="black"/>
                </a:solidFill>
              </a:rPr>
              <a:t>2. </a:t>
            </a:r>
            <a:r>
              <a:rPr lang="en-US" altLang="ko-KR" sz="1300" dirty="0">
                <a:solidFill>
                  <a:prstClr val="black"/>
                </a:solidFill>
              </a:rPr>
              <a:t>S</a:t>
            </a:r>
            <a:r>
              <a:rPr lang="en-US" altLang="ko-KR" sz="1300" dirty="0" smtClean="0">
                <a:solidFill>
                  <a:prstClr val="black"/>
                </a:solidFill>
              </a:rPr>
              <a:t>ELECT </a:t>
            </a:r>
            <a:r>
              <a:rPr lang="en-US" altLang="ko-KR" sz="1300" dirty="0" err="1">
                <a:solidFill>
                  <a:prstClr val="black"/>
                </a:solidFill>
              </a:rPr>
              <a:t>a.eno</a:t>
            </a:r>
            <a:r>
              <a:rPr lang="en-US" altLang="ko-KR" sz="1300" dirty="0">
                <a:solidFill>
                  <a:prstClr val="black"/>
                </a:solidFill>
              </a:rPr>
              <a:t>, a.name, </a:t>
            </a:r>
            <a:r>
              <a:rPr lang="en-US" altLang="ko-KR" sz="1300" dirty="0" err="1">
                <a:solidFill>
                  <a:prstClr val="black"/>
                </a:solidFill>
              </a:rPr>
              <a:t>a.GRADE</a:t>
            </a:r>
            <a:r>
              <a:rPr lang="en-US" altLang="ko-KR" sz="1300" dirty="0">
                <a:solidFill>
                  <a:prstClr val="black"/>
                </a:solidFill>
              </a:rPr>
              <a:t>, </a:t>
            </a:r>
            <a:r>
              <a:rPr lang="en-US" altLang="ko-KR" sz="1300" dirty="0" err="1">
                <a:solidFill>
                  <a:prstClr val="black"/>
                </a:solidFill>
              </a:rPr>
              <a:t>a.DEPT</a:t>
            </a:r>
            <a:r>
              <a:rPr lang="en-US" altLang="ko-KR" sz="1300" dirty="0">
                <a:solidFill>
                  <a:prstClr val="black"/>
                </a:solidFill>
              </a:rPr>
              <a:t>, </a:t>
            </a:r>
            <a:r>
              <a:rPr lang="en-US" altLang="ko-KR" sz="1300" dirty="0" err="1">
                <a:solidFill>
                  <a:prstClr val="black"/>
                </a:solidFill>
              </a:rPr>
              <a:t>a.EMAIL</a:t>
            </a:r>
            <a:r>
              <a:rPr lang="en-US" altLang="ko-KR" sz="1300" dirty="0">
                <a:solidFill>
                  <a:prstClr val="black"/>
                </a:solidFill>
              </a:rPr>
              <a:t>, </a:t>
            </a:r>
            <a:r>
              <a:rPr lang="en-US" altLang="ko-KR" sz="1300" dirty="0" err="1">
                <a:solidFill>
                  <a:prstClr val="black"/>
                </a:solidFill>
              </a:rPr>
              <a:t>a.PHONE</a:t>
            </a:r>
            <a:r>
              <a:rPr lang="en-US" altLang="ko-KR" sz="1300" dirty="0">
                <a:solidFill>
                  <a:prstClr val="black"/>
                </a:solidFill>
              </a:rPr>
              <a:t>,  </a:t>
            </a:r>
          </a:p>
          <a:p>
            <a:r>
              <a:rPr lang="en-US" altLang="ko-KR" sz="1300" dirty="0" err="1">
                <a:solidFill>
                  <a:prstClr val="black"/>
                </a:solidFill>
              </a:rPr>
              <a:t>c.CNAME,b.pno</a:t>
            </a:r>
            <a:endParaRPr lang="en-US" altLang="ko-KR" sz="1300" dirty="0">
              <a:solidFill>
                <a:prstClr val="black"/>
              </a:solidFill>
            </a:endParaRPr>
          </a:p>
          <a:p>
            <a:r>
              <a:rPr lang="en-US" altLang="ko-KR" sz="1300" dirty="0">
                <a:solidFill>
                  <a:prstClr val="black"/>
                </a:solidFill>
              </a:rPr>
              <a:t>FROM </a:t>
            </a:r>
            <a:r>
              <a:rPr lang="en-US" altLang="ko-KR" sz="1300" u="sng" dirty="0" err="1">
                <a:solidFill>
                  <a:prstClr val="black"/>
                </a:solidFill>
              </a:rPr>
              <a:t>pmsemp</a:t>
            </a:r>
            <a:r>
              <a:rPr lang="en-US" altLang="ko-KR" sz="1300" u="sng" dirty="0">
                <a:solidFill>
                  <a:prstClr val="black"/>
                </a:solidFill>
              </a:rPr>
              <a:t> a, </a:t>
            </a:r>
            <a:r>
              <a:rPr lang="en-US" altLang="ko-KR" sz="1300" u="sng" dirty="0" err="1">
                <a:solidFill>
                  <a:prstClr val="black"/>
                </a:solidFill>
              </a:rPr>
              <a:t>pmsmember</a:t>
            </a:r>
            <a:r>
              <a:rPr lang="en-US" altLang="ko-KR" sz="1300" u="sng" dirty="0">
                <a:solidFill>
                  <a:prstClr val="black"/>
                </a:solidFill>
              </a:rPr>
              <a:t> b, </a:t>
            </a:r>
            <a:r>
              <a:rPr lang="en-US" altLang="ko-KR" sz="1300" u="sng" dirty="0" err="1">
                <a:solidFill>
                  <a:prstClr val="black"/>
                </a:solidFill>
              </a:rPr>
              <a:t>pmscodes</a:t>
            </a:r>
            <a:r>
              <a:rPr lang="en-US" altLang="ko-KR" sz="1300" u="sng" dirty="0">
                <a:solidFill>
                  <a:prstClr val="black"/>
                </a:solidFill>
              </a:rPr>
              <a:t> c</a:t>
            </a:r>
          </a:p>
          <a:p>
            <a:r>
              <a:rPr lang="en-US" altLang="ko-KR" sz="1300" dirty="0">
                <a:solidFill>
                  <a:prstClr val="black"/>
                </a:solidFill>
              </a:rPr>
              <a:t>WHERE </a:t>
            </a:r>
            <a:r>
              <a:rPr lang="en-US" altLang="ko-KR" sz="1300" dirty="0" err="1">
                <a:solidFill>
                  <a:prstClr val="black"/>
                </a:solidFill>
              </a:rPr>
              <a:t>b.mdiv</a:t>
            </a:r>
            <a:r>
              <a:rPr lang="en-US" altLang="ko-KR" sz="1300" dirty="0">
                <a:solidFill>
                  <a:prstClr val="black"/>
                </a:solidFill>
              </a:rPr>
              <a:t>=</a:t>
            </a:r>
            <a:r>
              <a:rPr lang="en-US" altLang="ko-KR" sz="1300" dirty="0" err="1">
                <a:solidFill>
                  <a:prstClr val="black"/>
                </a:solidFill>
              </a:rPr>
              <a:t>c.cno</a:t>
            </a:r>
            <a:r>
              <a:rPr lang="en-US" altLang="ko-KR" sz="1300" dirty="0">
                <a:solidFill>
                  <a:prstClr val="black"/>
                </a:solidFill>
              </a:rPr>
              <a:t>(+)</a:t>
            </a:r>
          </a:p>
          <a:p>
            <a:r>
              <a:rPr lang="en-US" altLang="ko-KR" sz="1300" dirty="0">
                <a:solidFill>
                  <a:prstClr val="black"/>
                </a:solidFill>
              </a:rPr>
              <a:t>AND </a:t>
            </a:r>
            <a:r>
              <a:rPr lang="en-US" altLang="ko-KR" sz="1300" dirty="0" err="1">
                <a:solidFill>
                  <a:prstClr val="black"/>
                </a:solidFill>
              </a:rPr>
              <a:t>a.eno</a:t>
            </a:r>
            <a:r>
              <a:rPr lang="en-US" altLang="ko-KR" sz="1300" dirty="0">
                <a:solidFill>
                  <a:prstClr val="black"/>
                </a:solidFill>
              </a:rPr>
              <a:t> = </a:t>
            </a:r>
            <a:r>
              <a:rPr lang="en-US" altLang="ko-KR" sz="1300" dirty="0" err="1">
                <a:solidFill>
                  <a:prstClr val="black"/>
                </a:solidFill>
              </a:rPr>
              <a:t>b.mno</a:t>
            </a:r>
            <a:r>
              <a:rPr lang="en-US" altLang="ko-KR" sz="1300" dirty="0">
                <a:solidFill>
                  <a:prstClr val="black"/>
                </a:solidFill>
              </a:rPr>
              <a:t>(+)</a:t>
            </a:r>
          </a:p>
          <a:p>
            <a:r>
              <a:rPr lang="en-US" altLang="ko-KR" sz="1300" dirty="0">
                <a:solidFill>
                  <a:prstClr val="black"/>
                </a:solidFill>
              </a:rPr>
              <a:t>AND </a:t>
            </a:r>
            <a:r>
              <a:rPr lang="en-US" altLang="ko-KR" sz="1300" dirty="0" err="1">
                <a:solidFill>
                  <a:prstClr val="black"/>
                </a:solidFill>
              </a:rPr>
              <a:t>a.eno</a:t>
            </a:r>
            <a:r>
              <a:rPr lang="en-US" altLang="ko-KR" sz="1300" dirty="0">
                <a:solidFill>
                  <a:prstClr val="black"/>
                </a:solidFill>
              </a:rPr>
              <a:t> = #{</a:t>
            </a:r>
            <a:r>
              <a:rPr lang="en-US" altLang="ko-KR" sz="1300" u="sng" dirty="0" err="1">
                <a:solidFill>
                  <a:prstClr val="black"/>
                </a:solidFill>
              </a:rPr>
              <a:t>eno</a:t>
            </a:r>
            <a:r>
              <a:rPr lang="en-US" altLang="ko-KR" sz="1300" u="sng" dirty="0">
                <a:solidFill>
                  <a:prstClr val="black"/>
                </a:solidFill>
              </a:rPr>
              <a:t>}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검색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3" y="3441454"/>
            <a:ext cx="4642040" cy="330976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3441454"/>
            <a:ext cx="741405" cy="2637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4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8519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화면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" y="520388"/>
            <a:ext cx="9003957" cy="292106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4720281" y="3451751"/>
            <a:ext cx="4366054" cy="3309762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180" y="3708984"/>
            <a:ext cx="4349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box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이름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직급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부서를 선택하게 되면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Script</a:t>
            </a:r>
            <a:r>
              <a:rPr lang="ko-KR" altLang="en-US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jquery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input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검색창의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id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name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값이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box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option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값으로 변경된다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12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변경된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값에 따라 검색이 가능하다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804" y="3708984"/>
            <a:ext cx="2837915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&lt;select class="</a:t>
            </a:r>
            <a:r>
              <a:rPr lang="en-US" altLang="ko-KR" sz="1200" b="1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schdiv</a:t>
            </a:r>
            <a:r>
              <a:rPr lang="en-US" altLang="ko-KR" sz="12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" id="</a:t>
            </a:r>
            <a:r>
              <a:rPr lang="en-US" altLang="ko-KR" sz="1200" b="1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selsch</a:t>
            </a:r>
            <a:r>
              <a:rPr lang="en-US" altLang="ko-KR" sz="12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"&gt;</a:t>
            </a:r>
          </a:p>
          <a:p>
            <a:r>
              <a:rPr lang="en-US" altLang="ko-KR" sz="1200" b="1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option value="name"&gt;</a:t>
            </a:r>
            <a:r>
              <a:rPr lang="ko-KR" altLang="en-US" sz="1200" b="1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이름</a:t>
            </a:r>
            <a:r>
              <a:rPr lang="en-US" altLang="ko-KR" sz="1200" b="1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</a:p>
          <a:p>
            <a:r>
              <a:rPr lang="en-US" altLang="ko-KR" sz="1200" b="1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option value="grade"&gt;</a:t>
            </a:r>
            <a:r>
              <a:rPr lang="ko-KR" altLang="en-US" sz="1200" b="1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직급</a:t>
            </a:r>
            <a:r>
              <a:rPr lang="en-US" altLang="ko-KR" sz="1200" b="1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</a:p>
          <a:p>
            <a:r>
              <a:rPr lang="en-US" altLang="ko-KR" sz="1200" b="1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en-US" altLang="ko-KR" sz="12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option value="</a:t>
            </a:r>
            <a:r>
              <a:rPr lang="en-US" altLang="ko-KR" sz="1200" b="1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</a:t>
            </a:r>
            <a:r>
              <a:rPr lang="en-US" altLang="ko-KR" sz="12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"&gt;</a:t>
            </a:r>
            <a:r>
              <a:rPr lang="ko-KR" altLang="en-US" sz="1200" b="1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</a:t>
            </a:r>
            <a:endParaRPr lang="ko-KR" altLang="en-US" sz="1200" b="1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904" y="4774335"/>
            <a:ext cx="3904734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prstClr val="black"/>
                </a:solidFill>
              </a:rPr>
              <a:t>$("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#</a:t>
            </a:r>
            <a:r>
              <a:rPr lang="en-US" altLang="ko-KR" sz="1200" b="1" dirty="0" err="1">
                <a:solidFill>
                  <a:srgbClr val="FF0000"/>
                </a:solidFill>
              </a:rPr>
              <a:t>selsch</a:t>
            </a:r>
            <a:r>
              <a:rPr lang="en-US" altLang="ko-KR" sz="1200" b="1" dirty="0">
                <a:solidFill>
                  <a:prstClr val="black"/>
                </a:solidFill>
              </a:rPr>
              <a:t>").change(function(){</a:t>
            </a:r>
          </a:p>
          <a:p>
            <a:r>
              <a:rPr lang="en-US" altLang="ko-KR" sz="1200" b="1" dirty="0">
                <a:solidFill>
                  <a:prstClr val="black"/>
                </a:solidFill>
              </a:rPr>
              <a:t>$("</a:t>
            </a:r>
            <a:r>
              <a:rPr lang="en-US" altLang="ko-KR" sz="1200" b="1" dirty="0">
                <a:solidFill>
                  <a:srgbClr val="FF0000"/>
                </a:solidFill>
              </a:rPr>
              <a:t>.search</a:t>
            </a:r>
            <a:r>
              <a:rPr lang="en-US" altLang="ko-KR" sz="1200" b="1" dirty="0">
                <a:solidFill>
                  <a:prstClr val="black"/>
                </a:solidFill>
              </a:rPr>
              <a:t>").</a:t>
            </a:r>
            <a:r>
              <a:rPr lang="en-US" altLang="ko-KR" sz="1200" b="1" dirty="0" err="1">
                <a:solidFill>
                  <a:prstClr val="black"/>
                </a:solidFill>
              </a:rPr>
              <a:t>attr</a:t>
            </a:r>
            <a:r>
              <a:rPr lang="en-US" altLang="ko-KR" sz="1200" b="1" dirty="0">
                <a:solidFill>
                  <a:prstClr val="black"/>
                </a:solidFill>
              </a:rPr>
              <a:t>({"id":this.value,"name":</a:t>
            </a:r>
            <a:r>
              <a:rPr lang="en-US" altLang="ko-KR" sz="1200" b="1" dirty="0" err="1">
                <a:solidFill>
                  <a:prstClr val="black"/>
                </a:solidFill>
              </a:rPr>
              <a:t>this.value</a:t>
            </a:r>
            <a:r>
              <a:rPr lang="en-US" altLang="ko-KR" sz="1200" b="1" dirty="0">
                <a:solidFill>
                  <a:prstClr val="black"/>
                </a:solidFill>
              </a:rPr>
              <a:t>});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4142" y="4534931"/>
            <a:ext cx="937230" cy="239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script</a:t>
            </a:r>
            <a:endParaRPr lang="ko-KR" altLang="en-US" sz="14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903" y="5482850"/>
            <a:ext cx="3859408" cy="2769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&lt;</a:t>
            </a:r>
            <a:r>
              <a:rPr lang="en-US" altLang="ko-KR" sz="1200" b="1" dirty="0" err="1">
                <a:solidFill>
                  <a:prstClr val="black"/>
                </a:solidFill>
              </a:rPr>
              <a:t>form:input</a:t>
            </a:r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class</a:t>
            </a:r>
            <a:r>
              <a:rPr lang="en-US" altLang="ko-KR" sz="1200" b="1" dirty="0">
                <a:solidFill>
                  <a:prstClr val="black"/>
                </a:solidFill>
              </a:rPr>
              <a:t>="</a:t>
            </a:r>
            <a:r>
              <a:rPr lang="en-US" altLang="ko-KR" sz="1200" b="1" dirty="0" err="1">
                <a:solidFill>
                  <a:prstClr val="black"/>
                </a:solidFill>
              </a:rPr>
              <a:t>sch</a:t>
            </a:r>
            <a:r>
              <a:rPr lang="en-US" altLang="ko-KR" sz="1200" b="1" dirty="0">
                <a:solidFill>
                  <a:prstClr val="black"/>
                </a:solidFill>
              </a:rPr>
              <a:t>-bar </a:t>
            </a:r>
            <a:r>
              <a:rPr lang="en-US" altLang="ko-KR" sz="1200" b="1" dirty="0">
                <a:solidFill>
                  <a:srgbClr val="FF0000"/>
                </a:solidFill>
              </a:rPr>
              <a:t>search</a:t>
            </a:r>
            <a:r>
              <a:rPr lang="en-US" altLang="ko-KR" sz="1200" b="1" dirty="0">
                <a:solidFill>
                  <a:prstClr val="black"/>
                </a:solidFill>
              </a:rPr>
              <a:t>" path</a:t>
            </a:r>
            <a:r>
              <a:rPr lang="en-US" altLang="ko-KR" sz="1200" b="1" dirty="0">
                <a:solidFill>
                  <a:srgbClr val="FF0000"/>
                </a:solidFill>
              </a:rPr>
              <a:t>="name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"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902" y="5247667"/>
            <a:ext cx="937230" cy="239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4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0" y="5776634"/>
            <a:ext cx="2695951" cy="4497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3" y="6464416"/>
            <a:ext cx="2705478" cy="28298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0" y="6241619"/>
            <a:ext cx="2867425" cy="24751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5903" y="5761408"/>
            <a:ext cx="2869162" cy="98599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78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08081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페이징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3" y="3441454"/>
            <a:ext cx="4642040" cy="330976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3441454"/>
            <a:ext cx="10462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service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8519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화면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" y="520388"/>
            <a:ext cx="9003957" cy="292106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4720281" y="3451751"/>
            <a:ext cx="4366054" cy="3309762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6180" y="3708984"/>
            <a:ext cx="43495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데이터 건수 선언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화면에 한번에 보여줄 데이터 건수 초기값 설정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페이지 수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총건수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한번에 보여줄 데이터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/>
            </a:r>
            <a:b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총건수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페이지크기를 실수로 처리하여 나머지가 있게 한 후 반올림 처리 한다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페이지 블록을 위한 속성값 설정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초기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block size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한번에 보일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block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크기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시작과 끝나는 블록을 설정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AutoNum type="arabicPeriod"/>
            </a:pPr>
            <a:endParaRPr lang="en-US" altLang="ko-KR" sz="1400" dirty="0" smtClean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141" y="3708984"/>
            <a:ext cx="4629700" cy="1754326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sch.setCount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rep.totCnt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));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데이터 건수</a:t>
            </a:r>
            <a:endParaRPr lang="en-US" altLang="ko-KR" sz="12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If(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sch.getPageSize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()==0)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{</a:t>
            </a:r>
            <a:r>
              <a:rPr lang="en-US" altLang="ko-KR" sz="1200" u="sng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sch.setPageSize</a:t>
            </a:r>
            <a:r>
              <a:rPr lang="en-US" altLang="ko-KR" sz="1200" u="sng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(5); </a:t>
            </a:r>
            <a:r>
              <a:rPr lang="ko-KR" altLang="en-US" sz="1200" u="sng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한번에 보일 데이터</a:t>
            </a:r>
            <a:endParaRPr lang="en-US" altLang="ko-KR" sz="12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Sch.setPageCount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((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)(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Math.ceil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sch.getCount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()/(double)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sch.getPageSize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페이지 수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if(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sch.getCurPage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()==0) 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{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sch.setCurPage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(1);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클릭한 페이지 초기값</a:t>
            </a:r>
            <a:endParaRPr lang="en-US" altLang="ko-KR" sz="1200" dirty="0" smtClean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sch.setStart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((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sch.getCurPage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()-1)*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sch.getPageSize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()+1)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sch.setEnd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sch.getCurPage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()*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sch.getPageSize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()); 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140" y="5358792"/>
            <a:ext cx="4629701" cy="1384995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Sch.setBlocksize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(3);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한번에 보여질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블럭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blocknum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(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int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Math.ceil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sch.getCurPage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</a:p>
          <a:p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/(double)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sch.getBlocksize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());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블럭번호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endBlock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blocknum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sch.getBlocksize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();</a:t>
            </a:r>
          </a:p>
          <a:p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sch.setEndBlock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endBlock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sch.getPageCount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</a:p>
          <a:p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sch.getPageCount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():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endBlock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);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블럭끝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sch.setStartBlock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((blocknum-1)*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sch.getBlocksize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()+1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);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블럭시작</a:t>
            </a:r>
            <a:endParaRPr lang="ko-KR" altLang="en-US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0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0" y="441033"/>
            <a:ext cx="9144000" cy="6416967"/>
            <a:chOff x="0" y="477795"/>
            <a:chExt cx="9144000" cy="6380205"/>
          </a:xfrm>
        </p:grpSpPr>
        <p:sp>
          <p:nvSpPr>
            <p:cNvPr id="18" name="직사각형 17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0" y="39160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61481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권한 설정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2" y="3026688"/>
            <a:ext cx="5251644" cy="36542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3037798"/>
            <a:ext cx="980302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service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04023" y="3037798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화면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528620"/>
            <a:ext cx="9020431" cy="247526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5404023" y="3019645"/>
            <a:ext cx="3587598" cy="3661242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04023" y="3426175"/>
            <a:ext cx="3587598" cy="2558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CEO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 클릭 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권한을 설정하는 직원이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등록되었는지 확인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CEO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 해제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있지 않다면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등록하고 직급 변경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직원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email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 안내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이메일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전송 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/>
            </a:r>
            <a:b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사원번호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있다면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권한과 직급 변경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139" y="3301146"/>
            <a:ext cx="549463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if(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isMem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==0)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{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//2. PMS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 확인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//3. 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</a:t>
            </a:r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CEO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 변경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rep.updatepmsCeo2();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rep.updatepmsCeo3();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//4. 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새로운 </a:t>
            </a:r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CEO Member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rep.updatepmsCeo4(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updateCeo</a:t>
            </a:r>
            <a:r>
              <a:rPr lang="en-US" altLang="ko-KR" sz="1200" u="sng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);</a:t>
            </a:r>
          </a:p>
          <a:p>
            <a:r>
              <a:rPr lang="en-US" altLang="ko-KR" sz="1200" u="sng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 </a:t>
            </a:r>
            <a:r>
              <a:rPr lang="ko-KR" altLang="en-US" sz="1200" u="sng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 </a:t>
            </a:r>
            <a:r>
              <a:rPr lang="ko-KR" altLang="en-US" sz="1200" u="sng" dirty="0" err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난수</a:t>
            </a:r>
            <a:r>
              <a:rPr lang="ko-KR" altLang="en-US" sz="1200" u="sng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설정</a:t>
            </a:r>
            <a:endParaRPr lang="en-US" altLang="ko-KR" sz="1200" u="sng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ranNum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makePass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("");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updateCeo.setPass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ranNum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rep.insertCeo1(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updateCeo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//5.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메일전송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sendMail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updateCeo.getEno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(), 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ranNum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);</a:t>
            </a:r>
          </a:p>
          <a:p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else{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//3.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</a:t>
            </a:r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CEO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 변경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rep.updatepmsCeo2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();rep.updatepmsCeo3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//6.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새로운 </a:t>
            </a:r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CEO 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 변경</a:t>
            </a:r>
          </a:p>
          <a:p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rep.updatepmsCeo1(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updateCeo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rep.updatepmsCeo4(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updateCeo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68775" y="63973"/>
            <a:ext cx="2520780" cy="341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구현기술</a:t>
            </a:r>
            <a:r>
              <a:rPr lang="ko-KR" altLang="en-US" sz="20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:</a:t>
            </a:r>
            <a:r>
              <a:rPr lang="ko-KR" altLang="en-US" sz="20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err="1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SendMail</a:t>
            </a:r>
            <a:endParaRPr lang="ko-KR" altLang="en-US" sz="20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22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0" y="441033"/>
            <a:ext cx="9144000" cy="6416967"/>
            <a:chOff x="0" y="477795"/>
            <a:chExt cx="9144000" cy="6380205"/>
          </a:xfrm>
        </p:grpSpPr>
        <p:sp>
          <p:nvSpPr>
            <p:cNvPr id="18" name="직사각형 17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0" y="39160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61481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PM(CEO,CTO)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2" y="3026687"/>
            <a:ext cx="5399919" cy="372452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3037798"/>
            <a:ext cx="980302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65821" y="3037798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화면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" y="520388"/>
            <a:ext cx="9003957" cy="250629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5478161" y="3034925"/>
            <a:ext cx="3608173" cy="3734826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8161" y="3708984"/>
            <a:ext cx="35875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 클릭 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권한을 설정하는 직원이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등록되었는지 확인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 해제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있지 않다면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직원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email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 안내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이메일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전송 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/>
            </a:r>
            <a:b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사원번호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비밀번호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있다면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권한 변경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프로젝트 정보를 받아옴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139" y="3301146"/>
            <a:ext cx="54946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프로젝트 정보를 받아옴</a:t>
            </a:r>
            <a:endParaRPr lang="en-US" altLang="ko-KR" sz="1200" dirty="0" smtClean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&lt;update&gt;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 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pmstask</a:t>
            </a:r>
            <a:endParaRPr lang="en-US" altLang="ko-KR" sz="1200" u="sng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 </a:t>
            </a:r>
            <a:r>
              <a:rPr lang="en-US" altLang="ko-KR" sz="1200" u="sng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mno</a:t>
            </a:r>
            <a:r>
              <a:rPr lang="en-US" altLang="ko-KR" sz="1200" u="sng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=#{</a:t>
            </a:r>
            <a:r>
              <a:rPr lang="en-US" altLang="ko-KR" sz="1200" u="sng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eno</a:t>
            </a:r>
            <a:r>
              <a:rPr lang="en-US" altLang="ko-KR" sz="1200" u="sng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mno</a:t>
            </a:r>
            <a:r>
              <a:rPr lang="en-US" altLang="ko-KR" sz="1200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</a:p>
          <a:p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(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p.mno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from 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pmsproject</a:t>
            </a:r>
            <a:r>
              <a:rPr lang="en-US" altLang="ko-KR" sz="1200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p </a:t>
            </a:r>
          </a:p>
          <a:p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where 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p.pno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=#{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pno</a:t>
            </a:r>
            <a:r>
              <a:rPr lang="en-US" altLang="ko-KR" sz="1200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&lt;/update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  <a:p>
            <a:endParaRPr lang="en-US" altLang="ko-KR" sz="12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update&gt;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 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pmsproject</a:t>
            </a:r>
            <a:endParaRPr lang="en-US" altLang="ko-KR" sz="1200" u="sng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 </a:t>
            </a:r>
            <a:r>
              <a:rPr lang="en-US" altLang="ko-KR" sz="1200" u="sng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mno</a:t>
            </a:r>
            <a:r>
              <a:rPr lang="en-US" altLang="ko-KR" sz="1200" u="sng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=#{</a:t>
            </a:r>
            <a:r>
              <a:rPr lang="en-US" altLang="ko-KR" sz="1200" u="sng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eno</a:t>
            </a:r>
            <a:r>
              <a:rPr lang="en-US" altLang="ko-KR" sz="1200" u="sng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pno</a:t>
            </a:r>
            <a:r>
              <a:rPr lang="en-US" altLang="ko-KR" sz="1200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=#{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pno</a:t>
            </a:r>
            <a:r>
              <a:rPr lang="en-US" altLang="ko-KR" sz="1200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&lt;/update&gt;</a:t>
            </a:r>
            <a:endParaRPr lang="ko-KR" altLang="en-US" sz="12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68775" y="63973"/>
            <a:ext cx="2520780" cy="341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구현기술</a:t>
            </a:r>
            <a:r>
              <a:rPr lang="ko-KR" altLang="en-US" sz="20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:</a:t>
            </a:r>
            <a:r>
              <a:rPr lang="ko-KR" altLang="en-US" sz="20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err="1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SendMail</a:t>
            </a:r>
            <a:endParaRPr lang="ko-KR" altLang="en-US" sz="20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7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0585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팀원추가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3" y="2706315"/>
            <a:ext cx="5881816" cy="404490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903" y="2714553"/>
            <a:ext cx="955589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47719" y="2722791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화면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" y="520388"/>
            <a:ext cx="9012194" cy="217768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5947719" y="2706315"/>
            <a:ext cx="3138616" cy="4063436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7719" y="3015343"/>
            <a:ext cx="31303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있거나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등록안된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직원 중에서 권한이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구분없음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이거나 프로젝트번호가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null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 사원을 불러온다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원하는 직원을 선택하고 추가 버튼 클릭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 여부를 확인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있지 않다면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 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있다면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설정하는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동일한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PNO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부여</a:t>
            </a:r>
            <a:endParaRPr lang="ko-KR" altLang="en-US" sz="12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905" y="2973845"/>
            <a:ext cx="5873577" cy="24929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*FROM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</a:t>
            </a:r>
            <a:r>
              <a:rPr lang="en-US" altLang="ko-KR" sz="1200" u="sng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pmlist</a:t>
            </a:r>
            <a:r>
              <a:rPr lang="en-US" altLang="ko-KR" sz="1200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.* FROM (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* 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FROM (</a:t>
            </a:r>
            <a:b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 PMS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등록된 사원 리스트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a.eno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a.name, 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a.GRADE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a.DEPT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a.EMAIL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a.PHONE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c.CNAME,b.pno</a:t>
            </a:r>
            <a:endParaRPr lang="en-US" altLang="ko-KR" sz="12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FROM 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pmsemp</a:t>
            </a:r>
            <a:r>
              <a:rPr lang="en-US" altLang="ko-KR" sz="1200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a, 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pmsmember</a:t>
            </a:r>
            <a:r>
              <a:rPr lang="en-US" altLang="ko-KR" sz="1200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b, 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pmscodes</a:t>
            </a:r>
            <a:r>
              <a:rPr lang="en-US" altLang="ko-KR" sz="1200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a.eno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b.mno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and 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b.mdiv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c.cno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AND 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c.cno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=9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AND 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b.pno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is NULL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UNION ALL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 PMS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 안된 사원 리스트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a.eno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a.name, 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a.GRADE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a.DEPT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a.EMAIL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a.PHONE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c.CNAME,b.pno</a:t>
            </a:r>
            <a:endParaRPr lang="en-US" altLang="ko-KR" sz="12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from (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pmsemp</a:t>
            </a:r>
            <a:r>
              <a:rPr lang="en-US" altLang="ko-KR" sz="1200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 left outer join 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pmsMember</a:t>
            </a:r>
            <a:r>
              <a:rPr lang="en-US" altLang="ko-KR" sz="1200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b on 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a.eno</a:t>
            </a:r>
            <a:r>
              <a:rPr lang="en-US" altLang="ko-KR" sz="1200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b.mno</a:t>
            </a:r>
            <a:r>
              <a:rPr lang="en-US" altLang="ko-KR" sz="1200" u="sng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pmscodes</a:t>
            </a:r>
            <a:r>
              <a:rPr lang="en-US" altLang="ko-KR" sz="1200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c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b.mno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is NULL AND 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c.cno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=9) </a:t>
            </a:r>
            <a:endParaRPr lang="en-US" altLang="ko-KR" sz="12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ORDER BY 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eno</a:t>
            </a:r>
            <a:r>
              <a:rPr lang="en-US" altLang="ko-KR" sz="1200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u="sng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ASC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en-US" altLang="ko-KR" sz="1200" u="sng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pmlist</a:t>
            </a:r>
            <a:endParaRPr lang="en-US" altLang="ko-KR" sz="1200" u="sng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68775" y="55660"/>
            <a:ext cx="2520780" cy="341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구현기술</a:t>
            </a:r>
            <a:r>
              <a:rPr lang="ko-KR" altLang="en-US" sz="20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:</a:t>
            </a:r>
            <a:r>
              <a:rPr lang="ko-KR" altLang="en-US" sz="20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err="1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SendMail</a:t>
            </a:r>
            <a:endParaRPr lang="ko-KR" altLang="en-US" sz="20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9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518881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팀원삭제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3" y="3441454"/>
            <a:ext cx="4642040" cy="330976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3441454"/>
            <a:ext cx="955589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8519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화면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" y="520388"/>
            <a:ext cx="9012194" cy="292106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4720281" y="3451751"/>
            <a:ext cx="4366054" cy="3309762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8519" y="3708984"/>
            <a:ext cx="4357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로그인한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프로젝트번호와 동일한 팀원을 리스트로 불러옴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 할 팀원을 선택 후 삭제 버튼 클릭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팀원의 프로젝트 번호가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null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변경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팀원의 권한이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구분없음으로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변경</a:t>
            </a:r>
            <a:endParaRPr lang="ko-KR" altLang="en-US" sz="12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5944" y="37089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&lt;!-- 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팀원삭제  </a:t>
            </a:r>
            <a:r>
              <a:rPr lang="en-US" altLang="ko-KR" sz="1200" u="sng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pno</a:t>
            </a:r>
            <a:r>
              <a:rPr lang="en-US" altLang="ko-KR" sz="1200" u="sng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==&gt;null</a:t>
            </a:r>
            <a:r>
              <a:rPr lang="ko-KR" altLang="en-US" sz="1200" u="sng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변경 </a:t>
            </a:r>
            <a:r>
              <a:rPr lang="en-US" altLang="ko-KR" sz="1200" u="sng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--&gt;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update&gt;</a:t>
            </a:r>
            <a:endParaRPr lang="en-US" altLang="ko-KR" sz="12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 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pmsmember</a:t>
            </a:r>
            <a:endParaRPr lang="en-US" altLang="ko-KR" sz="1200" u="sng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 </a:t>
            </a:r>
            <a:r>
              <a:rPr lang="en-US" altLang="ko-KR" sz="1200" u="sng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pno</a:t>
            </a:r>
            <a:r>
              <a:rPr lang="en-US" altLang="ko-KR" sz="1200" u="sng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=null, mdiv=9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mno</a:t>
            </a:r>
            <a:r>
              <a:rPr lang="en-US" altLang="ko-KR" sz="1200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=#{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eno</a:t>
            </a:r>
            <a:r>
              <a:rPr lang="en-US" altLang="ko-KR" sz="1200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&lt;/update&gt;</a:t>
            </a:r>
            <a:endParaRPr lang="ko-KR" altLang="en-US" sz="12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141" y="4872876"/>
            <a:ext cx="1219200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ontroller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74" y="517684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로그인한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프로젝트번호와 동일한 팀원 리스트 불러옴</a:t>
            </a:r>
            <a:endParaRPr lang="en-US" altLang="ko-KR" sz="1200" dirty="0" smtClean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PmsMember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pmsm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</a:p>
          <a:p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PmsMember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session.getAttribute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("</a:t>
            </a:r>
            <a:r>
              <a:rPr lang="en-US" altLang="ko-KR" sz="1200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infor_M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");</a:t>
            </a:r>
          </a:p>
          <a:p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sch.setPno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pmsm.getPno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());</a:t>
            </a:r>
            <a:endParaRPr lang="en-US" altLang="ko-KR" sz="12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1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인사 사원등록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3" y="3441454"/>
            <a:ext cx="4642040" cy="330976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3441454"/>
            <a:ext cx="1194486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8519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화면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" y="520388"/>
            <a:ext cx="9003957" cy="292106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4720281" y="3451751"/>
            <a:ext cx="4366054" cy="3309762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7943" y="3719281"/>
            <a:ext cx="3097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사원정보 입력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 버튼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클릭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입력한 사원정보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저장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sz="12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041" y="368838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&lt;!-- </a:t>
            </a:r>
            <a:r>
              <a:rPr lang="ko-KR" alt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사원등록 </a:t>
            </a:r>
            <a:r>
              <a:rPr lang="en-US" altLang="ko-KR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--&gt;</a:t>
            </a:r>
          </a:p>
          <a:p>
            <a:r>
              <a:rPr lang="en-US" altLang="ko-KR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&lt;insert </a:t>
            </a:r>
            <a:r>
              <a:rPr lang="en-US" altLang="ko-KR" sz="1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en-US" altLang="ko-KR" sz="1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insert into </a:t>
            </a:r>
            <a:r>
              <a:rPr lang="en-US" altLang="ko-KR" sz="1200" u="sng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pmsemp</a:t>
            </a:r>
            <a:r>
              <a:rPr lang="en-US" altLang="ko-KR" sz="1200" u="sng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values(</a:t>
            </a:r>
            <a:r>
              <a:rPr lang="en-US" altLang="ko-KR" sz="1200" u="sng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pmsemp_seq.nextval</a:t>
            </a:r>
            <a:r>
              <a:rPr lang="en-US" altLang="ko-KR" sz="1200" u="sng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,#{name},#{</a:t>
            </a:r>
            <a:r>
              <a:rPr lang="en-US" altLang="ko-KR" sz="1200" u="sng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</a:t>
            </a:r>
            <a:r>
              <a:rPr lang="en-US" altLang="ko-KR" sz="1200" u="sng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},</a:t>
            </a:r>
          </a:p>
          <a:p>
            <a:r>
              <a:rPr lang="en-US" altLang="ko-KR" sz="1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#{grade},#{phone},#{email})</a:t>
            </a:r>
          </a:p>
          <a:p>
            <a:r>
              <a:rPr lang="en-US" altLang="ko-KR" sz="1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&lt;/insert&gt;</a:t>
            </a:r>
            <a:endParaRPr lang="ko-KR" altLang="en-US" sz="12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2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인사 수정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2" y="2479590"/>
            <a:ext cx="5741773" cy="427162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2487828"/>
            <a:ext cx="1013254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15911" y="251285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화면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" y="520388"/>
            <a:ext cx="9003957" cy="195920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5807675" y="2487828"/>
            <a:ext cx="3278660" cy="4281923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474" y="552047"/>
            <a:ext cx="1019317" cy="11664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555888"/>
            <a:ext cx="1114581" cy="1923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815911" y="2780380"/>
            <a:ext cx="3262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 또는 직책 선택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 버튼 클릭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직원의 사원번호로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수정 처리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부서와 직급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box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등록된 데이터 리스트로 불러옴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905" y="2748017"/>
            <a:ext cx="5733533" cy="32316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&lt;!-–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직급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 수정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--&gt;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&lt;update&gt;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 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pmsemp</a:t>
            </a:r>
            <a:endParaRPr lang="en-US" altLang="ko-KR" sz="1200" u="sng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 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</a:t>
            </a:r>
            <a:r>
              <a:rPr lang="en-US" altLang="ko-KR" sz="1200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=#{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</a:t>
            </a:r>
            <a:r>
              <a:rPr lang="en-US" altLang="ko-KR" sz="1200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}, grade =#{grade}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eno</a:t>
            </a:r>
            <a:r>
              <a:rPr lang="en-US" altLang="ko-KR" sz="1200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=#{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eno</a:t>
            </a:r>
            <a:r>
              <a:rPr lang="en-US" altLang="ko-KR" sz="1200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&lt;!-- 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직급 리스트 </a:t>
            </a:r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select&gt;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DISTINCT grade 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from 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pmsemp</a:t>
            </a:r>
            <a:endParaRPr lang="en-US" altLang="ko-KR" sz="1200" u="sng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order by grade 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asc</a:t>
            </a:r>
            <a:r>
              <a:rPr lang="en-US" altLang="ko-KR" sz="1200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&lt;!-- </a:t>
            </a:r>
            <a:r>
              <a:rPr lang="ko-KR" altLang="en-US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 리스트 </a:t>
            </a:r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select&gt;</a:t>
            </a:r>
            <a:endParaRPr lang="en-US" altLang="ko-KR" sz="12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select DISTINCT 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</a:t>
            </a:r>
            <a:endParaRPr lang="en-US" altLang="ko-KR" sz="1200" u="sng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from 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pmsemp</a:t>
            </a:r>
            <a:endParaRPr lang="en-US" altLang="ko-KR" sz="1200" u="sng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</a:t>
            </a:r>
            <a:r>
              <a:rPr lang="en-US" altLang="ko-KR" sz="1200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IS NOT null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order by </a:t>
            </a:r>
            <a:r>
              <a:rPr lang="en-US" altLang="ko-KR" sz="1200" u="sng" dirty="0" err="1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dept</a:t>
            </a:r>
            <a:r>
              <a:rPr lang="en-US" altLang="ko-KR" sz="1200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ASC</a:t>
            </a:r>
          </a:p>
          <a:p>
            <a:endParaRPr lang="ko-KR" altLang="en-US" sz="12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8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인사 퇴사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02" y="2479590"/>
            <a:ext cx="5741773" cy="427162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141" y="2487828"/>
            <a:ext cx="1013254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15911" y="251285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화면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" y="520388"/>
            <a:ext cx="9003957" cy="195920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5807675" y="2487828"/>
            <a:ext cx="3278660" cy="4281923"/>
          </a:xfrm>
          <a:prstGeom prst="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905" y="2748017"/>
            <a:ext cx="2397209" cy="26776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&lt;!-- </a:t>
            </a:r>
            <a:r>
              <a:rPr lang="ko-KR" altLang="en-US" sz="1200" dirty="0">
                <a:solidFill>
                  <a:srgbClr val="FF0000"/>
                </a:solidFill>
              </a:rPr>
              <a:t>퇴사처리 </a:t>
            </a:r>
            <a:r>
              <a:rPr lang="en-US" altLang="ko-KR" sz="12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&lt;!-- </a:t>
            </a:r>
            <a:r>
              <a:rPr lang="en-US" altLang="ko-KR" sz="1200" u="sng" dirty="0" err="1">
                <a:solidFill>
                  <a:srgbClr val="FF0000"/>
                </a:solidFill>
              </a:rPr>
              <a:t>pms</a:t>
            </a:r>
            <a:r>
              <a:rPr lang="ko-KR" altLang="en-US" sz="1200" u="sng" dirty="0">
                <a:solidFill>
                  <a:srgbClr val="FF0000"/>
                </a:solidFill>
              </a:rPr>
              <a:t>등록된 직원 </a:t>
            </a:r>
            <a:r>
              <a:rPr lang="en-US" altLang="ko-KR" sz="1200" u="sng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</a:rPr>
              <a:t>update&gt;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UPDATE </a:t>
            </a:r>
            <a:r>
              <a:rPr lang="en-US" altLang="ko-KR" sz="1200" u="sng" dirty="0" err="1">
                <a:solidFill>
                  <a:prstClr val="black"/>
                </a:solidFill>
              </a:rPr>
              <a:t>pmsemp</a:t>
            </a:r>
            <a:endParaRPr lang="en-US" altLang="ko-KR" sz="1200" u="sng" dirty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SET grade = '</a:t>
            </a:r>
            <a:r>
              <a:rPr lang="ko-KR" altLang="en-US" sz="1200" dirty="0">
                <a:solidFill>
                  <a:prstClr val="black"/>
                </a:solidFill>
              </a:rPr>
              <a:t>퇴사</a:t>
            </a:r>
            <a:r>
              <a:rPr lang="en-US" altLang="ko-KR" sz="1200" dirty="0">
                <a:solidFill>
                  <a:prstClr val="black"/>
                </a:solidFill>
              </a:rPr>
              <a:t>', </a:t>
            </a:r>
            <a:r>
              <a:rPr lang="en-US" altLang="ko-KR" sz="1200" u="sng" dirty="0" err="1">
                <a:solidFill>
                  <a:prstClr val="black"/>
                </a:solidFill>
              </a:rPr>
              <a:t>dept</a:t>
            </a:r>
            <a:r>
              <a:rPr lang="en-US" altLang="ko-KR" sz="1200" u="sng" dirty="0">
                <a:solidFill>
                  <a:prstClr val="black"/>
                </a:solidFill>
              </a:rPr>
              <a:t> = null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WHERE </a:t>
            </a:r>
            <a:r>
              <a:rPr lang="en-US" altLang="ko-KR" sz="1200" u="sng" dirty="0" err="1">
                <a:solidFill>
                  <a:prstClr val="black"/>
                </a:solidFill>
              </a:rPr>
              <a:t>eno</a:t>
            </a:r>
            <a:r>
              <a:rPr lang="en-US" altLang="ko-KR" sz="1200" u="sng" dirty="0">
                <a:solidFill>
                  <a:prstClr val="black"/>
                </a:solidFill>
              </a:rPr>
              <a:t> =#{</a:t>
            </a:r>
            <a:r>
              <a:rPr lang="en-US" altLang="ko-KR" sz="1200" u="sng" dirty="0" err="1">
                <a:solidFill>
                  <a:prstClr val="black"/>
                </a:solidFill>
              </a:rPr>
              <a:t>eno</a:t>
            </a:r>
            <a:r>
              <a:rPr lang="en-US" altLang="ko-KR" sz="1200" u="sng" dirty="0">
                <a:solidFill>
                  <a:prstClr val="black"/>
                </a:solidFill>
              </a:rPr>
              <a:t>}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&lt;update&gt;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UPDATE </a:t>
            </a:r>
            <a:r>
              <a:rPr lang="en-US" altLang="ko-KR" sz="1200" u="sng" dirty="0" err="1">
                <a:solidFill>
                  <a:prstClr val="black"/>
                </a:solidFill>
              </a:rPr>
              <a:t>pmsmember</a:t>
            </a:r>
            <a:endParaRPr lang="en-US" altLang="ko-KR" sz="1200" u="sng" dirty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SET </a:t>
            </a:r>
            <a:r>
              <a:rPr lang="en-US" altLang="ko-KR" sz="1200" u="sng" dirty="0">
                <a:solidFill>
                  <a:prstClr val="black"/>
                </a:solidFill>
              </a:rPr>
              <a:t>mdiv = 8 , </a:t>
            </a:r>
            <a:r>
              <a:rPr lang="en-US" altLang="ko-KR" sz="1200" u="sng" dirty="0" err="1">
                <a:solidFill>
                  <a:prstClr val="black"/>
                </a:solidFill>
              </a:rPr>
              <a:t>pno</a:t>
            </a:r>
            <a:r>
              <a:rPr lang="en-US" altLang="ko-KR" sz="1200" u="sng" dirty="0">
                <a:solidFill>
                  <a:prstClr val="black"/>
                </a:solidFill>
              </a:rPr>
              <a:t> = null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WHERE </a:t>
            </a:r>
            <a:r>
              <a:rPr lang="en-US" altLang="ko-KR" sz="1200" u="sng" dirty="0" err="1">
                <a:solidFill>
                  <a:prstClr val="black"/>
                </a:solidFill>
              </a:rPr>
              <a:t>mno</a:t>
            </a:r>
            <a:r>
              <a:rPr lang="en-US" altLang="ko-KR" sz="1200" u="sng" dirty="0">
                <a:solidFill>
                  <a:prstClr val="black"/>
                </a:solidFill>
              </a:rPr>
              <a:t> =#{</a:t>
            </a:r>
            <a:r>
              <a:rPr lang="en-US" altLang="ko-KR" sz="1200" u="sng" dirty="0" err="1">
                <a:solidFill>
                  <a:prstClr val="black"/>
                </a:solidFill>
              </a:rPr>
              <a:t>eno</a:t>
            </a:r>
            <a:r>
              <a:rPr lang="en-US" altLang="ko-KR" sz="1200" u="sng" dirty="0">
                <a:solidFill>
                  <a:prstClr val="black"/>
                </a:solidFill>
              </a:rPr>
              <a:t>}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&lt;!-- </a:t>
            </a:r>
            <a:r>
              <a:rPr lang="en-US" altLang="ko-KR" sz="1200" u="sng" dirty="0" err="1">
                <a:solidFill>
                  <a:srgbClr val="FF0000"/>
                </a:solidFill>
              </a:rPr>
              <a:t>pms</a:t>
            </a:r>
            <a:r>
              <a:rPr lang="ko-KR" altLang="en-US" sz="1200" u="sng" dirty="0">
                <a:solidFill>
                  <a:srgbClr val="FF0000"/>
                </a:solidFill>
              </a:rPr>
              <a:t>등록 안된 직원 </a:t>
            </a:r>
            <a:r>
              <a:rPr lang="en-US" altLang="ko-KR" sz="1200" u="sng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</a:rPr>
              <a:t>delete&gt;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delete from </a:t>
            </a:r>
            <a:r>
              <a:rPr lang="en-US" altLang="ko-KR" sz="1200" u="sng" dirty="0" err="1">
                <a:solidFill>
                  <a:prstClr val="black"/>
                </a:solidFill>
              </a:rPr>
              <a:t>pmsemp</a:t>
            </a:r>
            <a:endParaRPr lang="en-US" altLang="ko-KR" sz="1200" u="sng" dirty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WHERE </a:t>
            </a:r>
            <a:r>
              <a:rPr lang="en-US" altLang="ko-KR" sz="1200" u="sng" dirty="0" err="1">
                <a:solidFill>
                  <a:prstClr val="black"/>
                </a:solidFill>
              </a:rPr>
              <a:t>eno</a:t>
            </a:r>
            <a:r>
              <a:rPr lang="en-US" altLang="ko-KR" sz="1200" u="sng" dirty="0">
                <a:solidFill>
                  <a:prstClr val="black"/>
                </a:solidFill>
              </a:rPr>
              <a:t> =#{</a:t>
            </a:r>
            <a:r>
              <a:rPr lang="en-US" altLang="ko-KR" sz="1200" u="sng" dirty="0" err="1">
                <a:solidFill>
                  <a:prstClr val="black"/>
                </a:solidFill>
              </a:rPr>
              <a:t>eno</a:t>
            </a:r>
            <a:r>
              <a:rPr lang="en-US" altLang="ko-KR" sz="1200" u="sng" dirty="0" smtClean="0">
                <a:solidFill>
                  <a:prstClr val="black"/>
                </a:solidFill>
              </a:rPr>
              <a:t>}</a:t>
            </a:r>
            <a:endParaRPr lang="en-US" altLang="ko-KR" sz="1200" u="sng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5911" y="2780380"/>
            <a:ext cx="3262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퇴사 버튼 클릭 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직원이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있는지 확인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등록이 안되어 있다면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delete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데이터를 삭제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등록되어 있다면 해당 직원의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PMS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업무 정보를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남기기위해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직급을 퇴사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부서를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null,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권한을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퇴사자로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변경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번호르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null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변경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67230" y="2752238"/>
            <a:ext cx="3225113" cy="21236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// </a:t>
            </a:r>
            <a:r>
              <a:rPr lang="ko-KR" altLang="en-US" sz="1200" dirty="0">
                <a:solidFill>
                  <a:srgbClr val="FF0000"/>
                </a:solidFill>
              </a:rPr>
              <a:t>퇴사 처리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public void </a:t>
            </a:r>
            <a:r>
              <a:rPr lang="en-US" altLang="ko-KR" sz="1200" dirty="0" err="1">
                <a:solidFill>
                  <a:prstClr val="black"/>
                </a:solidFill>
              </a:rPr>
              <a:t>deleteG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</a:rPr>
              <a:t>pmsemp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</a:rPr>
              <a:t>deleteG</a:t>
            </a:r>
            <a:r>
              <a:rPr lang="en-US" altLang="ko-KR" sz="1200" dirty="0">
                <a:solidFill>
                  <a:prstClr val="black"/>
                </a:solidFill>
              </a:rPr>
              <a:t>) {</a:t>
            </a:r>
          </a:p>
          <a:p>
            <a:r>
              <a:rPr lang="en-US" altLang="ko-KR" sz="1200" dirty="0" err="1">
                <a:solidFill>
                  <a:prstClr val="black"/>
                </a:solidFill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</a:rPr>
              <a:t>isMem</a:t>
            </a:r>
            <a:r>
              <a:rPr lang="en-US" altLang="ko-KR" sz="1200" dirty="0">
                <a:solidFill>
                  <a:prstClr val="black"/>
                </a:solidFill>
              </a:rPr>
              <a:t> = </a:t>
            </a:r>
            <a:r>
              <a:rPr lang="en-US" altLang="ko-KR" sz="1200" u="sng" dirty="0" err="1">
                <a:solidFill>
                  <a:prstClr val="black"/>
                </a:solidFill>
              </a:rPr>
              <a:t>rep.memCheck</a:t>
            </a:r>
            <a:r>
              <a:rPr lang="en-US" altLang="ko-KR" sz="1200" u="sng" dirty="0">
                <a:solidFill>
                  <a:prstClr val="black"/>
                </a:solidFill>
              </a:rPr>
              <a:t>(</a:t>
            </a:r>
            <a:r>
              <a:rPr lang="en-US" altLang="ko-KR" sz="1200" u="sng" dirty="0" err="1">
                <a:solidFill>
                  <a:prstClr val="black"/>
                </a:solidFill>
              </a:rPr>
              <a:t>deleteG</a:t>
            </a:r>
            <a:r>
              <a:rPr lang="en-US" altLang="ko-KR" sz="1200" u="sng" dirty="0" smtClean="0">
                <a:solidFill>
                  <a:prstClr val="black"/>
                </a:solidFill>
              </a:rPr>
              <a:t>);</a:t>
            </a:r>
          </a:p>
          <a:p>
            <a:r>
              <a:rPr lang="en-US" altLang="ko-KR" sz="1200" u="sng" dirty="0" smtClean="0">
                <a:solidFill>
                  <a:srgbClr val="FF0000"/>
                </a:solidFill>
              </a:rPr>
              <a:t>// PMS</a:t>
            </a:r>
            <a:r>
              <a:rPr lang="ko-KR" altLang="en-US" sz="1200" u="sng" dirty="0" smtClean="0">
                <a:solidFill>
                  <a:srgbClr val="FF0000"/>
                </a:solidFill>
              </a:rPr>
              <a:t>등록 확인</a:t>
            </a:r>
            <a:endParaRPr lang="en-US" altLang="ko-KR" sz="1200" u="sng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if(</a:t>
            </a:r>
            <a:r>
              <a:rPr lang="en-US" altLang="ko-KR" sz="1200" dirty="0" err="1">
                <a:solidFill>
                  <a:prstClr val="black"/>
                </a:solidFill>
              </a:rPr>
              <a:t>isMem</a:t>
            </a:r>
            <a:r>
              <a:rPr lang="en-US" altLang="ko-KR" sz="1200" dirty="0">
                <a:solidFill>
                  <a:prstClr val="black"/>
                </a:solidFill>
              </a:rPr>
              <a:t>==0) </a:t>
            </a:r>
            <a:r>
              <a:rPr lang="en-US" altLang="ko-KR" sz="1200" dirty="0" smtClean="0">
                <a:solidFill>
                  <a:prstClr val="black"/>
                </a:solidFill>
              </a:rPr>
              <a:t>{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// PMS</a:t>
            </a:r>
            <a:r>
              <a:rPr lang="ko-KR" altLang="en-US" sz="1200" dirty="0" smtClean="0">
                <a:solidFill>
                  <a:srgbClr val="FF0000"/>
                </a:solidFill>
              </a:rPr>
              <a:t>등록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안된직원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delete</a:t>
            </a:r>
          </a:p>
          <a:p>
            <a:r>
              <a:rPr lang="en-US" altLang="ko-KR" sz="1200" dirty="0" smtClean="0">
                <a:solidFill>
                  <a:prstClr val="black"/>
                </a:solidFill>
              </a:rPr>
              <a:t>rep.delGrade3(</a:t>
            </a:r>
            <a:r>
              <a:rPr lang="en-US" altLang="ko-KR" sz="1200" dirty="0" err="1" smtClean="0">
                <a:solidFill>
                  <a:prstClr val="black"/>
                </a:solidFill>
              </a:rPr>
              <a:t>deleteG</a:t>
            </a:r>
            <a:r>
              <a:rPr lang="en-US" altLang="ko-KR" sz="1200" dirty="0" smtClean="0">
                <a:solidFill>
                  <a:prstClr val="black"/>
                </a:solidFill>
              </a:rPr>
              <a:t>);</a:t>
            </a:r>
          </a:p>
          <a:p>
            <a:r>
              <a:rPr lang="en-US" altLang="ko-KR" sz="1200" dirty="0" smtClean="0">
                <a:solidFill>
                  <a:prstClr val="black"/>
                </a:solidFill>
              </a:rPr>
              <a:t>} </a:t>
            </a:r>
            <a:r>
              <a:rPr lang="en-US" altLang="ko-KR" sz="1200" dirty="0">
                <a:solidFill>
                  <a:prstClr val="black"/>
                </a:solidFill>
              </a:rPr>
              <a:t>else </a:t>
            </a:r>
            <a:r>
              <a:rPr lang="en-US" altLang="ko-KR" sz="1200" dirty="0" smtClean="0">
                <a:solidFill>
                  <a:prstClr val="black"/>
                </a:solidFill>
              </a:rPr>
              <a:t>{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// PMS</a:t>
            </a:r>
            <a:r>
              <a:rPr lang="ko-KR" altLang="en-US" sz="1200" dirty="0" smtClean="0">
                <a:solidFill>
                  <a:srgbClr val="FF0000"/>
                </a:solidFill>
              </a:rPr>
              <a:t>등록된 직원 </a:t>
            </a:r>
            <a:r>
              <a:rPr lang="en-US" altLang="ko-KR" sz="1200" dirty="0" smtClean="0">
                <a:solidFill>
                  <a:srgbClr val="FF0000"/>
                </a:solidFill>
              </a:rPr>
              <a:t>update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rep.delGrade1(</a:t>
            </a:r>
            <a:r>
              <a:rPr lang="en-US" altLang="ko-KR" sz="1200" dirty="0" err="1">
                <a:solidFill>
                  <a:prstClr val="black"/>
                </a:solidFill>
              </a:rPr>
              <a:t>deleteG</a:t>
            </a:r>
            <a:r>
              <a:rPr lang="en-US" altLang="ko-KR" sz="1200" dirty="0">
                <a:solidFill>
                  <a:prstClr val="black"/>
                </a:solidFill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rep.delGrade2(</a:t>
            </a:r>
            <a:r>
              <a:rPr lang="en-US" altLang="ko-KR" sz="1200" dirty="0" err="1">
                <a:solidFill>
                  <a:prstClr val="black"/>
                </a:solidFill>
              </a:rPr>
              <a:t>deleteG</a:t>
            </a:r>
            <a:r>
              <a:rPr lang="en-US" altLang="ko-KR" sz="1200" dirty="0">
                <a:solidFill>
                  <a:prstClr val="black"/>
                </a:solidFill>
              </a:rPr>
              <a:t>);</a:t>
            </a:r>
            <a:endParaRPr lang="en-US" altLang="ko-KR" sz="1200" u="sng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67231" y="2487828"/>
            <a:ext cx="1013254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ervice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139" y="2487828"/>
            <a:ext cx="2384853" cy="29378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58992" y="2487829"/>
            <a:ext cx="3233351" cy="23880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4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67790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215448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60666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CEO, CTO, HR, PM </a:t>
            </a:r>
            <a:r>
              <a:rPr lang="ko-KR" altLang="en-US" sz="1200" dirty="0" smtClean="0">
                <a:solidFill>
                  <a:prstClr val="black"/>
                </a:solidFill>
              </a:rPr>
              <a:t>권한 설정 직원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81982" y="1612959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더블클릭 시 상세 이동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- </a:t>
            </a:r>
            <a:r>
              <a:rPr lang="ko-KR" altLang="en-US" sz="1100" dirty="0" smtClean="0">
                <a:solidFill>
                  <a:prstClr val="black"/>
                </a:solidFill>
              </a:rPr>
              <a:t>페이지 이동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99516" y="2158892"/>
            <a:ext cx="2378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prstClr val="black"/>
                </a:solidFill>
              </a:rPr>
              <a:t>페이징</a:t>
            </a:r>
            <a:r>
              <a:rPr lang="ko-KR" altLang="en-US" sz="1100" dirty="0" smtClean="0">
                <a:solidFill>
                  <a:prstClr val="black"/>
                </a:solidFill>
              </a:rPr>
              <a:t> 처리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- </a:t>
            </a:r>
            <a:r>
              <a:rPr lang="ko-KR" altLang="en-US" sz="1100" dirty="0" smtClean="0">
                <a:solidFill>
                  <a:prstClr val="black"/>
                </a:solidFill>
              </a:rPr>
              <a:t>한 페이지에 볼 데이터 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직원 리스트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- </a:t>
            </a:r>
            <a:r>
              <a:rPr lang="ko-KR" altLang="en-US" sz="1100" dirty="0" smtClean="0">
                <a:solidFill>
                  <a:prstClr val="black"/>
                </a:solidFill>
              </a:rPr>
              <a:t>등록된 데이터 받기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&gt;</a:t>
            </a:r>
            <a:r>
              <a:rPr lang="ko-KR" altLang="en-US" sz="1200" dirty="0" smtClean="0">
                <a:solidFill>
                  <a:prstClr val="black"/>
                </a:solidFill>
              </a:rPr>
              <a:t>사원목록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72125" y="1770906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구분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275821" y="1770906"/>
            <a:ext cx="203474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1806" y="1770906"/>
            <a:ext cx="684766" cy="2816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Search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8281" y="2142439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0629" y="2484310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8281" y="2191867"/>
            <a:ext cx="5968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사원번호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    </a:t>
            </a:r>
            <a:r>
              <a:rPr lang="ko-KR" altLang="en-US" sz="1000" dirty="0" smtClean="0">
                <a:solidFill>
                  <a:prstClr val="black"/>
                </a:solidFill>
              </a:rPr>
              <a:t>이름           직책           부서명           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이메일</a:t>
            </a:r>
            <a:r>
              <a:rPr lang="ko-KR" altLang="en-US" sz="1000" dirty="0" smtClean="0">
                <a:solidFill>
                  <a:prstClr val="black"/>
                </a:solidFill>
              </a:rPr>
              <a:t>                핸드폰               권한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73627" y="5914767"/>
            <a:ext cx="1688757" cy="2965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623474" y="593124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22448" y="593124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58341" y="593124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292938" y="5935360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64012" y="5857101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&lt;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28750" y="5848863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&gt;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1313" y="589005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1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85630" y="588141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2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12277" y="5887879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3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6" name="직사각형 16"/>
          <p:cNvSpPr/>
          <p:nvPr/>
        </p:nvSpPr>
        <p:spPr>
          <a:xfrm>
            <a:off x="117740" y="153187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2391" y="2764816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44829" y="3344329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50218" y="249222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99516" y="2671805"/>
            <a:ext cx="190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검색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</a:rPr>
              <a:t>   - select box(</a:t>
            </a:r>
            <a:r>
              <a:rPr lang="ko-KR" altLang="en-US" sz="1100" dirty="0" smtClean="0">
                <a:solidFill>
                  <a:prstClr val="black"/>
                </a:solidFill>
              </a:rPr>
              <a:t>구분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- input(</a:t>
            </a:r>
            <a:r>
              <a:rPr lang="ko-KR" altLang="en-US" sz="1100" dirty="0" smtClean="0">
                <a:solidFill>
                  <a:prstClr val="black"/>
                </a:solidFill>
              </a:rPr>
              <a:t>텍스트입력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- submit </a:t>
            </a:r>
            <a:r>
              <a:rPr lang="ko-KR" altLang="en-US" sz="1100" dirty="0" smtClean="0">
                <a:solidFill>
                  <a:prstClr val="black"/>
                </a:solidFill>
              </a:rPr>
              <a:t>기능 버튼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106586" y="57250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72" name="직사각형 16"/>
          <p:cNvSpPr/>
          <p:nvPr/>
        </p:nvSpPr>
        <p:spPr>
          <a:xfrm>
            <a:off x="2406460" y="162161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019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41429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82496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5014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CEO, CTO, HR, PM </a:t>
            </a:r>
            <a:r>
              <a:rPr lang="ko-KR" altLang="en-US" sz="1200" dirty="0" smtClean="0">
                <a:solidFill>
                  <a:prstClr val="black"/>
                </a:solidFill>
              </a:rPr>
              <a:t>권한 설정 상세 페이지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56440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권한 설정버튼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submit</a:t>
            </a:r>
            <a:r>
              <a:rPr lang="ko-KR" altLang="en-US" sz="1100" dirty="0" smtClean="0">
                <a:solidFill>
                  <a:prstClr val="black"/>
                </a:solidFill>
              </a:rPr>
              <a:t>기능 버튼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99515" y="1829375"/>
            <a:ext cx="21891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prstClr val="black"/>
                </a:solidFill>
              </a:rPr>
              <a:t>PM</a:t>
            </a:r>
            <a:r>
              <a:rPr lang="ko-KR" altLang="en-US" sz="1100" dirty="0" smtClean="0">
                <a:solidFill>
                  <a:prstClr val="black"/>
                </a:solidFill>
              </a:rPr>
              <a:t>설정 시 프로젝트 할당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- select box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- DB</a:t>
            </a:r>
            <a:r>
              <a:rPr lang="ko-KR" altLang="en-US" sz="1100" dirty="0" smtClean="0">
                <a:solidFill>
                  <a:prstClr val="black"/>
                </a:solidFill>
              </a:rPr>
              <a:t>에서 데이터 불러오기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직원 상세정보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- </a:t>
            </a:r>
            <a:r>
              <a:rPr lang="ko-KR" altLang="en-US" sz="1100" dirty="0" smtClean="0">
                <a:solidFill>
                  <a:prstClr val="black"/>
                </a:solidFill>
              </a:rPr>
              <a:t>등록된 데이터 받기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99516" y="2408190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이전 페이지 이동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- </a:t>
            </a:r>
            <a:r>
              <a:rPr lang="ko-KR" altLang="en-US" sz="1100" dirty="0" smtClean="0">
                <a:solidFill>
                  <a:prstClr val="black"/>
                </a:solidFill>
              </a:rPr>
              <a:t>페이지 이동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&gt;</a:t>
            </a:r>
            <a:r>
              <a:rPr lang="ko-KR" altLang="en-US" sz="1200" dirty="0" smtClean="0">
                <a:solidFill>
                  <a:prstClr val="black"/>
                </a:solidFill>
              </a:rPr>
              <a:t>권한설정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18569" y="251254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18569" y="2912076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18569" y="331161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18569" y="3686433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18569" y="4085968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18569" y="4485503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218569" y="4885039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1687916" y="6264388"/>
            <a:ext cx="873898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CEO </a:t>
            </a:r>
            <a:r>
              <a:rPr lang="ko-KR" altLang="en-US" sz="1200" dirty="0" smtClean="0">
                <a:solidFill>
                  <a:prstClr val="black"/>
                </a:solidFill>
              </a:rPr>
              <a:t>설정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347868" y="6262361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이전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619479" y="6264388"/>
            <a:ext cx="860067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CTO </a:t>
            </a:r>
            <a:r>
              <a:rPr lang="ko-KR" altLang="en-US" sz="1200" dirty="0" smtClean="0">
                <a:solidFill>
                  <a:prstClr val="black"/>
                </a:solidFill>
              </a:rPr>
              <a:t>설정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546922" y="6268854"/>
            <a:ext cx="82643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HR </a:t>
            </a:r>
            <a:r>
              <a:rPr lang="ko-KR" altLang="en-US" sz="1200" dirty="0" smtClean="0">
                <a:solidFill>
                  <a:prstClr val="black"/>
                </a:solidFill>
              </a:rPr>
              <a:t>설정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439255" y="6268854"/>
            <a:ext cx="82643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smtClean="0">
                <a:solidFill>
                  <a:prstClr val="black"/>
                </a:solidFill>
              </a:rPr>
              <a:t>설정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807" y="2136338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이름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5044" y="2546009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부서명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3282" y="2944226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43281" y="3311611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핸드폰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5374" y="3701699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prstClr val="black"/>
                </a:solidFill>
              </a:rPr>
              <a:t>이메일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0989" y="4117430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권한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8426" y="4526006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프로젝트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8" name="직사각형 16"/>
          <p:cNvSpPr/>
          <p:nvPr/>
        </p:nvSpPr>
        <p:spPr>
          <a:xfrm>
            <a:off x="218209" y="149641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prstClr val="white"/>
                </a:solidFill>
              </a:rPr>
              <a:t>1    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118006" y="4544455"/>
            <a:ext cx="158646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프로젝트번호 선택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548486" y="609157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915271" y="43716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92" name="직사각형 16"/>
          <p:cNvSpPr/>
          <p:nvPr/>
        </p:nvSpPr>
        <p:spPr>
          <a:xfrm>
            <a:off x="5169945" y="608955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015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smtClean="0">
                <a:solidFill>
                  <a:prstClr val="black"/>
                </a:solidFill>
              </a:rPr>
              <a:t>팀원 추가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3743" y="1432926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직원 선택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radio </a:t>
            </a:r>
            <a:r>
              <a:rPr lang="ko-KR" altLang="en-US" sz="1100" dirty="0" smtClean="0">
                <a:solidFill>
                  <a:prstClr val="black"/>
                </a:solidFill>
              </a:rPr>
              <a:t>사원 선택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73743" y="1779151"/>
            <a:ext cx="2287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선택 직원 팀원 추가 버튼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submit </a:t>
            </a:r>
            <a:r>
              <a:rPr lang="ko-KR" altLang="en-US" sz="1100" dirty="0" smtClean="0">
                <a:solidFill>
                  <a:prstClr val="black"/>
                </a:solidFill>
              </a:rPr>
              <a:t>기능 버튼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직원 리스트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</a:t>
            </a:r>
            <a:r>
              <a:rPr lang="ko-KR" altLang="en-US" sz="1100" dirty="0" smtClean="0">
                <a:solidFill>
                  <a:prstClr val="black"/>
                </a:solidFill>
              </a:rPr>
              <a:t>등록된 데이터 받기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&gt;</a:t>
            </a:r>
            <a:r>
              <a:rPr lang="ko-KR" altLang="en-US" sz="1200" dirty="0" smtClean="0">
                <a:solidFill>
                  <a:prstClr val="black"/>
                </a:solidFill>
              </a:rPr>
              <a:t>사원목록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72125" y="1770906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구분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275821" y="1770906"/>
            <a:ext cx="203474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1806" y="1770906"/>
            <a:ext cx="684766" cy="2816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Search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8281" y="2142439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0629" y="2484310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8281" y="2191867"/>
            <a:ext cx="5968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사원번호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 </a:t>
            </a:r>
            <a:r>
              <a:rPr lang="ko-KR" altLang="en-US" sz="1000" dirty="0" smtClean="0">
                <a:solidFill>
                  <a:prstClr val="black"/>
                </a:solidFill>
              </a:rPr>
              <a:t>이름        직책        부서명          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이메일</a:t>
            </a:r>
            <a:r>
              <a:rPr lang="ko-KR" altLang="en-US" sz="1000" dirty="0" smtClean="0">
                <a:solidFill>
                  <a:prstClr val="black"/>
                </a:solidFill>
              </a:rPr>
              <a:t>             핸드폰            권한           선택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73627" y="5148647"/>
            <a:ext cx="1688757" cy="2965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623474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22448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58341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292938" y="5169240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64012" y="5090981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&lt;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28750" y="5082743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&gt;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1313" y="512393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1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85630" y="511529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2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12277" y="5121759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3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6" name="직사각형 16"/>
          <p:cNvSpPr/>
          <p:nvPr/>
        </p:nvSpPr>
        <p:spPr>
          <a:xfrm>
            <a:off x="117740" y="153187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2391" y="2764816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44829" y="3344329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561229" y="236761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73743" y="2135954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팀원 삭제 페이지 이동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</a:t>
            </a:r>
            <a:r>
              <a:rPr lang="ko-KR" altLang="en-US" sz="1100" dirty="0" smtClean="0">
                <a:solidFill>
                  <a:prstClr val="black"/>
                </a:solidFill>
              </a:rPr>
              <a:t>페이지 이동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5774724" y="2549360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778841" y="2841805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774719" y="3126013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778836" y="3418459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025026" y="6304810"/>
            <a:ext cx="114919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팀원삭제이동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72627" y="6298706"/>
            <a:ext cx="652873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추가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94856" y="612701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72" name="직사각형 16"/>
          <p:cNvSpPr/>
          <p:nvPr/>
        </p:nvSpPr>
        <p:spPr>
          <a:xfrm>
            <a:off x="3841463" y="61542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7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smtClean="0">
                <a:solidFill>
                  <a:prstClr val="black"/>
                </a:solidFill>
              </a:rPr>
              <a:t>팀원 삭제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&gt;</a:t>
            </a:r>
            <a:r>
              <a:rPr lang="ko-KR" altLang="en-US" sz="1200" dirty="0" smtClean="0">
                <a:solidFill>
                  <a:prstClr val="black"/>
                </a:solidFill>
              </a:rPr>
              <a:t>사원목록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72125" y="1770906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구분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275821" y="1770906"/>
            <a:ext cx="203474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1806" y="1770906"/>
            <a:ext cx="684766" cy="2816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Search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8281" y="2142439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0629" y="2484310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8281" y="2191867"/>
            <a:ext cx="5968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사원번호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 </a:t>
            </a:r>
            <a:r>
              <a:rPr lang="ko-KR" altLang="en-US" sz="1000" dirty="0" smtClean="0">
                <a:solidFill>
                  <a:prstClr val="black"/>
                </a:solidFill>
              </a:rPr>
              <a:t>이름        직책        부서명          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이메일</a:t>
            </a:r>
            <a:r>
              <a:rPr lang="ko-KR" altLang="en-US" sz="1000" dirty="0" smtClean="0">
                <a:solidFill>
                  <a:prstClr val="black"/>
                </a:solidFill>
              </a:rPr>
              <a:t>             핸드폰            권한           선택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73627" y="5148647"/>
            <a:ext cx="1688757" cy="2965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623474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22448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58341" y="516512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292938" y="5169240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64012" y="5090981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&lt;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28750" y="5082743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&gt;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1313" y="512393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1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85630" y="5115293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2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12277" y="5121759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3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6" name="직사각형 16"/>
          <p:cNvSpPr/>
          <p:nvPr/>
        </p:nvSpPr>
        <p:spPr>
          <a:xfrm>
            <a:off x="117740" y="153187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2391" y="2764816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44829" y="3344329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561229" y="236761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2" name="타원 1"/>
          <p:cNvSpPr/>
          <p:nvPr/>
        </p:nvSpPr>
        <p:spPr>
          <a:xfrm>
            <a:off x="5774724" y="2549360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778841" y="2841805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774719" y="3126013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778836" y="3418459"/>
            <a:ext cx="148281" cy="152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025026" y="6304810"/>
            <a:ext cx="114919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팀원추가이동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72627" y="6298706"/>
            <a:ext cx="652873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삭제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94856" y="612701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72" name="직사각형 16"/>
          <p:cNvSpPr/>
          <p:nvPr/>
        </p:nvSpPr>
        <p:spPr>
          <a:xfrm>
            <a:off x="3841463" y="61542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9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673743" y="1432926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팀원 선택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radio </a:t>
            </a:r>
            <a:r>
              <a:rPr lang="ko-KR" altLang="en-US" sz="1100" dirty="0" smtClean="0">
                <a:solidFill>
                  <a:prstClr val="black"/>
                </a:solidFill>
              </a:rPr>
              <a:t>팀원 선택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73743" y="1779151"/>
            <a:ext cx="2287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선택 직원 팀원 삭제 버튼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submit </a:t>
            </a:r>
            <a:r>
              <a:rPr lang="ko-KR" altLang="en-US" sz="1100" dirty="0" smtClean="0">
                <a:solidFill>
                  <a:prstClr val="black"/>
                </a:solidFill>
              </a:rPr>
              <a:t>기능 버튼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73743" y="1047965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직원 리스트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</a:t>
            </a:r>
            <a:r>
              <a:rPr lang="ko-KR" altLang="en-US" sz="1100" dirty="0" smtClean="0">
                <a:solidFill>
                  <a:prstClr val="black"/>
                </a:solidFill>
              </a:rPr>
              <a:t>등록된 데이터 받기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73743" y="2135954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팀원 삭제 페이지 이동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</a:t>
            </a:r>
            <a:r>
              <a:rPr lang="ko-KR" altLang="en-US" sz="1100" dirty="0" smtClean="0">
                <a:solidFill>
                  <a:prstClr val="black"/>
                </a:solidFill>
              </a:rPr>
              <a:t>페이지 이동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인사관리자 사원등록</a:t>
            </a:r>
            <a:r>
              <a:rPr lang="en-US" altLang="ko-KR" sz="1200" dirty="0" smtClean="0">
                <a:solidFill>
                  <a:prstClr val="black"/>
                </a:solidFill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</a:rPr>
              <a:t>수정</a:t>
            </a:r>
            <a:r>
              <a:rPr lang="en-US" altLang="ko-KR" sz="1200" dirty="0" smtClean="0">
                <a:solidFill>
                  <a:prstClr val="black"/>
                </a:solidFill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</a:rPr>
              <a:t>퇴사 처리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99516" y="1448315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더블클릭 시 상세 이동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</a:t>
            </a:r>
            <a:r>
              <a:rPr lang="ko-KR" altLang="en-US" sz="1100" dirty="0" smtClean="0">
                <a:solidFill>
                  <a:prstClr val="black"/>
                </a:solidFill>
              </a:rPr>
              <a:t>페이지 이동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99516" y="1779947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사원등록 페이지 이동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</a:t>
            </a:r>
            <a:r>
              <a:rPr lang="ko-KR" altLang="en-US" sz="1100" dirty="0" smtClean="0">
                <a:solidFill>
                  <a:prstClr val="black"/>
                </a:solidFill>
              </a:rPr>
              <a:t>페이지 이동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직원 리스트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</a:t>
            </a:r>
            <a:r>
              <a:rPr lang="ko-KR" altLang="en-US" sz="1100" dirty="0" smtClean="0">
                <a:solidFill>
                  <a:prstClr val="black"/>
                </a:solidFill>
              </a:rPr>
              <a:t>등록된 데이터 받기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281" y="1775539"/>
            <a:ext cx="95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&gt;</a:t>
            </a:r>
            <a:r>
              <a:rPr lang="ko-KR" altLang="en-US" sz="1200" dirty="0" smtClean="0">
                <a:solidFill>
                  <a:prstClr val="black"/>
                </a:solidFill>
              </a:rPr>
              <a:t>사원목록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72125" y="1770906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구분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275821" y="1770906"/>
            <a:ext cx="203474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61806" y="1770906"/>
            <a:ext cx="684766" cy="2816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Search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8281" y="2142439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0629" y="2484310"/>
            <a:ext cx="595595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8281" y="2191867"/>
            <a:ext cx="5968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사원번호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            </a:t>
            </a:r>
            <a:r>
              <a:rPr lang="ko-KR" altLang="en-US" sz="1000" dirty="0" smtClean="0">
                <a:solidFill>
                  <a:prstClr val="black"/>
                </a:solidFill>
              </a:rPr>
              <a:t>이름               직책               부서명              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이메일</a:t>
            </a:r>
            <a:r>
              <a:rPr lang="ko-KR" altLang="en-US" sz="1000" dirty="0" smtClean="0">
                <a:solidFill>
                  <a:prstClr val="black"/>
                </a:solidFill>
              </a:rPr>
              <a:t>                핸드폰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73627" y="4563759"/>
            <a:ext cx="1688757" cy="2965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623474" y="4580234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22448" y="4580234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58341" y="4580234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292938" y="4584352"/>
            <a:ext cx="0" cy="2718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64012" y="4506093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&lt;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28750" y="4497855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&gt;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1313" y="4539045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1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85630" y="4530405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2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12277" y="4536871"/>
            <a:ext cx="354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3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6" name="직사각형 16"/>
          <p:cNvSpPr/>
          <p:nvPr/>
        </p:nvSpPr>
        <p:spPr>
          <a:xfrm>
            <a:off x="117740" y="153187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2391" y="2764816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44829" y="3344329"/>
            <a:ext cx="5955957" cy="29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50218" y="249222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873529" y="6304810"/>
            <a:ext cx="114919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사원등록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6" name="직사각형 16"/>
          <p:cNvSpPr/>
          <p:nvPr/>
        </p:nvSpPr>
        <p:spPr>
          <a:xfrm>
            <a:off x="4689966" y="61542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인사관리자 사원 등록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등록 버튼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submit </a:t>
            </a:r>
            <a:r>
              <a:rPr lang="ko-KR" altLang="en-US" sz="1100" dirty="0" smtClean="0">
                <a:solidFill>
                  <a:prstClr val="black"/>
                </a:solidFill>
              </a:rPr>
              <a:t>기능 버튼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사원정보 입력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- input </a:t>
            </a:r>
            <a:r>
              <a:rPr lang="ko-KR" altLang="en-US" sz="1100" dirty="0" smtClean="0">
                <a:solidFill>
                  <a:prstClr val="black"/>
                </a:solidFill>
              </a:rPr>
              <a:t>텍스트 입력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73743" y="1774725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이전 페이지 이동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</a:t>
            </a:r>
            <a:r>
              <a:rPr lang="ko-KR" altLang="en-US" sz="1100" dirty="0" smtClean="0">
                <a:solidFill>
                  <a:prstClr val="black"/>
                </a:solidFill>
              </a:rPr>
              <a:t>페이지 이동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8281" y="1664746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8280" y="1775539"/>
            <a:ext cx="128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&gt;</a:t>
            </a:r>
            <a:r>
              <a:rPr lang="ko-KR" altLang="en-US" sz="1200" dirty="0" smtClean="0">
                <a:solidFill>
                  <a:prstClr val="black"/>
                </a:solidFill>
              </a:rPr>
              <a:t>사원정보 입력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18569" y="251254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18569" y="2912076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18569" y="331161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18569" y="3686433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18569" y="4085968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5347868" y="6262361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취소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596715" y="6268854"/>
            <a:ext cx="668972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등록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807" y="2136338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이름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5044" y="2546009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부서명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3282" y="2944226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43281" y="3311611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핸드폰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5374" y="3701699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prstClr val="black"/>
                </a:solidFill>
              </a:rPr>
              <a:t>이메일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8" name="직사각형 16"/>
          <p:cNvSpPr/>
          <p:nvPr/>
        </p:nvSpPr>
        <p:spPr>
          <a:xfrm>
            <a:off x="218209" y="149641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59882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186520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384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인사관리자 사원정보 수정 및 퇴사처리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7268" y="1407012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퇴사 처리 버튼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submit </a:t>
            </a:r>
            <a:r>
              <a:rPr lang="ko-KR" altLang="en-US" sz="1100" dirty="0" smtClean="0">
                <a:solidFill>
                  <a:prstClr val="black"/>
                </a:solidFill>
              </a:rPr>
              <a:t>기능 버튼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3743" y="1047965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사원정보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</a:t>
            </a:r>
            <a:r>
              <a:rPr lang="ko-KR" altLang="en-US" sz="1100" dirty="0" smtClean="0">
                <a:solidFill>
                  <a:prstClr val="black"/>
                </a:solidFill>
              </a:rPr>
              <a:t>등록된 데이터 받기  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73743" y="1774725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수정 처리 버튼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</a:t>
            </a:r>
            <a:r>
              <a:rPr lang="en-US" altLang="ko-KR" sz="1100" dirty="0">
                <a:solidFill>
                  <a:prstClr val="black"/>
                </a:solidFill>
              </a:rPr>
              <a:t>submit </a:t>
            </a:r>
            <a:r>
              <a:rPr lang="ko-KR" altLang="en-US" sz="1100" dirty="0">
                <a:solidFill>
                  <a:prstClr val="black"/>
                </a:solidFill>
              </a:rPr>
              <a:t>기능 버튼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48281" y="1667535"/>
            <a:ext cx="5955957" cy="4999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8280" y="1775539"/>
            <a:ext cx="128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&gt;</a:t>
            </a:r>
            <a:r>
              <a:rPr lang="ko-KR" altLang="en-US" sz="1200" dirty="0" smtClean="0">
                <a:solidFill>
                  <a:prstClr val="black"/>
                </a:solidFill>
              </a:rPr>
              <a:t>사원정보 입력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18569" y="251254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18569" y="2912076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18569" y="3311611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18569" y="3686433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18569" y="4085968"/>
            <a:ext cx="58115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5347868" y="6262361"/>
            <a:ext cx="657101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이전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572001" y="6268854"/>
            <a:ext cx="668972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수정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807" y="2136338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이름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5044" y="2546009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부서명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3282" y="2944226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직책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43281" y="3311611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핸드폰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5374" y="3701699"/>
            <a:ext cx="100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prstClr val="black"/>
                </a:solidFill>
              </a:rPr>
              <a:t>이메일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59882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186520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755543" y="2971028"/>
            <a:ext cx="918534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직책 선택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55542" y="2560422"/>
            <a:ext cx="918535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부서 선택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771180" y="6273291"/>
            <a:ext cx="668972" cy="2816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퇴사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88" name="직사각형 16"/>
          <p:cNvSpPr/>
          <p:nvPr/>
        </p:nvSpPr>
        <p:spPr>
          <a:xfrm>
            <a:off x="216596" y="149517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   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23196" y="606681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540481" y="238052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prstClr val="white"/>
                </a:solidFill>
              </a:rPr>
              <a:t>5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56956" y="279706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prstClr val="white"/>
                </a:solidFill>
              </a:rPr>
              <a:t>6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87378" y="214325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69280" y="2142438"/>
            <a:ext cx="19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이전 페이지 이동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</a:rPr>
              <a:t>   - </a:t>
            </a:r>
            <a:r>
              <a:rPr lang="ko-KR" altLang="en-US" sz="1100" dirty="0" smtClean="0">
                <a:solidFill>
                  <a:prstClr val="black"/>
                </a:solidFill>
              </a:rPr>
              <a:t>페이지 이동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91841" y="250912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73742" y="2508312"/>
            <a:ext cx="22478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수정 할 부서 선택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</a:rPr>
              <a:t>    - </a:t>
            </a:r>
            <a:r>
              <a:rPr lang="en-US" altLang="ko-KR" sz="1100" dirty="0">
                <a:solidFill>
                  <a:prstClr val="black"/>
                </a:solidFill>
              </a:rPr>
              <a:t>select box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 </a:t>
            </a:r>
            <a:r>
              <a:rPr lang="en-US" altLang="ko-KR" sz="1100" dirty="0" smtClean="0">
                <a:solidFill>
                  <a:prstClr val="black"/>
                </a:solidFill>
              </a:rPr>
              <a:t>  </a:t>
            </a:r>
            <a:r>
              <a:rPr lang="en-US" altLang="ko-KR" sz="1100" dirty="0">
                <a:solidFill>
                  <a:prstClr val="black"/>
                </a:solidFill>
              </a:rPr>
              <a:t>- DB</a:t>
            </a:r>
            <a:r>
              <a:rPr lang="ko-KR" altLang="en-US" sz="1100" dirty="0">
                <a:solidFill>
                  <a:prstClr val="black"/>
                </a:solidFill>
              </a:rPr>
              <a:t>에서 데이터 불러오기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395617" y="306040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77519" y="3059590"/>
            <a:ext cx="2301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수정 할 직책 선택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    - select box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  </a:t>
            </a:r>
            <a:r>
              <a:rPr lang="en-US" altLang="ko-KR" sz="1100" dirty="0" smtClean="0">
                <a:solidFill>
                  <a:prstClr val="black"/>
                </a:solidFill>
              </a:rPr>
              <a:t> - </a:t>
            </a:r>
            <a:r>
              <a:rPr lang="en-US" altLang="ko-KR" sz="1100" dirty="0">
                <a:solidFill>
                  <a:prstClr val="black"/>
                </a:solidFill>
              </a:rPr>
              <a:t>DB</a:t>
            </a:r>
            <a:r>
              <a:rPr lang="ko-KR" altLang="en-US" sz="1100" dirty="0">
                <a:solidFill>
                  <a:prstClr val="black"/>
                </a:solidFill>
              </a:rPr>
              <a:t>에서 데이터 불러오기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endParaRPr lang="ko-KR" altLang="en-US" sz="1100" dirty="0">
              <a:solidFill>
                <a:prstClr val="black"/>
              </a:solidFill>
            </a:endParaRPr>
          </a:p>
          <a:p>
            <a:endParaRPr lang="ko-KR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98143" y="2564403"/>
            <a:ext cx="4528868" cy="1162208"/>
          </a:xfrm>
          <a:prstGeom prst="rect">
            <a:avLst/>
          </a:prstGeom>
          <a:solidFill>
            <a:schemeClr val="bg2">
              <a:lumMod val="5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398143" y="2564402"/>
            <a:ext cx="4459857" cy="109319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322" y="2866983"/>
            <a:ext cx="914399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27011" y="3491317"/>
            <a:ext cx="698740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김형준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41957" y="2564402"/>
            <a:ext cx="1156186" cy="364884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endParaRPr lang="ko-KR" altLang="en-US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7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</TotalTime>
  <Words>1551</Words>
  <Application>Microsoft Office PowerPoint</Application>
  <PresentationFormat>화면 슬라이드 쇼(4:3)</PresentationFormat>
  <Paragraphs>454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Calibri Light</vt:lpstr>
      <vt:lpstr>Calibri</vt:lpstr>
      <vt:lpstr>나눔스퀘어_ac ExtraBold</vt:lpstr>
      <vt:lpstr>Consolas</vt:lpstr>
      <vt:lpstr>맑은 고딕</vt:lpstr>
      <vt:lpstr>나눔스퀘어_ac</vt:lpstr>
      <vt:lpstr>Arial</vt:lpstr>
      <vt:lpstr>타이포_스톰 B</vt:lpstr>
      <vt:lpstr>메인 레이아웃_1</vt:lpstr>
      <vt:lpstr>목차 레이아웃</vt:lpstr>
      <vt:lpstr>1_Office 테마</vt:lpstr>
      <vt:lpstr>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john</cp:lastModifiedBy>
  <cp:revision>357</cp:revision>
  <dcterms:created xsi:type="dcterms:W3CDTF">2020-05-05T13:43:36Z</dcterms:created>
  <dcterms:modified xsi:type="dcterms:W3CDTF">2020-06-07T08:09:10Z</dcterms:modified>
</cp:coreProperties>
</file>