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4" r:id="rId2"/>
    <p:sldMasterId id="2147483676" r:id="rId3"/>
  </p:sldMasterIdLst>
  <p:notesMasterIdLst>
    <p:notesMasterId r:id="rId22"/>
  </p:notesMasterIdLst>
  <p:sldIdLst>
    <p:sldId id="537" r:id="rId4"/>
    <p:sldId id="539" r:id="rId5"/>
    <p:sldId id="525" r:id="rId6"/>
    <p:sldId id="520" r:id="rId7"/>
    <p:sldId id="526" r:id="rId8"/>
    <p:sldId id="527" r:id="rId9"/>
    <p:sldId id="528" r:id="rId10"/>
    <p:sldId id="529" r:id="rId11"/>
    <p:sldId id="521" r:id="rId12"/>
    <p:sldId id="532" r:id="rId13"/>
    <p:sldId id="506" r:id="rId14"/>
    <p:sldId id="534" r:id="rId15"/>
    <p:sldId id="535" r:id="rId16"/>
    <p:sldId id="517" r:id="rId17"/>
    <p:sldId id="538" r:id="rId18"/>
    <p:sldId id="533" r:id="rId19"/>
    <p:sldId id="531" r:id="rId20"/>
    <p:sldId id="507" r:id="rId21"/>
  </p:sldIdLst>
  <p:sldSz cx="9144000" cy="6858000" type="screen4x3"/>
  <p:notesSz cx="6858000" cy="9144000"/>
  <p:embeddedFontLst>
    <p:embeddedFont>
      <p:font typeface="나눔스퀘어_ac" pitchFamily="50" charset="-127"/>
      <p:regular r:id="rId23"/>
    </p:embeddedFont>
    <p:embeddedFont>
      <p:font typeface="나눔스퀘어_ac Bold" pitchFamily="50" charset="-127"/>
      <p:bold r:id="rId24"/>
    </p:embeddedFont>
    <p:embeddedFont>
      <p:font typeface="타이포_스톰 B" pitchFamily="18" charset="-127"/>
      <p:regular r:id="rId25"/>
    </p:embeddedFont>
    <p:embeddedFont>
      <p:font typeface="맑은 고딕" pitchFamily="50" charset="-127"/>
      <p:regular r:id="rId26"/>
      <p:bold r:id="rId27"/>
    </p:embeddedFont>
    <p:embeddedFont>
      <p:font typeface="나눔스퀘어_ac ExtraBold" pitchFamily="50" charset="-127"/>
      <p:bold r:id="rId28"/>
    </p:embeddedFont>
    <p:embeddedFont>
      <p:font typeface="Consolas" pitchFamily="49" charset="0"/>
      <p:regular r:id="rId29"/>
      <p:bold r:id="rId30"/>
      <p:italic r:id="rId31"/>
      <p:boldItalic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3BB"/>
    <a:srgbClr val="17375E"/>
    <a:srgbClr val="FDBBC1"/>
    <a:srgbClr val="F27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64" autoAdjust="0"/>
    <p:restoredTop sz="96429" autoAdjust="0"/>
  </p:normalViewPr>
  <p:slideViewPr>
    <p:cSldViewPr snapToGrid="0">
      <p:cViewPr>
        <p:scale>
          <a:sx n="100" d="100"/>
          <a:sy n="100" d="100"/>
        </p:scale>
        <p:origin x="-1860" y="-3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9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72940-44EF-4FB7-AB25-A5F13213BF8F}" type="datetimeFigureOut">
              <a:rPr lang="ko-KR" altLang="en-US" smtClean="0"/>
              <a:t>2020-06-04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9E92-FDD1-4DC3-860A-956C9F2D4B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9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83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69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6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41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3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5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07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33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2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4"/>
            <a:ext cx="9144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63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783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23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E2096-4DA0-444D-886D-5455F907FF58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2020-06-04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CA745-40D4-4AA3-A873-15FCB194EF8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12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079" y="698599"/>
            <a:ext cx="2375345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업로드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처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2050" name="Picture 2" descr="C:\Users\508-19\Desktop\12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552700"/>
            <a:ext cx="765810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2900" y="1333500"/>
            <a:ext cx="7477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1. 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파일 업로드를 위해 쓰는 </a:t>
            </a:r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Multipart Resolver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는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파일 업로드와 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같은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멀티파트 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포맷의 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요청정보를 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처리하는 </a:t>
            </a:r>
            <a:r>
              <a:rPr lang="ko-KR" altLang="en-US" dirty="0" err="1" smtClean="0">
                <a:latin typeface="나눔스퀘어_ac" pitchFamily="50" charset="-127"/>
                <a:ea typeface="나눔스퀘어_ac" pitchFamily="50" charset="-127"/>
              </a:rPr>
              <a:t>핸들러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 이다</a:t>
            </a:r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.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Multipart </a:t>
            </a:r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Resolver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를 사용하기 위해서 </a:t>
            </a:r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Dispatcher Servlet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에 아래와 같이 빈을 설정 해줘야 한다</a:t>
            </a:r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  <a:endParaRPr lang="ko-KR" altLang="en-US" dirty="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899" y="3867150"/>
            <a:ext cx="7757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2. 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개발 순서</a:t>
            </a:r>
            <a:endParaRPr lang="en-US" altLang="ko-KR" dirty="0" smtClean="0">
              <a:latin typeface="나눔스퀘어_ac" pitchFamily="50" charset="-127"/>
              <a:ea typeface="나눔스퀘어_ac" pitchFamily="50" charset="-127"/>
            </a:endParaRPr>
          </a:p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- 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화면 단에서 파일 처리를 위해 </a:t>
            </a:r>
            <a:r>
              <a:rPr lang="en-US" altLang="ko-KR" dirty="0">
                <a:latin typeface="나눔스퀘어_ac" pitchFamily="50" charset="-127"/>
                <a:ea typeface="나눔스퀘어_ac" pitchFamily="50" charset="-127"/>
              </a:rPr>
              <a:t>form </a:t>
            </a:r>
            <a:r>
              <a:rPr lang="en-US" altLang="ko-KR" dirty="0" err="1" smtClean="0">
                <a:latin typeface="나눔스퀘어_ac" pitchFamily="50" charset="-127"/>
                <a:ea typeface="나눔스퀘어_ac" pitchFamily="50" charset="-127"/>
              </a:rPr>
              <a:t>enctype</a:t>
            </a:r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="multipart/form-data“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로 설정</a:t>
            </a:r>
            <a:endParaRPr lang="en-US" altLang="ko-KR" dirty="0" smtClean="0">
              <a:latin typeface="나눔스퀘어_ac" pitchFamily="50" charset="-127"/>
              <a:ea typeface="나눔스퀘어_ac" pitchFamily="50" charset="-127"/>
            </a:endParaRPr>
          </a:p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- VO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 단에서</a:t>
            </a:r>
            <a:r>
              <a:rPr lang="ko-KR" altLang="en-US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Multi parte File 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파일을 전송하는 객체 생성</a:t>
            </a:r>
            <a:endParaRPr lang="en-US" altLang="ko-KR" dirty="0" smtClean="0">
              <a:latin typeface="나눔스퀘어_ac" pitchFamily="50" charset="-127"/>
              <a:ea typeface="나눔스퀘어_ac" pitchFamily="50" charset="-127"/>
            </a:endParaRPr>
          </a:p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- Service 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단에서 </a:t>
            </a:r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Multipart File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을 파일 객체로 변환</a:t>
            </a:r>
            <a:endParaRPr lang="en-US" altLang="ko-KR" dirty="0" smtClean="0">
              <a:latin typeface="나눔스퀘어_ac" pitchFamily="50" charset="-127"/>
              <a:ea typeface="나눔스퀘어_ac" pitchFamily="50" charset="-127"/>
            </a:endParaRPr>
          </a:p>
          <a:p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- Dao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를 통해 파일 업로드 정보를 입력한다</a:t>
            </a:r>
            <a:r>
              <a:rPr lang="en-US" altLang="ko-KR" dirty="0" smtClean="0">
                <a:latin typeface="나눔스퀘어_ac" pitchFamily="50" charset="-127"/>
                <a:ea typeface="나눔스퀘어_ac" pitchFamily="50" charset="-127"/>
              </a:rPr>
              <a:t>.</a:t>
            </a:r>
            <a:r>
              <a:rPr lang="ko-KR" altLang="en-US" dirty="0" smtClean="0">
                <a:latin typeface="나눔스퀘어_ac" pitchFamily="50" charset="-127"/>
                <a:ea typeface="나눔스퀘어_ac" pitchFamily="50" charset="-127"/>
              </a:rPr>
              <a:t> </a:t>
            </a:r>
            <a:endParaRPr lang="ko-KR" altLang="en-US" dirty="0">
              <a:latin typeface="나눔스퀘어_ac" pitchFamily="50" charset="-127"/>
              <a:ea typeface="나눔스퀘어_a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51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87" y="1152122"/>
            <a:ext cx="8940758" cy="438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5331" y="3441454"/>
            <a:ext cx="4600850" cy="12479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5331" y="3441454"/>
            <a:ext cx="741405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86185" y="3441454"/>
            <a:ext cx="4221909" cy="323934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 smtClean="0">
              <a:solidFill>
                <a:prstClr val="black"/>
              </a:solidFill>
              <a:latin typeface="Consolas" panose="020B0609020204030204" pitchFamily="49" charset="0"/>
              <a:ea typeface="나눔스퀘어_ac Bold" panose="020B0600000101010101" pitchFamily="50" charset="-127"/>
            </a:endParaRPr>
          </a:p>
          <a:p>
            <a:pPr>
              <a:spcBef>
                <a:spcPts val="120"/>
              </a:spcBef>
            </a:pP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6185" y="3441454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794" y="590550"/>
            <a:ext cx="8319944" cy="2759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76800" y="3781425"/>
            <a:ext cx="4029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로그인한 계정이 담당한 업무만 출력</a:t>
            </a:r>
            <a:endParaRPr lang="en-US" altLang="ko-KR" sz="1600" dirty="0" smtClean="0"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업무 개수에 따라 </a:t>
            </a:r>
            <a:r>
              <a:rPr lang="ko-KR" altLang="en-US" sz="1600" dirty="0" err="1" smtClean="0">
                <a:latin typeface="나눔스퀘어_ac" pitchFamily="50" charset="-127"/>
                <a:ea typeface="나눔스퀘어_ac" pitchFamily="50" charset="-127"/>
              </a:rPr>
              <a:t>페이징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 블록 증감</a:t>
            </a:r>
            <a:endParaRPr lang="en-US" altLang="ko-KR" sz="1600" dirty="0" smtClean="0"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업무 명으로 검색</a:t>
            </a:r>
            <a:endParaRPr lang="en-US" altLang="ko-KR" sz="1600" dirty="0" smtClean="0"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업무 클릭 시 해당 업무 상세화면으로 이동</a:t>
            </a:r>
            <a:endParaRPr lang="en-US" altLang="ko-KR" sz="1600" dirty="0" smtClean="0"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업무 등록은 </a:t>
            </a:r>
            <a:r>
              <a:rPr lang="en-US" altLang="ko-KR" sz="1600" dirty="0" smtClean="0">
                <a:latin typeface="나눔스퀘어_ac" pitchFamily="50" charset="-127"/>
                <a:ea typeface="나눔스퀘어_ac" pitchFamily="50" charset="-127"/>
              </a:rPr>
              <a:t>PM / </a:t>
            </a:r>
            <a:r>
              <a:rPr lang="ko-KR" altLang="en-US" sz="1600" dirty="0" smtClean="0">
                <a:latin typeface="나눔스퀘어_ac" pitchFamily="50" charset="-127"/>
                <a:ea typeface="나눔스퀘어_ac" pitchFamily="50" charset="-127"/>
              </a:rPr>
              <a:t>관리자만 가능</a:t>
            </a:r>
            <a:endParaRPr lang="en-US" altLang="ko-KR" sz="1600" dirty="0" smtClean="0">
              <a:latin typeface="나눔스퀘어_ac" pitchFamily="50" charset="-127"/>
              <a:ea typeface="나눔스퀘어_ac" pitchFamily="50" charset="-127"/>
            </a:endParaRP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  <p:pic>
        <p:nvPicPr>
          <p:cNvPr id="14" name="Picture 3" descr="C:\Users\508-19\Desktop\ㄽㅌ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3" y="5761284"/>
            <a:ext cx="4128443" cy="61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508-19\Desktop\ㄷㄹ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44" y="3877671"/>
            <a:ext cx="4419622" cy="81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15331" y="4841766"/>
            <a:ext cx="4600850" cy="183903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15331" y="4841766"/>
            <a:ext cx="989569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8700" y="3508339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번 </a:t>
            </a:r>
            <a:r>
              <a:rPr lang="en-US" altLang="ko-KR" dirty="0" smtClean="0">
                <a:solidFill>
                  <a:srgbClr val="FF0000"/>
                </a:solidFill>
              </a:rPr>
              <a:t>logic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1533" y="5227975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번 </a:t>
            </a:r>
            <a:r>
              <a:rPr lang="en-US" altLang="ko-KR" dirty="0" smtClean="0">
                <a:solidFill>
                  <a:srgbClr val="FF0000"/>
                </a:solidFill>
              </a:rPr>
              <a:t>logic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9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170" name="Picture 2" descr="C:\Users\508-19\Desktop\4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" y="1024067"/>
            <a:ext cx="8948972" cy="437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514" y="1026398"/>
            <a:ext cx="8948972" cy="437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3568774"/>
            <a:ext cx="4221909" cy="287965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4" y="3568774"/>
            <a:ext cx="963828" cy="3547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84624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8" name="Picture 4" descr="C:\Users\508-19\Desktop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836203"/>
            <a:ext cx="4672354" cy="21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782085" y="829929"/>
            <a:ext cx="4221909" cy="258954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1031" name="Picture 7" descr="C:\Users\508-19\Desktop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3022601"/>
            <a:ext cx="4672354" cy="25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799" y="1141274"/>
            <a:ext cx="404812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권한 별로 출력되는 화면이 다름 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사</a:t>
            </a:r>
            <a:r>
              <a:rPr lang="ko-KR" altLang="en-US" sz="1400" dirty="0">
                <a:latin typeface="나눔스퀘어_ac" pitchFamily="50" charset="-127"/>
                <a:ea typeface="나눔스퀘어_ac" pitchFamily="50" charset="-127"/>
              </a:rPr>
              <a:t>진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은 관리자 기준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담당자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업무명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업무내용 수정가능 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(PM)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업무 진행도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,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 업무 진행률 상단의 진행률 기준에 맞춰 저장 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/ 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수정 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담당자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하위 업무는 진행률이 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100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이면 결재신청가능</a:t>
            </a:r>
            <a:r>
              <a:rPr lang="en-US" altLang="ko-KR" sz="1400" dirty="0"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(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담당자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결재 신청된 업무만 반려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latin typeface="나눔스퀘어_ac" pitchFamily="50" charset="-127"/>
                <a:ea typeface="나눔스퀘어_ac" pitchFamily="50" charset="-127"/>
              </a:rPr>
              <a:t>결재완료 처리가능 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(PM</a:t>
            </a:r>
            <a:r>
              <a:rPr lang="en-US" altLang="ko-KR" sz="1400" dirty="0" smtClean="0">
                <a:latin typeface="나눔스퀘어_ac" pitchFamily="50" charset="-127"/>
                <a:ea typeface="나눔스퀘어_ac" pitchFamily="50" charset="-127"/>
              </a:rPr>
              <a:t>)</a:t>
            </a:r>
            <a:endParaRPr lang="en-US" altLang="ko-KR" sz="1400" dirty="0" smtClean="0"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1026" name="Picture 2" descr="C:\Users\508-19\Desktop\ddfsadfsdf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75" y="3939404"/>
            <a:ext cx="4125398" cy="250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509715" y="3723580"/>
            <a:ext cx="207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logic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번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82085" y="3923947"/>
            <a:ext cx="4221909" cy="2543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82084" y="3939835"/>
            <a:ext cx="96382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782085" y="84624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028" name="Picture 4" descr="C:\Users\508-19\Desktop\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836203"/>
            <a:ext cx="4672354" cy="21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4782085" y="829930"/>
            <a:ext cx="4221909" cy="29610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1F497D"/>
              </a:solidFill>
            </a:endParaRPr>
          </a:p>
        </p:txBody>
      </p:sp>
      <p:pic>
        <p:nvPicPr>
          <p:cNvPr id="1031" name="Picture 7" descr="C:\Users\508-19\Desktop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" y="3022601"/>
            <a:ext cx="4672354" cy="256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799" y="1219200"/>
            <a:ext cx="40481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최상위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업무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상위업무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하위 업무로 나누어져 있는 업무 프로세스에서 상위 업무들은 진행률 수정이나 결재 신청 불가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하위 업무가 결재 완료 처리되면 하위 업무 개수에 따라 상위 업무 진행률이 상승함</a:t>
            </a:r>
            <a:r>
              <a:rPr lang="en-US" altLang="ko-KR" sz="1400" dirty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하위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업무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5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개 있는 상위업무는 하위업무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개가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결재 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완료 처리되면 진행률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20%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로 상승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100%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가 되면 상위업무도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PM</a:t>
            </a: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이 결재 완료처리 가능  </a:t>
            </a:r>
            <a:endParaRPr lang="en-US" altLang="ko-KR" sz="14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반려 처리 시에만 반려사유 등록가능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(PM)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삭제 버튼 클릭 시 해당 업무 삭제 </a:t>
            </a:r>
            <a:r>
              <a:rPr lang="en-US" altLang="ko-KR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(PM)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조회화면으로 버튼 클릭 시 업무리스트로 이동</a:t>
            </a:r>
            <a:endParaRPr lang="en-US" altLang="ko-KR" sz="1400" dirty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400" dirty="0" smtClean="0">
                <a:solidFill>
                  <a:prstClr val="black"/>
                </a:solidFill>
                <a:latin typeface="나눔스퀘어_ac" pitchFamily="50" charset="-127"/>
                <a:ea typeface="나눔스퀘어_ac" pitchFamily="50" charset="-127"/>
              </a:rPr>
              <a:t>관리자 계정은 모든 기능 사용가능</a:t>
            </a:r>
            <a:endParaRPr lang="en-US" altLang="ko-KR" sz="1400" dirty="0" smtClean="0">
              <a:solidFill>
                <a:prstClr val="black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pic>
        <p:nvPicPr>
          <p:cNvPr id="21" name="Picture 3" descr="C:\Users\508-19\Desktop\업뎃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275" y="4207365"/>
            <a:ext cx="3384244" cy="181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09740" y="3939835"/>
            <a:ext cx="207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logic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번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3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록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6146" name="Picture 2" descr="C:\Users\508-19\Desktop\전체글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4" y="1006082"/>
            <a:ext cx="9024443" cy="440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70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4098" name="Picture 2" descr="C:\Users\508-19\Desktop\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0" y="1352550"/>
            <a:ext cx="4654073" cy="3938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4782085" y="2743201"/>
            <a:ext cx="4221909" cy="192881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82084" y="2754865"/>
            <a:ext cx="963828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Mapper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782085" y="846245"/>
            <a:ext cx="1927655" cy="267530"/>
          </a:xfrm>
          <a:prstGeom prst="rect">
            <a:avLst/>
          </a:prstGeom>
          <a:solidFill>
            <a:srgbClr val="17375E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Business logic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782085" y="829930"/>
            <a:ext cx="4221909" cy="17989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76800" y="1219200"/>
            <a:ext cx="40290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프로젝트 번호는 로그인한 계정이 맡은 프로젝트로 고정 변경 불가능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상위 업무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담당자는 그 프로젝트에 있는 상위업무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팀</a:t>
            </a:r>
            <a:r>
              <a:rPr lang="ko-KR" altLang="en-US" sz="1400" dirty="0"/>
              <a:t>원</a:t>
            </a:r>
            <a:r>
              <a:rPr lang="ko-KR" altLang="en-US" sz="1400" dirty="0" smtClean="0"/>
              <a:t>들만 출력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선택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관리자는 모든 프로젝트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상위 업무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팀원 출력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선택가능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 smtClean="0"/>
          </a:p>
        </p:txBody>
      </p:sp>
      <p:sp>
        <p:nvSpPr>
          <p:cNvPr id="21" name="직사각형 20"/>
          <p:cNvSpPr/>
          <p:nvPr/>
        </p:nvSpPr>
        <p:spPr>
          <a:xfrm>
            <a:off x="4782086" y="4822404"/>
            <a:ext cx="4221909" cy="18355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2085" y="4834067"/>
            <a:ext cx="963828" cy="25459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View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099" name="Picture 3" descr="C:\Users\508-19\Desktop\2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58" y="3173038"/>
            <a:ext cx="4110037" cy="127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508-19\Desktop\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442" y="5185872"/>
            <a:ext cx="4123789" cy="12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5856885" y="2779925"/>
            <a:ext cx="309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logic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번 </a:t>
            </a:r>
            <a:r>
              <a:rPr lang="ko-KR" altLang="en-US" dirty="0" smtClean="0">
                <a:solidFill>
                  <a:srgbClr val="FF0000"/>
                </a:solidFill>
              </a:rPr>
              <a:t>상위업무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6885" y="4849599"/>
            <a:ext cx="309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logic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</a:rPr>
              <a:t>번 </a:t>
            </a:r>
            <a:r>
              <a:rPr lang="ko-KR" altLang="en-US" dirty="0" smtClean="0">
                <a:solidFill>
                  <a:srgbClr val="FF0000"/>
                </a:solidFill>
              </a:rPr>
              <a:t>상위업무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EEECE1">
                      <a:lumMod val="50000"/>
                    </a:srgbClr>
                  </a:solidFill>
                </a:rPr>
                <a:t> </a:t>
              </a:r>
              <a:endParaRPr lang="ko-KR" altLang="en-US" dirty="0">
                <a:solidFill>
                  <a:srgbClr val="EEECE1">
                    <a:lumMod val="50000"/>
                  </a:srgbClr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5903"/>
            <a:ext cx="6260758" cy="339258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화면구현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트</a:t>
            </a:r>
            <a:r>
              <a:rPr lang="en-US" altLang="ko-KR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 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25582" y="662261"/>
            <a:ext cx="2884883" cy="5937747"/>
            <a:chOff x="525582" y="662261"/>
            <a:chExt cx="2884883" cy="593774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5582" y="662261"/>
              <a:ext cx="2884883" cy="5937747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576649" y="1079157"/>
              <a:ext cx="2776151" cy="46626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3698787" y="680247"/>
            <a:ext cx="5271995" cy="16369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98787" y="695001"/>
            <a:ext cx="101325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</a:t>
            </a:r>
            <a:r>
              <a:rPr lang="en-US" altLang="ko-KR" sz="1600" dirty="0" err="1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son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3" name="Picture 2" descr="C:\Users\508-19\Desktop\안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51" y="1196136"/>
            <a:ext cx="2736545" cy="424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508-19\Desktop\제이슨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67" y="962531"/>
            <a:ext cx="5121033" cy="1354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/>
          <p:cNvSpPr/>
          <p:nvPr/>
        </p:nvSpPr>
        <p:spPr>
          <a:xfrm>
            <a:off x="3698787" y="4886325"/>
            <a:ext cx="5271995" cy="171368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698787" y="4888434"/>
            <a:ext cx="1013256" cy="2675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java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98785" y="2469623"/>
            <a:ext cx="5271995" cy="22262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98785" y="2484377"/>
            <a:ext cx="1013256" cy="2675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</a:t>
            </a:r>
            <a:r>
              <a:rPr lang="en-US" altLang="ko-KR" sz="1600" dirty="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trl</a:t>
            </a:r>
            <a:endParaRPr lang="ko-KR" altLang="en-US" sz="16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4" name="Picture 5" descr="C:\Users\508-19\Desktop\j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569" y="2893109"/>
            <a:ext cx="4924425" cy="148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12043" y="77786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pfSearch.jsp</a:t>
            </a:r>
            <a:endParaRPr lang="ko-KR" altLang="en-US" dirty="0"/>
          </a:p>
        </p:txBody>
      </p:sp>
      <p:pic>
        <p:nvPicPr>
          <p:cNvPr id="8194" name="Picture 2" descr="C:\Users\508-19\Desktop\234245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523" y="5333784"/>
            <a:ext cx="5196515" cy="6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511815"/>
            <a:ext cx="9144000" cy="370703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254"/>
          <a:stretch/>
        </p:blipFill>
        <p:spPr>
          <a:xfrm>
            <a:off x="7056657" y="68881"/>
            <a:ext cx="2087343" cy="30182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0" y="33738"/>
            <a:ext cx="5815915" cy="469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evelopment </a:t>
            </a:r>
            <a:r>
              <a:rPr lang="en-US" altLang="ko-KR" sz="2400" dirty="0" smtClean="0">
                <a:solidFill>
                  <a:srgbClr val="FDBBC1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E</a:t>
            </a:r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nvironment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3079" y="698599"/>
            <a:ext cx="2375345" cy="400110"/>
          </a:xfrm>
          <a:prstGeom prst="rect">
            <a:avLst/>
          </a:prstGeom>
          <a:solidFill>
            <a:srgbClr val="94C3BB"/>
          </a:solidFill>
          <a:ln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파일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업로드 </a:t>
            </a:r>
            <a:r>
              <a:rPr lang="ko-KR" altLang="en-US" sz="200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처</a:t>
            </a:r>
            <a:r>
              <a:rPr lang="ko-KR" altLang="en-US" sz="200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026" name="Picture 2" descr="C:\Users\508-19\Desktop\업로드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0" y="1098709"/>
            <a:ext cx="4976185" cy="236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508-19\Desktop\jsp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81" y="4155658"/>
            <a:ext cx="6936790" cy="22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508-19\Desktop\jsp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0" y="4427157"/>
            <a:ext cx="3576747" cy="29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89919" y="3744230"/>
            <a:ext cx="647334" cy="307777"/>
          </a:xfrm>
          <a:prstGeom prst="rect">
            <a:avLst/>
          </a:prstGeom>
          <a:solidFill>
            <a:srgbClr val="FDBBC1">
              <a:alpha val="7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jsp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3" name="Picture 8" descr="C:\Users\508-19\Desktop\업1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59" y="5345368"/>
            <a:ext cx="8715376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508-19\Desktop\67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57" y="6103665"/>
            <a:ext cx="3703084" cy="23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412787" y="4865170"/>
            <a:ext cx="373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정보 입력처리</a:t>
            </a:r>
            <a:endParaRPr lang="ko-KR" altLang="en-US" sz="14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7918" y="4865170"/>
            <a:ext cx="1017549" cy="307777"/>
          </a:xfrm>
          <a:prstGeom prst="rect">
            <a:avLst/>
          </a:prstGeom>
          <a:solidFill>
            <a:srgbClr val="FDBBC1">
              <a:alpha val="7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DAO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4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21"/>
          <a:stretch/>
        </p:blipFill>
        <p:spPr>
          <a:xfrm>
            <a:off x="3204519" y="1902945"/>
            <a:ext cx="2877606" cy="661457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2895599" y="2567275"/>
            <a:ext cx="3480487" cy="48901"/>
            <a:chOff x="0" y="6058453"/>
            <a:chExt cx="9152314" cy="49876"/>
          </a:xfrm>
        </p:grpSpPr>
        <p:sp>
          <p:nvSpPr>
            <p:cNvPr id="6" name="직사각형 5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95" y="2904002"/>
            <a:ext cx="9143999" cy="557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프로젝트 </a:t>
            </a:r>
            <a:endParaRPr lang="en-US" altLang="ko-KR" sz="2800" dirty="0" smtClean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  <a:p>
            <a:pPr algn="ctr"/>
            <a:r>
              <a:rPr lang="ko-KR" altLang="en-US" sz="2800" dirty="0" smtClean="0">
                <a:solidFill>
                  <a:schemeClr val="bg2">
                    <a:lumMod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통합관리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 rot="10800000">
            <a:off x="3284078" y="3685324"/>
            <a:ext cx="2718487" cy="45719"/>
            <a:chOff x="0" y="6058453"/>
            <a:chExt cx="9152314" cy="49876"/>
          </a:xfrm>
        </p:grpSpPr>
        <p:sp>
          <p:nvSpPr>
            <p:cNvPr id="11" name="직사각형 10"/>
            <p:cNvSpPr/>
            <p:nvPr/>
          </p:nvSpPr>
          <p:spPr>
            <a:xfrm>
              <a:off x="0" y="6058453"/>
              <a:ext cx="9144000" cy="4987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705004" y="6061421"/>
              <a:ext cx="4447310" cy="43978"/>
            </a:xfrm>
            <a:prstGeom prst="rect">
              <a:avLst/>
            </a:prstGeom>
            <a:solidFill>
              <a:srgbClr val="FDBBC1"/>
            </a:solidFill>
            <a:ln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46806" y="3882924"/>
            <a:ext cx="516488" cy="2462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2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이연학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00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설계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514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391841" y="17755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200" dirty="0" smtClean="0">
                <a:solidFill>
                  <a:prstClr val="black"/>
                </a:solidFill>
              </a:rPr>
              <a:t>업무 리스트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569920"/>
              </p:ext>
            </p:extLst>
          </p:nvPr>
        </p:nvGraphicFramePr>
        <p:xfrm>
          <a:off x="1615086" y="3160763"/>
          <a:ext cx="3780354" cy="201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0"/>
                <a:gridCol w="1479535"/>
                <a:gridCol w="786316"/>
                <a:gridCol w="967773"/>
              </a:tblGrid>
              <a:tr h="3975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업무 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종료일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결재 여부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0370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2851874" y="5613399"/>
          <a:ext cx="1124731" cy="389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733"/>
                <a:gridCol w="371999"/>
                <a:gridCol w="371999"/>
              </a:tblGrid>
              <a:tr h="3894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382337" y="1734328"/>
            <a:ext cx="5013103" cy="6678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상단메</a:t>
            </a:r>
            <a:r>
              <a:rPr lang="ko-KR" altLang="en-US" dirty="0">
                <a:solidFill>
                  <a:prstClr val="black"/>
                </a:solidFill>
              </a:rPr>
              <a:t>뉴</a:t>
            </a: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598741"/>
              </p:ext>
            </p:extLst>
          </p:nvPr>
        </p:nvGraphicFramePr>
        <p:xfrm>
          <a:off x="382337" y="2415786"/>
          <a:ext cx="1039287" cy="38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287"/>
              </a:tblGrid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604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65507" y="995314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업무명 검색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14240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65507" y="1356969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진행률 </a:t>
            </a:r>
            <a:r>
              <a:rPr lang="en-US" altLang="ko-KR" sz="1400" dirty="0" smtClean="0">
                <a:solidFill>
                  <a:prstClr val="black"/>
                </a:solidFill>
              </a:rPr>
              <a:t>( </a:t>
            </a:r>
            <a:r>
              <a:rPr lang="ko-KR" altLang="en-US" sz="1400" dirty="0" smtClean="0">
                <a:solidFill>
                  <a:prstClr val="black"/>
                </a:solidFill>
              </a:rPr>
              <a:t>팀원 수정 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248616" y="31366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5506" y="1753665"/>
            <a:ext cx="2298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중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결재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반려처리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85448" y="5327922"/>
            <a:ext cx="986253" cy="333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글쓰기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16"/>
          <p:cNvSpPr/>
          <p:nvPr/>
        </p:nvSpPr>
        <p:spPr>
          <a:xfrm>
            <a:off x="6391840" y="214243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4" name="직사각형 16"/>
          <p:cNvSpPr/>
          <p:nvPr/>
        </p:nvSpPr>
        <p:spPr>
          <a:xfrm>
            <a:off x="4061855" y="533676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5507" y="2094406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등록 </a:t>
            </a:r>
            <a:r>
              <a:rPr lang="en-US" altLang="ko-KR" sz="1400" dirty="0" smtClean="0">
                <a:solidFill>
                  <a:prstClr val="black"/>
                </a:solidFill>
              </a:rPr>
              <a:t>( PM</a:t>
            </a:r>
            <a:r>
              <a:rPr lang="ko-KR" altLang="en-US" sz="1400" dirty="0" smtClean="0">
                <a:solidFill>
                  <a:prstClr val="black"/>
                </a:solidFill>
              </a:rPr>
              <a:t> </a:t>
            </a:r>
            <a:r>
              <a:rPr lang="en-US" altLang="ko-KR" sz="1400" dirty="0" smtClean="0">
                <a:solidFill>
                  <a:prstClr val="black"/>
                </a:solidFill>
              </a:rPr>
              <a:t>)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639155" y="2572677"/>
            <a:ext cx="1117108" cy="32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73746" y="2572677"/>
            <a:ext cx="677325" cy="3268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검색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5" name="직사각형 16"/>
          <p:cNvSpPr/>
          <p:nvPr/>
        </p:nvSpPr>
        <p:spPr>
          <a:xfrm>
            <a:off x="1850510" y="259904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382337" y="1794249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7" name="직사각형 16"/>
          <p:cNvSpPr/>
          <p:nvPr/>
        </p:nvSpPr>
        <p:spPr>
          <a:xfrm>
            <a:off x="6383602" y="252731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657267" y="2527314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메뉴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3" name="직사각형 16"/>
          <p:cNvSpPr/>
          <p:nvPr/>
        </p:nvSpPr>
        <p:spPr>
          <a:xfrm>
            <a:off x="2482598" y="566185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0" name="직사각형 16"/>
          <p:cNvSpPr/>
          <p:nvPr/>
        </p:nvSpPr>
        <p:spPr>
          <a:xfrm>
            <a:off x="6383601" y="289956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6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57266" y="2899564"/>
            <a:ext cx="219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prstClr val="black"/>
                </a:solidFill>
              </a:rPr>
              <a:t>페이징</a:t>
            </a:r>
            <a:r>
              <a:rPr lang="ko-KR" altLang="en-US" sz="1400" dirty="0" smtClean="0">
                <a:solidFill>
                  <a:prstClr val="black"/>
                </a:solidFill>
              </a:rPr>
              <a:t> 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9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524348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업무 상세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04603" y="1091003"/>
            <a:ext cx="1323825" cy="3154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prstClr val="black"/>
                </a:solidFill>
              </a:rPr>
              <a:t>글번호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4602" y="1460075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담당자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04602" y="2785635"/>
            <a:ext cx="4785465" cy="986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내용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04603" y="4589812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결재여부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708518" y="5042103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97359" y="5476756"/>
            <a:ext cx="3907939" cy="6098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반려사유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88199" y="2278353"/>
            <a:ext cx="4801868" cy="3836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시작일 </a:t>
            </a:r>
            <a:r>
              <a:rPr lang="en-US" altLang="ko-KR" dirty="0" smtClean="0">
                <a:solidFill>
                  <a:prstClr val="black"/>
                </a:solidFill>
              </a:rPr>
              <a:t>~ </a:t>
            </a:r>
            <a:r>
              <a:rPr lang="ko-KR" altLang="en-US" dirty="0" smtClean="0">
                <a:solidFill>
                  <a:prstClr val="black"/>
                </a:solidFill>
              </a:rPr>
              <a:t>마감일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6" y="888116"/>
            <a:ext cx="200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진행도에</a:t>
            </a:r>
            <a:r>
              <a:rPr lang="ko-KR" altLang="en-US" sz="1400" dirty="0" smtClean="0">
                <a:solidFill>
                  <a:prstClr val="black"/>
                </a:solidFill>
              </a:rPr>
              <a:t> 따라 담당자가 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57267" y="1480601"/>
            <a:ext cx="22454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진행률이 </a:t>
            </a:r>
            <a:r>
              <a:rPr lang="en-US" altLang="ko-KR" sz="1400" dirty="0" smtClean="0">
                <a:solidFill>
                  <a:prstClr val="black"/>
                </a:solidFill>
              </a:rPr>
              <a:t>100</a:t>
            </a:r>
            <a:r>
              <a:rPr lang="ko-KR" altLang="en-US" sz="1400" dirty="0" smtClean="0">
                <a:solidFill>
                  <a:prstClr val="black"/>
                </a:solidFill>
              </a:rPr>
              <a:t>이 되면 신청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신청 후 </a:t>
            </a:r>
            <a:r>
              <a:rPr lang="en-US" altLang="ko-KR" sz="1400" dirty="0" smtClean="0">
                <a:solidFill>
                  <a:prstClr val="black"/>
                </a:solidFill>
              </a:rPr>
              <a:t>PM</a:t>
            </a:r>
            <a:r>
              <a:rPr lang="ko-KR" altLang="en-US" sz="1400" dirty="0" smtClean="0">
                <a:solidFill>
                  <a:prstClr val="black"/>
                </a:solidFill>
              </a:rPr>
              <a:t>이 반려</a:t>
            </a:r>
            <a:r>
              <a:rPr lang="en-US" altLang="ko-KR" sz="1400" dirty="0" smtClean="0">
                <a:solidFill>
                  <a:prstClr val="black"/>
                </a:solidFill>
              </a:rPr>
              <a:t>, </a:t>
            </a:r>
            <a:r>
              <a:rPr lang="ko-KR" altLang="en-US" sz="1400" dirty="0" smtClean="0">
                <a:solidFill>
                  <a:prstClr val="black"/>
                </a:solidFill>
              </a:rPr>
              <a:t>결재처리 </a:t>
            </a:r>
            <a:r>
              <a:rPr lang="ko-KR" altLang="en-US" sz="1400" dirty="0" err="1" smtClean="0">
                <a:solidFill>
                  <a:prstClr val="black"/>
                </a:solidFill>
              </a:rPr>
              <a:t>결졍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0" name="직사각형 16"/>
          <p:cNvSpPr/>
          <p:nvPr/>
        </p:nvSpPr>
        <p:spPr>
          <a:xfrm>
            <a:off x="108673" y="50421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4" name="직사각형 16"/>
          <p:cNvSpPr/>
          <p:nvPr/>
        </p:nvSpPr>
        <p:spPr>
          <a:xfrm>
            <a:off x="6389810" y="248308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3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5" name="직사각형 16"/>
          <p:cNvSpPr/>
          <p:nvPr/>
        </p:nvSpPr>
        <p:spPr>
          <a:xfrm>
            <a:off x="1467592" y="565058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-47675" y="80084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상세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824693" y="1460075"/>
            <a:ext cx="2480607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824692" y="1091004"/>
            <a:ext cx="2480607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04600" y="1844582"/>
            <a:ext cx="1323825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24691" y="1844582"/>
            <a:ext cx="2480607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4602" y="3923824"/>
            <a:ext cx="3900697" cy="49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진행도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402782" y="3923824"/>
            <a:ext cx="787285" cy="493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저장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04603" y="5042103"/>
            <a:ext cx="1251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진행</a:t>
            </a:r>
            <a:r>
              <a:rPr lang="ko-KR" altLang="en-US" dirty="0">
                <a:solidFill>
                  <a:prstClr val="black"/>
                </a:solidFill>
              </a:rPr>
              <a:t>률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1704774" y="4589812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451079" y="4587979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신청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056527" y="4587979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결재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256814" y="4580391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반려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451079" y="5042103"/>
            <a:ext cx="692509" cy="3154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1" name="직사각형 16"/>
          <p:cNvSpPr/>
          <p:nvPr/>
        </p:nvSpPr>
        <p:spPr>
          <a:xfrm>
            <a:off x="1375082" y="40383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8672" y="4574562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665506" y="2331594"/>
            <a:ext cx="200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담당자가 업무 기준에 따라 진행률 수정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5" name="직사각형 16"/>
          <p:cNvSpPr/>
          <p:nvPr/>
        </p:nvSpPr>
        <p:spPr>
          <a:xfrm>
            <a:off x="6416239" y="3158703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4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91935" y="3007214"/>
            <a:ext cx="2008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반려 처리시에만 </a:t>
            </a:r>
            <a:r>
              <a:rPr lang="en-US" altLang="ko-KR" sz="1400" dirty="0" smtClean="0">
                <a:solidFill>
                  <a:prstClr val="black"/>
                </a:solidFill>
              </a:rPr>
              <a:t>PM</a:t>
            </a:r>
            <a:r>
              <a:rPr lang="ko-KR" altLang="en-US" sz="1400" dirty="0" smtClean="0">
                <a:solidFill>
                  <a:prstClr val="black"/>
                </a:solidFill>
              </a:rPr>
              <a:t>이 반려 사유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423949" y="5464373"/>
            <a:ext cx="787285" cy="6222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390638" y="6214440"/>
            <a:ext cx="673362" cy="453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수정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4231201" y="6214440"/>
            <a:ext cx="673362" cy="453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prstClr val="black"/>
                </a:solidFill>
              </a:rPr>
              <a:t>삭제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046626" y="6214440"/>
            <a:ext cx="1011274" cy="453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2" name="직사각형 16"/>
          <p:cNvSpPr/>
          <p:nvPr/>
        </p:nvSpPr>
        <p:spPr>
          <a:xfrm>
            <a:off x="6418270" y="367250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691935" y="3650630"/>
            <a:ext cx="200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prstClr val="black"/>
                </a:solidFill>
              </a:rPr>
              <a:t>PM </a:t>
            </a:r>
            <a:r>
              <a:rPr lang="ko-KR" altLang="en-US" sz="1400" dirty="0" smtClean="0">
                <a:solidFill>
                  <a:prstClr val="black"/>
                </a:solidFill>
              </a:rPr>
              <a:t>업무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수정 삭제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74" name="직사각형 16"/>
          <p:cNvSpPr/>
          <p:nvPr/>
        </p:nvSpPr>
        <p:spPr>
          <a:xfrm>
            <a:off x="3041498" y="6226674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5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38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41033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91841" y="163038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WEB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0577" y="770966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smtClean="0">
                <a:solidFill>
                  <a:prstClr val="black"/>
                </a:solidFill>
              </a:rPr>
              <a:t>업무 작</a:t>
            </a:r>
            <a:r>
              <a:rPr lang="ko-KR" altLang="en-US" sz="1200" dirty="0">
                <a:solidFill>
                  <a:prstClr val="black"/>
                </a:solidFill>
              </a:rPr>
              <a:t>성</a:t>
            </a:r>
            <a:endParaRPr lang="en-US" altLang="ko-KR" sz="1200" dirty="0" smtClean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65507" y="995314"/>
            <a:ext cx="183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>
                <a:solidFill>
                  <a:prstClr val="black"/>
                </a:solidFill>
              </a:rPr>
              <a:t>Datepicker</a:t>
            </a:r>
            <a:r>
              <a:rPr lang="en-US" altLang="ko-KR" sz="1400" dirty="0" smtClean="0">
                <a:solidFill>
                  <a:prstClr val="black"/>
                </a:solidFill>
              </a:rPr>
              <a:t> </a:t>
            </a:r>
            <a:r>
              <a:rPr lang="ko-KR" altLang="en-US" sz="1400" dirty="0" smtClean="0">
                <a:solidFill>
                  <a:prstClr val="black"/>
                </a:solidFill>
              </a:rPr>
              <a:t>이용한 날짜 선택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9628" y="1586638"/>
            <a:ext cx="1747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첨부파일 등록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7739" y="5453670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2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51263" y="1047965"/>
            <a:ext cx="100901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업무명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51263" y="1395638"/>
            <a:ext cx="369146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42795" y="2191881"/>
            <a:ext cx="3695920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55718" y="3947066"/>
            <a:ext cx="4565015" cy="12472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업무 상세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55717" y="5432717"/>
            <a:ext cx="11868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첨부 파일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758099" y="5432717"/>
            <a:ext cx="2380616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291116" y="5432717"/>
            <a:ext cx="729617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선</a:t>
            </a:r>
            <a:r>
              <a:rPr lang="ko-KR" altLang="en-US" dirty="0">
                <a:solidFill>
                  <a:prstClr val="black"/>
                </a:solidFill>
              </a:rPr>
              <a:t>택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680896" y="6131986"/>
            <a:ext cx="1104899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등록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등록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51264" y="1826707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상위업무번호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51264" y="3010297"/>
            <a:ext cx="213953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51264" y="2645123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시작일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881196" y="3010297"/>
            <a:ext cx="2139537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881196" y="2645123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마감일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55718" y="3464171"/>
            <a:ext cx="1599055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담당자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202719" y="3464170"/>
            <a:ext cx="2818014" cy="333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950964" y="6131986"/>
            <a:ext cx="1069770" cy="462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</a:rPr>
              <a:t>목록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8" name="직사각형 16"/>
          <p:cNvSpPr/>
          <p:nvPr/>
        </p:nvSpPr>
        <p:spPr>
          <a:xfrm>
            <a:off x="153744" y="268007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 smtClean="0">
                <a:solidFill>
                  <a:prstClr val="white"/>
                </a:solidFill>
              </a:rPr>
              <a:t>1</a:t>
            </a:r>
            <a:endParaRPr lang="en-US" altLang="ko-KR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8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0" y="477795"/>
            <a:ext cx="9144000" cy="6380205"/>
            <a:chOff x="0" y="477795"/>
            <a:chExt cx="9144000" cy="6380205"/>
          </a:xfrm>
        </p:grpSpPr>
        <p:sp>
          <p:nvSpPr>
            <p:cNvPr id="3" name="직사각형 2"/>
            <p:cNvSpPr/>
            <p:nvPr/>
          </p:nvSpPr>
          <p:spPr>
            <a:xfrm>
              <a:off x="0" y="477795"/>
              <a:ext cx="9144000" cy="6380205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7666" y="557150"/>
              <a:ext cx="9020432" cy="6230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7666" y="588611"/>
              <a:ext cx="6120680" cy="6158572"/>
            </a:xfrm>
            <a:prstGeom prst="rect">
              <a:avLst/>
            </a:prstGeom>
            <a:noFill/>
            <a:ln w="57150">
              <a:solidFill>
                <a:srgbClr val="FDBBC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218569" y="874220"/>
            <a:ext cx="72008" cy="72008"/>
          </a:xfrm>
          <a:prstGeom prst="ellipse">
            <a:avLst/>
          </a:prstGeom>
          <a:solidFill>
            <a:srgbClr val="FDBBC1"/>
          </a:solidFill>
          <a:ln>
            <a:solidFill>
              <a:srgbClr val="FE9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16"/>
          <p:cNvSpPr/>
          <p:nvPr/>
        </p:nvSpPr>
        <p:spPr>
          <a:xfrm>
            <a:off x="6383603" y="104796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6227" y="772093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prstClr val="black"/>
                </a:solidFill>
              </a:rPr>
              <a:t> </a:t>
            </a:r>
            <a:r>
              <a:rPr lang="ko-KR" altLang="en-US" sz="1200" dirty="0" err="1" smtClean="0">
                <a:solidFill>
                  <a:prstClr val="black"/>
                </a:solidFill>
              </a:rPr>
              <a:t>안드로이드</a:t>
            </a:r>
            <a:r>
              <a:rPr lang="ko-KR" altLang="en-US" sz="1200" dirty="0" smtClean="0">
                <a:solidFill>
                  <a:prstClr val="black"/>
                </a:solidFill>
              </a:rPr>
              <a:t> 업무 리스트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387720" y="1400716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850659" y="65903"/>
            <a:ext cx="1293341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APP</a:t>
            </a:r>
            <a:endParaRPr lang="ko-KR" altLang="en-US" sz="2400" dirty="0">
              <a:solidFill>
                <a:prstClr val="white"/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" r="7784"/>
          <a:stretch/>
        </p:blipFill>
        <p:spPr>
          <a:xfrm>
            <a:off x="1816344" y="1047189"/>
            <a:ext cx="2772000" cy="5614819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1948942" y="1663970"/>
            <a:ext cx="252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320654"/>
              </p:ext>
            </p:extLst>
          </p:nvPr>
        </p:nvGraphicFramePr>
        <p:xfrm>
          <a:off x="1997197" y="2287164"/>
          <a:ext cx="2381332" cy="4052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332"/>
              </a:tblGrid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105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2488611" y="1311219"/>
            <a:ext cx="209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 현황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49762" y="233237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49761" y="2741889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07496" y="276104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3164" y="3136358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43163" y="3545875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00898" y="3565028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043162" y="399595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제목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43161" y="4405469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담당자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00896" y="4424622"/>
            <a:ext cx="1329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진행 여부</a:t>
            </a:r>
            <a:endParaRPr lang="ko-KR" altLang="en-US" b="1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65507" y="1047190"/>
            <a:ext cx="160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명 검색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65507" y="1400717"/>
            <a:ext cx="231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prstClr val="black"/>
                </a:solidFill>
              </a:rPr>
              <a:t>업무 중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결재 </a:t>
            </a:r>
            <a:r>
              <a:rPr lang="en-US" altLang="ko-KR" sz="1400" dirty="0" smtClean="0">
                <a:solidFill>
                  <a:prstClr val="black"/>
                </a:solidFill>
              </a:rPr>
              <a:t>/ </a:t>
            </a:r>
            <a:r>
              <a:rPr lang="ko-KR" altLang="en-US" sz="1400" dirty="0" smtClean="0">
                <a:solidFill>
                  <a:prstClr val="black"/>
                </a:solidFill>
              </a:rPr>
              <a:t>반려처리</a:t>
            </a:r>
            <a:endParaRPr lang="ko-KR" altLang="en-US" sz="1400" dirty="0">
              <a:solidFill>
                <a:prstClr val="black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005371" y="2766321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540761" y="1811090"/>
            <a:ext cx="863515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prstClr val="black"/>
                </a:solidFill>
                <a:latin typeface="타이포_스톰 B" pitchFamily="18" charset="-127"/>
                <a:ea typeface="타이포_스톰 B" pitchFamily="18" charset="-127"/>
              </a:rPr>
              <a:t>검색</a:t>
            </a:r>
            <a:endParaRPr lang="ko-KR" altLang="en-US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0" y="67705"/>
            <a:ext cx="6178346" cy="341870"/>
          </a:xfrm>
          <a:prstGeom prst="rect">
            <a:avLst/>
          </a:prstGeom>
          <a:solidFill>
            <a:srgbClr val="94C3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[</a:t>
            </a:r>
            <a:r>
              <a:rPr lang="ko-KR" altLang="en-US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화면설계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]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업무관리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-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리스트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002768" y="1811090"/>
            <a:ext cx="1376261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/>
              </a:solidFill>
              <a:latin typeface="타이포_스톰 B" pitchFamily="18" charset="-127"/>
              <a:ea typeface="타이포_스톰 B" pitchFamily="18" charset="-127"/>
            </a:endParaRPr>
          </a:p>
        </p:txBody>
      </p:sp>
      <p:sp>
        <p:nvSpPr>
          <p:cNvPr id="24" name="직사각형 16"/>
          <p:cNvSpPr/>
          <p:nvPr/>
        </p:nvSpPr>
        <p:spPr>
          <a:xfrm>
            <a:off x="2071165" y="1869575"/>
            <a:ext cx="273665" cy="264030"/>
          </a:xfrm>
          <a:prstGeom prst="rect">
            <a:avLst/>
          </a:prstGeom>
          <a:solidFill>
            <a:srgbClr val="FDBB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3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718486" y="2364259"/>
            <a:ext cx="3525795" cy="11203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타이포_스톰 B" panose="02020503020101020101" pitchFamily="18" charset="-127"/>
                <a:ea typeface="타이포_스톰 B" panose="02020503020101020101" pitchFamily="18" charset="-127"/>
              </a:rPr>
              <a:t>화면 구현</a:t>
            </a:r>
            <a:endParaRPr lang="ko-KR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타이포_스톰 B" panose="02020503020101020101" pitchFamily="18" charset="-127"/>
              <a:ea typeface="타이포_스톰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6416390"/>
      </p:ext>
    </p:extLst>
  </p:cSld>
  <p:clrMapOvr>
    <a:masterClrMapping/>
  </p:clrMapOvr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608</Words>
  <Application>Microsoft Office PowerPoint</Application>
  <PresentationFormat>화면 슬라이드 쇼(4:3)</PresentationFormat>
  <Paragraphs>195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굴림</vt:lpstr>
      <vt:lpstr>Arial</vt:lpstr>
      <vt:lpstr>나눔스퀘어_ac</vt:lpstr>
      <vt:lpstr>나눔스퀘어_ac Bold</vt:lpstr>
      <vt:lpstr>타이포_스톰 B</vt:lpstr>
      <vt:lpstr>맑은 고딕</vt:lpstr>
      <vt:lpstr>나눔스퀘어_ac ExtraBold</vt:lpstr>
      <vt:lpstr>Consolas</vt:lpstr>
      <vt:lpstr>메인 레이아웃_1</vt:lpstr>
      <vt:lpstr>목차 레이아웃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HANA K.</dc:creator>
  <cp:lastModifiedBy>508-19</cp:lastModifiedBy>
  <cp:revision>258</cp:revision>
  <dcterms:created xsi:type="dcterms:W3CDTF">2020-05-05T13:43:36Z</dcterms:created>
  <dcterms:modified xsi:type="dcterms:W3CDTF">2020-06-04T06:34:51Z</dcterms:modified>
</cp:coreProperties>
</file>