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40"/>
  </p:notesMasterIdLst>
  <p:sldIdLst>
    <p:sldId id="256" r:id="rId5"/>
    <p:sldId id="257" r:id="rId6"/>
    <p:sldId id="258" r:id="rId7"/>
    <p:sldId id="370" r:id="rId8"/>
    <p:sldId id="371" r:id="rId9"/>
    <p:sldId id="270" r:id="rId10"/>
    <p:sldId id="379" r:id="rId11"/>
    <p:sldId id="383" r:id="rId12"/>
    <p:sldId id="381" r:id="rId13"/>
    <p:sldId id="378" r:id="rId14"/>
    <p:sldId id="265" r:id="rId15"/>
    <p:sldId id="362" r:id="rId16"/>
    <p:sldId id="271" r:id="rId17"/>
    <p:sldId id="353" r:id="rId18"/>
    <p:sldId id="357" r:id="rId19"/>
    <p:sldId id="364" r:id="rId20"/>
    <p:sldId id="266" r:id="rId21"/>
    <p:sldId id="272" r:id="rId22"/>
    <p:sldId id="267" r:id="rId23"/>
    <p:sldId id="358" r:id="rId24"/>
    <p:sldId id="268" r:id="rId25"/>
    <p:sldId id="309" r:id="rId26"/>
    <p:sldId id="384" r:id="rId27"/>
    <p:sldId id="387" r:id="rId28"/>
    <p:sldId id="310" r:id="rId29"/>
    <p:sldId id="305" r:id="rId30"/>
    <p:sldId id="338" r:id="rId31"/>
    <p:sldId id="308" r:id="rId32"/>
    <p:sldId id="306" r:id="rId33"/>
    <p:sldId id="307" r:id="rId34"/>
    <p:sldId id="269" r:id="rId35"/>
    <p:sldId id="276" r:id="rId36"/>
    <p:sldId id="277" r:id="rId37"/>
    <p:sldId id="363" r:id="rId38"/>
    <p:sldId id="263" r:id="rId39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타이포_스톰 B" panose="0202050302010102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나눔스퀘어_ac Bold" panose="020B0600000101010101" pitchFamily="50" charset="-127"/>
      <p:bold r:id="rId51"/>
    </p:embeddedFont>
    <p:embeddedFont>
      <p:font typeface="Bahnschrift Light SemiCondensed" panose="020B0502040204020203" pitchFamily="34" charset="0"/>
      <p:regular r:id="rId52"/>
    </p:embeddedFont>
    <p:embeddedFont>
      <p:font typeface="나눔스퀘어_ac ExtraBold" panose="020B0600000101010101" pitchFamily="50" charset="-127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3391" autoAdjust="0"/>
  </p:normalViewPr>
  <p:slideViewPr>
    <p:cSldViewPr snapToGrid="0">
      <p:cViewPr varScale="1">
        <p:scale>
          <a:sx n="97" d="100"/>
          <a:sy n="97" d="100"/>
        </p:scale>
        <p:origin x="18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관리자라면 </a:t>
            </a:r>
            <a:r>
              <a:rPr lang="ko-KR" altLang="en-US" dirty="0" err="1" smtClean="0"/>
              <a:t>이런것들은</a:t>
            </a:r>
            <a:r>
              <a:rPr lang="ko-KR" altLang="en-US" dirty="0" smtClean="0"/>
              <a:t> 알고 있어야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5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Pmbok</a:t>
            </a:r>
            <a:r>
              <a:rPr lang="ko-KR" altLang="en-US" dirty="0" smtClean="0"/>
              <a:t>는 미국 </a:t>
            </a:r>
            <a:r>
              <a:rPr lang="en-US" altLang="ko-KR" dirty="0" smtClean="0"/>
              <a:t>pm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표준임</a:t>
            </a:r>
            <a:endParaRPr lang="en-US" altLang="ko-KR" dirty="0" smtClean="0"/>
          </a:p>
          <a:p>
            <a:r>
              <a:rPr lang="ko-KR" altLang="en-US" dirty="0" smtClean="0"/>
              <a:t>영국 </a:t>
            </a:r>
            <a:r>
              <a:rPr lang="en-US" altLang="ko-KR" dirty="0" err="1" smtClean="0"/>
              <a:t>apmg</a:t>
            </a:r>
            <a:r>
              <a:rPr lang="ko-KR" altLang="en-US" dirty="0" smtClean="0"/>
              <a:t>회사의 애자일 프로젝트관리 </a:t>
            </a:r>
            <a:r>
              <a:rPr lang="ko-KR" altLang="en-US" smtClean="0"/>
              <a:t>교육의 특징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8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8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354938"/>
            <a:ext cx="7677150" cy="3924300"/>
          </a:xfrm>
          <a:prstGeom prst="rect">
            <a:avLst/>
          </a:prstGeom>
        </p:spPr>
      </p:pic>
      <p:sp>
        <p:nvSpPr>
          <p:cNvPr id="3" name="갈매기형 수장 2"/>
          <p:cNvSpPr/>
          <p:nvPr/>
        </p:nvSpPr>
        <p:spPr>
          <a:xfrm rot="5400000">
            <a:off x="1295400" y="1259689"/>
            <a:ext cx="349250" cy="387350"/>
          </a:xfrm>
          <a:prstGeom prst="chevron">
            <a:avLst/>
          </a:prstGeom>
          <a:solidFill>
            <a:srgbClr val="F27E89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5400000">
            <a:off x="5818187" y="1259689"/>
            <a:ext cx="349250" cy="387350"/>
          </a:xfrm>
          <a:prstGeom prst="chevron">
            <a:avLst/>
          </a:prstGeom>
          <a:solidFill>
            <a:srgbClr val="F27E89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5400000">
            <a:off x="5775324" y="4282289"/>
            <a:ext cx="349250" cy="387350"/>
          </a:xfrm>
          <a:prstGeom prst="chevron">
            <a:avLst/>
          </a:prstGeom>
          <a:solidFill>
            <a:srgbClr val="F27E89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5400000">
            <a:off x="3582730" y="4282289"/>
            <a:ext cx="349250" cy="387350"/>
          </a:xfrm>
          <a:prstGeom prst="chevron">
            <a:avLst/>
          </a:prstGeom>
          <a:solidFill>
            <a:srgbClr val="F27E89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1363403" y="4282289"/>
            <a:ext cx="349250" cy="387350"/>
          </a:xfrm>
          <a:prstGeom prst="chevron">
            <a:avLst/>
          </a:prstGeom>
          <a:solidFill>
            <a:srgbClr val="F27E89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equirement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pecification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" y="741408"/>
            <a:ext cx="8906499" cy="58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91"/>
          <a:stretch/>
        </p:blipFill>
        <p:spPr>
          <a:xfrm>
            <a:off x="123568" y="1137348"/>
            <a:ext cx="8913904" cy="49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2565" y="1604556"/>
            <a:ext cx="8906105" cy="3773400"/>
            <a:chOff x="122565" y="1604556"/>
            <a:chExt cx="8906105" cy="3773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65" y="2010032"/>
              <a:ext cx="8889629" cy="336792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041" y="1604556"/>
              <a:ext cx="8889629" cy="452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1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9041" y="1843457"/>
            <a:ext cx="8897867" cy="2916674"/>
            <a:chOff x="139041" y="1843457"/>
            <a:chExt cx="8897867" cy="29166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1" y="2271457"/>
              <a:ext cx="8889629" cy="24886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79" y="1843457"/>
              <a:ext cx="8889629" cy="452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1" y="197709"/>
            <a:ext cx="219126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진행계획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5" y="2388973"/>
            <a:ext cx="8462207" cy="20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236850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248797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21527" y="3248797"/>
            <a:ext cx="595036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팀장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307553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947299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97368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428147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48116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307553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76504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리스크관리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394014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93140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25808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42736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506608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7470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198646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751311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192171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609326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347814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550477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19864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4070408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88815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550476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281546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13038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236852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585261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292289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38516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117454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704243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74057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630233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209679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858508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179652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58027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567112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898359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719932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75541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362718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2107248"/>
            <a:ext cx="1100710" cy="246221"/>
          </a:xfrm>
          <a:prstGeom prst="rect">
            <a:avLst/>
          </a:prstGeom>
          <a:solidFill>
            <a:srgbClr val="F27E89"/>
          </a:solidFill>
          <a:ln>
            <a:solidFill>
              <a:srgbClr val="FDB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75541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4444922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리스크관리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307389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361128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93796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74596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442689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2431192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3264987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51973" y="4027695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878527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750290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4568033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961428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32651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972171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506504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797336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4538390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859534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539860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5192793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3557681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63835" y="2878529"/>
            <a:ext cx="527429" cy="662656"/>
          </a:xfrm>
          <a:prstGeom prst="bentConnector3">
            <a:avLst>
              <a:gd name="adj1" fmla="val 50000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0800000">
            <a:off x="3705658" y="2252446"/>
            <a:ext cx="541581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91647" y="2103035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02141" y="2193194"/>
            <a:ext cx="267586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3648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Requirement Specification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48000"/>
            <a:ext cx="8280000" cy="60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97505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64512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6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067704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32034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989" y="3063468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</a:t>
            </a:r>
          </a:p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추가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36744" y="3814600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804722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차주 진행 계획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0347" y="1715693"/>
            <a:ext cx="80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357" y="1793267"/>
            <a:ext cx="79412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나날이 발전하는 과학 기술과 복잡해지는 현대 사회의 구조적인 환경 속에서 첨단 기술의 사용과 변화한 환경의 반영이 주요한 화두가 된 것은 이미 오래된 이야기이다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발전에만 맞추어진 초점으로 인하여 그 공정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(process)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무시되었을 때의 문제점은 이천 물류창고 참사 등 각종 인재의 형태로 우리 곁에 다가오고 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효율적인 목표 달성과 </a:t>
            </a:r>
            <a:r>
              <a:rPr lang="ko-KR" altLang="en-US" sz="1600" dirty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체계적인 </a:t>
            </a:r>
            <a:r>
              <a:rPr lang="ko-KR" altLang="en-US" sz="1600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관리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두 마리 토끼를 잡기 위한 선택인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시스템을 개발하여 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프로젝트의 진행상황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소요시간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비용을 체계적으로 관리함으로써 프로젝트 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효율을 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향상시키고 한다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811" y="2079787"/>
            <a:ext cx="75388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기업이 운영하는 다양한 프로젝트의 정보개요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진척현황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인력배정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원기분석등의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한 눈에 조회할 수 있어 기업의 전략추진과 경영혁신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운영관리를 체계적으로 관리하여 업무의 생산성과 효율성을 향상시키는 솔루션</a:t>
            </a: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2766" y="884696"/>
            <a:ext cx="23626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en-US" altLang="ko-KR" sz="28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Management System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0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0347" y="1715693"/>
            <a:ext cx="80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6877" y="2195204"/>
            <a:ext cx="7457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기술의 전달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표준화 용이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팀원에의 작업 할당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진척 관리 가능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목적에 따른 결과가 도출되게끔 작업의 방향성을 유지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달성한 결과를 분석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간트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 등을 포함하는 프로젝트 관리 제품을 이용하는 것으로 효율적인 업무수행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913" y="1315584"/>
            <a:ext cx="3688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sz="32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 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통한 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관리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227" y="1909140"/>
            <a:ext cx="176667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PMBOK</a:t>
            </a: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en-US" altLang="ko-KR" sz="16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 </a:t>
            </a:r>
            <a:r>
              <a:rPr lang="en-US" altLang="ko-KR" sz="16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anagement </a:t>
            </a:r>
            <a:r>
              <a:rPr lang="en-US" altLang="ko-KR" sz="16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B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ody </a:t>
            </a:r>
          </a:p>
          <a:p>
            <a:r>
              <a:rPr lang="en-US" altLang="ko-KR" sz="16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 </a:t>
            </a:r>
          </a:p>
          <a:p>
            <a:r>
              <a:rPr lang="en-US" altLang="ko-KR" sz="1600" dirty="0" smtClean="0">
                <a:solidFill>
                  <a:srgbClr val="F27E89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K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nowledge)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2355" y="1259318"/>
            <a:ext cx="6144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(Body of Knowledge)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 특정 직무 또는 전문 분야에서 활용되는 개념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원리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용어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도구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기법 등을 체계적으로 정리한 결과물을 가리킨다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세기 중반부터 프로젝트 관리 전문가들이 프로젝트의 관리와 관련한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BOK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확립하려는 노력을 기울이기 시작했는데 이를 </a:t>
            </a:r>
            <a:r>
              <a:rPr lang="en-US" altLang="ko-KR" sz="1600" b="1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 한다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그간 널리 활용되었고 성과가 잘 입증된 전통적인 실무는 물론 새롭게 등장하여 확산되기 시작한 혁신적 실무를 포함한다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7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227" y="1106223"/>
            <a:ext cx="1766673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PMBOK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Guide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2656" y="1106223"/>
            <a:ext cx="6466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 Guide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PMI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중에서 모범적 실무로 널리 인정 받고 있는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(generally recognized as good practice)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대표적인 내용을 정리한 문서이다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 Guide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내용은 수행하는 프로젝트에 맞게 조정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(tailoring)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적용한다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PMBOK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Guide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- 5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프로세스 그룹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-10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프로젝트 관리의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지식영역을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정의한다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4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7826"/>
            <a:ext cx="2120900" cy="30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91980"/>
              </p:ext>
            </p:extLst>
          </p:nvPr>
        </p:nvGraphicFramePr>
        <p:xfrm>
          <a:off x="88900" y="508527"/>
          <a:ext cx="8966202" cy="586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04">
                  <a:extLst>
                    <a:ext uri="{9D8B030D-6E8A-4147-A177-3AD203B41FA5}">
                      <a16:colId xmlns:a16="http://schemas.microsoft.com/office/drawing/2014/main" xmlns="" val="3635327560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xmlns="" val="3199352629"/>
                    </a:ext>
                  </a:extLst>
                </a:gridCol>
                <a:gridCol w="2136913">
                  <a:extLst>
                    <a:ext uri="{9D8B030D-6E8A-4147-A177-3AD203B41FA5}">
                      <a16:colId xmlns:a16="http://schemas.microsoft.com/office/drawing/2014/main" xmlns="" val="4236783470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xmlns="" val="2187935802"/>
                    </a:ext>
                  </a:extLst>
                </a:gridCol>
                <a:gridCol w="1666831">
                  <a:extLst>
                    <a:ext uri="{9D8B030D-6E8A-4147-A177-3AD203B41FA5}">
                      <a16:colId xmlns:a16="http://schemas.microsoft.com/office/drawing/2014/main" xmlns="" val="1315382563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xmlns="" val="2530309443"/>
                    </a:ext>
                  </a:extLst>
                </a:gridCol>
              </a:tblGrid>
              <a:tr h="2682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지식영역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C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관리 프로세스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5508838"/>
                  </a:ext>
                </a:extLst>
              </a:tr>
              <a:tr h="2143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착수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감시 및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88047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통합관리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헌장 작성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관리 계획 개발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프로젝트 작업 지시 및 관리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프로젝트 지식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프로젝트 작업 감시 및 통제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통합 변경 통제 수행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또는 단계 종료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1286758"/>
                  </a:ext>
                </a:extLst>
              </a:tr>
              <a:tr h="60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범위관리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범위관리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계획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요구사항 수집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범위 정의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확인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151604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일정관리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일정 관리 계획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활동 정의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활동 배열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활동 기간 추정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일정 개발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일정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66171"/>
                  </a:ext>
                </a:extLst>
              </a:tr>
              <a:tr h="47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원가관리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원가 관리 계획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원가 산정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예산 결정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원가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259128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품질관리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품질 관리 계획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품질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품질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975054"/>
                  </a:ext>
                </a:extLst>
              </a:tr>
              <a:tr h="47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자원관리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자원 관리 계획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활동 자원 추정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자원 확보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팀 개발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팀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자원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278977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소통관리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의사소통 관리 계획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의사 소통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의사 소통 감시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8978223"/>
                  </a:ext>
                </a:extLst>
              </a:tr>
              <a:tr h="72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위기관리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위험 관리 계획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위험 식별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정성적 위험 분석 수행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정량적 위험 분석 수행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위험 대응 계획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위험 대응 실행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위험 감시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7673644"/>
                  </a:ext>
                </a:extLst>
              </a:tr>
              <a:tr h="56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조달관리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조달 관리 계획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조달 수행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조달 통제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547938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이해관리자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이해관계자 식별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이해관계자 관리 계획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이해관계자 교류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이해관리자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교류 감시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45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655</Words>
  <Application>Microsoft Office PowerPoint</Application>
  <PresentationFormat>화면 슬라이드 쇼(4:3)</PresentationFormat>
  <Paragraphs>183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나눔스퀘어_ac</vt:lpstr>
      <vt:lpstr>Arial</vt:lpstr>
      <vt:lpstr>Calibri Light</vt:lpstr>
      <vt:lpstr>타이포_스톰 B</vt:lpstr>
      <vt:lpstr>맑은 고딕</vt:lpstr>
      <vt:lpstr>Calibri</vt:lpstr>
      <vt:lpstr>나눔스퀘어_ac Bold</vt:lpstr>
      <vt:lpstr>Bahnschrift Light SemiCondensed</vt:lpstr>
      <vt:lpstr>나눔스퀘어_ac ExtraBold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108</cp:revision>
  <dcterms:created xsi:type="dcterms:W3CDTF">2020-05-05T13:43:36Z</dcterms:created>
  <dcterms:modified xsi:type="dcterms:W3CDTF">2020-05-14T02:42:16Z</dcterms:modified>
</cp:coreProperties>
</file>