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4" r:id="rId2"/>
    <p:sldMasterId id="2147483688" r:id="rId3"/>
    <p:sldMasterId id="2147483760" r:id="rId4"/>
    <p:sldMasterId id="2147483772" r:id="rId5"/>
    <p:sldMasterId id="2147483796" r:id="rId6"/>
  </p:sldMasterIdLst>
  <p:notesMasterIdLst>
    <p:notesMasterId r:id="rId18"/>
  </p:notesMasterIdLst>
  <p:sldIdLst>
    <p:sldId id="529" r:id="rId7"/>
    <p:sldId id="530" r:id="rId8"/>
    <p:sldId id="627" r:id="rId9"/>
    <p:sldId id="647" r:id="rId10"/>
    <p:sldId id="648" r:id="rId11"/>
    <p:sldId id="649" r:id="rId12"/>
    <p:sldId id="762" r:id="rId13"/>
    <p:sldId id="766" r:id="rId14"/>
    <p:sldId id="768" r:id="rId15"/>
    <p:sldId id="764" r:id="rId16"/>
    <p:sldId id="767" r:id="rId17"/>
  </p:sldIdLst>
  <p:sldSz cx="9144000" cy="6858000" type="screen4x3"/>
  <p:notesSz cx="6858000" cy="9144000"/>
  <p:embeddedFontLst>
    <p:embeddedFont>
      <p:font typeface="타이포_스톰 B" panose="02020503020101020101" pitchFamily="18" charset="-127"/>
      <p:regular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Bahnschrift Light SemiCondensed" panose="020B0502040204020203" pitchFamily="34" charset="0"/>
      <p:regular r:id="rId22"/>
    </p:embeddedFont>
    <p:embeddedFont>
      <p:font typeface="나눔스퀘어_ac ExtraBold" panose="020B0600000101010101" pitchFamily="50" charset="-127"/>
      <p:bold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나눔스퀘어_ac" panose="020B0600000101010101" pitchFamily="50" charset="-127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E89"/>
    <a:srgbClr val="94C3BB"/>
    <a:srgbClr val="FDBBC1"/>
    <a:srgbClr val="EAEAEA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2" autoAdjust="0"/>
    <p:restoredTop sz="96429" autoAdjust="0"/>
  </p:normalViewPr>
  <p:slideViewPr>
    <p:cSldViewPr snapToGrid="0">
      <p:cViewPr varScale="1">
        <p:scale>
          <a:sx n="116" d="100"/>
          <a:sy n="116" d="100"/>
        </p:scale>
        <p:origin x="159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4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13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2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06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056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001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36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786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8703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898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1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6126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350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0875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0093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2215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0515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6469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1376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5566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30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5685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0825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8224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0456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13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4099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0442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2513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2506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3405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51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065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2832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3018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6325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0357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1270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6812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33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94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86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15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30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8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88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7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58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37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703762" y="1780734"/>
            <a:ext cx="1808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783"/>
            <a:r>
              <a:rPr lang="en-US" altLang="ko-KR" sz="5400" b="1" spc="225" dirty="0" smtClean="0">
                <a:solidFill>
                  <a:srgbClr val="30302A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PMS</a:t>
            </a:r>
            <a:endParaRPr lang="ko-KR" altLang="en-US" sz="4800" b="1" spc="225" dirty="0">
              <a:solidFill>
                <a:srgbClr val="30302A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5020" y="1266937"/>
            <a:ext cx="1745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783"/>
            <a:r>
              <a:rPr lang="en-US" altLang="ko-KR" sz="1600" b="1" dirty="0">
                <a:ln w="22225">
                  <a:noFill/>
                </a:ln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FINAL</a:t>
            </a:r>
            <a:r>
              <a:rPr lang="en-US" altLang="ko-KR" sz="1600" b="1" dirty="0">
                <a:ln w="22225">
                  <a:noFill/>
                </a:ln>
                <a:solidFill>
                  <a:srgbClr val="94C3BB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b="1" dirty="0">
                <a:ln w="22225">
                  <a:noFill/>
                </a:ln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</a:t>
            </a:r>
            <a:r>
              <a:rPr lang="en-US" altLang="ko-KR" sz="1600" b="1" dirty="0">
                <a:ln w="22225">
                  <a:noFill/>
                </a:ln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ROJECT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5115697"/>
            <a:ext cx="9144000" cy="174230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38"/>
          <a:stretch/>
        </p:blipFill>
        <p:spPr>
          <a:xfrm>
            <a:off x="16476" y="3689589"/>
            <a:ext cx="9183081" cy="19689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97075" y="5748866"/>
            <a:ext cx="3821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이준석       이연학       유재인       김하나       김진수       김형규       전현규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59020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1664" y="2460535"/>
            <a:ext cx="19127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>
                <a:solidFill>
                  <a:srgbClr val="FDBBC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</a:t>
            </a:r>
            <a:r>
              <a:rPr lang="en-US" altLang="ko-KR" sz="10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roject </a:t>
            </a:r>
            <a:r>
              <a:rPr lang="en-US" altLang="ko-KR" sz="1100" b="1" i="1" dirty="0" smtClean="0">
                <a:solidFill>
                  <a:srgbClr val="FDBBC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</a:t>
            </a:r>
            <a:r>
              <a:rPr lang="en-US" altLang="ko-KR" sz="10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anagement </a:t>
            </a:r>
            <a:r>
              <a:rPr lang="en-US" altLang="ko-KR" sz="1100" b="1" i="1" dirty="0" smtClean="0">
                <a:solidFill>
                  <a:srgbClr val="FDBBC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</a:t>
            </a:r>
            <a:r>
              <a:rPr lang="en-US" altLang="ko-KR" sz="10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ystem</a:t>
            </a:r>
            <a:endParaRPr lang="ko-KR" altLang="en-US" sz="1000" i="1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040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155997"/>
            <a:ext cx="3089190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소프트웨어</a:t>
            </a:r>
            <a:r>
              <a:rPr lang="ko-KR" altLang="en-US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QA</a:t>
            </a:r>
            <a:endParaRPr lang="ko-KR" altLang="en-US" sz="2400" dirty="0">
              <a:solidFill>
                <a:srgbClr val="FDBBC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81864"/>
            <a:ext cx="9144000" cy="7122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0714"/>
            <a:ext cx="9152662" cy="52014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707266"/>
            <a:ext cx="190294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u="sng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통합테스트</a:t>
            </a:r>
            <a:endParaRPr lang="ko-KR" altLang="en-US" sz="2000" u="sng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714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155997"/>
            <a:ext cx="3089190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소프트웨어</a:t>
            </a:r>
            <a:r>
              <a:rPr lang="ko-KR" altLang="en-US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QA</a:t>
            </a:r>
            <a:endParaRPr lang="ko-KR" altLang="en-US" sz="2400" dirty="0">
              <a:solidFill>
                <a:srgbClr val="FDBBC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81864"/>
            <a:ext cx="9144000" cy="7122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814360"/>
            <a:ext cx="16722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u="sng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오류보고</a:t>
            </a:r>
            <a:endParaRPr lang="ko-KR" altLang="en-US" sz="2000" u="sng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" y="3733145"/>
            <a:ext cx="16722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u="sng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오류수정</a:t>
            </a:r>
            <a:endParaRPr lang="ko-KR" altLang="en-US" sz="2000" u="sng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042" y="4214147"/>
            <a:ext cx="8538518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</a:t>
            </a:r>
            <a:r>
              <a:rPr lang="en-US" altLang="ko-KR" sz="1400" dirty="0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</a:t>
            </a:r>
            <a:r>
              <a:rPr lang="ko-KR" altLang="en-US" sz="1400" dirty="0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담당자에게 오류 내용 전달</a:t>
            </a:r>
            <a:endParaRPr lang="en-US" altLang="ko-KR" sz="1400" dirty="0" smtClean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오류 내용 확인 및 오류 수정</a:t>
            </a:r>
            <a:endParaRPr lang="en-US" altLang="ko-KR" sz="1400" dirty="0" smtClean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수정 후 해당 사항 단위 테스트 및 교차 테스트 수행</a:t>
            </a:r>
            <a:endParaRPr lang="en-US" altLang="ko-KR" sz="1400" dirty="0" smtClean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1400" dirty="0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번 수행 후 이상 없을 시 통과</a:t>
            </a:r>
            <a:endParaRPr lang="en-US" altLang="ko-KR" sz="14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15785"/>
            <a:ext cx="9144000" cy="219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6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090162"/>
            <a:ext cx="9144000" cy="814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ONTENTS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07000" y="2067446"/>
            <a:ext cx="49003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001. </a:t>
            </a:r>
            <a:r>
              <a:rPr lang="en-US" altLang="ko-KR" dirty="0" smtClean="0">
                <a:latin typeface="Bahnschrift Light SemiCondensed" panose="020B0502040204020203" pitchFamily="34" charset="0"/>
              </a:rPr>
              <a:t>Topic Selection</a:t>
            </a:r>
          </a:p>
          <a:p>
            <a:pPr lvl="0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002.  </a:t>
            </a:r>
            <a:r>
              <a:rPr lang="en-US" altLang="ko-KR" dirty="0">
                <a:solidFill>
                  <a:prstClr val="black"/>
                </a:solidFill>
                <a:latin typeface="Bahnschrift Light SemiCondensed" panose="020B0502040204020203" pitchFamily="34" charset="0"/>
                <a:ea typeface="타이포_스톰 B" panose="02020503020101020101" pitchFamily="18" charset="-127"/>
              </a:rPr>
              <a:t>Requirements Documentation</a:t>
            </a:r>
            <a:endParaRPr lang="en-US" altLang="ko-KR" dirty="0">
              <a:solidFill>
                <a:prstClr val="black"/>
              </a:solidFill>
              <a:latin typeface="Bahnschrift Light SemiCondensed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003.  </a:t>
            </a:r>
            <a:r>
              <a:rPr lang="en-US" altLang="ko-KR" dirty="0" smtClean="0">
                <a:solidFill>
                  <a:prstClr val="black"/>
                </a:solidFill>
                <a:latin typeface="Bahnschrift Light SemiCondensed" panose="020B0502040204020203" pitchFamily="34" charset="0"/>
                <a:ea typeface="타이포_스톰 B" panose="02020503020101020101" pitchFamily="18" charset="-127"/>
              </a:rPr>
              <a:t>Development Environment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004.  </a:t>
            </a:r>
            <a:r>
              <a:rPr lang="en-US" altLang="ko-KR" dirty="0" smtClean="0">
                <a:solidFill>
                  <a:prstClr val="black"/>
                </a:solidFill>
                <a:latin typeface="Bahnschrift Light SemiCondensed" panose="020B0502040204020203" pitchFamily="34" charset="0"/>
                <a:ea typeface="타이포_스톰 B" panose="02020503020101020101" pitchFamily="18" charset="-127"/>
              </a:rPr>
              <a:t>Function Flow</a:t>
            </a:r>
            <a:endParaRPr lang="en-US" altLang="ko-KR" dirty="0">
              <a:solidFill>
                <a:prstClr val="black"/>
              </a:solidFill>
              <a:latin typeface="Bahnschrift Light SemiCondensed" panose="020B0502040204020203" pitchFamily="34" charset="0"/>
              <a:ea typeface="타이포_스톰 B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005.  </a:t>
            </a:r>
            <a:r>
              <a:rPr lang="en-US" altLang="ko-KR" dirty="0" smtClean="0">
                <a:solidFill>
                  <a:prstClr val="black"/>
                </a:solidFill>
                <a:latin typeface="Bahnschrift Light SemiCondensed" panose="020B0502040204020203" pitchFamily="34" charset="0"/>
                <a:ea typeface="타이포_스톰 B" panose="02020503020101020101" pitchFamily="18" charset="-127"/>
              </a:rPr>
              <a:t>DB Construction</a:t>
            </a:r>
            <a:endParaRPr lang="en-US" altLang="ko-KR" dirty="0">
              <a:solidFill>
                <a:prstClr val="black"/>
              </a:solidFill>
              <a:latin typeface="Bahnschrift Light SemiCondensed" panose="020B0502040204020203" pitchFamily="34" charset="0"/>
              <a:ea typeface="타이포_스톰 B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006.  </a:t>
            </a:r>
            <a:r>
              <a:rPr lang="en-US" altLang="ko-KR" dirty="0" smtClean="0">
                <a:solidFill>
                  <a:prstClr val="black"/>
                </a:solidFill>
                <a:latin typeface="Bahnschrift Light SemiCondensed" panose="020B0502040204020203" pitchFamily="34" charset="0"/>
              </a:rPr>
              <a:t>Screen Design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007.  </a:t>
            </a:r>
            <a:r>
              <a:rPr lang="en-US" altLang="ko-KR" dirty="0" smtClean="0">
                <a:solidFill>
                  <a:prstClr val="black"/>
                </a:solidFill>
                <a:latin typeface="Bahnschrift Light SemiCondensed" panose="020B0502040204020203" pitchFamily="34" charset="0"/>
              </a:rPr>
              <a:t>Review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008.</a:t>
            </a:r>
            <a:r>
              <a:rPr lang="en-US" altLang="ko-KR" dirty="0" smtClean="0">
                <a:solidFill>
                  <a:prstClr val="black"/>
                </a:solidFill>
                <a:latin typeface="Bahnschrift Light SemiCondensed" panose="020B0502040204020203" pitchFamily="34" charset="0"/>
              </a:rPr>
              <a:t> Software Quality Assurance</a:t>
            </a:r>
            <a:endParaRPr lang="ko-KR" altLang="en-US" dirty="0">
              <a:solidFill>
                <a:prstClr val="black"/>
              </a:solidFill>
              <a:latin typeface="Bahnschrift Light SemiCondensed" panose="020B0502040204020203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8314" y="5749459"/>
            <a:ext cx="9152314" cy="49876"/>
            <a:chOff x="0" y="6058453"/>
            <a:chExt cx="9152314" cy="49876"/>
          </a:xfrm>
        </p:grpSpPr>
        <p:sp>
          <p:nvSpPr>
            <p:cNvPr id="3" name="직사각형 2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705004" y="6062610"/>
              <a:ext cx="4447310" cy="45719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49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398143" y="2564403"/>
            <a:ext cx="4528868" cy="1162208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398143" y="2564402"/>
            <a:ext cx="4459857" cy="1093198"/>
          </a:xfrm>
          <a:prstGeom prst="rect">
            <a:avLst/>
          </a:prstGeom>
          <a:solidFill>
            <a:srgbClr val="FDBBC1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322" y="2866983"/>
            <a:ext cx="9143999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27011" y="3508569"/>
            <a:ext cx="69874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유재인</a:t>
            </a:r>
            <a:endParaRPr lang="ko-KR" altLang="en-US" sz="1000" dirty="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41957" y="2564402"/>
            <a:ext cx="1156186" cy="36488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endParaRPr lang="ko-KR" altLang="en-US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382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CEO / CTO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2160000"/>
            <a:ext cx="5579532" cy="250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4320000"/>
            <a:ext cx="558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56170" y="1863888"/>
            <a:ext cx="5547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P</a:t>
            </a:r>
            <a:r>
              <a:rPr lang="en-US" altLang="ko-KR" sz="1200" dirty="0" smtClean="0">
                <a:solidFill>
                  <a:prstClr val="black"/>
                </a:solidFill>
              </a:rPr>
              <a:t>roject</a:t>
            </a:r>
            <a:r>
              <a:rPr lang="ko-KR" altLang="en-US" sz="1200" dirty="0" smtClean="0">
                <a:solidFill>
                  <a:prstClr val="black"/>
                </a:solidFill>
              </a:rPr>
              <a:t>명                                                                                                              </a:t>
            </a:r>
            <a:r>
              <a:rPr lang="en-US" altLang="ko-KR" sz="1200" dirty="0" smtClean="0">
                <a:solidFill>
                  <a:prstClr val="black"/>
                </a:solidFill>
              </a:rPr>
              <a:t>PM </a:t>
            </a:r>
            <a:r>
              <a:rPr lang="ko-KR" altLang="en-US" sz="1200" dirty="0" smtClean="0">
                <a:solidFill>
                  <a:prstClr val="black"/>
                </a:solidFill>
              </a:rPr>
              <a:t>직책 이름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0648" y="2413690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0647" y="2410295"/>
            <a:ext cx="5503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prstClr val="black"/>
                </a:solidFill>
              </a:rPr>
              <a:t>Project </a:t>
            </a:r>
            <a:r>
              <a:rPr lang="ko-KR" altLang="en-US" sz="1200" dirty="0" smtClean="0">
                <a:solidFill>
                  <a:prstClr val="black"/>
                </a:solidFill>
              </a:rPr>
              <a:t>시작일                                                                                                                종료일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6164" y="4022967"/>
            <a:ext cx="5547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P</a:t>
            </a:r>
            <a:r>
              <a:rPr lang="en-US" altLang="ko-KR" sz="1200" dirty="0" smtClean="0">
                <a:solidFill>
                  <a:prstClr val="black"/>
                </a:solidFill>
              </a:rPr>
              <a:t>roject</a:t>
            </a:r>
            <a:r>
              <a:rPr lang="ko-KR" altLang="en-US" sz="1200" dirty="0" smtClean="0">
                <a:solidFill>
                  <a:prstClr val="black"/>
                </a:solidFill>
              </a:rPr>
              <a:t>명                                                                                                              </a:t>
            </a:r>
            <a:r>
              <a:rPr lang="en-US" altLang="ko-KR" sz="1200" dirty="0" smtClean="0">
                <a:solidFill>
                  <a:prstClr val="black"/>
                </a:solidFill>
              </a:rPr>
              <a:t>PM </a:t>
            </a:r>
            <a:r>
              <a:rPr lang="ko-KR" altLang="en-US" sz="1200" dirty="0" smtClean="0">
                <a:solidFill>
                  <a:prstClr val="black"/>
                </a:solidFill>
              </a:rPr>
              <a:t>직책 이름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0642" y="4572769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0641" y="4569374"/>
            <a:ext cx="5503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prstClr val="black"/>
                </a:solidFill>
              </a:rPr>
              <a:t>Project </a:t>
            </a:r>
            <a:r>
              <a:rPr lang="ko-KR" altLang="en-US" sz="1200" dirty="0" smtClean="0">
                <a:solidFill>
                  <a:prstClr val="black"/>
                </a:solidFill>
              </a:rPr>
              <a:t>시작일                                                                                                                종료일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0641" y="2823643"/>
            <a:ext cx="5503351" cy="64633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프로젝트 상세 표시 위한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각종 차트 영역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8493" y="4959409"/>
            <a:ext cx="5503351" cy="64633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프로젝트 상세 표시 위한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각종 차트 영역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383603" y="1246463"/>
            <a:ext cx="2694495" cy="430887"/>
            <a:chOff x="6383603" y="999325"/>
            <a:chExt cx="2694495" cy="430887"/>
          </a:xfrm>
        </p:grpSpPr>
        <p:sp>
          <p:nvSpPr>
            <p:cNvPr id="20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 dirty="0">
                  <a:solidFill>
                    <a:prstClr val="white"/>
                  </a:solidFill>
                </a:rPr>
                <a:t>1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57268" y="999325"/>
              <a:ext cx="24208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prstClr val="black"/>
                  </a:solidFill>
                </a:rPr>
                <a:t>프로젝트 </a:t>
              </a:r>
              <a:r>
                <a:rPr lang="ko-KR" altLang="en-US" sz="1100" dirty="0" err="1" smtClean="0">
                  <a:solidFill>
                    <a:prstClr val="black"/>
                  </a:solidFill>
                </a:rPr>
                <a:t>게이지바</a:t>
              </a:r>
              <a:endParaRPr lang="en-US" altLang="ko-KR" sz="1100" dirty="0" smtClean="0">
                <a:solidFill>
                  <a:prstClr val="black"/>
                </a:solidFill>
              </a:endParaRPr>
            </a:p>
            <a:p>
              <a:r>
                <a:rPr lang="en-US" altLang="ko-KR" sz="1100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100" dirty="0" smtClean="0">
                  <a:solidFill>
                    <a:prstClr val="black"/>
                  </a:solidFill>
                </a:rPr>
                <a:t>진행 정도에 따른 게이지 변경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380359" y="2275488"/>
            <a:ext cx="2694495" cy="769441"/>
            <a:chOff x="6383603" y="999325"/>
            <a:chExt cx="2694495" cy="769441"/>
          </a:xfrm>
        </p:grpSpPr>
        <p:sp>
          <p:nvSpPr>
            <p:cNvPr id="23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57268" y="999325"/>
              <a:ext cx="242083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prstClr val="black"/>
                  </a:solidFill>
                </a:rPr>
                <a:t>각종 차트 영역</a:t>
              </a:r>
              <a:endParaRPr lang="en-US" altLang="ko-KR" sz="1100" dirty="0" smtClean="0">
                <a:solidFill>
                  <a:prstClr val="black"/>
                </a:solidFill>
              </a:endParaRPr>
            </a:p>
            <a:p>
              <a:r>
                <a:rPr lang="en-US" altLang="ko-KR" sz="1100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100" dirty="0" smtClean="0">
                  <a:solidFill>
                    <a:prstClr val="black"/>
                  </a:solidFill>
                </a:rPr>
                <a:t>프로젝트의 상세 내용을 한 페이지에 확인할 수 있도록 각종 차트를 구현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직사각형 16"/>
          <p:cNvSpPr/>
          <p:nvPr/>
        </p:nvSpPr>
        <p:spPr>
          <a:xfrm>
            <a:off x="153435" y="189275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3434" y="258777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0138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PM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027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00" y="3240000"/>
            <a:ext cx="3960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00" y="4320000"/>
            <a:ext cx="3960000" cy="1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56170" y="1381269"/>
            <a:ext cx="5547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Project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전체 진행률                                                                                                              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0648" y="193107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0647" y="1927676"/>
            <a:ext cx="5503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prstClr val="black"/>
                </a:solidFill>
              </a:rPr>
              <a:t>Project </a:t>
            </a:r>
            <a:r>
              <a:rPr lang="ko-KR" altLang="en-US" sz="1200" dirty="0" smtClean="0">
                <a:solidFill>
                  <a:prstClr val="black"/>
                </a:solidFill>
              </a:rPr>
              <a:t>시작일                                                                                                                종료일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pic>
        <p:nvPicPr>
          <p:cNvPr id="25" name="Picture 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00" y="5400000"/>
            <a:ext cx="3960000" cy="250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84" y="1675807"/>
            <a:ext cx="540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68000" y="3240000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smtClean="0">
                <a:solidFill>
                  <a:prstClr val="black"/>
                </a:solidFill>
              </a:rPr>
              <a:t>팀원 </a:t>
            </a:r>
            <a:r>
              <a:rPr lang="ko-KR" altLang="en-US" sz="1200">
                <a:solidFill>
                  <a:prstClr val="black"/>
                </a:solidFill>
              </a:rPr>
              <a:t>명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8000" y="4320000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smtClean="0">
                <a:solidFill>
                  <a:prstClr val="black"/>
                </a:solidFill>
              </a:rPr>
              <a:t>팀원 </a:t>
            </a:r>
            <a:r>
              <a:rPr lang="ko-KR" altLang="en-US" sz="1200">
                <a:solidFill>
                  <a:prstClr val="black"/>
                </a:solidFill>
              </a:rPr>
              <a:t>명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8000" y="5400000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smtClean="0">
                <a:solidFill>
                  <a:prstClr val="black"/>
                </a:solidFill>
              </a:rPr>
              <a:t>팀원 </a:t>
            </a:r>
            <a:r>
              <a:rPr lang="ko-KR" altLang="en-US" sz="1200">
                <a:solidFill>
                  <a:prstClr val="black"/>
                </a:solidFill>
              </a:rPr>
              <a:t>명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383603" y="1378267"/>
            <a:ext cx="2694495" cy="430887"/>
            <a:chOff x="6383603" y="999325"/>
            <a:chExt cx="2694495" cy="430887"/>
          </a:xfrm>
        </p:grpSpPr>
        <p:sp>
          <p:nvSpPr>
            <p:cNvPr id="20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 dirty="0">
                  <a:solidFill>
                    <a:prstClr val="white"/>
                  </a:solidFill>
                </a:rPr>
                <a:t>1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57268" y="999325"/>
              <a:ext cx="24208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prstClr val="black"/>
                  </a:solidFill>
                </a:rPr>
                <a:t>프로젝트 </a:t>
              </a:r>
              <a:r>
                <a:rPr lang="ko-KR" altLang="en-US" sz="1100" dirty="0" err="1" smtClean="0">
                  <a:solidFill>
                    <a:prstClr val="black"/>
                  </a:solidFill>
                </a:rPr>
                <a:t>게이지바</a:t>
              </a:r>
              <a:endParaRPr lang="en-US" altLang="ko-KR" sz="1100" dirty="0" smtClean="0">
                <a:solidFill>
                  <a:prstClr val="black"/>
                </a:solidFill>
              </a:endParaRPr>
            </a:p>
            <a:p>
              <a:r>
                <a:rPr lang="en-US" altLang="ko-KR" sz="1100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100" dirty="0" smtClean="0">
                  <a:solidFill>
                    <a:prstClr val="black"/>
                  </a:solidFill>
                </a:rPr>
                <a:t>프로젝트의 진행 정도 표시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380359" y="2514384"/>
            <a:ext cx="2694495" cy="430887"/>
            <a:chOff x="6383603" y="999325"/>
            <a:chExt cx="2694495" cy="430887"/>
          </a:xfrm>
        </p:grpSpPr>
        <p:sp>
          <p:nvSpPr>
            <p:cNvPr id="23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57268" y="999325"/>
              <a:ext cx="24208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prstClr val="black"/>
                  </a:solidFill>
                </a:rPr>
                <a:t>팀원 별 </a:t>
              </a:r>
              <a:r>
                <a:rPr lang="ko-KR" altLang="en-US" sz="1100" dirty="0" err="1" smtClean="0">
                  <a:solidFill>
                    <a:prstClr val="black"/>
                  </a:solidFill>
                </a:rPr>
                <a:t>게이지바</a:t>
              </a:r>
              <a:endParaRPr lang="en-US" altLang="ko-KR" sz="1100" dirty="0" smtClean="0">
                <a:solidFill>
                  <a:prstClr val="black"/>
                </a:solidFill>
              </a:endParaRPr>
            </a:p>
            <a:p>
              <a:r>
                <a:rPr lang="en-US" altLang="ko-KR" sz="1100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100" dirty="0" smtClean="0">
                  <a:solidFill>
                    <a:prstClr val="black"/>
                  </a:solidFill>
                </a:rPr>
                <a:t>각 팀원 별 진행 정도 표시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</p:grpSp>
      <p:sp>
        <p:nvSpPr>
          <p:cNvPr id="26" name="직사각형 16"/>
          <p:cNvSpPr/>
          <p:nvPr/>
        </p:nvSpPr>
        <p:spPr>
          <a:xfrm>
            <a:off x="141823" y="137787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8715" y="310585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4795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6170" y="1381269"/>
            <a:ext cx="5547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Project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전체 진행률                                                                                                              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0648" y="193107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0647" y="1927676"/>
            <a:ext cx="5503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prstClr val="black"/>
                </a:solidFill>
              </a:rPr>
              <a:t>Project </a:t>
            </a:r>
            <a:r>
              <a:rPr lang="ko-KR" altLang="en-US" sz="1200" dirty="0" smtClean="0">
                <a:solidFill>
                  <a:prstClr val="black"/>
                </a:solidFill>
              </a:rPr>
              <a:t>시작일                                                                                                                종료일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pic>
        <p:nvPicPr>
          <p:cNvPr id="29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84" y="1675807"/>
            <a:ext cx="540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00" y="3240000"/>
            <a:ext cx="3960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00" y="4320000"/>
            <a:ext cx="3960000" cy="1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00" y="5400000"/>
            <a:ext cx="3960000" cy="250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468000" y="3240000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업</a:t>
            </a:r>
            <a:r>
              <a:rPr lang="ko-KR" altLang="en-US" sz="1200" dirty="0">
                <a:solidFill>
                  <a:prstClr val="black"/>
                </a:solidFill>
              </a:rPr>
              <a:t>무</a:t>
            </a:r>
            <a:r>
              <a:rPr lang="ko-KR" altLang="en-US" sz="1200" dirty="0" smtClean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명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8000" y="4320000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업</a:t>
            </a:r>
            <a:r>
              <a:rPr lang="ko-KR" altLang="en-US" sz="1200" dirty="0">
                <a:solidFill>
                  <a:prstClr val="black"/>
                </a:solidFill>
              </a:rPr>
              <a:t>무</a:t>
            </a:r>
            <a:r>
              <a:rPr lang="ko-KR" altLang="en-US" sz="1200" dirty="0" smtClean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명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8000" y="5400000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업</a:t>
            </a:r>
            <a:r>
              <a:rPr lang="ko-KR" altLang="en-US" sz="1200" dirty="0">
                <a:solidFill>
                  <a:prstClr val="black"/>
                </a:solidFill>
              </a:rPr>
              <a:t>무</a:t>
            </a:r>
            <a:r>
              <a:rPr lang="ko-KR" altLang="en-US" sz="1200" dirty="0" smtClean="0">
                <a:solidFill>
                  <a:prstClr val="black"/>
                </a:solidFill>
              </a:rPr>
              <a:t> </a:t>
            </a:r>
            <a:r>
              <a:rPr lang="ko-KR" altLang="en-US" sz="1200" dirty="0">
                <a:solidFill>
                  <a:prstClr val="black"/>
                </a:solidFill>
              </a:rPr>
              <a:t>명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44000" y="3492000"/>
            <a:ext cx="3999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시작일                                                                                   종료일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44000" y="4572000"/>
            <a:ext cx="3999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시작일                                                                                   종료일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44000" y="5652000"/>
            <a:ext cx="3999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시작일                                                                                   종료일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383603" y="1477121"/>
            <a:ext cx="2694495" cy="430887"/>
            <a:chOff x="6383603" y="999325"/>
            <a:chExt cx="2694495" cy="430887"/>
          </a:xfrm>
        </p:grpSpPr>
        <p:sp>
          <p:nvSpPr>
            <p:cNvPr id="42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 dirty="0">
                  <a:solidFill>
                    <a:prstClr val="white"/>
                  </a:solidFill>
                </a:rPr>
                <a:t>1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57268" y="999325"/>
              <a:ext cx="24208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prstClr val="black"/>
                  </a:solidFill>
                </a:rPr>
                <a:t>프로젝트 </a:t>
              </a:r>
              <a:r>
                <a:rPr lang="ko-KR" altLang="en-US" sz="1100" dirty="0" err="1" smtClean="0">
                  <a:solidFill>
                    <a:prstClr val="black"/>
                  </a:solidFill>
                </a:rPr>
                <a:t>게이지바</a:t>
              </a:r>
              <a:endParaRPr lang="en-US" altLang="ko-KR" sz="1100" dirty="0" smtClean="0">
                <a:solidFill>
                  <a:prstClr val="black"/>
                </a:solidFill>
              </a:endParaRPr>
            </a:p>
            <a:p>
              <a:r>
                <a:rPr lang="en-US" altLang="ko-KR" sz="1100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100" dirty="0" smtClean="0">
                  <a:solidFill>
                    <a:prstClr val="black"/>
                  </a:solidFill>
                </a:rPr>
                <a:t>프로젝트의 진행 정도 표시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380359" y="2852135"/>
            <a:ext cx="2694495" cy="430887"/>
            <a:chOff x="6383603" y="1007563"/>
            <a:chExt cx="2694495" cy="430887"/>
          </a:xfrm>
        </p:grpSpPr>
        <p:sp>
          <p:nvSpPr>
            <p:cNvPr id="45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57268" y="1007563"/>
              <a:ext cx="24208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prstClr val="black"/>
                  </a:solidFill>
                </a:rPr>
                <a:t>업무</a:t>
              </a:r>
              <a:r>
                <a:rPr lang="ko-KR" altLang="en-US" sz="1100" dirty="0" smtClean="0">
                  <a:solidFill>
                    <a:prstClr val="black"/>
                  </a:solidFill>
                </a:rPr>
                <a:t> 별 </a:t>
              </a:r>
              <a:r>
                <a:rPr lang="ko-KR" altLang="en-US" sz="1100" dirty="0" err="1" smtClean="0">
                  <a:solidFill>
                    <a:prstClr val="black"/>
                  </a:solidFill>
                </a:rPr>
                <a:t>게이지바</a:t>
              </a:r>
              <a:endParaRPr lang="en-US" altLang="ko-KR" sz="1100" dirty="0" smtClean="0">
                <a:solidFill>
                  <a:prstClr val="black"/>
                </a:solidFill>
              </a:endParaRPr>
            </a:p>
            <a:p>
              <a:r>
                <a:rPr lang="en-US" altLang="ko-KR" sz="1100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- </a:t>
              </a:r>
              <a:r>
                <a:rPr lang="ko-KR" altLang="en-US" sz="1100" dirty="0" smtClean="0">
                  <a:solidFill>
                    <a:prstClr val="black"/>
                  </a:solidFill>
                </a:rPr>
                <a:t>각 업무 별 진행 정도 표시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</p:grpSp>
      <p:sp>
        <p:nvSpPr>
          <p:cNvPr id="47" name="직사각형 16"/>
          <p:cNvSpPr/>
          <p:nvPr/>
        </p:nvSpPr>
        <p:spPr>
          <a:xfrm>
            <a:off x="141823" y="137787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68715" y="310585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8862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oftware </a:t>
            </a:r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Q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uality </a:t>
            </a:r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ssurance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36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155997"/>
            <a:ext cx="3089190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소프트웨어</a:t>
            </a:r>
            <a:r>
              <a:rPr lang="ko-KR" altLang="en-US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QA</a:t>
            </a:r>
            <a:endParaRPr lang="ko-KR" altLang="en-US" sz="2400" dirty="0">
              <a:solidFill>
                <a:srgbClr val="FDBBC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81864"/>
            <a:ext cx="9144000" cy="7122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814360"/>
            <a:ext cx="16722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u="sng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QA</a:t>
            </a:r>
            <a:r>
              <a:rPr lang="ko-KR" altLang="en-US" sz="2000" u="sng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란</a:t>
            </a:r>
            <a:r>
              <a:rPr lang="en-US" altLang="ko-KR" sz="2000" u="sng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?</a:t>
            </a:r>
            <a:endParaRPr lang="ko-KR" altLang="en-US" sz="2000" u="sng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1298" y="1332360"/>
            <a:ext cx="8538518" cy="1061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품질 </a:t>
            </a:r>
            <a:r>
              <a:rPr lang="ko-KR" altLang="en-US" sz="1400" dirty="0"/>
              <a:t>보증을 뜻하는 </a:t>
            </a:r>
            <a:r>
              <a:rPr lang="en-US" altLang="ko-KR" sz="1400" dirty="0"/>
              <a:t>Quality Assurance</a:t>
            </a:r>
            <a:r>
              <a:rPr lang="ko-KR" altLang="en-US" sz="1400" dirty="0"/>
              <a:t>의 </a:t>
            </a:r>
            <a:r>
              <a:rPr lang="ko-KR" altLang="en-US" sz="1400" dirty="0" smtClean="0"/>
              <a:t>약어</a:t>
            </a:r>
            <a:endParaRPr lang="en-US" altLang="ko-KR" sz="1400" dirty="0" smtClean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제품을 시장에 내보내도 되는지를 보장해주는 </a:t>
            </a:r>
            <a:r>
              <a:rPr lang="ko-KR" altLang="en-US" sz="1400" dirty="0" smtClean="0"/>
              <a:t>업무로 테스트와 이슈 등록 및 처리 나아가 </a:t>
            </a:r>
            <a:r>
              <a:rPr lang="en-US" altLang="ko-KR" sz="1400" dirty="0"/>
              <a:t>R</a:t>
            </a:r>
            <a:r>
              <a:rPr lang="en-US" altLang="ko-KR" sz="1400" dirty="0" smtClean="0"/>
              <a:t>isk </a:t>
            </a:r>
            <a:r>
              <a:rPr lang="ko-KR" altLang="en-US" sz="1400" dirty="0" smtClean="0"/>
              <a:t>예방까지가 </a:t>
            </a:r>
            <a:r>
              <a:rPr lang="en-US" altLang="ko-KR" sz="1400" dirty="0" smtClean="0"/>
              <a:t>QA</a:t>
            </a:r>
            <a:r>
              <a:rPr lang="ko-KR" altLang="en-US" sz="1400" dirty="0" smtClean="0"/>
              <a:t>의 업무임</a:t>
            </a:r>
            <a:endParaRPr lang="en-US" altLang="ko-KR" sz="14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54" y="2820274"/>
            <a:ext cx="16722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u="sng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QA </a:t>
            </a:r>
            <a:r>
              <a:rPr lang="ko-KR" altLang="en-US" sz="2000" u="sng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설정</a:t>
            </a:r>
            <a:endParaRPr lang="ko-KR" altLang="en-US" sz="2000" u="sng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3652" y="3338274"/>
            <a:ext cx="8538518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테스트 시나리오 작성</a:t>
            </a:r>
            <a:endParaRPr lang="en-US" altLang="ko-KR" sz="1400" dirty="0" smtClean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단위 테스트 수행 및 오류 수정</a:t>
            </a:r>
            <a:endParaRPr lang="en-US" altLang="ko-KR" sz="1400" dirty="0" smtClean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교차 테스트 수행 및 오류 수정</a:t>
            </a:r>
            <a:endParaRPr lang="en-US" altLang="ko-KR" sz="1400" dirty="0" smtClean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통합 테스트 수행 및 오류 수정</a:t>
            </a:r>
            <a:endParaRPr lang="en-US" altLang="ko-KR" sz="14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61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155997"/>
            <a:ext cx="3089190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소프트웨어</a:t>
            </a:r>
            <a:r>
              <a:rPr lang="ko-KR" altLang="en-US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QA</a:t>
            </a:r>
            <a:endParaRPr lang="ko-KR" altLang="en-US" sz="2400" dirty="0">
              <a:solidFill>
                <a:srgbClr val="FDBBC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81864"/>
            <a:ext cx="9144000" cy="7122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814360"/>
            <a:ext cx="190294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u="sng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Test </a:t>
            </a:r>
            <a:r>
              <a:rPr lang="ko-KR" altLang="en-US" sz="2000" u="sng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시나리오</a:t>
            </a:r>
            <a:endParaRPr lang="ko-KR" altLang="en-US" sz="2000" u="sng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2536"/>
            <a:ext cx="9144000" cy="446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8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0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3584</TotalTime>
  <Words>310</Words>
  <Application>Microsoft Office PowerPoint</Application>
  <PresentationFormat>화면 슬라이드 쇼(4:3)</PresentationFormat>
  <Paragraphs>88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11</vt:i4>
      </vt:variant>
    </vt:vector>
  </HeadingPairs>
  <TitlesOfParts>
    <vt:vector size="25" baseType="lpstr">
      <vt:lpstr>Arial</vt:lpstr>
      <vt:lpstr>타이포_스톰 B</vt:lpstr>
      <vt:lpstr>Calibri Light</vt:lpstr>
      <vt:lpstr>Bahnschrift Light SemiCondensed</vt:lpstr>
      <vt:lpstr>나눔스퀘어_ac ExtraBold</vt:lpstr>
      <vt:lpstr>맑은 고딕</vt:lpstr>
      <vt:lpstr>Calibri</vt:lpstr>
      <vt:lpstr>나눔스퀘어_ac</vt:lpstr>
      <vt:lpstr>메인 레이아웃_1</vt:lpstr>
      <vt:lpstr>목차 레이아웃</vt:lpstr>
      <vt:lpstr>Office 테마</vt:lpstr>
      <vt:lpstr>7_Office 테마</vt:lpstr>
      <vt:lpstr>8_Office 테마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507-11</cp:lastModifiedBy>
  <cp:revision>341</cp:revision>
  <dcterms:created xsi:type="dcterms:W3CDTF">2020-05-05T13:43:36Z</dcterms:created>
  <dcterms:modified xsi:type="dcterms:W3CDTF">2020-06-04T08:51:58Z</dcterms:modified>
</cp:coreProperties>
</file>