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4" r:id="rId2"/>
    <p:sldMasterId id="2147483676" r:id="rId3"/>
  </p:sldMasterIdLst>
  <p:notesMasterIdLst>
    <p:notesMasterId r:id="rId36"/>
  </p:notesMasterIdLst>
  <p:sldIdLst>
    <p:sldId id="557" r:id="rId4"/>
    <p:sldId id="548" r:id="rId5"/>
    <p:sldId id="549" r:id="rId6"/>
    <p:sldId id="551" r:id="rId7"/>
    <p:sldId id="558" r:id="rId8"/>
    <p:sldId id="552" r:id="rId9"/>
    <p:sldId id="553" r:id="rId10"/>
    <p:sldId id="555" r:id="rId11"/>
    <p:sldId id="556" r:id="rId12"/>
    <p:sldId id="554" r:id="rId13"/>
    <p:sldId id="559" r:id="rId14"/>
    <p:sldId id="527" r:id="rId15"/>
    <p:sldId id="520" r:id="rId16"/>
    <p:sldId id="530" r:id="rId17"/>
    <p:sldId id="532" r:id="rId18"/>
    <p:sldId id="533" r:id="rId19"/>
    <p:sldId id="560" r:id="rId20"/>
    <p:sldId id="521" r:id="rId21"/>
    <p:sldId id="534" r:id="rId22"/>
    <p:sldId id="546" r:id="rId23"/>
    <p:sldId id="562" r:id="rId24"/>
    <p:sldId id="563" r:id="rId25"/>
    <p:sldId id="547" r:id="rId26"/>
    <p:sldId id="564" r:id="rId27"/>
    <p:sldId id="538" r:id="rId28"/>
    <p:sldId id="568" r:id="rId29"/>
    <p:sldId id="565" r:id="rId30"/>
    <p:sldId id="566" r:id="rId31"/>
    <p:sldId id="570" r:id="rId32"/>
    <p:sldId id="567" r:id="rId33"/>
    <p:sldId id="571" r:id="rId34"/>
    <p:sldId id="572" r:id="rId3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37"/>
      <p:bold r:id="rId38"/>
    </p:embeddedFont>
    <p:embeddedFont>
      <p:font typeface="타이포_스톰 B" panose="02020503020101020101" pitchFamily="18" charset="-127"/>
      <p:regular r:id="rId39"/>
    </p:embeddedFont>
    <p:embeddedFont>
      <p:font typeface="나눔스퀘어_ac Bold" panose="020B0600000101010101" pitchFamily="50" charset="-127"/>
      <p:bold r:id="rId40"/>
    </p:embeddedFont>
    <p:embeddedFont>
      <p:font typeface="나눔스퀘어_ac" panose="020B0600000101010101" pitchFamily="50" charset="-127"/>
      <p:regular r:id="rId41"/>
    </p:embeddedFont>
    <p:embeddedFont>
      <p:font typeface="나눔스퀘어_ac ExtraBold" panose="020B0600000101010101" pitchFamily="50" charset="-127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3BB"/>
    <a:srgbClr val="17375E"/>
    <a:srgbClr val="FDBBC1"/>
    <a:srgbClr val="F27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4" autoAdjust="0"/>
    <p:restoredTop sz="96429" autoAdjust="0"/>
  </p:normalViewPr>
  <p:slideViewPr>
    <p:cSldViewPr snapToGrid="0">
      <p:cViewPr varScale="1">
        <p:scale>
          <a:sx n="116" d="100"/>
          <a:sy n="116" d="100"/>
        </p:scale>
        <p:origin x="137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3.fntdata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6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2.fntdata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4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97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568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2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3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3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7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33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2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2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95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2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38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37038" y="2364259"/>
            <a:ext cx="5848866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Ajax JQeury</a:t>
            </a:r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기술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86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079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3863" y="802505"/>
            <a:ext cx="3459410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차트 선언 및 기본 입력정보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9" y="2607777"/>
            <a:ext cx="4157385" cy="269412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9" y="5460912"/>
            <a:ext cx="2829320" cy="25721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9" y="1556819"/>
            <a:ext cx="8245242" cy="56809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10800000" flipV="1">
            <a:off x="4572000" y="2302203"/>
            <a:ext cx="43617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smtClean="0">
                <a:solidFill>
                  <a:prstClr val="black"/>
                </a:solidFill>
              </a:rPr>
              <a:t>Highcharts</a:t>
            </a:r>
            <a:r>
              <a:rPr lang="ko-KR" altLang="en-US" sz="1400" smtClean="0">
                <a:solidFill>
                  <a:prstClr val="black"/>
                </a:solidFill>
              </a:rPr>
              <a:t>를 사용할 웹페이지에 </a:t>
            </a:r>
            <a:r>
              <a:rPr lang="en-US" altLang="ko-KR" sz="1400" smtClean="0">
                <a:solidFill>
                  <a:prstClr val="black"/>
                </a:solidFill>
              </a:rPr>
              <a:t>script </a:t>
            </a:r>
            <a:r>
              <a:rPr lang="ko-KR" altLang="en-US" sz="1400" smtClean="0">
                <a:solidFill>
                  <a:prstClr val="black"/>
                </a:solidFill>
              </a:rPr>
              <a:t>태그로 위의 세가지 </a:t>
            </a:r>
            <a:r>
              <a:rPr lang="en-US" altLang="ko-KR" sz="1400" smtClean="0">
                <a:solidFill>
                  <a:prstClr val="black"/>
                </a:solidFill>
              </a:rPr>
              <a:t>js </a:t>
            </a:r>
            <a:r>
              <a:rPr lang="ko-KR" altLang="en-US" sz="1400" smtClean="0">
                <a:solidFill>
                  <a:prstClr val="black"/>
                </a:solidFill>
              </a:rPr>
              <a:t>추가한다</a:t>
            </a:r>
            <a:r>
              <a:rPr lang="en-US" altLang="ko-KR" sz="1400" smtClean="0">
                <a:solidFill>
                  <a:prstClr val="black"/>
                </a:solidFill>
              </a:rPr>
              <a:t>.</a:t>
            </a:r>
          </a:p>
          <a:p>
            <a:endParaRPr lang="en-US" altLang="ko-KR" sz="140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smtClean="0">
                <a:solidFill>
                  <a:prstClr val="black"/>
                </a:solidFill>
              </a:rPr>
              <a:t>script</a:t>
            </a:r>
            <a:r>
              <a:rPr lang="ko-KR" altLang="en-US" sz="1400" smtClean="0">
                <a:solidFill>
                  <a:prstClr val="black"/>
                </a:solidFill>
              </a:rPr>
              <a:t>단에서 아래와 같은 형태로 선언한다</a:t>
            </a:r>
            <a:r>
              <a:rPr lang="en-US" altLang="ko-KR" sz="1400" smtClean="0">
                <a:solidFill>
                  <a:prstClr val="black"/>
                </a:solidFill>
              </a:rPr>
              <a:t>.</a:t>
            </a:r>
            <a:endParaRPr lang="en-US" altLang="ko-KR" sz="1400">
              <a:solidFill>
                <a:prstClr val="black"/>
              </a:solidFill>
            </a:endParaRPr>
          </a:p>
          <a:p>
            <a:r>
              <a:rPr lang="en-US" altLang="ko-KR" sz="1400" smtClean="0">
                <a:solidFill>
                  <a:prstClr val="black"/>
                </a:solidFill>
              </a:rPr>
              <a:t>Highcharts.</a:t>
            </a:r>
            <a:r>
              <a:rPr lang="ko-KR" altLang="en-US" sz="1400" smtClean="0">
                <a:solidFill>
                  <a:prstClr val="black"/>
                </a:solidFill>
              </a:rPr>
              <a:t>사용할 </a:t>
            </a:r>
            <a:r>
              <a:rPr lang="en-US" altLang="ko-KR" sz="1400">
                <a:solidFill>
                  <a:prstClr val="black"/>
                </a:solidFill>
              </a:rPr>
              <a:t>chart</a:t>
            </a:r>
            <a:r>
              <a:rPr lang="ko-KR" altLang="en-US" sz="1400">
                <a:solidFill>
                  <a:prstClr val="black"/>
                </a:solidFill>
              </a:rPr>
              <a:t>종류</a:t>
            </a:r>
            <a:r>
              <a:rPr lang="en-US" altLang="ko-KR" sz="1400">
                <a:solidFill>
                  <a:prstClr val="black"/>
                </a:solidFill>
              </a:rPr>
              <a:t>(</a:t>
            </a:r>
            <a:r>
              <a:rPr lang="ko-KR" altLang="en-US" sz="1400">
                <a:solidFill>
                  <a:prstClr val="black"/>
                </a:solidFill>
              </a:rPr>
              <a:t>차트가 입력될</a:t>
            </a:r>
            <a:r>
              <a:rPr lang="en-US" altLang="ko-KR" sz="1400">
                <a:solidFill>
                  <a:prstClr val="black"/>
                </a:solidFill>
              </a:rPr>
              <a:t> div, </a:t>
            </a:r>
            <a:r>
              <a:rPr lang="ko-KR" altLang="en-US" sz="1400">
                <a:solidFill>
                  <a:prstClr val="black"/>
                </a:solidFill>
              </a:rPr>
              <a:t>차트 입력정보</a:t>
            </a:r>
            <a:r>
              <a:rPr lang="en-US" altLang="ko-KR" sz="1400">
                <a:solidFill>
                  <a:prstClr val="black"/>
                </a:solidFill>
              </a:rPr>
              <a:t>(JSON</a:t>
            </a:r>
            <a:r>
              <a:rPr lang="en-US" altLang="ko-KR" sz="1400" smtClean="0">
                <a:solidFill>
                  <a:prstClr val="black"/>
                </a:solidFill>
              </a:rPr>
              <a:t>))</a:t>
            </a:r>
          </a:p>
          <a:p>
            <a:endParaRPr lang="en-US" altLang="ko-KR" sz="140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prstClr val="black"/>
                </a:solidFill>
              </a:rPr>
              <a:t>차트 입력정보에는 </a:t>
            </a:r>
            <a:r>
              <a:rPr lang="en-US" altLang="ko-KR" sz="1400" smtClean="0">
                <a:solidFill>
                  <a:prstClr val="black"/>
                </a:solidFill>
              </a:rPr>
              <a:t>JSON</a:t>
            </a:r>
            <a:r>
              <a:rPr lang="ko-KR" altLang="en-US" sz="1400" smtClean="0">
                <a:solidFill>
                  <a:prstClr val="black"/>
                </a:solidFill>
              </a:rPr>
              <a:t>데이터를 통째로 넣을 수 있다</a:t>
            </a:r>
            <a:r>
              <a:rPr lang="en-US" altLang="ko-KR" sz="1400" smtClean="0">
                <a:solidFill>
                  <a:prstClr val="black"/>
                </a:solidFill>
              </a:rPr>
              <a:t>. </a:t>
            </a:r>
            <a:r>
              <a:rPr lang="ko-KR" altLang="en-US" sz="1400" smtClean="0">
                <a:solidFill>
                  <a:prstClr val="black"/>
                </a:solidFill>
              </a:rPr>
              <a:t>가독성을 위해서 입력정보를 분리해서 입력하는 것을 추천</a:t>
            </a:r>
            <a:endParaRPr lang="en-US" altLang="ko-KR" sz="1400" smtClean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0800000" flipV="1">
            <a:off x="4572000" y="4548972"/>
            <a:ext cx="43617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prstClr val="black"/>
                </a:solidFill>
              </a:rPr>
              <a:t>차트 입력 정보</a:t>
            </a:r>
            <a:r>
              <a:rPr lang="en-US" altLang="ko-KR" sz="1400" smtClean="0">
                <a:solidFill>
                  <a:prstClr val="black"/>
                </a:solidFill>
              </a:rPr>
              <a:t>, </a:t>
            </a:r>
            <a:r>
              <a:rPr lang="ko-KR" altLang="en-US" sz="1400" smtClean="0">
                <a:solidFill>
                  <a:prstClr val="black"/>
                </a:solidFill>
              </a:rPr>
              <a:t>하위 항목에도 </a:t>
            </a:r>
            <a:r>
              <a:rPr lang="en-US" altLang="ko-KR" sz="1400" smtClean="0">
                <a:solidFill>
                  <a:prstClr val="black"/>
                </a:solidFill>
              </a:rPr>
              <a:t>JSON</a:t>
            </a:r>
            <a:r>
              <a:rPr lang="ko-KR" altLang="en-US" sz="1400" smtClean="0">
                <a:solidFill>
                  <a:prstClr val="black"/>
                </a:solidFill>
              </a:rPr>
              <a:t>형식으로 데이터를 입력할 수 있다</a:t>
            </a:r>
            <a:r>
              <a:rPr lang="en-US" altLang="ko-KR" sz="1400" smtClean="0">
                <a:solidFill>
                  <a:prstClr val="black"/>
                </a:solidFill>
              </a:rPr>
              <a:t>.</a:t>
            </a:r>
          </a:p>
          <a:p>
            <a:pPr marL="628650" lvl="1" indent="-171450">
              <a:buFontTx/>
              <a:buChar char="-"/>
            </a:pPr>
            <a:r>
              <a:rPr lang="en-US" altLang="ko-KR" sz="1200" smtClean="0">
                <a:solidFill>
                  <a:prstClr val="black"/>
                </a:solidFill>
              </a:rPr>
              <a:t>series : </a:t>
            </a:r>
            <a:r>
              <a:rPr lang="ko-KR" altLang="en-US" sz="1200" smtClean="0">
                <a:solidFill>
                  <a:prstClr val="black"/>
                </a:solidFill>
              </a:rPr>
              <a:t>차트 데이터</a:t>
            </a:r>
            <a:endParaRPr lang="en-US" altLang="ko-KR" sz="1200" smtClean="0">
              <a:solidFill>
                <a:prstClr val="black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en-US" altLang="ko-KR" sz="1200" smtClean="0">
                <a:solidFill>
                  <a:prstClr val="black"/>
                </a:solidFill>
              </a:rPr>
              <a:t>tooltip : </a:t>
            </a:r>
            <a:r>
              <a:rPr lang="ko-KR" altLang="en-US" sz="1200" smtClean="0">
                <a:solidFill>
                  <a:prstClr val="black"/>
                </a:solidFill>
              </a:rPr>
              <a:t>툴팁 데이터</a:t>
            </a:r>
            <a:endParaRPr lang="en-US" altLang="ko-KR" sz="1200" smtClean="0">
              <a:solidFill>
                <a:prstClr val="black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en-US" altLang="ko-KR" sz="1200" smtClean="0">
                <a:solidFill>
                  <a:prstClr val="black"/>
                </a:solidFill>
              </a:rPr>
              <a:t>title : </a:t>
            </a:r>
            <a:r>
              <a:rPr lang="ko-KR" altLang="en-US" sz="1200" smtClean="0">
                <a:solidFill>
                  <a:prstClr val="black"/>
                </a:solidFill>
              </a:rPr>
              <a:t>차트명 데이터</a:t>
            </a:r>
            <a:endParaRPr lang="en-US" altLang="ko-KR" sz="1200" smtClean="0">
              <a:solidFill>
                <a:prstClr val="black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en-US" altLang="ko-KR" sz="1200" smtClean="0">
                <a:solidFill>
                  <a:prstClr val="black"/>
                </a:solidFill>
              </a:rPr>
              <a:t>xAxis : X</a:t>
            </a:r>
            <a:r>
              <a:rPr lang="ko-KR" altLang="en-US" sz="1200" smtClean="0">
                <a:solidFill>
                  <a:prstClr val="black"/>
                </a:solidFill>
              </a:rPr>
              <a:t>축 데이터</a:t>
            </a:r>
            <a:endParaRPr lang="en-US" altLang="ko-KR" sz="1200" smtClean="0">
              <a:solidFill>
                <a:prstClr val="black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en-US" altLang="ko-KR" sz="1200" smtClean="0">
                <a:solidFill>
                  <a:prstClr val="black"/>
                </a:solidFill>
              </a:rPr>
              <a:t>yAxis : Y</a:t>
            </a:r>
            <a:r>
              <a:rPr lang="ko-KR" altLang="en-US" sz="1200" smtClean="0">
                <a:solidFill>
                  <a:prstClr val="black"/>
                </a:solidFill>
              </a:rPr>
              <a:t>축 데이터</a:t>
            </a:r>
            <a:endParaRPr lang="en-US" altLang="ko-KR" sz="120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3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37038" y="2364259"/>
            <a:ext cx="5848866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 부분 </a:t>
            </a:r>
            <a:r>
              <a:rPr lang="ko-KR" altLang="en-US" sz="40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변동 없음</a:t>
            </a:r>
            <a:endParaRPr lang="ko-KR" altLang="en-US" sz="4000" dirty="0">
              <a:solidFill>
                <a:srgbClr val="FF0000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499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smtClean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일정관리</a:t>
            </a:r>
            <a:endParaRPr lang="ko-KR" altLang="en-US" sz="280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229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전현규</a:t>
            </a:r>
            <a:endParaRPr lang="ko-KR" altLang="en-US" sz="100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48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18486" y="2364259"/>
            <a:ext cx="3525795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 설계</a:t>
            </a:r>
            <a:endParaRPr lang="ko-KR" altLang="en-US" sz="400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143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3396230" y="2950686"/>
            <a:ext cx="273665" cy="264030"/>
          </a:xfrm>
          <a:prstGeom prst="rect">
            <a:avLst/>
          </a:prstGeom>
          <a:solidFill>
            <a:srgbClr val="FDBB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0576" y="1863888"/>
            <a:ext cx="5713059" cy="397349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prstClr val="black"/>
                </a:solidFill>
              </a:rPr>
              <a:t>클릭시 캘린더 형식으로 선택</a:t>
            </a:r>
            <a:endParaRPr lang="en-US" altLang="ko-KR" sz="1050" smtClean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3488" y="2071985"/>
            <a:ext cx="1519275" cy="3941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프로젝트 추가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3489" y="2664610"/>
            <a:ext cx="1112876" cy="2309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프로젝트명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50398" y="2664610"/>
            <a:ext cx="3994620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03489" y="2967057"/>
            <a:ext cx="1112876" cy="2309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시작일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50398" y="2967057"/>
            <a:ext cx="1223711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chemeClr val="tx1"/>
                </a:solidFill>
              </a:rPr>
              <a:t>2020-05-07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3489" y="3274811"/>
            <a:ext cx="1112876" cy="2309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종료일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750398" y="3274811"/>
            <a:ext cx="1223711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chemeClr val="tx1"/>
                </a:solidFill>
              </a:rPr>
              <a:t>2020-05-07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03489" y="3586484"/>
            <a:ext cx="1112876" cy="2309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PM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50398" y="3586484"/>
            <a:ext cx="1223711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</a:rPr>
              <a:t>홍길동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181600" y="4572000"/>
            <a:ext cx="563417" cy="27407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취소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9" name="직사각형 16"/>
          <p:cNvSpPr/>
          <p:nvPr/>
        </p:nvSpPr>
        <p:spPr>
          <a:xfrm>
            <a:off x="1416767" y="3557386"/>
            <a:ext cx="273665" cy="264030"/>
          </a:xfrm>
          <a:prstGeom prst="rect">
            <a:avLst/>
          </a:prstGeom>
          <a:solidFill>
            <a:srgbClr val="FDBB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0" name="직사각형 16"/>
          <p:cNvSpPr/>
          <p:nvPr/>
        </p:nvSpPr>
        <p:spPr>
          <a:xfrm>
            <a:off x="4139059" y="4577021"/>
            <a:ext cx="273665" cy="264030"/>
          </a:xfrm>
          <a:prstGeom prst="rect">
            <a:avLst/>
          </a:prstGeom>
          <a:solidFill>
            <a:srgbClr val="FDBB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smtClean="0">
                <a:solidFill>
                  <a:schemeClr val="bg1"/>
                </a:solidFill>
              </a:rPr>
              <a:t>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365377"/>
            <a:ext cx="2520280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>
                <a:solidFill>
                  <a:prstClr val="black"/>
                </a:solidFill>
              </a:rPr>
              <a:t>현재 팀에 참여하지 않은 </a:t>
            </a:r>
            <a:r>
              <a:rPr lang="ko-KR" altLang="en-US" sz="1050" smtClean="0">
                <a:solidFill>
                  <a:prstClr val="black"/>
                </a:solidFill>
              </a:rPr>
              <a:t>인원만 선택</a:t>
            </a:r>
            <a:endParaRPr lang="en-US" altLang="ko-KR" sz="1050">
              <a:solidFill>
                <a:prstClr val="black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387720" y="1768305"/>
            <a:ext cx="273665" cy="264030"/>
          </a:xfrm>
          <a:prstGeom prst="rect">
            <a:avLst/>
          </a:prstGeom>
          <a:solidFill>
            <a:srgbClr val="FDBB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732966"/>
            <a:ext cx="2238591" cy="227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smtClean="0">
                <a:solidFill>
                  <a:prstClr val="black"/>
                </a:solidFill>
              </a:rPr>
              <a:t>검증절차를 거쳐서 완료되면 등록</a:t>
            </a:r>
            <a:endParaRPr lang="en-US" altLang="ko-KR" sz="105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smtClean="0">
                <a:solidFill>
                  <a:prstClr val="black"/>
                </a:solidFill>
              </a:rPr>
              <a:t>프로젝트명</a:t>
            </a:r>
            <a:r>
              <a:rPr lang="en-US" altLang="ko-KR" sz="1050" smtClean="0">
                <a:solidFill>
                  <a:prstClr val="black"/>
                </a:solidFill>
              </a:rPr>
              <a:t>, </a:t>
            </a:r>
            <a:r>
              <a:rPr lang="ko-KR" altLang="en-US" sz="1050" smtClean="0">
                <a:solidFill>
                  <a:prstClr val="black"/>
                </a:solidFill>
              </a:rPr>
              <a:t>시작일</a:t>
            </a:r>
            <a:r>
              <a:rPr lang="en-US" altLang="ko-KR" sz="1050" smtClean="0">
                <a:solidFill>
                  <a:prstClr val="black"/>
                </a:solidFill>
              </a:rPr>
              <a:t>, </a:t>
            </a:r>
            <a:r>
              <a:rPr lang="ko-KR" altLang="en-US" sz="1050" smtClean="0">
                <a:solidFill>
                  <a:prstClr val="black"/>
                </a:solidFill>
              </a:rPr>
              <a:t>종료일</a:t>
            </a:r>
            <a:r>
              <a:rPr lang="en-US" altLang="ko-KR" sz="1050" smtClean="0">
                <a:solidFill>
                  <a:prstClr val="black"/>
                </a:solidFill>
              </a:rPr>
              <a:t>, PM, </a:t>
            </a:r>
            <a:r>
              <a:rPr lang="ko-KR" altLang="en-US" sz="1050" smtClean="0">
                <a:solidFill>
                  <a:prstClr val="black"/>
                </a:solidFill>
              </a:rPr>
              <a:t>프로젝트개요가 입력되었는가</a:t>
            </a:r>
            <a:r>
              <a:rPr lang="en-US" altLang="ko-KR" sz="1050" smtClean="0">
                <a:solidFill>
                  <a:prstClr val="black"/>
                </a:solidFill>
              </a:rPr>
              <a:t>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smtClean="0">
                <a:solidFill>
                  <a:prstClr val="black"/>
                </a:solidFill>
              </a:rPr>
              <a:t>시작일과 종료일은 오늘 날짜 이후로 설정되었는가</a:t>
            </a:r>
            <a:r>
              <a:rPr lang="en-US" altLang="ko-KR" sz="1050" smtClean="0">
                <a:solidFill>
                  <a:prstClr val="black"/>
                </a:solidFill>
              </a:rPr>
              <a:t>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smtClean="0">
                <a:solidFill>
                  <a:prstClr val="black"/>
                </a:solidFill>
              </a:rPr>
              <a:t>종료일이 시작일 이후로 설정 되었는가</a:t>
            </a:r>
            <a:r>
              <a:rPr lang="en-US" altLang="ko-KR" sz="1050" smtClean="0">
                <a:solidFill>
                  <a:prstClr val="black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050"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3489" y="3914711"/>
            <a:ext cx="1112876" cy="2309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프로젝트 개요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750398" y="3914711"/>
            <a:ext cx="3994620" cy="4218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80745" y="4572000"/>
            <a:ext cx="563417" cy="27407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등록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31775" y="3586484"/>
            <a:ext cx="413389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tx1"/>
                </a:solidFill>
              </a:rPr>
              <a:t>선택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022539" y="3272747"/>
            <a:ext cx="284877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tx1"/>
                </a:solidFill>
              </a:rPr>
              <a:t>ㅁ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18026" y="2968409"/>
            <a:ext cx="284877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tx1"/>
                </a:solidFill>
              </a:rPr>
              <a:t>ㅁ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92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(PM)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267129" cy="78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smtClean="0">
                <a:solidFill>
                  <a:prstClr val="black"/>
                </a:solidFill>
              </a:rPr>
              <a:t>본인이 담당하고 있는 프로젝트의 전체 업무와 일정이 표시된 간트차트 출력</a:t>
            </a:r>
            <a:endParaRPr lang="en-US" altLang="ko-KR" sz="1050">
              <a:solidFill>
                <a:prstClr val="black"/>
              </a:solidFill>
            </a:endParaRPr>
          </a:p>
        </p:txBody>
      </p:sp>
      <p:sp>
        <p:nvSpPr>
          <p:cNvPr id="39" name="직사각형 16"/>
          <p:cNvSpPr/>
          <p:nvPr/>
        </p:nvSpPr>
        <p:spPr>
          <a:xfrm>
            <a:off x="475126" y="173482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1</a:t>
            </a:r>
            <a:endParaRPr lang="ko-KR" altLang="en-US" b="1">
              <a:solidFill>
                <a:schemeClr val="bg1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6" y="2142439"/>
            <a:ext cx="5323983" cy="34062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071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304074" cy="10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smtClean="0">
                <a:solidFill>
                  <a:prstClr val="black"/>
                </a:solidFill>
              </a:rPr>
              <a:t>본인이 소속되어 </a:t>
            </a:r>
            <a:r>
              <a:rPr lang="ko-KR" altLang="en-US" sz="1050">
                <a:solidFill>
                  <a:prstClr val="black"/>
                </a:solidFill>
              </a:rPr>
              <a:t>있는 </a:t>
            </a:r>
            <a:r>
              <a:rPr lang="ko-KR" altLang="en-US" sz="1050" smtClean="0">
                <a:solidFill>
                  <a:prstClr val="black"/>
                </a:solidFill>
              </a:rPr>
              <a:t>프로젝트에서 담당하고 있는 업무와 해당 업무가 포함된 상위 업무</a:t>
            </a:r>
            <a:r>
              <a:rPr lang="en-US" altLang="ko-KR" sz="1050" smtClean="0">
                <a:solidFill>
                  <a:prstClr val="black"/>
                </a:solidFill>
              </a:rPr>
              <a:t>, </a:t>
            </a:r>
            <a:r>
              <a:rPr lang="ko-KR" altLang="en-US" sz="1050" smtClean="0">
                <a:solidFill>
                  <a:prstClr val="black"/>
                </a:solidFill>
              </a:rPr>
              <a:t>각 업무이 대한 </a:t>
            </a:r>
            <a:r>
              <a:rPr lang="ko-KR" altLang="en-US" sz="1050">
                <a:solidFill>
                  <a:prstClr val="black"/>
                </a:solidFill>
              </a:rPr>
              <a:t>일정이 표시된 간트차트 출력</a:t>
            </a:r>
            <a:endParaRPr lang="en-US" altLang="ko-KR" sz="1050">
              <a:solidFill>
                <a:prstClr val="black"/>
              </a:solidFill>
            </a:endParaRPr>
          </a:p>
        </p:txBody>
      </p:sp>
      <p:sp>
        <p:nvSpPr>
          <p:cNvPr id="39" name="직사각형 16"/>
          <p:cNvSpPr/>
          <p:nvPr/>
        </p:nvSpPr>
        <p:spPr>
          <a:xfrm>
            <a:off x="475126" y="181691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1</a:t>
            </a:r>
            <a:endParaRPr lang="ko-KR" altLang="en-US" b="1">
              <a:solidFill>
                <a:schemeClr val="bg1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6" y="2150967"/>
            <a:ext cx="5323983" cy="33892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217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37038" y="2364259"/>
            <a:ext cx="5848866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 부분 </a:t>
            </a:r>
            <a:r>
              <a:rPr lang="ko-KR" altLang="en-US" sz="40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변동 없음</a:t>
            </a:r>
            <a:endParaRPr lang="ko-KR" altLang="en-US" sz="4000" dirty="0">
              <a:solidFill>
                <a:srgbClr val="FF0000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54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18486" y="2364259"/>
            <a:ext cx="3525795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 구현</a:t>
            </a:r>
            <a:endParaRPr lang="ko-KR" altLang="en-US" sz="400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6416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2" y="908926"/>
            <a:ext cx="8826839" cy="530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Ajax Jquery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1298" y="1332360"/>
            <a:ext cx="8538518" cy="1708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Ajax =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Asynchronous JavaScript and </a:t>
            </a: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XML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약어</a:t>
            </a:r>
            <a:endParaRPr lang="en-US" altLang="ko-KR" sz="140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Web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화면을 갱신하지 않고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로부터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가져오는 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방법</a:t>
            </a: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Ajax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동작원리는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Browser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서버로 보낼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Ajax Engine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통해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전송한다</a:t>
            </a: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때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Ajax Engine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에서는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JavaScript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통해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DOM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사용하여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XMLHttpRequest(XHR)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객체로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전달</a:t>
            </a: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XHR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이용해서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비동기 방식으로 자료를 조회해 올 수 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있다</a:t>
            </a: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전달 할 때 화면전체의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HTML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전달하지 않고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Text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또는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Xml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형식으로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Browser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전달한다</a:t>
            </a: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 </a:t>
            </a:r>
            <a:endParaRPr lang="en-US" altLang="ko-KR" sz="1400" smtClean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pic>
        <p:nvPicPr>
          <p:cNvPr id="1026" name="Picture 2" descr="http://www.nextree.co.kr/content/images/2016/09/jhkim-140121-Ajax-15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98" y="3651425"/>
            <a:ext cx="8378429" cy="228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9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3457819"/>
            <a:ext cx="4600850" cy="32148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3457819"/>
            <a:ext cx="741405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err="1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jsp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3465385"/>
            <a:ext cx="4221909" cy="326756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추가 입력란에 정보를 입력하여 등록</a:t>
            </a:r>
            <a:endParaRPr lang="en-US" altLang="ko-KR" sz="120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-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프로젝트명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개요는 텍스트 형식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-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시작일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종료일은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Datepicker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이용한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Calendar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형식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- PM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별도의 창을 통해서 입력받는 형식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작성 조건에 어긋날 경우 등록 불가능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-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모든 입력부분에 공란이 있어서는 안됨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-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시작일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종료일은 오늘 날짜보다 이후여야 함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-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종료일은 시작일보다 이후여야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함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3477646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1"/>
          <a:stretch/>
        </p:blipFill>
        <p:spPr>
          <a:xfrm>
            <a:off x="171415" y="3786463"/>
            <a:ext cx="4488681" cy="1468293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3" b="7884"/>
          <a:stretch/>
        </p:blipFill>
        <p:spPr>
          <a:xfrm>
            <a:off x="110255" y="568430"/>
            <a:ext cx="5719853" cy="283371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211" y="595888"/>
            <a:ext cx="3067784" cy="199122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786185" y="3457819"/>
            <a:ext cx="4221908" cy="321482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05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3418703"/>
            <a:ext cx="4600850" cy="32585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3403504"/>
            <a:ext cx="1285101" cy="26734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Controller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3418703"/>
            <a:ext cx="4221909" cy="32675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등록버튼을 누르면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method=proins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되어 등록 수행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insp :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입력한 프로젝트 정보가 저장되어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추가할 객체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inspe :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프로젝트에 선택한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사원정보를 불러올 객체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insertedp :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새롭게 추가된 프로젝트의 정보를 불러올 객체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PM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선택된 사원의 권한 변경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제약조건 위반 방지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새로 추가된 프로젝트 정보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추가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(INSERT)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5.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추가된 프로젝트의 넘버를 가져와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선택된 사원에게 배정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6. 1~5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과정을 수행 후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DashTeam.do?method=list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Forward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3430964"/>
            <a:ext cx="1927655" cy="26870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07" y="3931108"/>
            <a:ext cx="3019968" cy="1105619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0" y="4995537"/>
            <a:ext cx="3841035" cy="1060548"/>
          </a:xfrm>
          <a:prstGeom prst="rect">
            <a:avLst/>
          </a:prstGeom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34" y="3677713"/>
            <a:ext cx="3942106" cy="246432"/>
          </a:xfrm>
          <a:prstGeom prst="rect">
            <a:avLst/>
          </a:prstGeom>
          <a:ln>
            <a:noFill/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3" b="7884"/>
          <a:stretch/>
        </p:blipFill>
        <p:spPr>
          <a:xfrm>
            <a:off x="110255" y="568430"/>
            <a:ext cx="5719853" cy="283371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211" y="595888"/>
            <a:ext cx="3067784" cy="199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1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3473563"/>
            <a:ext cx="4600850" cy="32552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3473563"/>
            <a:ext cx="1021491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Service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3461302"/>
            <a:ext cx="4221909" cy="32675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첫번째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updatePm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통해</a:t>
            </a: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선택한 사원에게 권한을 부여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memCheck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선택한 사원이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시스템에 가입되어 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있는지를 확인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-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가입 되어있지 않다면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insertMem3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통해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시스템에 가입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-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가입 되어있다면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updatePm1_1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통해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권한만을 부여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proIns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새로운 프로젝트 정보를 등록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두번째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updatePm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통해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선택한 사원에 프로젝트 배정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- updatePm1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에게 새로운 프로젝트를 배정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- updatePm4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새로운 프로젝트의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선택한 사원으로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설정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3473563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3" b="7884"/>
          <a:stretch/>
        </p:blipFill>
        <p:spPr>
          <a:xfrm>
            <a:off x="129012" y="575996"/>
            <a:ext cx="5719853" cy="283371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211" y="595888"/>
            <a:ext cx="3067784" cy="19912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2" y="3741093"/>
            <a:ext cx="3248788" cy="5140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44" y="4227130"/>
            <a:ext cx="3924959" cy="1881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4" y="4410905"/>
            <a:ext cx="4145536" cy="3203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2" y="5025752"/>
            <a:ext cx="1985767" cy="27431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4" y="4875179"/>
            <a:ext cx="1642607" cy="16011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3" y="5353432"/>
            <a:ext cx="2609482" cy="47982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t="7416" r="177" b="-3028"/>
          <a:stretch/>
        </p:blipFill>
        <p:spPr>
          <a:xfrm>
            <a:off x="712944" y="4722461"/>
            <a:ext cx="2217637" cy="17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0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4220134"/>
            <a:ext cx="4600850" cy="24606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4220133"/>
            <a:ext cx="741405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err="1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jsp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4227699"/>
            <a:ext cx="4221909" cy="237244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프로젝트추가 페이지의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부분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선택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버튼을 누르면 팝업창으로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선택창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(project.do?method=selectpm)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호출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PM</a:t>
            </a:r>
            <a:r>
              <a:rPr lang="ko-KR" altLang="en-US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선택창에서 선택을 누르면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selpm(no)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내가 선택한 사원정보가 프로젝트추가 페에지의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부분으로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입력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4239960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" t="54666" r="56684" b="34166"/>
          <a:stretch/>
        </p:blipFill>
        <p:spPr>
          <a:xfrm>
            <a:off x="486033" y="2216682"/>
            <a:ext cx="2526645" cy="3971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849" y="725622"/>
            <a:ext cx="5065646" cy="337928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10" y="4512970"/>
            <a:ext cx="4375352" cy="5389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10" y="5167112"/>
            <a:ext cx="4375352" cy="1193278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786185" y="4220133"/>
            <a:ext cx="4221908" cy="246899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32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4220134"/>
            <a:ext cx="4600850" cy="24606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4227699"/>
            <a:ext cx="4221909" cy="239809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팝업창이 열리면 프로젝트에 참여하지 않은 사원의 리스트를 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peservice.selectpm(sch)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불러와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selectpm.jsp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페이지에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뿌려준다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en-US" altLang="ko-KR" sz="120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4239960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" t="54666" r="56684" b="34166"/>
          <a:stretch/>
        </p:blipFill>
        <p:spPr>
          <a:xfrm>
            <a:off x="486033" y="2216682"/>
            <a:ext cx="2526645" cy="3971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849" y="725622"/>
            <a:ext cx="5065646" cy="337928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15331" y="4220133"/>
            <a:ext cx="1285101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Controller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8" y="4520923"/>
            <a:ext cx="4435962" cy="111040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786185" y="4239960"/>
            <a:ext cx="4221908" cy="2449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86185" y="4220133"/>
            <a:ext cx="4221908" cy="246899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31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(PM)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2" y="1230198"/>
            <a:ext cx="8826839" cy="46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6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2" y="1250143"/>
            <a:ext cx="8826839" cy="462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공통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4220134"/>
            <a:ext cx="4600850" cy="24606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4220133"/>
            <a:ext cx="741405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err="1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jsp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4227699"/>
            <a:ext cx="4221909" cy="239809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일정관리 메뉴를 통해 차트 페이지로 이동하면 본인의 회원정보를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조회한다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회원등급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PM,</a:t>
            </a:r>
            <a:r>
              <a:rPr lang="ko-KR" altLang="en-US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팀원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참여프로젝트를 조회해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Ajax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JSON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데이터를 받아와 차트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API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입력하여 간트차트를 출력한다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4239960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3" t="12792" b="17297"/>
          <a:stretch/>
        </p:blipFill>
        <p:spPr>
          <a:xfrm>
            <a:off x="181233" y="597761"/>
            <a:ext cx="8834857" cy="33893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49" y="4504768"/>
            <a:ext cx="3544054" cy="10135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49" y="5879675"/>
            <a:ext cx="2670843" cy="7779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88840" b="6321"/>
          <a:stretch/>
        </p:blipFill>
        <p:spPr>
          <a:xfrm>
            <a:off x="518985" y="5705674"/>
            <a:ext cx="81793" cy="1571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1" y="5503035"/>
            <a:ext cx="2738821" cy="18929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786185" y="4220132"/>
            <a:ext cx="4221908" cy="246066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50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(PM)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3100659"/>
            <a:ext cx="4600850" cy="35801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3108444"/>
            <a:ext cx="1285101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Controller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3108444"/>
            <a:ext cx="4221909" cy="346505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일정관리 메뉴를 클릭하면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method=chart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실행되어 로그인 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정보를 바탕으로 자신이 참여중인 프로젝트 정보를 모델에 추가 후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chart.jsp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이동한다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chart.jsp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Ajax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method=ajaxdata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실행되어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 정보를 바탕으로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경우 프로젝트의 전체 업무 정보를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모델에 추가한다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.(PM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mdiv = 4)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pageJsonReport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이용하여 모델에 추가한 객체정보를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JSON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형식으로 변환한다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8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3120705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3" t="12791" b="37178"/>
          <a:stretch/>
        </p:blipFill>
        <p:spPr>
          <a:xfrm>
            <a:off x="181233" y="597761"/>
            <a:ext cx="8834857" cy="24255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3" y="3375974"/>
            <a:ext cx="4281307" cy="146177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4" y="4837750"/>
            <a:ext cx="3284572" cy="79760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88840" b="6321"/>
          <a:stretch/>
        </p:blipFill>
        <p:spPr>
          <a:xfrm>
            <a:off x="181234" y="6513891"/>
            <a:ext cx="70085" cy="13461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78" y="5635353"/>
            <a:ext cx="3581140" cy="38479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77" y="5994638"/>
            <a:ext cx="2712255" cy="52200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786185" y="3108444"/>
            <a:ext cx="4221908" cy="358068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0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3539247"/>
            <a:ext cx="4600850" cy="31415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3562796"/>
            <a:ext cx="1285101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Controller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3583294"/>
            <a:ext cx="4221909" cy="230575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팀원의 </a:t>
            </a:r>
            <a:r>
              <a:rPr lang="ko-KR" altLang="en-US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경우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프로젝트에서 자신이 담당하고 있는 </a:t>
            </a:r>
            <a:r>
              <a:rPr lang="ko-KR" altLang="en-US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업무 정보를</a:t>
            </a:r>
            <a:endParaRPr lang="en-US" altLang="ko-KR" sz="120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  <a:r>
              <a:rPr lang="ko-KR" altLang="en-US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모델에 </a:t>
            </a:r>
            <a:r>
              <a:rPr lang="ko-KR" altLang="en-US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추가한다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.(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팀원의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mdiv = 5)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pageJsonReport</a:t>
            </a:r>
            <a:r>
              <a:rPr lang="ko-KR" altLang="en-US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이용하여 모델에 추가한 객체정보를 </a:t>
            </a: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JSON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  <a:r>
              <a:rPr lang="ko-KR" altLang="en-US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형식으로 </a:t>
            </a:r>
            <a:r>
              <a:rPr lang="ko-KR" altLang="en-US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변환한다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8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3562796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3" y="3896418"/>
            <a:ext cx="3833260" cy="93084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88840" b="6321"/>
          <a:stretch/>
        </p:blipFill>
        <p:spPr>
          <a:xfrm>
            <a:off x="181233" y="5935487"/>
            <a:ext cx="81793" cy="1571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6" t="13190" b="31974"/>
          <a:stretch/>
        </p:blipFill>
        <p:spPr>
          <a:xfrm>
            <a:off x="115330" y="570533"/>
            <a:ext cx="8892763" cy="288935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77" y="4822168"/>
            <a:ext cx="4179369" cy="44907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77" y="5271241"/>
            <a:ext cx="3165337" cy="60920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786185" y="3562796"/>
            <a:ext cx="4221908" cy="312632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Ajax Jquery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1298" y="1332360"/>
            <a:ext cx="8538518" cy="1708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JQuery = 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오픈 소스 기반의 자바스크립트 라이브러리로</a:t>
            </a: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자바스크립트를 손쉽게 활용할 수 있게 도와준다</a:t>
            </a: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JQuery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이용하면 짧고 단순한 코드로도 웹페이지에 다양한 효과나 연출을 적용할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있다</a:t>
            </a: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en-US" altLang="ko-KR" sz="14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Ajax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기본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Method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이용해서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통신을 하면 상당히 복잡하다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이는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XMLHttpRequest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직접 사용하기 때문인데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jQuery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이용하면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100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줄 정도의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Source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몇 줄 만으로 간단하게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주고받을 수 있다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사용방법은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JavaScript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jQuery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문법을 사용해서 간단하게 구현할 수 있다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en-US" altLang="ko-KR" sz="140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98" y="3110282"/>
            <a:ext cx="5680729" cy="32689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225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PM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4220134"/>
            <a:ext cx="4600850" cy="24606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4220133"/>
            <a:ext cx="1021491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Service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4227699"/>
            <a:ext cx="4221909" cy="239809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getProject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현재 참여중인 프로젝트 정보를 호출한다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chartList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참여중인 프로젝트의 전체 업무를 호출한다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4239960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3" t="12792" b="17297"/>
          <a:stretch/>
        </p:blipFill>
        <p:spPr>
          <a:xfrm>
            <a:off x="181233" y="597761"/>
            <a:ext cx="8834857" cy="33893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22" y="4560899"/>
            <a:ext cx="3356024" cy="597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21" y="5428463"/>
            <a:ext cx="4270425" cy="58902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786185" y="4220132"/>
            <a:ext cx="4221908" cy="246066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4349578"/>
            <a:ext cx="4600850" cy="23395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4349578"/>
            <a:ext cx="4221909" cy="239809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clisttmfinal :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화면에 출력될 팀원 업무가 저장될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Chart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객체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clisttm : clisttmfinal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순차적으로 데이터를 전달할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Chart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객체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tmRefno :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팀원 업무의 상위업무 리스트가 저장될 객체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getRefno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자신의 상위업무 리스트를 호출하고 상위업무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프로젝트번호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사원번호를 통해 호출한 업무를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clisttm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담아</a:t>
            </a:r>
            <a:endParaRPr lang="en-US" altLang="ko-KR" sz="120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clisttmfinal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전달하는 과정을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for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문으로 반복한다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일련의 과정으로 모든 업무를 저장한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clisttmfinal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반환한다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786185" y="4361839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6" t="13190" b="18216"/>
          <a:stretch/>
        </p:blipFill>
        <p:spPr>
          <a:xfrm>
            <a:off x="115330" y="570533"/>
            <a:ext cx="8892763" cy="3614289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15331" y="4349578"/>
            <a:ext cx="1021491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Service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11" y="4635044"/>
            <a:ext cx="4445600" cy="1810708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786185" y="4346032"/>
            <a:ext cx="4221908" cy="234309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33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공통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0" y="4220134"/>
            <a:ext cx="8814485" cy="13507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5330" y="5614691"/>
            <a:ext cx="8814485" cy="9489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rank() over (partition BY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상위업무번호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ORDER BY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업무번호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이용해서 상위업무번호 내의 업무순서에 따른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RANK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매긴다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LTRIM(SYS_CONNECT_BY_PATH(r, '.'),'.')||'. '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이용해서 각 업무에 상위업무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(1).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하위업무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(2).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하위업무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(3)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순으로 번호를 매긴다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5330" y="5626952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3" t="19834" r="46725" b="17296"/>
          <a:stretch/>
        </p:blipFill>
        <p:spPr>
          <a:xfrm>
            <a:off x="174018" y="689795"/>
            <a:ext cx="4542163" cy="32824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533" y="1876426"/>
            <a:ext cx="2553056" cy="209579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15331" y="4226008"/>
            <a:ext cx="1021491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Mapper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1" t="37370" r="17633" b="36235"/>
          <a:stretch/>
        </p:blipFill>
        <p:spPr>
          <a:xfrm>
            <a:off x="195654" y="4503058"/>
            <a:ext cx="7655005" cy="1067792"/>
          </a:xfrm>
          <a:prstGeom prst="rect">
            <a:avLst/>
          </a:prstGeom>
          <a:ln w="19050">
            <a:noFill/>
          </a:ln>
        </p:spPr>
      </p:pic>
    </p:spTree>
    <p:extLst>
      <p:ext uri="{BB962C8B-B14F-4D97-AF65-F5344CB8AC3E}">
        <p14:creationId xmlns:p14="http://schemas.microsoft.com/office/powerpoint/2010/main" val="340804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Ajax Jquery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1298" y="1332360"/>
            <a:ext cx="4310011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b="0" i="0" smtClean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Jquery</a:t>
            </a:r>
            <a:r>
              <a:rPr lang="ko-KR" altLang="en-US" sz="1400" b="0" i="0" smtClean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문법으로 </a:t>
            </a:r>
            <a:r>
              <a:rPr lang="en-US" altLang="ko-KR" sz="1400" b="0" i="0" smtClean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Ajax</a:t>
            </a:r>
            <a:r>
              <a:rPr lang="ko-KR" altLang="en-US" sz="1400" b="0" i="0" smtClean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사용해서 데이터를 받아와서 차트데이터로 출력하는 예제</a:t>
            </a:r>
            <a:endParaRPr lang="en-US" altLang="ko-KR" sz="1400" b="0" i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t="5645" r="640" b="40944"/>
          <a:stretch/>
        </p:blipFill>
        <p:spPr>
          <a:xfrm>
            <a:off x="391298" y="3996240"/>
            <a:ext cx="8558088" cy="23829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327" y="785443"/>
            <a:ext cx="3998892" cy="30782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267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37038" y="1560695"/>
            <a:ext cx="5848866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 </a:t>
            </a:r>
            <a:r>
              <a:rPr lang="ko-KR" altLang="en-US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기술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7619" y="2761422"/>
            <a:ext cx="8600053" cy="34454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전체 </a:t>
            </a:r>
            <a:r>
              <a:rPr lang="en-US" altLang="ko-KR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Example </a:t>
            </a:r>
            <a:r>
              <a:rPr lang="ko-KR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뒤에 </a:t>
            </a:r>
            <a:r>
              <a:rPr lang="ko-KR" altLang="en-US" sz="24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데이터</a:t>
            </a:r>
            <a:r>
              <a:rPr lang="en-US" altLang="ko-KR" sz="240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4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입력</a:t>
            </a:r>
            <a:r>
              <a:rPr lang="en-US" altLang="ko-KR" sz="24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, </a:t>
            </a:r>
            <a:r>
              <a:rPr lang="ko-KR" altLang="en-US" sz="24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차트선언 및 기본 입력정보 순서로 배치</a:t>
            </a:r>
            <a:r>
              <a:rPr lang="ko-KR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해주시면 됩니다</a:t>
            </a:r>
            <a:r>
              <a:rPr lang="en-US" altLang="ko-KR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.(</a:t>
            </a:r>
            <a:r>
              <a:rPr lang="ko-KR" altLang="en-US" sz="24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전체 </a:t>
            </a:r>
            <a:r>
              <a:rPr lang="en-US" altLang="ko-KR" sz="24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Example</a:t>
            </a:r>
            <a:r>
              <a:rPr lang="ko-KR" altLang="en-US" sz="240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4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페이지도 사용</a:t>
            </a:r>
            <a:r>
              <a:rPr lang="ko-KR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부탁드리겠습니다</a:t>
            </a:r>
            <a:r>
              <a:rPr lang="en-US" altLang="ko-KR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.)</a:t>
            </a:r>
          </a:p>
          <a:p>
            <a:pPr algn="ctr"/>
            <a:endParaRPr lang="en-US" altLang="ko-KR" sz="2400" smtClean="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en-US" altLang="ko-KR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PMS</a:t>
            </a:r>
            <a:r>
              <a:rPr lang="ko-KR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와 </a:t>
            </a:r>
            <a:r>
              <a:rPr lang="en-US" altLang="ko-KR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Gantt Chart, HighCharts, </a:t>
            </a:r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차트선언 및 기본 입력정보</a:t>
            </a:r>
            <a:r>
              <a:rPr lang="ko-KR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 부분은 따로 수정된 것 없고 </a:t>
            </a:r>
            <a:r>
              <a:rPr lang="ko-KR" altLang="en-US" sz="24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데이터 입력 부분만 추가</a:t>
            </a:r>
            <a:r>
              <a:rPr lang="ko-KR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되었습니다</a:t>
            </a:r>
            <a:r>
              <a:rPr lang="en-US" altLang="ko-KR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.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25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79" y="802505"/>
            <a:ext cx="2775685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PMS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와 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Gantt Chart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632" y="1501825"/>
            <a:ext cx="863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prstClr val="black"/>
                </a:solidFill>
              </a:rPr>
              <a:t>팀 프로젝트 계획 및 예약</a:t>
            </a:r>
            <a:endParaRPr lang="en-US" altLang="ko-KR" smtClean="0">
              <a:solidFill>
                <a:prstClr val="black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prstClr val="black"/>
                </a:solidFill>
              </a:rPr>
              <a:t>프로젝트를 성공적으로 완료하려면 많은 업무</a:t>
            </a:r>
            <a:r>
              <a:rPr lang="en-US" altLang="ko-KR" smtClean="0">
                <a:solidFill>
                  <a:prstClr val="black"/>
                </a:solidFill>
              </a:rPr>
              <a:t>(Task)</a:t>
            </a:r>
            <a:r>
              <a:rPr lang="ko-KR" altLang="en-US" smtClean="0">
                <a:solidFill>
                  <a:prstClr val="black"/>
                </a:solidFill>
              </a:rPr>
              <a:t>를 제어하고 일정대로 완료되었는지 확인해야 한다</a:t>
            </a:r>
            <a:r>
              <a:rPr lang="en-US" altLang="ko-KR" smtClean="0">
                <a:solidFill>
                  <a:prstClr val="black"/>
                </a:solidFill>
              </a:rPr>
              <a:t>. </a:t>
            </a:r>
            <a:r>
              <a:rPr lang="ko-KR" altLang="en-US" smtClean="0">
                <a:solidFill>
                  <a:prstClr val="black"/>
                </a:solidFill>
              </a:rPr>
              <a:t>마감일을 놓치거나 순서대로 작업을 완료하지 않으면 나머지 프로젝트에 영향을 줄 수 있고 결과적으로 프로젝트의 진행이 늦어질 수 있으며 이로 인해서 더 많은 비용이 들어간다</a:t>
            </a:r>
            <a:r>
              <a:rPr lang="en-US" altLang="ko-KR" smtClean="0">
                <a:solidFill>
                  <a:prstClr val="black"/>
                </a:solidFill>
              </a:rPr>
              <a:t>. </a:t>
            </a:r>
            <a:r>
              <a:rPr lang="ko-KR" altLang="en-US" smtClean="0">
                <a:solidFill>
                  <a:prstClr val="black"/>
                </a:solidFill>
              </a:rPr>
              <a:t>따라서 수행해야할 모든 업무를 보고 각 업무를 완료해야하는 시점을 한 눈에 알 수 있는 수단이 필요하다</a:t>
            </a:r>
            <a:r>
              <a:rPr lang="en-US" altLang="ko-KR" smtClean="0">
                <a:solidFill>
                  <a:prstClr val="black"/>
                </a:solidFill>
              </a:rPr>
              <a:t>.</a:t>
            </a:r>
            <a:endParaRPr lang="en-US" altLang="ko-KR">
              <a:solidFill>
                <a:prstClr val="black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>
              <a:solidFill>
                <a:prstClr val="black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mtClean="0">
              <a:solidFill>
                <a:prstClr val="black"/>
              </a:solidFill>
            </a:endParaRPr>
          </a:p>
        </p:txBody>
      </p:sp>
      <p:pic>
        <p:nvPicPr>
          <p:cNvPr id="1026" name="Picture 2" descr="간트 차트 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135" y="3369321"/>
            <a:ext cx="4141011" cy="290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72129" y="3643136"/>
            <a:ext cx="41998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prstClr val="black"/>
                </a:solidFill>
              </a:rPr>
              <a:t>간트차트</a:t>
            </a:r>
            <a:r>
              <a:rPr lang="en-US" altLang="ko-KR">
                <a:solidFill>
                  <a:prstClr val="black"/>
                </a:solidFill>
              </a:rPr>
              <a:t>(Gantt Chart)</a:t>
            </a:r>
            <a:r>
              <a:rPr lang="ko-KR" altLang="en-US">
                <a:solidFill>
                  <a:prstClr val="black"/>
                </a:solidFill>
              </a:rPr>
              <a:t>는 이러한 정보를 시각적으로 전달하고 프로젝트와 관련된 모든 작업과 시간 순서에 따라 표시되는 정보를 간략하게 표시한다</a:t>
            </a:r>
            <a:r>
              <a:rPr lang="en-US" altLang="ko-KR">
                <a:solidFill>
                  <a:prstClr val="black"/>
                </a:solidFill>
              </a:rPr>
              <a:t>. </a:t>
            </a:r>
            <a:r>
              <a:rPr lang="ko-KR" altLang="en-US">
                <a:solidFill>
                  <a:prstClr val="black"/>
                </a:solidFill>
              </a:rPr>
              <a:t>이를 통해 프로젝트의 관련 업무 및 완료 시기를 즉각적으로 확인할 수 있다</a:t>
            </a:r>
            <a:r>
              <a:rPr lang="en-US" altLang="ko-KR" smtClean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213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632" y="1431802"/>
            <a:ext cx="863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prstClr val="black"/>
                </a:solidFill>
              </a:rPr>
              <a:t>하이차트란</a:t>
            </a:r>
            <a:r>
              <a:rPr lang="en-US" altLang="ko-KR" smtClean="0">
                <a:solidFill>
                  <a:prstClr val="black"/>
                </a:solidFill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prstClr val="black"/>
                </a:solidFill>
              </a:rPr>
              <a:t>Javascript</a:t>
            </a:r>
            <a:r>
              <a:rPr lang="ko-KR" altLang="en-US" smtClean="0">
                <a:solidFill>
                  <a:prstClr val="black"/>
                </a:solidFill>
              </a:rPr>
              <a:t>를 이용해 웹의 통계적인 정보 시각화를 위해 사용되는 차트 라이브러리</a:t>
            </a:r>
            <a:endParaRPr lang="en-US" altLang="ko-KR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prstClr val="black"/>
                </a:solidFill>
              </a:rPr>
              <a:t>JSON </a:t>
            </a:r>
            <a:r>
              <a:rPr lang="ko-KR" altLang="en-US" smtClean="0">
                <a:solidFill>
                  <a:prstClr val="black"/>
                </a:solidFill>
              </a:rPr>
              <a:t>형식의 옵션을</a:t>
            </a:r>
            <a:r>
              <a:rPr lang="en-US" altLang="ko-KR">
                <a:solidFill>
                  <a:prstClr val="black"/>
                </a:solidFill>
              </a:rPr>
              <a:t> </a:t>
            </a:r>
            <a:r>
              <a:rPr lang="ko-KR" altLang="en-US" smtClean="0">
                <a:solidFill>
                  <a:prstClr val="black"/>
                </a:solidFill>
              </a:rPr>
              <a:t>사용하여 데이터 입력</a:t>
            </a:r>
            <a:r>
              <a:rPr lang="en-US" altLang="ko-KR" smtClean="0">
                <a:solidFill>
                  <a:prstClr val="black"/>
                </a:solidFill>
              </a:rPr>
              <a:t>, </a:t>
            </a:r>
            <a:r>
              <a:rPr lang="ko-KR" altLang="en-US" smtClean="0">
                <a:solidFill>
                  <a:prstClr val="black"/>
                </a:solidFill>
              </a:rPr>
              <a:t>옵션 설정이 가능하고 다양한 차트 유형을 제공</a:t>
            </a:r>
            <a:endParaRPr lang="en-US" altLang="ko-KR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prstClr val="black"/>
                </a:solidFill>
              </a:rPr>
              <a:t>장점 </a:t>
            </a:r>
            <a:r>
              <a:rPr lang="en-US" altLang="ko-KR" smtClean="0">
                <a:solidFill>
                  <a:prstClr val="black"/>
                </a:solidFill>
              </a:rPr>
              <a:t>:</a:t>
            </a:r>
            <a:r>
              <a:rPr lang="ko-KR" altLang="en-US" smtClean="0">
                <a:solidFill>
                  <a:prstClr val="black"/>
                </a:solidFill>
              </a:rPr>
              <a:t> 데이터 시각화 라이브러리인 </a:t>
            </a:r>
            <a:r>
              <a:rPr lang="en-US" altLang="ko-KR" smtClean="0">
                <a:solidFill>
                  <a:prstClr val="black"/>
                </a:solidFill>
              </a:rPr>
              <a:t>D3.js</a:t>
            </a:r>
            <a:r>
              <a:rPr lang="ko-KR" altLang="en-US" smtClean="0">
                <a:solidFill>
                  <a:prstClr val="black"/>
                </a:solidFill>
              </a:rPr>
              <a:t> 보다 사용하기 쉽다</a:t>
            </a:r>
            <a:r>
              <a:rPr lang="en-US" altLang="ko-KR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632" y="3726085"/>
            <a:ext cx="863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prstClr val="black"/>
                </a:solidFill>
              </a:rPr>
              <a:t>적용 부분</a:t>
            </a:r>
            <a:endParaRPr lang="en-US" altLang="ko-KR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prstClr val="black"/>
                </a:solidFill>
              </a:rPr>
              <a:t>일정관리에서 </a:t>
            </a:r>
            <a:r>
              <a:rPr lang="en-US" altLang="ko-KR" smtClean="0">
                <a:solidFill>
                  <a:prstClr val="black"/>
                </a:solidFill>
              </a:rPr>
              <a:t>PM</a:t>
            </a:r>
            <a:r>
              <a:rPr lang="ko-KR" altLang="en-US" smtClean="0">
                <a:solidFill>
                  <a:prstClr val="black"/>
                </a:solidFill>
              </a:rPr>
              <a:t>과 팀원의 일정을 파악할 수 있는 </a:t>
            </a:r>
            <a:r>
              <a:rPr lang="en-US" altLang="ko-KR" smtClean="0">
                <a:solidFill>
                  <a:prstClr val="black"/>
                </a:solidFill>
              </a:rPr>
              <a:t>Gantt Chart </a:t>
            </a:r>
            <a:r>
              <a:rPr lang="ko-KR" altLang="en-US" smtClean="0">
                <a:solidFill>
                  <a:prstClr val="black"/>
                </a:solidFill>
              </a:rPr>
              <a:t>사용</a:t>
            </a:r>
            <a:endParaRPr lang="en-US" altLang="ko-KR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1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9" y="1269345"/>
            <a:ext cx="8674231" cy="44756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3079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3863" y="802505"/>
            <a:ext cx="1676791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Example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624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079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9" y="3877154"/>
            <a:ext cx="4438230" cy="20160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8" y="2243742"/>
            <a:ext cx="8538519" cy="11777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3467188"/>
            <a:ext cx="3823197" cy="29429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직사각형 21"/>
          <p:cNvSpPr/>
          <p:nvPr/>
        </p:nvSpPr>
        <p:spPr>
          <a:xfrm>
            <a:off x="263079" y="1358651"/>
            <a:ext cx="8538518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HighCharts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데이터를 입력시키기 위해 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받아온 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ArrayList 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객체를 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JSON 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데이터로 변환시켜 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Ajax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이용해 불러올 필요가 있다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Spring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JSON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처리 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Viewer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호출하고 컨트롤러에서 사용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데이터를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페이지로 불러온다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en-US" altLang="ko-KR" sz="140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43863" y="802505"/>
            <a:ext cx="1695264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데이터 입력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3080" y="3464645"/>
            <a:ext cx="204601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2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&lt;dispatcher-servlet.xml&gt;</a:t>
            </a:r>
            <a:endParaRPr lang="en-US" altLang="ko-KR" sz="120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3078" y="5936341"/>
            <a:ext cx="109466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2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&lt;Controller&gt;</a:t>
            </a:r>
            <a:endParaRPr lang="en-US" altLang="ko-KR" sz="120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39127" y="6037025"/>
            <a:ext cx="10691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2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&lt;JSP, Ajax&gt;</a:t>
            </a:r>
            <a:endParaRPr lang="en-US" altLang="ko-KR" sz="120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38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3661</TotalTime>
  <Words>1417</Words>
  <Application>Microsoft Office PowerPoint</Application>
  <PresentationFormat>화면 슬라이드 쇼(4:3)</PresentationFormat>
  <Paragraphs>231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맑은 고딕</vt:lpstr>
      <vt:lpstr>타이포_스톰 B</vt:lpstr>
      <vt:lpstr>나눔스퀘어_ac Bold</vt:lpstr>
      <vt:lpstr>나눔스퀘어_ac</vt:lpstr>
      <vt:lpstr>Arial</vt:lpstr>
      <vt:lpstr>나눔스퀘어_ac ExtraBold</vt:lpstr>
      <vt:lpstr>메인 레이아웃_1</vt:lpstr>
      <vt:lpstr>목차 레이아웃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507-14</cp:lastModifiedBy>
  <cp:revision>255</cp:revision>
  <dcterms:created xsi:type="dcterms:W3CDTF">2020-05-05T13:43:36Z</dcterms:created>
  <dcterms:modified xsi:type="dcterms:W3CDTF">2020-06-04T06:40:40Z</dcterms:modified>
</cp:coreProperties>
</file>