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  <p:sldMasterId id="2147483676" r:id="rId4"/>
  </p:sldMasterIdLst>
  <p:sldIdLst>
    <p:sldId id="256" r:id="rId5"/>
    <p:sldId id="257" r:id="rId6"/>
    <p:sldId id="258" r:id="rId7"/>
    <p:sldId id="370" r:id="rId8"/>
    <p:sldId id="371" r:id="rId9"/>
    <p:sldId id="270" r:id="rId10"/>
    <p:sldId id="265" r:id="rId11"/>
    <p:sldId id="362" r:id="rId12"/>
    <p:sldId id="271" r:id="rId13"/>
    <p:sldId id="353" r:id="rId14"/>
    <p:sldId id="357" r:id="rId15"/>
    <p:sldId id="364" r:id="rId16"/>
    <p:sldId id="266" r:id="rId17"/>
    <p:sldId id="272" r:id="rId18"/>
    <p:sldId id="267" r:id="rId19"/>
    <p:sldId id="358" r:id="rId20"/>
    <p:sldId id="268" r:id="rId21"/>
    <p:sldId id="309" r:id="rId22"/>
    <p:sldId id="311" r:id="rId23"/>
    <p:sldId id="312" r:id="rId24"/>
    <p:sldId id="313" r:id="rId25"/>
    <p:sldId id="314" r:id="rId26"/>
    <p:sldId id="315" r:id="rId27"/>
    <p:sldId id="310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0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37" r:id="rId59"/>
    <p:sldId id="338" r:id="rId60"/>
    <p:sldId id="339" r:id="rId61"/>
    <p:sldId id="340" r:id="rId62"/>
    <p:sldId id="341" r:id="rId63"/>
    <p:sldId id="342" r:id="rId64"/>
    <p:sldId id="343" r:id="rId65"/>
    <p:sldId id="344" r:id="rId66"/>
    <p:sldId id="308" r:id="rId67"/>
    <p:sldId id="365" r:id="rId68"/>
    <p:sldId id="366" r:id="rId69"/>
    <p:sldId id="367" r:id="rId70"/>
    <p:sldId id="368" r:id="rId71"/>
    <p:sldId id="369" r:id="rId72"/>
    <p:sldId id="306" r:id="rId73"/>
    <p:sldId id="274" r:id="rId74"/>
    <p:sldId id="283" r:id="rId75"/>
    <p:sldId id="286" r:id="rId76"/>
    <p:sldId id="289" r:id="rId77"/>
    <p:sldId id="291" r:id="rId78"/>
    <p:sldId id="294" r:id="rId79"/>
    <p:sldId id="275" r:id="rId80"/>
    <p:sldId id="296" r:id="rId81"/>
    <p:sldId id="297" r:id="rId82"/>
    <p:sldId id="298" r:id="rId83"/>
    <p:sldId id="299" r:id="rId84"/>
    <p:sldId id="300" r:id="rId85"/>
    <p:sldId id="307" r:id="rId86"/>
    <p:sldId id="372" r:id="rId87"/>
    <p:sldId id="359" r:id="rId88"/>
    <p:sldId id="360" r:id="rId89"/>
    <p:sldId id="361" r:id="rId90"/>
    <p:sldId id="269" r:id="rId91"/>
    <p:sldId id="276" r:id="rId92"/>
    <p:sldId id="277" r:id="rId93"/>
    <p:sldId id="363" r:id="rId94"/>
    <p:sldId id="263" r:id="rId95"/>
  </p:sldIdLst>
  <p:sldSz cx="9144000" cy="6858000" type="screen4x3"/>
  <p:notesSz cx="6858000" cy="9144000"/>
  <p:embeddedFontLst>
    <p:embeddedFont>
      <p:font typeface="나눔스퀘어_ac ExtraBold" panose="020B0600000101010101" pitchFamily="50" charset="-127"/>
      <p:bold r:id="rId96"/>
    </p:embeddedFont>
    <p:embeddedFont>
      <p:font typeface="나눔스퀘어_ac Bold" panose="020B0600000101010101" pitchFamily="50" charset="-127"/>
      <p:bold r:id="rId97"/>
    </p:embeddedFont>
    <p:embeddedFont>
      <p:font typeface="Bahnschrift Light SemiCondensed" panose="020B0502040204020203" pitchFamily="34" charset="0"/>
      <p:regular r:id="rId98"/>
    </p:embeddedFont>
    <p:embeddedFont>
      <p:font typeface="나눔스퀘어_ac" panose="020B0600000101010101" pitchFamily="50" charset="-127"/>
      <p:regular r:id="rId99"/>
    </p:embeddedFont>
    <p:embeddedFont>
      <p:font typeface="Calibri Light" panose="020F0302020204030204" pitchFamily="34" charset="0"/>
      <p:regular r:id="rId100"/>
      <p:italic r:id="rId101"/>
    </p:embeddedFont>
    <p:embeddedFont>
      <p:font typeface="타이포_스톰 B" panose="02020503020101020101" pitchFamily="18" charset="-127"/>
      <p:regular r:id="rId102"/>
    </p:embeddedFont>
    <p:embeddedFont>
      <p:font typeface="맑은 고딕" panose="020B0503020000020004" pitchFamily="50" charset="-127"/>
      <p:regular r:id="rId103"/>
      <p:bold r:id="rId104"/>
    </p:embeddedFont>
    <p:embeddedFont>
      <p:font typeface="Calibri" panose="020F0502020204030204" pitchFamily="34" charset="0"/>
      <p:regular r:id="rId105"/>
      <p:bold r:id="rId106"/>
      <p:italic r:id="rId107"/>
      <p:boldItalic r:id="rId10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E89"/>
    <a:srgbClr val="FDBBC1"/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tableStyles" Target="tableStyles.xml"/><Relationship Id="rId16" Type="http://schemas.openxmlformats.org/officeDocument/2006/relationships/slide" Target="slides/slide12.xml"/><Relationship Id="rId107" Type="http://schemas.openxmlformats.org/officeDocument/2006/relationships/font" Target="fonts/font12.fntdata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font" Target="fonts/font7.fntdata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font" Target="fonts/font8.fntdata"/><Relationship Id="rId108" Type="http://schemas.openxmlformats.org/officeDocument/2006/relationships/font" Target="fonts/font13.fntdata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font" Target="fonts/font11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font" Target="fonts/font4.fntdata"/><Relationship Id="rId101" Type="http://schemas.openxmlformats.org/officeDocument/2006/relationships/font" Target="fonts/font6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presProps" Target="presProp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font" Target="fonts/font2.fntdata"/><Relationship Id="rId104" Type="http://schemas.openxmlformats.org/officeDocument/2006/relationships/font" Target="fonts/font9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viewProps" Target="view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font" Target="fonts/font5.fntdata"/><Relationship Id="rId105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276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93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896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7775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57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8555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0944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504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6996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58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51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703762" y="1780734"/>
            <a:ext cx="1808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783"/>
            <a:r>
              <a:rPr lang="en-US" altLang="ko-KR" sz="5400" b="1" spc="225" dirty="0" smtClean="0">
                <a:solidFill>
                  <a:srgbClr val="30302A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PMS</a:t>
            </a:r>
            <a:endParaRPr lang="ko-KR" altLang="en-US" sz="4800" b="1" spc="225" dirty="0">
              <a:solidFill>
                <a:srgbClr val="30302A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5020" y="1266937"/>
            <a:ext cx="1745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783"/>
            <a:r>
              <a:rPr lang="en-US" altLang="ko-KR" sz="1600" b="1" dirty="0">
                <a:ln w="22225">
                  <a:noFill/>
                </a:ln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FINAL</a:t>
            </a:r>
            <a:r>
              <a:rPr lang="en-US" altLang="ko-KR" sz="1600" b="1" dirty="0">
                <a:ln w="22225">
                  <a:noFill/>
                </a:ln>
                <a:solidFill>
                  <a:srgbClr val="94C3BB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ln w="22225">
                  <a:noFill/>
                </a:ln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</a:t>
            </a:r>
            <a:r>
              <a:rPr lang="en-US" altLang="ko-KR" sz="1600" b="1" dirty="0">
                <a:ln w="22225">
                  <a:noFill/>
                </a:ln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ROJECT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5115697"/>
            <a:ext cx="9144000" cy="174230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38"/>
          <a:stretch/>
        </p:blipFill>
        <p:spPr>
          <a:xfrm>
            <a:off x="16476" y="3689589"/>
            <a:ext cx="9183081" cy="19689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97075" y="5748866"/>
            <a:ext cx="3821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이준석       이연학       유재인       김하나       김진수       김형규       전현규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59020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3651664" y="2460535"/>
            <a:ext cx="19127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>
                <a:solidFill>
                  <a:srgbClr val="FDBBC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</a:t>
            </a:r>
            <a:r>
              <a:rPr lang="en-US" altLang="ko-K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roject </a:t>
            </a:r>
            <a:r>
              <a:rPr lang="en-US" altLang="ko-KR" sz="1100" b="1" i="1" dirty="0" smtClean="0">
                <a:solidFill>
                  <a:srgbClr val="FDBBC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</a:t>
            </a:r>
            <a:r>
              <a:rPr lang="en-US" altLang="ko-K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anagement </a:t>
            </a:r>
            <a:r>
              <a:rPr lang="en-US" altLang="ko-KR" sz="1100" b="1" i="1" dirty="0" smtClean="0">
                <a:solidFill>
                  <a:srgbClr val="FDBBC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</a:t>
            </a:r>
            <a:r>
              <a:rPr lang="en-US" altLang="ko-K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ystem</a:t>
            </a:r>
            <a:endParaRPr lang="ko-KR" altLang="en-US" sz="1000" i="1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28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615" y="560173"/>
            <a:ext cx="8962769" cy="620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3" b="69650"/>
          <a:stretch/>
        </p:blipFill>
        <p:spPr>
          <a:xfrm>
            <a:off x="7158681" y="140043"/>
            <a:ext cx="1894703" cy="4201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1232" y="197709"/>
            <a:ext cx="1375720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RS</a:t>
            </a:r>
            <a:endParaRPr lang="ko-KR" altLang="en-US" sz="36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22565" y="1604556"/>
            <a:ext cx="8906105" cy="3773400"/>
            <a:chOff x="122565" y="1604556"/>
            <a:chExt cx="8906105" cy="37734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565" y="2010032"/>
              <a:ext cx="8889629" cy="336792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041" y="1604556"/>
              <a:ext cx="8889629" cy="4527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31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615" y="560173"/>
            <a:ext cx="8962769" cy="620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3" b="69650"/>
          <a:stretch/>
        </p:blipFill>
        <p:spPr>
          <a:xfrm>
            <a:off x="7158681" y="140043"/>
            <a:ext cx="1894703" cy="4201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1232" y="197709"/>
            <a:ext cx="1375720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RS</a:t>
            </a:r>
            <a:endParaRPr lang="ko-KR" altLang="en-US" sz="36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39041" y="1843457"/>
            <a:ext cx="8897867" cy="2916674"/>
            <a:chOff x="139041" y="1843457"/>
            <a:chExt cx="8897867" cy="291667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041" y="2271457"/>
              <a:ext cx="8889629" cy="248867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7279" y="1843457"/>
              <a:ext cx="8889629" cy="4527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53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615" y="560173"/>
            <a:ext cx="8962769" cy="620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3" b="69650"/>
          <a:stretch/>
        </p:blipFill>
        <p:spPr>
          <a:xfrm>
            <a:off x="7158681" y="140043"/>
            <a:ext cx="1894703" cy="4201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1231" y="197709"/>
            <a:ext cx="219126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진행계획</a:t>
            </a:r>
            <a:endParaRPr lang="ko-KR" altLang="en-US" sz="36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95" y="2388973"/>
            <a:ext cx="8462207" cy="200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5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F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unction Flow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5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615" y="626077"/>
            <a:ext cx="8962769" cy="620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3" b="69650"/>
          <a:stretch/>
        </p:blipFill>
        <p:spPr>
          <a:xfrm>
            <a:off x="7158681" y="140043"/>
            <a:ext cx="1894703" cy="4201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3567" y="197709"/>
            <a:ext cx="4679092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F</a:t>
            </a:r>
            <a:r>
              <a:rPr lang="en-US" altLang="ko-KR" sz="36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unction </a:t>
            </a:r>
            <a:r>
              <a:rPr lang="en-US" altLang="ko-KR" sz="36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F</a:t>
            </a:r>
            <a:r>
              <a:rPr lang="en-US" altLang="ko-KR" sz="36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low</a:t>
            </a:r>
            <a:endParaRPr lang="ko-KR" altLang="en-US" sz="36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19719" y="3236850"/>
            <a:ext cx="595035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/>
              <a:t>팀원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43082" y="3248797"/>
            <a:ext cx="528991" cy="584775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CEO</a:t>
            </a:r>
          </a:p>
          <a:p>
            <a:pPr algn="ctr"/>
            <a:r>
              <a:rPr lang="en-US" altLang="ko-KR" sz="1600" b="1" dirty="0" smtClean="0"/>
              <a:t>CTO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221527" y="3248797"/>
            <a:ext cx="595036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/>
              <a:t>팀장</a:t>
            </a:r>
            <a:endParaRPr lang="ko-KR" altLang="en-US" sz="1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316777" y="3075536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공지사항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16777" y="3947299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회의록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16777" y="1973686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prstClr val="black"/>
                </a:solidFill>
              </a:rPr>
              <a:t>간트차트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16777" y="2428147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업무리스트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16777" y="1481166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prstClr val="black"/>
                </a:solidFill>
              </a:rPr>
              <a:t>대시보드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7926" y="6985128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696511" y="3075535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prstClr val="black"/>
                </a:solidFill>
              </a:rPr>
              <a:t>열람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316777" y="4765040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prstClr val="black"/>
                </a:solidFill>
              </a:rPr>
              <a:t>리스크관리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96511" y="3394014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삭제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696511" y="3931401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열람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96511" y="4258086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96511" y="2427366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업무배정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696511" y="5066087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96511" y="4747009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열람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cxnSp>
        <p:nvCxnSpPr>
          <p:cNvPr id="75" name="꺾인 연결선 74"/>
          <p:cNvCxnSpPr/>
          <p:nvPr/>
        </p:nvCxnSpPr>
        <p:spPr>
          <a:xfrm flipV="1">
            <a:off x="4755649" y="3198646"/>
            <a:ext cx="561128" cy="219428"/>
          </a:xfrm>
          <a:prstGeom prst="bentConnector3">
            <a:avLst>
              <a:gd name="adj1" fmla="val 52936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endCxn id="62" idx="1"/>
          </p:cNvCxnSpPr>
          <p:nvPr/>
        </p:nvCxnSpPr>
        <p:spPr>
          <a:xfrm rot="5400000" flipH="1" flipV="1">
            <a:off x="4853792" y="2751311"/>
            <a:ext cx="663038" cy="262932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endCxn id="61" idx="1"/>
          </p:cNvCxnSpPr>
          <p:nvPr/>
        </p:nvCxnSpPr>
        <p:spPr>
          <a:xfrm rot="5400000" flipH="1" flipV="1">
            <a:off x="4958472" y="2192171"/>
            <a:ext cx="453679" cy="262932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endCxn id="60" idx="1"/>
          </p:cNvCxnSpPr>
          <p:nvPr/>
        </p:nvCxnSpPr>
        <p:spPr>
          <a:xfrm rot="16200000" flipH="1">
            <a:off x="4855693" y="3609326"/>
            <a:ext cx="659236" cy="262932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endCxn id="66" idx="1"/>
          </p:cNvCxnSpPr>
          <p:nvPr/>
        </p:nvCxnSpPr>
        <p:spPr>
          <a:xfrm rot="16200000" flipH="1">
            <a:off x="4776440" y="4347814"/>
            <a:ext cx="817742" cy="262932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endCxn id="71" idx="1"/>
          </p:cNvCxnSpPr>
          <p:nvPr/>
        </p:nvCxnSpPr>
        <p:spPr>
          <a:xfrm>
            <a:off x="6417487" y="2550477"/>
            <a:ext cx="27902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6417487" y="3198645"/>
            <a:ext cx="27902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6417487" y="4070408"/>
            <a:ext cx="27902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417487" y="4888151"/>
            <a:ext cx="27902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/>
          <p:nvPr/>
        </p:nvCxnSpPr>
        <p:spPr>
          <a:xfrm>
            <a:off x="7789263" y="2550476"/>
            <a:ext cx="886785" cy="663821"/>
          </a:xfrm>
          <a:prstGeom prst="bentConnector3">
            <a:avLst>
              <a:gd name="adj1" fmla="val 100164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endCxn id="68" idx="1"/>
          </p:cNvCxnSpPr>
          <p:nvPr/>
        </p:nvCxnSpPr>
        <p:spPr>
          <a:xfrm rot="16200000" flipH="1">
            <a:off x="6460932" y="3281546"/>
            <a:ext cx="311454" cy="159703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/>
          <p:nvPr/>
        </p:nvCxnSpPr>
        <p:spPr>
          <a:xfrm rot="16200000" flipH="1">
            <a:off x="6460932" y="4130387"/>
            <a:ext cx="311454" cy="159703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/>
          <p:nvPr/>
        </p:nvCxnSpPr>
        <p:spPr>
          <a:xfrm rot="10800000">
            <a:off x="7823655" y="3236852"/>
            <a:ext cx="618751" cy="15388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/>
          <p:nvPr/>
        </p:nvCxnSpPr>
        <p:spPr>
          <a:xfrm rot="5400000">
            <a:off x="7647882" y="3585261"/>
            <a:ext cx="667722" cy="302575"/>
          </a:xfrm>
          <a:prstGeom prst="bentConnector3">
            <a:avLst>
              <a:gd name="adj1" fmla="val 100583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/>
          <p:nvPr/>
        </p:nvCxnSpPr>
        <p:spPr>
          <a:xfrm rot="5400000">
            <a:off x="7592680" y="4292289"/>
            <a:ext cx="778127" cy="302575"/>
          </a:xfrm>
          <a:prstGeom prst="bentConnector3">
            <a:avLst>
              <a:gd name="adj1" fmla="val 99758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696511" y="5385165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prstClr val="black"/>
                </a:solidFill>
              </a:rPr>
              <a:t>댓글작성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cxnSp>
        <p:nvCxnSpPr>
          <p:cNvPr id="122" name="꺾인 연결선 121"/>
          <p:cNvCxnSpPr/>
          <p:nvPr/>
        </p:nvCxnSpPr>
        <p:spPr>
          <a:xfrm rot="16200000" flipH="1">
            <a:off x="6298799" y="5117454"/>
            <a:ext cx="618690" cy="160085"/>
          </a:xfrm>
          <a:prstGeom prst="bentConnector3">
            <a:avLst>
              <a:gd name="adj1" fmla="val 99265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6696511" y="5704243"/>
            <a:ext cx="1100710" cy="2308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prstClr val="black"/>
                </a:solidFill>
              </a:rPr>
              <a:t>코멘트 작성</a:t>
            </a:r>
            <a:r>
              <a:rPr lang="en-US" altLang="ko-KR" sz="900" b="1" dirty="0" smtClean="0">
                <a:solidFill>
                  <a:prstClr val="black"/>
                </a:solidFill>
              </a:rPr>
              <a:t>/</a:t>
            </a:r>
            <a:r>
              <a:rPr lang="ko-KR" altLang="en-US" sz="900" b="1" dirty="0" smtClean="0">
                <a:solidFill>
                  <a:prstClr val="black"/>
                </a:solidFill>
              </a:rPr>
              <a:t>수정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696511" y="2740571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업무처리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cxnSp>
        <p:nvCxnSpPr>
          <p:cNvPr id="126" name="꺾인 연결선 125"/>
          <p:cNvCxnSpPr/>
          <p:nvPr/>
        </p:nvCxnSpPr>
        <p:spPr>
          <a:xfrm rot="16200000" flipH="1">
            <a:off x="6460933" y="2630233"/>
            <a:ext cx="311454" cy="159703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 126"/>
          <p:cNvCxnSpPr/>
          <p:nvPr/>
        </p:nvCxnSpPr>
        <p:spPr>
          <a:xfrm rot="10800000">
            <a:off x="6417486" y="2096796"/>
            <a:ext cx="2402978" cy="1132226"/>
          </a:xfrm>
          <a:prstGeom prst="bentConnector3">
            <a:avLst>
              <a:gd name="adj1" fmla="val -51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 140"/>
          <p:cNvCxnSpPr/>
          <p:nvPr/>
        </p:nvCxnSpPr>
        <p:spPr>
          <a:xfrm rot="5400000">
            <a:off x="7811678" y="4858508"/>
            <a:ext cx="348283" cy="294421"/>
          </a:xfrm>
          <a:prstGeom prst="bentConnector3">
            <a:avLst>
              <a:gd name="adj1" fmla="val 99671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 141"/>
          <p:cNvCxnSpPr/>
          <p:nvPr/>
        </p:nvCxnSpPr>
        <p:spPr>
          <a:xfrm rot="5400000">
            <a:off x="7798727" y="5179652"/>
            <a:ext cx="374187" cy="294420"/>
          </a:xfrm>
          <a:prstGeom prst="bentConnector3">
            <a:avLst>
              <a:gd name="adj1" fmla="val 100635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/>
          <p:nvPr/>
        </p:nvCxnSpPr>
        <p:spPr>
          <a:xfrm rot="16200000" flipH="1">
            <a:off x="6452225" y="5580270"/>
            <a:ext cx="311454" cy="159703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 152"/>
          <p:cNvCxnSpPr/>
          <p:nvPr/>
        </p:nvCxnSpPr>
        <p:spPr>
          <a:xfrm rot="10800000">
            <a:off x="6417485" y="1567112"/>
            <a:ext cx="2402978" cy="1132226"/>
          </a:xfrm>
          <a:prstGeom prst="bentConnector3">
            <a:avLst>
              <a:gd name="adj1" fmla="val -51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꺾인 연결선 153"/>
          <p:cNvCxnSpPr/>
          <p:nvPr/>
        </p:nvCxnSpPr>
        <p:spPr>
          <a:xfrm rot="16200000" flipV="1">
            <a:off x="7794539" y="2898359"/>
            <a:ext cx="382563" cy="294420"/>
          </a:xfrm>
          <a:prstGeom prst="bentConnector3">
            <a:avLst>
              <a:gd name="adj1" fmla="val 99527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꺾인 연결선 160"/>
          <p:cNvCxnSpPr/>
          <p:nvPr/>
        </p:nvCxnSpPr>
        <p:spPr>
          <a:xfrm rot="5400000" flipH="1" flipV="1">
            <a:off x="4940693" y="1719932"/>
            <a:ext cx="489238" cy="262930"/>
          </a:xfrm>
          <a:prstGeom prst="bentConnector3">
            <a:avLst>
              <a:gd name="adj1" fmla="val 100514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199502" y="2755418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공지사항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199502" y="3627181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회의록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199502" y="2107248"/>
            <a:ext cx="1100710" cy="246221"/>
          </a:xfrm>
          <a:prstGeom prst="rect">
            <a:avLst/>
          </a:prstGeom>
          <a:solidFill>
            <a:srgbClr val="F27E89"/>
          </a:solidFill>
          <a:ln>
            <a:solidFill>
              <a:srgbClr val="FDB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prstClr val="black"/>
                </a:solidFill>
              </a:rPr>
              <a:t>대시보드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579236" y="2755417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prstClr val="black"/>
                </a:solidFill>
              </a:rPr>
              <a:t>열람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199502" y="4444922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prstClr val="black"/>
                </a:solidFill>
              </a:rPr>
              <a:t>리스크관리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579236" y="3073896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삭제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579236" y="3611283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열람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2579236" y="3937968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579236" y="4745969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579236" y="4426891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열람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cxnSp>
        <p:nvCxnSpPr>
          <p:cNvPr id="178" name="꺾인 연결선 177"/>
          <p:cNvCxnSpPr/>
          <p:nvPr/>
        </p:nvCxnSpPr>
        <p:spPr>
          <a:xfrm rot="5400000" flipH="1" flipV="1">
            <a:off x="728995" y="2431192"/>
            <a:ext cx="663038" cy="262932"/>
          </a:xfrm>
          <a:prstGeom prst="bentConnector2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꺾인 연결선 179"/>
          <p:cNvCxnSpPr>
            <a:endCxn id="165" idx="1"/>
          </p:cNvCxnSpPr>
          <p:nvPr/>
        </p:nvCxnSpPr>
        <p:spPr>
          <a:xfrm rot="16200000" flipH="1">
            <a:off x="714198" y="3264987"/>
            <a:ext cx="700155" cy="270454"/>
          </a:xfrm>
          <a:prstGeom prst="bentConnector2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 180"/>
          <p:cNvCxnSpPr/>
          <p:nvPr/>
        </p:nvCxnSpPr>
        <p:spPr>
          <a:xfrm rot="16200000" flipH="1">
            <a:off x="651973" y="4027695"/>
            <a:ext cx="817742" cy="262932"/>
          </a:xfrm>
          <a:prstGeom prst="bentConnector2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/>
          <p:nvPr/>
        </p:nvCxnSpPr>
        <p:spPr>
          <a:xfrm>
            <a:off x="2300212" y="2878527"/>
            <a:ext cx="279024" cy="0"/>
          </a:xfrm>
          <a:prstGeom prst="straightConnector1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/>
          <p:nvPr/>
        </p:nvCxnSpPr>
        <p:spPr>
          <a:xfrm>
            <a:off x="2300212" y="3750290"/>
            <a:ext cx="279024" cy="0"/>
          </a:xfrm>
          <a:prstGeom prst="straightConnector1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/>
          <p:nvPr/>
        </p:nvCxnSpPr>
        <p:spPr>
          <a:xfrm>
            <a:off x="2300212" y="4568033"/>
            <a:ext cx="279024" cy="0"/>
          </a:xfrm>
          <a:prstGeom prst="straightConnector1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 186"/>
          <p:cNvCxnSpPr>
            <a:endCxn id="171" idx="1"/>
          </p:cNvCxnSpPr>
          <p:nvPr/>
        </p:nvCxnSpPr>
        <p:spPr>
          <a:xfrm rot="16200000" flipH="1">
            <a:off x="2343657" y="2961428"/>
            <a:ext cx="311454" cy="159703"/>
          </a:xfrm>
          <a:prstGeom prst="bentConnector2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꺾인 연결선 189"/>
          <p:cNvCxnSpPr/>
          <p:nvPr/>
        </p:nvCxnSpPr>
        <p:spPr>
          <a:xfrm rot="5400000">
            <a:off x="3496324" y="3265143"/>
            <a:ext cx="667722" cy="302575"/>
          </a:xfrm>
          <a:prstGeom prst="bentConnector3">
            <a:avLst>
              <a:gd name="adj1" fmla="val 100583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꺾인 연결선 190"/>
          <p:cNvCxnSpPr/>
          <p:nvPr/>
        </p:nvCxnSpPr>
        <p:spPr>
          <a:xfrm rot="5400000">
            <a:off x="3441122" y="3972171"/>
            <a:ext cx="778127" cy="302575"/>
          </a:xfrm>
          <a:prstGeom prst="bentConnector3">
            <a:avLst>
              <a:gd name="adj1" fmla="val 99758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2579236" y="5065047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prstClr val="black"/>
                </a:solidFill>
              </a:rPr>
              <a:t>댓글작성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cxnSp>
        <p:nvCxnSpPr>
          <p:cNvPr id="193" name="꺾인 연결선 192"/>
          <p:cNvCxnSpPr/>
          <p:nvPr/>
        </p:nvCxnSpPr>
        <p:spPr>
          <a:xfrm rot="16200000" flipH="1">
            <a:off x="2181524" y="4797336"/>
            <a:ext cx="618690" cy="160085"/>
          </a:xfrm>
          <a:prstGeom prst="bentConnector3">
            <a:avLst>
              <a:gd name="adj1" fmla="val 99265"/>
            </a:avLst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/>
          <p:nvPr/>
        </p:nvCxnSpPr>
        <p:spPr>
          <a:xfrm rot="5400000">
            <a:off x="3660120" y="4538390"/>
            <a:ext cx="348283" cy="294421"/>
          </a:xfrm>
          <a:prstGeom prst="bentConnector3">
            <a:avLst>
              <a:gd name="adj1" fmla="val 99671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꺾인 연결선 198"/>
          <p:cNvCxnSpPr/>
          <p:nvPr/>
        </p:nvCxnSpPr>
        <p:spPr>
          <a:xfrm rot="5400000">
            <a:off x="3647169" y="4859534"/>
            <a:ext cx="374187" cy="294420"/>
          </a:xfrm>
          <a:prstGeom prst="bentConnector3">
            <a:avLst>
              <a:gd name="adj1" fmla="val 100635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2570912" y="5398607"/>
            <a:ext cx="1100710" cy="2308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prstClr val="black"/>
                </a:solidFill>
              </a:rPr>
              <a:t>코멘트 작성</a:t>
            </a:r>
            <a:r>
              <a:rPr lang="en-US" altLang="ko-KR" sz="900" b="1" dirty="0" smtClean="0">
                <a:solidFill>
                  <a:prstClr val="black"/>
                </a:solidFill>
              </a:rPr>
              <a:t>/</a:t>
            </a:r>
            <a:r>
              <a:rPr lang="ko-KR" altLang="en-US" sz="900" b="1" dirty="0" smtClean="0">
                <a:solidFill>
                  <a:prstClr val="black"/>
                </a:solidFill>
              </a:rPr>
              <a:t>수정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cxnSp>
        <p:nvCxnSpPr>
          <p:cNvPr id="207" name="꺾인 연결선 206"/>
          <p:cNvCxnSpPr/>
          <p:nvPr/>
        </p:nvCxnSpPr>
        <p:spPr>
          <a:xfrm rot="5400000">
            <a:off x="3643091" y="5192793"/>
            <a:ext cx="374187" cy="294420"/>
          </a:xfrm>
          <a:prstGeom prst="bentConnector3">
            <a:avLst>
              <a:gd name="adj1" fmla="val 100635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/>
          <p:nvPr/>
        </p:nvCxnSpPr>
        <p:spPr>
          <a:xfrm rot="5400000">
            <a:off x="3502213" y="3557681"/>
            <a:ext cx="667722" cy="302575"/>
          </a:xfrm>
          <a:prstGeom prst="bentConnector3">
            <a:avLst>
              <a:gd name="adj1" fmla="val 100583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/>
          <p:nvPr/>
        </p:nvCxnSpPr>
        <p:spPr>
          <a:xfrm flipV="1">
            <a:off x="663835" y="2878529"/>
            <a:ext cx="527429" cy="662656"/>
          </a:xfrm>
          <a:prstGeom prst="bentConnector3">
            <a:avLst>
              <a:gd name="adj1" fmla="val 50000"/>
            </a:avLst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 rot="10800000">
            <a:off x="3705658" y="2252446"/>
            <a:ext cx="541581" cy="116562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591647" y="2103035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prstClr val="black"/>
                </a:solidFill>
              </a:rPr>
              <a:t>간트차트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302141" y="2193194"/>
            <a:ext cx="267586" cy="0"/>
          </a:xfrm>
          <a:prstGeom prst="straightConnector1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36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DB </a:t>
            </a:r>
            <a:r>
              <a:rPr lang="en-US" altLang="ko-KR" sz="3200" dirty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</a:t>
            </a:r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onstruction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2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615" y="560173"/>
            <a:ext cx="8962769" cy="620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3" b="69650"/>
          <a:stretch/>
        </p:blipFill>
        <p:spPr>
          <a:xfrm>
            <a:off x="7158681" y="140043"/>
            <a:ext cx="1894703" cy="4201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4756" y="197709"/>
            <a:ext cx="4679092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DB </a:t>
            </a:r>
            <a:r>
              <a:rPr lang="en-US" altLang="ko-KR" sz="36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</a:t>
            </a:r>
            <a:r>
              <a:rPr lang="en-US" altLang="ko-KR" sz="36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onstruction</a:t>
            </a:r>
            <a:endParaRPr lang="ko-KR" altLang="en-US" sz="36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648000"/>
            <a:ext cx="8280000" cy="601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6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</a:t>
            </a:r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creen </a:t>
            </a:r>
            <a:r>
              <a:rPr lang="en-US" altLang="ko-KR" sz="3200" dirty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esign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32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2125370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789700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업무리스트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62183" y="3438188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919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4" name="직사각형 16"/>
          <p:cNvSpPr/>
          <p:nvPr/>
        </p:nvSpPr>
        <p:spPr>
          <a:xfrm>
            <a:off x="382337" y="246937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0577" y="770966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업무 리스트</a:t>
            </a:r>
            <a:endParaRPr lang="en-US" altLang="ko-KR" sz="1200" dirty="0" smtClean="0">
              <a:solidFill>
                <a:prstClr val="black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615086" y="3160763"/>
          <a:ext cx="3780354" cy="2012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730"/>
                <a:gridCol w="1479535"/>
                <a:gridCol w="786316"/>
                <a:gridCol w="967773"/>
              </a:tblGrid>
              <a:tr h="3975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진행률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진행 여부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37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37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37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37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808781" y="2561010"/>
            <a:ext cx="1075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업무 현황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2851874" y="5613399"/>
          <a:ext cx="1124731" cy="389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3"/>
                <a:gridCol w="371999"/>
                <a:gridCol w="371999"/>
              </a:tblGrid>
              <a:tr h="38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1433040" y="1734328"/>
            <a:ext cx="3962400" cy="667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상단메</a:t>
            </a:r>
            <a:r>
              <a:rPr lang="ko-KR" altLang="en-US" dirty="0">
                <a:solidFill>
                  <a:prstClr val="black"/>
                </a:solidFill>
              </a:rPr>
              <a:t>뉴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393753" y="2830633"/>
          <a:ext cx="1039287" cy="307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287"/>
              </a:tblGrid>
              <a:tr h="6158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58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58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58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58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665507" y="995314"/>
            <a:ext cx="160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사이드 메</a:t>
            </a:r>
            <a:r>
              <a:rPr lang="ko-KR" altLang="en-US" sz="1400" dirty="0">
                <a:solidFill>
                  <a:prstClr val="black"/>
                </a:solidFill>
              </a:rPr>
              <a:t>뉴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414240" y="31366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65507" y="1356969"/>
            <a:ext cx="1747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진행률 </a:t>
            </a:r>
            <a:r>
              <a:rPr lang="en-US" altLang="ko-KR" sz="1400" dirty="0" smtClean="0">
                <a:solidFill>
                  <a:prstClr val="black"/>
                </a:solidFill>
              </a:rPr>
              <a:t>( </a:t>
            </a:r>
            <a:r>
              <a:rPr lang="ko-KR" altLang="en-US" sz="1400" dirty="0" smtClean="0">
                <a:solidFill>
                  <a:prstClr val="black"/>
                </a:solidFill>
              </a:rPr>
              <a:t>팀원 수정 </a:t>
            </a:r>
            <a:r>
              <a:rPr lang="en-US" altLang="ko-KR" sz="1400" dirty="0" smtClean="0">
                <a:solidFill>
                  <a:prstClr val="black"/>
                </a:solidFill>
              </a:rPr>
              <a:t>)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48616" y="31366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65506" y="1753665"/>
            <a:ext cx="2298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업무 중 </a:t>
            </a:r>
            <a:r>
              <a:rPr lang="en-US" altLang="ko-KR" sz="1400" dirty="0" smtClean="0">
                <a:solidFill>
                  <a:prstClr val="black"/>
                </a:solidFill>
              </a:rPr>
              <a:t>/ </a:t>
            </a:r>
            <a:r>
              <a:rPr lang="ko-KR" altLang="en-US" sz="1400" dirty="0" smtClean="0">
                <a:solidFill>
                  <a:prstClr val="black"/>
                </a:solidFill>
              </a:rPr>
              <a:t>결재 </a:t>
            </a:r>
            <a:r>
              <a:rPr lang="en-US" altLang="ko-KR" sz="1400" dirty="0" smtClean="0">
                <a:solidFill>
                  <a:prstClr val="black"/>
                </a:solidFill>
              </a:rPr>
              <a:t>/ </a:t>
            </a:r>
            <a:r>
              <a:rPr lang="ko-KR" altLang="en-US" sz="1400" dirty="0" smtClean="0">
                <a:solidFill>
                  <a:prstClr val="black"/>
                </a:solidFill>
              </a:rPr>
              <a:t>반려처리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385448" y="5327922"/>
            <a:ext cx="986253" cy="333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black"/>
                </a:solidFill>
              </a:rPr>
              <a:t>등</a:t>
            </a:r>
            <a:r>
              <a:rPr lang="ko-KR" altLang="en-US">
                <a:solidFill>
                  <a:prstClr val="black"/>
                </a:solidFill>
              </a:rPr>
              <a:t>록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3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44" name="직사각형 16"/>
          <p:cNvSpPr/>
          <p:nvPr/>
        </p:nvSpPr>
        <p:spPr>
          <a:xfrm>
            <a:off x="4061855" y="533676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65507" y="2094406"/>
            <a:ext cx="2190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업무 등록 </a:t>
            </a:r>
            <a:r>
              <a:rPr lang="en-US" altLang="ko-KR" sz="1400" dirty="0" smtClean="0">
                <a:solidFill>
                  <a:prstClr val="black"/>
                </a:solidFill>
              </a:rPr>
              <a:t>( </a:t>
            </a:r>
            <a:r>
              <a:rPr lang="ko-KR" altLang="en-US" sz="1400" dirty="0" smtClean="0">
                <a:solidFill>
                  <a:prstClr val="black"/>
                </a:solidFill>
              </a:rPr>
              <a:t>팀장 </a:t>
            </a:r>
            <a:r>
              <a:rPr lang="en-US" altLang="ko-KR" sz="1400" dirty="0" smtClean="0">
                <a:solidFill>
                  <a:prstClr val="black"/>
                </a:solidFill>
              </a:rPr>
              <a:t>)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팀장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20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221968"/>
            <a:ext cx="9144000" cy="814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ONTENTS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96690" y="2421867"/>
            <a:ext cx="3648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001.  </a:t>
            </a:r>
            <a:r>
              <a:rPr lang="en-US" altLang="ko-KR" dirty="0" smtClean="0">
                <a:latin typeface="Bahnschrift Light SemiCondensed" panose="020B0502040204020203" pitchFamily="34" charset="0"/>
              </a:rPr>
              <a:t>Topic Selection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002.  </a:t>
            </a:r>
            <a:r>
              <a:rPr lang="en-US" altLang="ko-KR" dirty="0" smtClean="0">
                <a:latin typeface="Bahnschrift Light SemiCondensed" panose="020B0502040204020203" pitchFamily="34" charset="0"/>
                <a:ea typeface="타이포_스톰 B" panose="02020503020101020101" pitchFamily="18" charset="-127"/>
              </a:rPr>
              <a:t>Requirement Specification</a:t>
            </a:r>
            <a:endParaRPr lang="en-US" altLang="ko-KR" dirty="0">
              <a:latin typeface="Bahnschrift Light SemiCondensed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003.  </a:t>
            </a:r>
            <a:r>
              <a:rPr lang="en-US" altLang="ko-KR" dirty="0" smtClean="0">
                <a:latin typeface="Bahnschrift Light SemiCondensed" panose="020B0502040204020203" pitchFamily="34" charset="0"/>
              </a:rPr>
              <a:t>Function Flow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004.  </a:t>
            </a:r>
            <a:r>
              <a:rPr lang="en-US" altLang="ko-KR" dirty="0" smtClean="0">
                <a:latin typeface="Bahnschrift Light SemiCondensed" panose="020B0502040204020203" pitchFamily="34" charset="0"/>
              </a:rPr>
              <a:t>DB Construction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005.  </a:t>
            </a:r>
            <a:r>
              <a:rPr lang="en-US" altLang="ko-KR" dirty="0" smtClean="0">
                <a:latin typeface="Bahnschrift Light SemiCondensed" panose="020B0502040204020203" pitchFamily="34" charset="0"/>
              </a:rPr>
              <a:t>Screen Design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006.  </a:t>
            </a:r>
            <a:r>
              <a:rPr lang="en-US" altLang="ko-KR" dirty="0" smtClean="0">
                <a:latin typeface="Bahnschrift Light SemiCondensed" panose="020B0502040204020203" pitchFamily="34" charset="0"/>
              </a:rPr>
              <a:t>Review</a:t>
            </a:r>
            <a:endParaRPr lang="ko-KR" altLang="en-US" dirty="0">
              <a:latin typeface="Bahnschrift Light SemiCondensed" panose="020B0502040204020203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8314" y="5592937"/>
            <a:ext cx="9152314" cy="49876"/>
            <a:chOff x="0" y="6058453"/>
            <a:chExt cx="9152314" cy="49876"/>
          </a:xfrm>
        </p:grpSpPr>
        <p:sp>
          <p:nvSpPr>
            <p:cNvPr id="3" name="직사각형 2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705004" y="6062610"/>
              <a:ext cx="4447310" cy="45719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893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4" name="직사각형 16"/>
          <p:cNvSpPr/>
          <p:nvPr/>
        </p:nvSpPr>
        <p:spPr>
          <a:xfrm>
            <a:off x="117740" y="210915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0577" y="770966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업무 작</a:t>
            </a:r>
            <a:r>
              <a:rPr lang="ko-KR" altLang="en-US" sz="1200" dirty="0">
                <a:solidFill>
                  <a:prstClr val="black"/>
                </a:solidFill>
              </a:rPr>
              <a:t>성</a:t>
            </a:r>
            <a:endParaRPr lang="en-US" altLang="ko-KR" sz="1200" dirty="0" smtClean="0">
              <a:solidFill>
                <a:prstClr val="black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07651" y="1179980"/>
            <a:ext cx="3962400" cy="667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업무 등록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65507" y="995314"/>
            <a:ext cx="160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업무 명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7740" y="258560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65507" y="1356969"/>
            <a:ext cx="1747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업무 시작 </a:t>
            </a:r>
            <a:r>
              <a:rPr lang="en-US" altLang="ko-KR" sz="1400" dirty="0" smtClean="0">
                <a:solidFill>
                  <a:prstClr val="black"/>
                </a:solidFill>
              </a:rPr>
              <a:t>/ </a:t>
            </a:r>
            <a:r>
              <a:rPr lang="ko-KR" altLang="en-US" sz="1400" dirty="0" smtClean="0">
                <a:solidFill>
                  <a:prstClr val="black"/>
                </a:solidFill>
              </a:rPr>
              <a:t>마감</a:t>
            </a:r>
            <a:r>
              <a:rPr lang="ko-KR" altLang="en-US" sz="1400" dirty="0">
                <a:solidFill>
                  <a:prstClr val="black"/>
                </a:solidFill>
              </a:rPr>
              <a:t>일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7739" y="545367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65506" y="1753665"/>
            <a:ext cx="2190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첨부파일 등록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5717" y="2109156"/>
            <a:ext cx="856615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black"/>
                </a:solidFill>
              </a:rPr>
              <a:t>제목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64732" y="2109156"/>
            <a:ext cx="3691467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5717" y="2585602"/>
            <a:ext cx="856615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시작일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464732" y="2585602"/>
            <a:ext cx="1261535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885649" y="2586500"/>
            <a:ext cx="856615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마감일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894664" y="2586500"/>
            <a:ext cx="1261535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5717" y="3063048"/>
            <a:ext cx="4700482" cy="2160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업무 상세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5717" y="5432717"/>
            <a:ext cx="1186816" cy="462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첨부 파일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758099" y="5432717"/>
            <a:ext cx="2551434" cy="462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451984" y="5432717"/>
            <a:ext cx="704215" cy="462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등록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940623" y="6131986"/>
            <a:ext cx="1890052" cy="462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등록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팀장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78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4" name="직사각형 16"/>
          <p:cNvSpPr/>
          <p:nvPr/>
        </p:nvSpPr>
        <p:spPr>
          <a:xfrm>
            <a:off x="355140" y="159208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522612" y="363580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522613" y="209137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0577" y="770966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업무 상세</a:t>
            </a:r>
            <a:endParaRPr lang="en-US" altLang="ko-KR" sz="1200" dirty="0" smtClean="0">
              <a:solidFill>
                <a:prstClr val="black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82338" y="1984652"/>
            <a:ext cx="4807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56002" y="1592088"/>
            <a:ext cx="1323825" cy="315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제</a:t>
            </a:r>
            <a:r>
              <a:rPr lang="ko-KR" altLang="en-US" dirty="0">
                <a:solidFill>
                  <a:prstClr val="black"/>
                </a:solidFill>
              </a:rPr>
              <a:t>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818969" y="2091005"/>
            <a:ext cx="1323825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담당자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4603" y="2548370"/>
            <a:ext cx="2965130" cy="1964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상세내용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4603" y="4935805"/>
            <a:ext cx="1251509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black"/>
                </a:solidFill>
              </a:rPr>
              <a:t>진행</a:t>
            </a:r>
            <a:r>
              <a:rPr lang="ko-KR" altLang="en-US">
                <a:solidFill>
                  <a:prstClr val="black"/>
                </a:solidFill>
              </a:rPr>
              <a:t>률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12024" y="4935805"/>
            <a:ext cx="692509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수정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18969" y="3631134"/>
            <a:ext cx="1323825" cy="881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진행 여부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90117" y="5477671"/>
            <a:ext cx="4799950" cy="609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코멘트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18968" y="2548370"/>
            <a:ext cx="1323825" cy="881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시작일 </a:t>
            </a:r>
            <a:r>
              <a:rPr lang="en-US" altLang="ko-KR" dirty="0" smtClean="0">
                <a:solidFill>
                  <a:prstClr val="black"/>
                </a:solidFill>
              </a:rPr>
              <a:t>~</a:t>
            </a:r>
          </a:p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마감</a:t>
            </a:r>
            <a:r>
              <a:rPr lang="ko-KR" altLang="en-US" dirty="0">
                <a:solidFill>
                  <a:prstClr val="black"/>
                </a:solidFill>
              </a:rPr>
              <a:t>일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04603" y="2065660"/>
            <a:ext cx="1323825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첨부파일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65506" y="1018531"/>
            <a:ext cx="160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업무 명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65506" y="1400716"/>
            <a:ext cx="160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업무 담당자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65506" y="1775539"/>
            <a:ext cx="2131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업무 중 </a:t>
            </a:r>
            <a:r>
              <a:rPr lang="en-US" altLang="ko-KR" sz="1400" dirty="0" smtClean="0">
                <a:solidFill>
                  <a:prstClr val="black"/>
                </a:solidFill>
              </a:rPr>
              <a:t>/ </a:t>
            </a:r>
            <a:r>
              <a:rPr lang="ko-KR" altLang="en-US" sz="1400" dirty="0" smtClean="0">
                <a:solidFill>
                  <a:prstClr val="black"/>
                </a:solidFill>
              </a:rPr>
              <a:t>결재 </a:t>
            </a:r>
            <a:r>
              <a:rPr lang="en-US" altLang="ko-KR" sz="1400" dirty="0" smtClean="0">
                <a:solidFill>
                  <a:prstClr val="black"/>
                </a:solidFill>
              </a:rPr>
              <a:t>/ </a:t>
            </a:r>
            <a:r>
              <a:rPr lang="ko-KR" altLang="en-US" sz="1400" dirty="0" smtClean="0">
                <a:solidFill>
                  <a:prstClr val="black"/>
                </a:solidFill>
              </a:rPr>
              <a:t>반려처리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0" name="직사각형 16"/>
          <p:cNvSpPr/>
          <p:nvPr/>
        </p:nvSpPr>
        <p:spPr>
          <a:xfrm>
            <a:off x="108673" y="493580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65506" y="2124464"/>
            <a:ext cx="183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진행률 수정 </a:t>
            </a:r>
            <a:r>
              <a:rPr lang="en-US" altLang="ko-KR" sz="1400" dirty="0" smtClean="0">
                <a:solidFill>
                  <a:prstClr val="black"/>
                </a:solidFill>
              </a:rPr>
              <a:t>(</a:t>
            </a:r>
            <a:r>
              <a:rPr lang="ko-KR" altLang="en-US" sz="1400" dirty="0" smtClean="0">
                <a:solidFill>
                  <a:prstClr val="black"/>
                </a:solidFill>
              </a:rPr>
              <a:t>담당자</a:t>
            </a:r>
            <a:r>
              <a:rPr lang="en-US" altLang="ko-KR" sz="1400" dirty="0" smtClean="0">
                <a:solidFill>
                  <a:prstClr val="black"/>
                </a:solidFill>
              </a:rPr>
              <a:t>)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4" name="직사각형 16"/>
          <p:cNvSpPr/>
          <p:nvPr/>
        </p:nvSpPr>
        <p:spPr>
          <a:xfrm>
            <a:off x="6391841" y="253980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5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45" name="직사각형 16"/>
          <p:cNvSpPr/>
          <p:nvPr/>
        </p:nvSpPr>
        <p:spPr>
          <a:xfrm>
            <a:off x="2130868" y="56505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5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57267" y="2508114"/>
            <a:ext cx="183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팀장 코멘트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팀장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828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안드로이드</a:t>
            </a:r>
            <a:r>
              <a:rPr lang="ko-KR" altLang="en-US" sz="1200" dirty="0" smtClean="0">
                <a:solidFill>
                  <a:prstClr val="black"/>
                </a:solidFill>
              </a:rPr>
              <a:t> 업무 리스트</a:t>
            </a:r>
            <a:r>
              <a:rPr lang="en-US" altLang="ko-KR" sz="1200" dirty="0" smtClean="0">
                <a:solidFill>
                  <a:prstClr val="black"/>
                </a:solidFill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</a:rPr>
              <a:t>작성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346006" y="1049092"/>
            <a:ext cx="2772000" cy="5614819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78604" y="1665873"/>
            <a:ext cx="252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526859" y="2289067"/>
          <a:ext cx="2381332" cy="4052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332"/>
              </a:tblGrid>
              <a:tr h="8105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105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105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105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105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18273" y="1313122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 현황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9424" y="2334275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black"/>
                </a:solidFill>
                <a:latin typeface="타이포_스톰 B" pitchFamily="18" charset="-127"/>
                <a:ea typeface="타이포_스톰 B" pitchFamily="18" charset="-127"/>
              </a:rPr>
              <a:t>제목</a:t>
            </a:r>
            <a:endParaRPr lang="ko-KR" altLang="en-US" b="1" dirty="0">
              <a:solidFill>
                <a:prstClr val="black"/>
              </a:solidFill>
              <a:latin typeface="타이포_스톰 B" pitchFamily="18" charset="-127"/>
              <a:ea typeface="타이포_스톰 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9423" y="2743792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black"/>
                </a:solidFill>
                <a:latin typeface="타이포_스톰 B" pitchFamily="18" charset="-127"/>
                <a:ea typeface="타이포_스톰 B" pitchFamily="18" charset="-127"/>
              </a:rPr>
              <a:t>담당자</a:t>
            </a:r>
            <a:endParaRPr lang="ko-KR" altLang="en-US" b="1" dirty="0">
              <a:solidFill>
                <a:prstClr val="black"/>
              </a:solidFill>
              <a:latin typeface="타이포_스톰 B" pitchFamily="18" charset="-127"/>
              <a:ea typeface="타이포_스톰 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7158" y="2762945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black"/>
                </a:solidFill>
                <a:latin typeface="타이포_스톰 B" pitchFamily="18" charset="-127"/>
                <a:ea typeface="타이포_스톰 B" pitchFamily="18" charset="-127"/>
              </a:rPr>
              <a:t>진행 여부</a:t>
            </a:r>
            <a:endParaRPr lang="ko-KR" altLang="en-US" b="1" dirty="0">
              <a:solidFill>
                <a:prstClr val="black"/>
              </a:solidFill>
              <a:latin typeface="타이포_스톰 B" pitchFamily="18" charset="-127"/>
              <a:ea typeface="타이포_스톰 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2826" y="3138261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black"/>
                </a:solidFill>
                <a:latin typeface="타이포_스톰 B" pitchFamily="18" charset="-127"/>
                <a:ea typeface="타이포_스톰 B" pitchFamily="18" charset="-127"/>
              </a:rPr>
              <a:t>제목</a:t>
            </a:r>
            <a:endParaRPr lang="ko-KR" altLang="en-US" b="1" dirty="0">
              <a:solidFill>
                <a:prstClr val="black"/>
              </a:solidFill>
              <a:latin typeface="타이포_스톰 B" pitchFamily="18" charset="-127"/>
              <a:ea typeface="타이포_스톰 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2825" y="3547778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black"/>
                </a:solidFill>
                <a:latin typeface="타이포_스톰 B" pitchFamily="18" charset="-127"/>
                <a:ea typeface="타이포_스톰 B" pitchFamily="18" charset="-127"/>
              </a:rPr>
              <a:t>담당자</a:t>
            </a:r>
            <a:endParaRPr lang="ko-KR" altLang="en-US" b="1" dirty="0">
              <a:solidFill>
                <a:prstClr val="black"/>
              </a:solidFill>
              <a:latin typeface="타이포_스톰 B" pitchFamily="18" charset="-127"/>
              <a:ea typeface="타이포_스톰 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30560" y="3566931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black"/>
                </a:solidFill>
                <a:latin typeface="타이포_스톰 B" pitchFamily="18" charset="-127"/>
                <a:ea typeface="타이포_스톰 B" pitchFamily="18" charset="-127"/>
              </a:rPr>
              <a:t>진행 여부</a:t>
            </a:r>
            <a:endParaRPr lang="ko-KR" altLang="en-US" b="1" dirty="0">
              <a:solidFill>
                <a:prstClr val="black"/>
              </a:solidFill>
              <a:latin typeface="타이포_스톰 B" pitchFamily="18" charset="-127"/>
              <a:ea typeface="타이포_스톰 B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2824" y="3997855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black"/>
                </a:solidFill>
                <a:latin typeface="타이포_스톰 B" pitchFamily="18" charset="-127"/>
                <a:ea typeface="타이포_스톰 B" pitchFamily="18" charset="-127"/>
              </a:rPr>
              <a:t>제목</a:t>
            </a:r>
            <a:endParaRPr lang="ko-KR" altLang="en-US" b="1" dirty="0">
              <a:solidFill>
                <a:prstClr val="black"/>
              </a:solidFill>
              <a:latin typeface="타이포_스톰 B" pitchFamily="18" charset="-127"/>
              <a:ea typeface="타이포_스톰 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2823" y="4407372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black"/>
                </a:solidFill>
                <a:latin typeface="타이포_스톰 B" pitchFamily="18" charset="-127"/>
                <a:ea typeface="타이포_스톰 B" pitchFamily="18" charset="-127"/>
              </a:rPr>
              <a:t>담당자</a:t>
            </a:r>
            <a:endParaRPr lang="ko-KR" altLang="en-US" b="1" dirty="0">
              <a:solidFill>
                <a:prstClr val="black"/>
              </a:solidFill>
              <a:latin typeface="타이포_스톰 B" pitchFamily="18" charset="-127"/>
              <a:ea typeface="타이포_스톰 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30558" y="4426525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black"/>
                </a:solidFill>
                <a:latin typeface="타이포_스톰 B" pitchFamily="18" charset="-127"/>
                <a:ea typeface="타이포_스톰 B" pitchFamily="18" charset="-127"/>
              </a:rPr>
              <a:t>진행 여부</a:t>
            </a:r>
            <a:endParaRPr lang="ko-KR" altLang="en-US" b="1" dirty="0">
              <a:solidFill>
                <a:prstClr val="black"/>
              </a:solidFill>
              <a:latin typeface="타이포_스톰 B" pitchFamily="18" charset="-127"/>
              <a:ea typeface="타이포_스톰 B" pitchFamily="18" charset="-127"/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344560" y="233138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65507" y="1047190"/>
            <a:ext cx="160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업무 명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65507" y="1400716"/>
            <a:ext cx="2190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업무 중 </a:t>
            </a:r>
            <a:r>
              <a:rPr lang="en-US" altLang="ko-KR" sz="1400" dirty="0" smtClean="0">
                <a:solidFill>
                  <a:prstClr val="black"/>
                </a:solidFill>
              </a:rPr>
              <a:t>/ </a:t>
            </a:r>
            <a:r>
              <a:rPr lang="ko-KR" altLang="en-US" sz="1400" dirty="0" smtClean="0">
                <a:solidFill>
                  <a:prstClr val="black"/>
                </a:solidFill>
              </a:rPr>
              <a:t>결재 </a:t>
            </a:r>
            <a:r>
              <a:rPr lang="en-US" altLang="ko-KR" sz="1400" dirty="0" smtClean="0">
                <a:solidFill>
                  <a:prstClr val="black"/>
                </a:solidFill>
              </a:rPr>
              <a:t>/ </a:t>
            </a:r>
            <a:r>
              <a:rPr lang="ko-KR" altLang="en-US" sz="1400" dirty="0" smtClean="0">
                <a:solidFill>
                  <a:prstClr val="black"/>
                </a:solidFill>
              </a:rPr>
              <a:t>반려처리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35033" y="276822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671865" y="1812993"/>
            <a:ext cx="1262073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타이포_스톰 B" pitchFamily="18" charset="-127"/>
                <a:ea typeface="타이포_스톰 B" pitchFamily="18" charset="-127"/>
              </a:rPr>
              <a:t>업무 등록</a:t>
            </a:r>
            <a:endParaRPr lang="ko-KR" altLang="en-US" dirty="0">
              <a:solidFill>
                <a:prstClr val="black"/>
              </a:solidFill>
              <a:latin typeface="타이포_스톰 B" pitchFamily="18" charset="-127"/>
              <a:ea typeface="타이포_스톰 B" pitchFamily="18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3278490" y="1049092"/>
            <a:ext cx="2772000" cy="5614819"/>
          </a:xfrm>
          <a:prstGeom prst="rect">
            <a:avLst/>
          </a:prstGeom>
        </p:spPr>
      </p:pic>
      <p:cxnSp>
        <p:nvCxnSpPr>
          <p:cNvPr id="44" name="직선 연결선 43"/>
          <p:cNvCxnSpPr/>
          <p:nvPr/>
        </p:nvCxnSpPr>
        <p:spPr>
          <a:xfrm>
            <a:off x="3404490" y="1665873"/>
            <a:ext cx="252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78613" y="1313122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 등록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488376" y="2032856"/>
            <a:ext cx="669648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제</a:t>
            </a:r>
            <a:r>
              <a:rPr lang="ko-KR" altLang="en-US" b="1" dirty="0">
                <a:solidFill>
                  <a:prstClr val="black"/>
                </a:solidFill>
              </a:rPr>
              <a:t>목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224976" y="2032855"/>
            <a:ext cx="1609448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488375" y="2384491"/>
            <a:ext cx="889781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시작일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471291" y="2384491"/>
            <a:ext cx="1363133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488375" y="2698194"/>
            <a:ext cx="889781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마감일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471291" y="2698194"/>
            <a:ext cx="1363133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88376" y="3112817"/>
            <a:ext cx="2346048" cy="2146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업무 상세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488375" y="5475261"/>
            <a:ext cx="889781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첨부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471291" y="5475261"/>
            <a:ext cx="1363133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121916" y="5927522"/>
            <a:ext cx="1085147" cy="389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등록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팀장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8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안드로이드</a:t>
            </a:r>
            <a:r>
              <a:rPr lang="ko-KR" altLang="en-US" sz="1200" dirty="0" smtClean="0">
                <a:solidFill>
                  <a:prstClr val="black"/>
                </a:solidFill>
              </a:rPr>
              <a:t> 업무 상세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60466" y="1047965"/>
            <a:ext cx="2772000" cy="5614819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1786466" y="1664746"/>
            <a:ext cx="252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60589" y="1311995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 상세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1523633" y="485224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65507" y="1047190"/>
            <a:ext cx="1831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진행률 수정</a:t>
            </a:r>
            <a:r>
              <a:rPr lang="en-US" altLang="ko-KR" sz="1400" dirty="0" smtClean="0">
                <a:solidFill>
                  <a:prstClr val="black"/>
                </a:solidFill>
              </a:rPr>
              <a:t>(</a:t>
            </a:r>
            <a:r>
              <a:rPr lang="ko-KR" altLang="en-US" sz="1400" dirty="0" smtClean="0">
                <a:solidFill>
                  <a:prstClr val="black"/>
                </a:solidFill>
              </a:rPr>
              <a:t>담당자</a:t>
            </a:r>
            <a:r>
              <a:rPr lang="en-US" altLang="ko-KR" sz="1400" dirty="0" smtClean="0">
                <a:solidFill>
                  <a:prstClr val="black"/>
                </a:solidFill>
              </a:rPr>
              <a:t>)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65507" y="1400716"/>
            <a:ext cx="2190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반려 처리시 코멘트</a:t>
            </a:r>
            <a:r>
              <a:rPr lang="en-US" altLang="ko-KR" sz="1400" dirty="0" smtClean="0">
                <a:solidFill>
                  <a:prstClr val="black"/>
                </a:solidFill>
              </a:rPr>
              <a:t>(</a:t>
            </a:r>
            <a:r>
              <a:rPr lang="ko-KR" altLang="en-US" sz="1400" dirty="0" smtClean="0">
                <a:solidFill>
                  <a:prstClr val="black"/>
                </a:solidFill>
              </a:rPr>
              <a:t>팀장</a:t>
            </a:r>
            <a:r>
              <a:rPr lang="en-US" altLang="ko-KR" sz="1400" dirty="0" smtClean="0">
                <a:solidFill>
                  <a:prstClr val="black"/>
                </a:solidFill>
              </a:rPr>
              <a:t>)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23633" y="528299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870354" y="1815678"/>
            <a:ext cx="669648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제</a:t>
            </a:r>
            <a:r>
              <a:rPr lang="ko-KR" altLang="en-US" b="1" dirty="0">
                <a:solidFill>
                  <a:prstClr val="black"/>
                </a:solidFill>
              </a:rPr>
              <a:t>목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606954" y="1815677"/>
            <a:ext cx="1609448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870353" y="2167313"/>
            <a:ext cx="889781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시작일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53269" y="2167313"/>
            <a:ext cx="1363133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870353" y="2481016"/>
            <a:ext cx="889781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마감일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853269" y="2481016"/>
            <a:ext cx="1363133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870354" y="2895639"/>
            <a:ext cx="2346048" cy="1451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업무 상세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870352" y="4453750"/>
            <a:ext cx="889781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첨부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853268" y="4453750"/>
            <a:ext cx="1363133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870353" y="4868372"/>
            <a:ext cx="889781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진행률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53269" y="4868372"/>
            <a:ext cx="1363133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870354" y="5282995"/>
            <a:ext cx="889781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코멘트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58435" y="5670869"/>
            <a:ext cx="2357967" cy="653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팀장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58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2125370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789700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32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관리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62183" y="3438188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432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CEO CTO –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0577" y="1775539"/>
            <a:ext cx="5706569" cy="4699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90577" y="2142439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6227" y="1816896"/>
            <a:ext cx="5690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 사원번호</a:t>
            </a:r>
            <a:r>
              <a:rPr lang="en-US" altLang="ko-KR" sz="1400" dirty="0" smtClean="0">
                <a:solidFill>
                  <a:prstClr val="black"/>
                </a:solidFill>
              </a:rPr>
              <a:t>	    </a:t>
            </a:r>
            <a:r>
              <a:rPr lang="ko-KR" altLang="en-US" sz="1400" dirty="0" smtClean="0">
                <a:solidFill>
                  <a:prstClr val="black"/>
                </a:solidFill>
              </a:rPr>
              <a:t>이름</a:t>
            </a:r>
            <a:r>
              <a:rPr lang="en-US" altLang="ko-KR" sz="1400" dirty="0" smtClean="0">
                <a:solidFill>
                  <a:prstClr val="black"/>
                </a:solidFill>
              </a:rPr>
              <a:t>        </a:t>
            </a:r>
            <a:r>
              <a:rPr lang="ko-KR" altLang="en-US" sz="1400" dirty="0" smtClean="0">
                <a:solidFill>
                  <a:prstClr val="black"/>
                </a:solidFill>
              </a:rPr>
              <a:t>직책         부서명         </a:t>
            </a:r>
            <a:r>
              <a:rPr lang="ko-KR" altLang="en-US" sz="1400" dirty="0" err="1" smtClean="0">
                <a:solidFill>
                  <a:prstClr val="black"/>
                </a:solidFill>
              </a:rPr>
              <a:t>이메일</a:t>
            </a:r>
            <a:r>
              <a:rPr lang="ko-KR" altLang="en-US" sz="1400" dirty="0" smtClean="0">
                <a:solidFill>
                  <a:prstClr val="black"/>
                </a:solidFill>
              </a:rPr>
              <a:t>         핸드폰       선택</a:t>
            </a:r>
            <a:r>
              <a:rPr lang="en-US" altLang="ko-KR" sz="1400" dirty="0" smtClean="0">
                <a:solidFill>
                  <a:prstClr val="black"/>
                </a:solidFill>
              </a:rPr>
              <a:t>	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68777" y="2203830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94694" y="2451358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572895" y="2529223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98812" y="2768513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572895" y="2834024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98812" y="3073314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572895" y="3130586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298812" y="3369876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90577" y="6100720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28738" y="5867509"/>
            <a:ext cx="1227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Previous 1 2 3 4 5 Next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773489" y="6205925"/>
            <a:ext cx="687861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CTO </a:t>
            </a:r>
            <a:r>
              <a:rPr lang="ko-KR" altLang="en-US" sz="1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설정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576122" y="6199548"/>
            <a:ext cx="704334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팀장설정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17893" y="6197687"/>
            <a:ext cx="440704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이전</a:t>
            </a:r>
            <a:endParaRPr lang="ko-KR" altLang="en-US" sz="1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CEO – </a:t>
            </a:r>
            <a:r>
              <a:rPr lang="ko-KR" altLang="en-US" sz="1200" dirty="0" smtClean="0">
                <a:solidFill>
                  <a:prstClr val="black"/>
                </a:solidFill>
              </a:rPr>
              <a:t>총괄 관리자 </a:t>
            </a:r>
            <a:r>
              <a:rPr lang="en-US" altLang="ko-KR" sz="1200" dirty="0" smtClean="0">
                <a:solidFill>
                  <a:prstClr val="black"/>
                </a:solidFill>
              </a:rPr>
              <a:t>&amp; </a:t>
            </a:r>
            <a:r>
              <a:rPr lang="ko-KR" altLang="en-US" sz="1200" dirty="0" smtClean="0">
                <a:solidFill>
                  <a:prstClr val="black"/>
                </a:solidFill>
              </a:rPr>
              <a:t>팀장 설정 및 변경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125851" y="160272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559994" y="598410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0" name="직사각형 16"/>
          <p:cNvSpPr/>
          <p:nvPr/>
        </p:nvSpPr>
        <p:spPr>
          <a:xfrm>
            <a:off x="4354390" y="599482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373931" y="200630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43" name="직사각형 16"/>
          <p:cNvSpPr/>
          <p:nvPr/>
        </p:nvSpPr>
        <p:spPr>
          <a:xfrm>
            <a:off x="6400078" y="25007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44" name="직사각형 16"/>
          <p:cNvSpPr/>
          <p:nvPr/>
        </p:nvSpPr>
        <p:spPr>
          <a:xfrm>
            <a:off x="5215158" y="599751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직급을 변경 할 직원 선택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7268" y="1763179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CTO</a:t>
            </a:r>
            <a:r>
              <a:rPr lang="ko-KR" altLang="en-US" sz="1200" dirty="0" smtClean="0">
                <a:solidFill>
                  <a:prstClr val="black"/>
                </a:solidFill>
              </a:rPr>
              <a:t>로 직급 변경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57268" y="2144430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팀장으로 직급 변경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57268" y="2492534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이전 페이지로 이동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65505" y="2856764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prstClr val="black"/>
                </a:solidFill>
              </a:rPr>
              <a:t>페이징</a:t>
            </a:r>
            <a:r>
              <a:rPr lang="ko-KR" altLang="en-US" sz="1200" dirty="0" smtClean="0">
                <a:solidFill>
                  <a:prstClr val="black"/>
                </a:solidFill>
              </a:rPr>
              <a:t> 처리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9" name="직사각형 16"/>
          <p:cNvSpPr/>
          <p:nvPr/>
        </p:nvSpPr>
        <p:spPr>
          <a:xfrm>
            <a:off x="6391840" y="285853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6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직원 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1" name="직사각형 16"/>
          <p:cNvSpPr/>
          <p:nvPr/>
        </p:nvSpPr>
        <p:spPr>
          <a:xfrm>
            <a:off x="2483670" y="570668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6</a:t>
            </a: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03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직사각형 16"/>
          <p:cNvSpPr/>
          <p:nvPr/>
        </p:nvSpPr>
        <p:spPr>
          <a:xfrm>
            <a:off x="6391090" y="216034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CEO CTO –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CEO – </a:t>
            </a:r>
            <a:r>
              <a:rPr lang="ko-KR" altLang="en-US" sz="1200" dirty="0" smtClean="0">
                <a:solidFill>
                  <a:prstClr val="black"/>
                </a:solidFill>
              </a:rPr>
              <a:t>총괄 관리자 </a:t>
            </a:r>
            <a:r>
              <a:rPr lang="en-US" altLang="ko-KR" sz="1200" dirty="0" smtClean="0">
                <a:solidFill>
                  <a:prstClr val="black"/>
                </a:solidFill>
              </a:rPr>
              <a:t>&amp; </a:t>
            </a:r>
            <a:r>
              <a:rPr lang="ko-KR" altLang="en-US" sz="1200" dirty="0" smtClean="0">
                <a:solidFill>
                  <a:prstClr val="black"/>
                </a:solidFill>
              </a:rPr>
              <a:t>팀장 설정 및 변경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686823" y="2541941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1653868" y="2226436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05231" y="2267249"/>
            <a:ext cx="270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이름     직책        부서            핸드폰           선택</a:t>
            </a:r>
            <a:endParaRPr lang="ko-KR" altLang="en-US" sz="1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935892" y="1499286"/>
            <a:ext cx="2158313" cy="5402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직급 설정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83663" y="6208757"/>
            <a:ext cx="687861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CTO </a:t>
            </a:r>
            <a:r>
              <a:rPr lang="ko-KR" altLang="en-US" sz="1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설정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426527" y="6208758"/>
            <a:ext cx="704334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팀장설정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27887" y="2586398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027887" y="2879229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7887" y="3163553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36125" y="3439425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1675465" y="2826893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1675465" y="3103417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1712534" y="3395862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1683702" y="3672386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16"/>
          <p:cNvSpPr/>
          <p:nvPr/>
        </p:nvSpPr>
        <p:spPr>
          <a:xfrm>
            <a:off x="1517036" y="107615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54760" y="600295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0" name="직사각형 16"/>
          <p:cNvSpPr/>
          <p:nvPr/>
        </p:nvSpPr>
        <p:spPr>
          <a:xfrm>
            <a:off x="3206594" y="600295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802742" y="236862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28921" y="5665551"/>
            <a:ext cx="1227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Previous 1 2 3 4 5 Next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6" name="직사각형 16"/>
          <p:cNvSpPr/>
          <p:nvPr/>
        </p:nvSpPr>
        <p:spPr>
          <a:xfrm>
            <a:off x="2284758" y="549719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47" name="직사각형 16"/>
          <p:cNvSpPr/>
          <p:nvPr/>
        </p:nvSpPr>
        <p:spPr>
          <a:xfrm>
            <a:off x="6399328" y="254514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직급을 변경 할 직원 선택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57268" y="1763179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CTO</a:t>
            </a:r>
            <a:r>
              <a:rPr lang="ko-KR" altLang="en-US" sz="1200" dirty="0" smtClean="0">
                <a:solidFill>
                  <a:prstClr val="black"/>
                </a:solidFill>
              </a:rPr>
              <a:t>로 직급 변경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57268" y="2160906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팀장으로 직급 변경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64755" y="2536970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prstClr val="black"/>
                </a:solidFill>
              </a:rPr>
              <a:t>페이징</a:t>
            </a:r>
            <a:r>
              <a:rPr lang="ko-KR" altLang="en-US" sz="1200" dirty="0" smtClean="0">
                <a:solidFill>
                  <a:prstClr val="black"/>
                </a:solidFill>
              </a:rPr>
              <a:t> 처리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직원 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82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직원리스트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팀장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관리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0577" y="1775539"/>
            <a:ext cx="5706569" cy="4699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290577" y="2142439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06227" y="1816896"/>
            <a:ext cx="569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 사원번호</a:t>
            </a:r>
            <a:r>
              <a:rPr lang="en-US" altLang="ko-KR" sz="1400" dirty="0" smtClean="0">
                <a:solidFill>
                  <a:prstClr val="black"/>
                </a:solidFill>
              </a:rPr>
              <a:t>	       </a:t>
            </a:r>
            <a:r>
              <a:rPr lang="ko-KR" altLang="en-US" sz="1400" dirty="0" smtClean="0">
                <a:solidFill>
                  <a:prstClr val="black"/>
                </a:solidFill>
              </a:rPr>
              <a:t>이름</a:t>
            </a:r>
            <a:r>
              <a:rPr lang="en-US" altLang="ko-KR" sz="1400" dirty="0" smtClean="0">
                <a:solidFill>
                  <a:prstClr val="black"/>
                </a:solidFill>
              </a:rPr>
              <a:t>           </a:t>
            </a:r>
            <a:r>
              <a:rPr lang="ko-KR" altLang="en-US" sz="1400" dirty="0" smtClean="0">
                <a:solidFill>
                  <a:prstClr val="black"/>
                </a:solidFill>
              </a:rPr>
              <a:t>직책            부서명            </a:t>
            </a:r>
            <a:r>
              <a:rPr lang="ko-KR" altLang="en-US" sz="1400" dirty="0" err="1" smtClean="0">
                <a:solidFill>
                  <a:prstClr val="black"/>
                </a:solidFill>
              </a:rPr>
              <a:t>이메일</a:t>
            </a:r>
            <a:r>
              <a:rPr lang="ko-KR" altLang="en-US" sz="1400" dirty="0" smtClean="0">
                <a:solidFill>
                  <a:prstClr val="black"/>
                </a:solidFill>
              </a:rPr>
              <a:t>           핸드폰       </a:t>
            </a:r>
            <a:r>
              <a:rPr lang="en-US" altLang="ko-KR" sz="1400" dirty="0" smtClean="0">
                <a:solidFill>
                  <a:prstClr val="black"/>
                </a:solidFill>
              </a:rPr>
              <a:t>	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294694" y="2451358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298812" y="2768513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98812" y="3073314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98812" y="3369876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90577" y="6100720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28738" y="5867509"/>
            <a:ext cx="1227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Previous 1 2 3 4 5 Next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665838" y="6205925"/>
            <a:ext cx="705026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팀원추가</a:t>
            </a:r>
            <a:endParaRPr lang="ko-KR" altLang="en-US" sz="1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576122" y="6199548"/>
            <a:ext cx="704334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팀원삭제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417893" y="6197687"/>
            <a:ext cx="440704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이전</a:t>
            </a:r>
            <a:endParaRPr lang="ko-KR" altLang="en-US" sz="1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3" name="직사각형 16"/>
          <p:cNvSpPr/>
          <p:nvPr/>
        </p:nvSpPr>
        <p:spPr>
          <a:xfrm>
            <a:off x="125851" y="160272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461138" y="599234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2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65" name="직사각형 16"/>
          <p:cNvSpPr/>
          <p:nvPr/>
        </p:nvSpPr>
        <p:spPr>
          <a:xfrm>
            <a:off x="4370866" y="598658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3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67" name="직사각형 16"/>
          <p:cNvSpPr/>
          <p:nvPr/>
        </p:nvSpPr>
        <p:spPr>
          <a:xfrm>
            <a:off x="5215158" y="599751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4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68" name="직사각형 16"/>
          <p:cNvSpPr/>
          <p:nvPr/>
        </p:nvSpPr>
        <p:spPr>
          <a:xfrm>
            <a:off x="2483670" y="570668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5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69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70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73" name="직사각형 16"/>
          <p:cNvSpPr/>
          <p:nvPr/>
        </p:nvSpPr>
        <p:spPr>
          <a:xfrm>
            <a:off x="6400078" y="25007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팀원 추가 페이지 이동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657268" y="1763179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팀원 삭제 페이지 이동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657268" y="2144430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이전 페이지 이동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657268" y="2492534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prstClr val="black"/>
                </a:solidFill>
              </a:rPr>
              <a:t>페이징</a:t>
            </a:r>
            <a:r>
              <a:rPr lang="ko-KR" altLang="en-US" sz="1200" dirty="0" smtClean="0">
                <a:solidFill>
                  <a:prstClr val="black"/>
                </a:solidFill>
              </a:rPr>
              <a:t> 처리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직원 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46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>
                <a:solidFill>
                  <a:prstClr val="black"/>
                </a:solidFill>
              </a:rPr>
              <a:t>직원리스트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팀장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관리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 flipV="1">
            <a:off x="1686823" y="2541941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653868" y="2226436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05231" y="2267249"/>
            <a:ext cx="270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  이름             직책                부서            핸드폰   </a:t>
            </a:r>
            <a:endParaRPr lang="ko-KR" altLang="en-US" sz="1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935892" y="1499286"/>
            <a:ext cx="2158313" cy="5402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직원 리스트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83663" y="6208757"/>
            <a:ext cx="745653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팀원 추가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6526" y="6208758"/>
            <a:ext cx="733581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팀원 삭제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1675465" y="2826893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1675465" y="3103417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1712534" y="3395862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1683702" y="3672386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16"/>
          <p:cNvSpPr/>
          <p:nvPr/>
        </p:nvSpPr>
        <p:spPr>
          <a:xfrm>
            <a:off x="1517036" y="107615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354760" y="600295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44" name="직사각형 16"/>
          <p:cNvSpPr/>
          <p:nvPr/>
        </p:nvSpPr>
        <p:spPr>
          <a:xfrm>
            <a:off x="3206594" y="600295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428921" y="5665551"/>
            <a:ext cx="1227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Previous 1 2 3 4 5 Next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7" name="직사각형 16"/>
          <p:cNvSpPr/>
          <p:nvPr/>
        </p:nvSpPr>
        <p:spPr>
          <a:xfrm>
            <a:off x="2284758" y="549719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48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9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팀원 추가 페이지 이동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57268" y="1763179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팀원 삭제 페이지 이동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57268" y="2144430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prstClr val="black"/>
                </a:solidFill>
              </a:rPr>
              <a:t>페이징</a:t>
            </a:r>
            <a:r>
              <a:rPr lang="ko-KR" altLang="en-US" sz="1200" dirty="0">
                <a:solidFill>
                  <a:prstClr val="black"/>
                </a:solidFill>
              </a:rPr>
              <a:t> 처리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직원 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90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프로젝트 팀원 추가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팀장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관리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69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70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73" name="직사각형 16"/>
          <p:cNvSpPr/>
          <p:nvPr/>
        </p:nvSpPr>
        <p:spPr>
          <a:xfrm>
            <a:off x="6400078" y="25007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추가 할 팀원 선택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657268" y="1763179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팀원 추가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657268" y="2144430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이전 페이지 이동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657268" y="2492534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prstClr val="black"/>
                </a:solidFill>
              </a:rPr>
              <a:t>페이징</a:t>
            </a:r>
            <a:r>
              <a:rPr lang="ko-KR" altLang="en-US" sz="1200" dirty="0" smtClean="0">
                <a:solidFill>
                  <a:prstClr val="black"/>
                </a:solidFill>
              </a:rPr>
              <a:t> 처리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직원 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0577" y="1775539"/>
            <a:ext cx="5706569" cy="4699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90577" y="2142439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6227" y="1816896"/>
            <a:ext cx="5690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 사원번호</a:t>
            </a:r>
            <a:r>
              <a:rPr lang="en-US" altLang="ko-KR" sz="1400" dirty="0" smtClean="0">
                <a:solidFill>
                  <a:prstClr val="black"/>
                </a:solidFill>
              </a:rPr>
              <a:t>	    </a:t>
            </a:r>
            <a:r>
              <a:rPr lang="ko-KR" altLang="en-US" sz="1400" dirty="0" smtClean="0">
                <a:solidFill>
                  <a:prstClr val="black"/>
                </a:solidFill>
              </a:rPr>
              <a:t>이름</a:t>
            </a:r>
            <a:r>
              <a:rPr lang="en-US" altLang="ko-KR" sz="1400" dirty="0" smtClean="0">
                <a:solidFill>
                  <a:prstClr val="black"/>
                </a:solidFill>
              </a:rPr>
              <a:t>        </a:t>
            </a:r>
            <a:r>
              <a:rPr lang="ko-KR" altLang="en-US" sz="1400" dirty="0" smtClean="0">
                <a:solidFill>
                  <a:prstClr val="black"/>
                </a:solidFill>
              </a:rPr>
              <a:t>직책         부서명         </a:t>
            </a:r>
            <a:r>
              <a:rPr lang="ko-KR" altLang="en-US" sz="1400" dirty="0" err="1" smtClean="0">
                <a:solidFill>
                  <a:prstClr val="black"/>
                </a:solidFill>
              </a:rPr>
              <a:t>이메일</a:t>
            </a:r>
            <a:r>
              <a:rPr lang="ko-KR" altLang="en-US" sz="1400" dirty="0" smtClean="0">
                <a:solidFill>
                  <a:prstClr val="black"/>
                </a:solidFill>
              </a:rPr>
              <a:t>         핸드폰       선택</a:t>
            </a:r>
            <a:r>
              <a:rPr lang="en-US" altLang="ko-KR" sz="1400" dirty="0" smtClean="0">
                <a:solidFill>
                  <a:prstClr val="black"/>
                </a:solidFill>
              </a:rPr>
              <a:t>	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568777" y="2203830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94694" y="2451358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572895" y="2529223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98812" y="2768513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572895" y="2834024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298812" y="3073314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572895" y="3130586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298812" y="3369876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90577" y="6100720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28738" y="5867509"/>
            <a:ext cx="1227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Previous 1 2 3 4 5 Next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704368" y="6205925"/>
            <a:ext cx="442352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추가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417893" y="6197687"/>
            <a:ext cx="440704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이전</a:t>
            </a:r>
            <a:endParaRPr lang="ko-KR" altLang="en-US" sz="1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1" name="직사각형 16"/>
          <p:cNvSpPr/>
          <p:nvPr/>
        </p:nvSpPr>
        <p:spPr>
          <a:xfrm>
            <a:off x="125851" y="160272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490872" y="598410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5373931" y="200630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85" name="직사각형 16"/>
          <p:cNvSpPr/>
          <p:nvPr/>
        </p:nvSpPr>
        <p:spPr>
          <a:xfrm>
            <a:off x="5215158" y="599751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4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86" name="직사각형 16"/>
          <p:cNvSpPr/>
          <p:nvPr/>
        </p:nvSpPr>
        <p:spPr>
          <a:xfrm>
            <a:off x="2483670" y="570668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6618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T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opic </a:t>
            </a:r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election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3" cy="138420"/>
            <a:chOff x="0" y="6058453"/>
            <a:chExt cx="9152313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572077" y="6061421"/>
              <a:ext cx="4580236" cy="4690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945" y="929003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9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팀장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관리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4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추가 할 팀원 선택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657268" y="1763179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팀원 추가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57268" y="2144430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prstClr val="black"/>
                </a:solidFill>
              </a:rPr>
              <a:t>페이징</a:t>
            </a:r>
            <a:r>
              <a:rPr lang="ko-KR" altLang="en-US" sz="1200" dirty="0">
                <a:solidFill>
                  <a:prstClr val="black"/>
                </a:solidFill>
              </a:rPr>
              <a:t> 처리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직원 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cxnSp>
        <p:nvCxnSpPr>
          <p:cNvPr id="64" name="직선 연결선 63"/>
          <p:cNvCxnSpPr/>
          <p:nvPr/>
        </p:nvCxnSpPr>
        <p:spPr>
          <a:xfrm flipV="1">
            <a:off x="1686823" y="2541941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V="1">
            <a:off x="1653868" y="2226436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05231" y="2267249"/>
            <a:ext cx="270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이름     직책        부서            핸드폰           선택</a:t>
            </a:r>
            <a:endParaRPr lang="ko-KR" altLang="en-US" sz="1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935892" y="1499286"/>
            <a:ext cx="2158313" cy="5402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팀원 추가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426527" y="6208758"/>
            <a:ext cx="704334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추가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027887" y="2586398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027887" y="2879229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027887" y="3163553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036125" y="3439425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 flipV="1">
            <a:off x="1675465" y="2826893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1675465" y="3103417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1712534" y="3395862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1683702" y="3672386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직사각형 16"/>
          <p:cNvSpPr/>
          <p:nvPr/>
        </p:nvSpPr>
        <p:spPr>
          <a:xfrm>
            <a:off x="1517036" y="107615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80" name="직사각형 16"/>
          <p:cNvSpPr/>
          <p:nvPr/>
        </p:nvSpPr>
        <p:spPr>
          <a:xfrm>
            <a:off x="3206594" y="600295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3802742" y="236862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428921" y="5665551"/>
            <a:ext cx="1227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Previous 1 2 3 4 5 Next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3" name="직사각형 16"/>
          <p:cNvSpPr/>
          <p:nvPr/>
        </p:nvSpPr>
        <p:spPr>
          <a:xfrm>
            <a:off x="2284758" y="549719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프로젝트 팀원 추가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46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프로젝트 팀원 삭제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팀장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관리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69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70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73" name="직사각형 16"/>
          <p:cNvSpPr/>
          <p:nvPr/>
        </p:nvSpPr>
        <p:spPr>
          <a:xfrm>
            <a:off x="6400078" y="25007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삭제 할 팀원 선택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657268" y="1763179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팀원 삭제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657268" y="2144430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이전 페이지 이동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657268" y="2492534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prstClr val="black"/>
                </a:solidFill>
              </a:rPr>
              <a:t>페이징</a:t>
            </a:r>
            <a:r>
              <a:rPr lang="ko-KR" altLang="en-US" sz="1200" dirty="0" smtClean="0">
                <a:solidFill>
                  <a:prstClr val="black"/>
                </a:solidFill>
              </a:rPr>
              <a:t> 처리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직원 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0577" y="1775539"/>
            <a:ext cx="5706569" cy="4699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90577" y="2142439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6227" y="1816896"/>
            <a:ext cx="5690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 사원번호</a:t>
            </a:r>
            <a:r>
              <a:rPr lang="en-US" altLang="ko-KR" sz="1400" dirty="0" smtClean="0">
                <a:solidFill>
                  <a:prstClr val="black"/>
                </a:solidFill>
              </a:rPr>
              <a:t>	    </a:t>
            </a:r>
            <a:r>
              <a:rPr lang="ko-KR" altLang="en-US" sz="1400" dirty="0" smtClean="0">
                <a:solidFill>
                  <a:prstClr val="black"/>
                </a:solidFill>
              </a:rPr>
              <a:t>이름</a:t>
            </a:r>
            <a:r>
              <a:rPr lang="en-US" altLang="ko-KR" sz="1400" dirty="0" smtClean="0">
                <a:solidFill>
                  <a:prstClr val="black"/>
                </a:solidFill>
              </a:rPr>
              <a:t>        </a:t>
            </a:r>
            <a:r>
              <a:rPr lang="ko-KR" altLang="en-US" sz="1400" dirty="0" smtClean="0">
                <a:solidFill>
                  <a:prstClr val="black"/>
                </a:solidFill>
              </a:rPr>
              <a:t>직책         부서명         </a:t>
            </a:r>
            <a:r>
              <a:rPr lang="ko-KR" altLang="en-US" sz="1400" dirty="0" err="1" smtClean="0">
                <a:solidFill>
                  <a:prstClr val="black"/>
                </a:solidFill>
              </a:rPr>
              <a:t>이메일</a:t>
            </a:r>
            <a:r>
              <a:rPr lang="ko-KR" altLang="en-US" sz="1400" dirty="0" smtClean="0">
                <a:solidFill>
                  <a:prstClr val="black"/>
                </a:solidFill>
              </a:rPr>
              <a:t>         핸드폰       선택</a:t>
            </a:r>
            <a:r>
              <a:rPr lang="en-US" altLang="ko-KR" sz="1400" dirty="0" smtClean="0">
                <a:solidFill>
                  <a:prstClr val="black"/>
                </a:solidFill>
              </a:rPr>
              <a:t>	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568777" y="2203830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94694" y="2451358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572895" y="2529223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98812" y="2768513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572895" y="2834024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298812" y="3073314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572895" y="3130586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298812" y="3369876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90577" y="6100720"/>
            <a:ext cx="5706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28738" y="5867509"/>
            <a:ext cx="1227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Previous 1 2 3 4 5 Next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704368" y="6205925"/>
            <a:ext cx="442352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삭제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417893" y="6197687"/>
            <a:ext cx="440704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이전</a:t>
            </a:r>
            <a:endParaRPr lang="ko-KR" altLang="en-US" sz="1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1" name="직사각형 16"/>
          <p:cNvSpPr/>
          <p:nvPr/>
        </p:nvSpPr>
        <p:spPr>
          <a:xfrm>
            <a:off x="125851" y="160272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490872" y="598410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5373931" y="200630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85" name="직사각형 16"/>
          <p:cNvSpPr/>
          <p:nvPr/>
        </p:nvSpPr>
        <p:spPr>
          <a:xfrm>
            <a:off x="5215158" y="599751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4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86" name="직사각형 16"/>
          <p:cNvSpPr/>
          <p:nvPr/>
        </p:nvSpPr>
        <p:spPr>
          <a:xfrm>
            <a:off x="2483670" y="570668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6896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팀장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관리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2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57268" y="1407012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추가 할 팀원 선택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57268" y="1763179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팀원 삭제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57268" y="2144430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prstClr val="black"/>
                </a:solidFill>
              </a:rPr>
              <a:t>페이징</a:t>
            </a:r>
            <a:r>
              <a:rPr lang="ko-KR" altLang="en-US" sz="1200" dirty="0">
                <a:solidFill>
                  <a:prstClr val="black"/>
                </a:solidFill>
              </a:rPr>
              <a:t> 처리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73743" y="1047965"/>
            <a:ext cx="19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직원 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 flipV="1">
            <a:off x="1686823" y="2541941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1653868" y="2226436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705231" y="2267249"/>
            <a:ext cx="270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이름     직책        부서            핸드폰           선택</a:t>
            </a:r>
            <a:endParaRPr lang="ko-KR" altLang="en-US" sz="1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935892" y="1499286"/>
            <a:ext cx="2158313" cy="5402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팀원 삭제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26527" y="6208758"/>
            <a:ext cx="704334" cy="20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삭제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027887" y="2586398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027887" y="2879229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27887" y="3163553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036125" y="3439425"/>
            <a:ext cx="172996" cy="186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 flipV="1">
            <a:off x="1675465" y="2826893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1675465" y="3103417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1712534" y="3395862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683702" y="3672386"/>
            <a:ext cx="2679165" cy="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16"/>
          <p:cNvSpPr/>
          <p:nvPr/>
        </p:nvSpPr>
        <p:spPr>
          <a:xfrm>
            <a:off x="1517036" y="107615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1" name="직사각형 16"/>
          <p:cNvSpPr/>
          <p:nvPr/>
        </p:nvSpPr>
        <p:spPr>
          <a:xfrm>
            <a:off x="3206594" y="600295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802742" y="236862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28921" y="5665551"/>
            <a:ext cx="1227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Previous 1 2 3 4 5 Next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4" name="직사각형 16"/>
          <p:cNvSpPr/>
          <p:nvPr/>
        </p:nvSpPr>
        <p:spPr>
          <a:xfrm>
            <a:off x="2284758" y="549719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프로젝트 팀원 추가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74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2125370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789700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직원</a:t>
            </a:r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정보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62183" y="3438188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49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779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6" y="772093"/>
            <a:ext cx="473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사원번호</a:t>
            </a:r>
            <a:r>
              <a:rPr lang="en-US" altLang="ko-KR" sz="1200" dirty="0" smtClean="0">
                <a:solidFill>
                  <a:prstClr val="black"/>
                </a:solidFill>
              </a:rPr>
              <a:t>-</a:t>
            </a:r>
            <a:r>
              <a:rPr lang="ko-KR" altLang="en-US" sz="1200" dirty="0" smtClean="0">
                <a:solidFill>
                  <a:prstClr val="black"/>
                </a:solidFill>
              </a:rPr>
              <a:t>비밀번호 로그인 </a:t>
            </a:r>
            <a:r>
              <a:rPr lang="en-US" altLang="ko-KR" sz="1200" dirty="0" smtClean="0">
                <a:solidFill>
                  <a:prstClr val="black"/>
                </a:solidFill>
              </a:rPr>
              <a:t>&amp; </a:t>
            </a:r>
            <a:r>
              <a:rPr lang="ko-KR" altLang="en-US" sz="1200" dirty="0" smtClean="0">
                <a:solidFill>
                  <a:prstClr val="black"/>
                </a:solidFill>
              </a:rPr>
              <a:t>사원번호</a:t>
            </a:r>
            <a:r>
              <a:rPr lang="en-US" altLang="ko-KR" sz="1200" dirty="0">
                <a:solidFill>
                  <a:prstClr val="black"/>
                </a:solidFill>
              </a:rPr>
              <a:t>-</a:t>
            </a:r>
            <a:r>
              <a:rPr lang="ko-KR" altLang="en-US" sz="1200" dirty="0" smtClean="0">
                <a:solidFill>
                  <a:prstClr val="black"/>
                </a:solidFill>
              </a:rPr>
              <a:t>비밀번호 찾기 </a:t>
            </a:r>
            <a:r>
              <a:rPr lang="en-US" altLang="ko-KR" sz="1200" dirty="0" smtClean="0">
                <a:solidFill>
                  <a:prstClr val="black"/>
                </a:solidFill>
              </a:rPr>
              <a:t>&amp; </a:t>
            </a:r>
            <a:r>
              <a:rPr lang="ko-KR" altLang="en-US" sz="1200" dirty="0" smtClean="0">
                <a:solidFill>
                  <a:prstClr val="black"/>
                </a:solidFill>
              </a:rPr>
              <a:t>회원등록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998092" y="198761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95524" y="329234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0" name="직사각형 16"/>
          <p:cNvSpPr/>
          <p:nvPr/>
        </p:nvSpPr>
        <p:spPr>
          <a:xfrm>
            <a:off x="995524" y="384679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998091" y="268263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853410" y="1708038"/>
            <a:ext cx="2529192" cy="823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>
                <a:solidFill>
                  <a:prstClr val="black"/>
                </a:solidFill>
              </a:rPr>
              <a:t>회사 명</a:t>
            </a:r>
            <a:endParaRPr lang="ko-KR" altLang="en-US" sz="4400" dirty="0">
              <a:solidFill>
                <a:prstClr val="black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19861" y="3212993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 </a:t>
            </a:r>
            <a:r>
              <a:rPr lang="ko-KR" altLang="en-US" sz="1400" dirty="0">
                <a:solidFill>
                  <a:prstClr val="black"/>
                </a:solidFill>
              </a:rPr>
              <a:t>입력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819861" y="3766358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비밀번호 입력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819861" y="4527246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로그인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19861" y="5021668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회원 등록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22024" y="4265544"/>
            <a:ext cx="871899" cy="194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prstClr val="black"/>
                </a:solidFill>
              </a:rPr>
              <a:t>사원번호 </a:t>
            </a:r>
            <a:r>
              <a:rPr lang="ko-KR" altLang="en-US" sz="700" dirty="0">
                <a:solidFill>
                  <a:prstClr val="black"/>
                </a:solidFill>
              </a:rPr>
              <a:t>저장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821006" y="5492762"/>
            <a:ext cx="871899" cy="194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prstClr val="black"/>
                </a:solidFill>
              </a:rPr>
              <a:t>사원번호 </a:t>
            </a:r>
            <a:r>
              <a:rPr lang="ko-KR" altLang="en-US" sz="700" dirty="0">
                <a:solidFill>
                  <a:prstClr val="black"/>
                </a:solidFill>
              </a:rPr>
              <a:t>찾기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679617" y="5492762"/>
            <a:ext cx="792635" cy="194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prstClr val="black"/>
                </a:solidFill>
              </a:rPr>
              <a:t>비밀번호 </a:t>
            </a:r>
            <a:r>
              <a:rPr lang="ko-KR" altLang="en-US" sz="700" dirty="0" smtClean="0">
                <a:solidFill>
                  <a:prstClr val="black"/>
                </a:solidFill>
              </a:rPr>
              <a:t>찾기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357395" y="2618120"/>
            <a:ext cx="352122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prstClr val="black"/>
                </a:solidFill>
              </a:rPr>
              <a:t>Project Management System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1" name="직사각형 16"/>
          <p:cNvSpPr/>
          <p:nvPr/>
        </p:nvSpPr>
        <p:spPr>
          <a:xfrm>
            <a:off x="1000774" y="42632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5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3" name="직사각형 16"/>
          <p:cNvSpPr/>
          <p:nvPr/>
        </p:nvSpPr>
        <p:spPr>
          <a:xfrm>
            <a:off x="995524" y="460960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6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7" name="직사각형 16"/>
          <p:cNvSpPr/>
          <p:nvPr/>
        </p:nvSpPr>
        <p:spPr>
          <a:xfrm>
            <a:off x="995523" y="510839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7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8" name="직사각형 16"/>
          <p:cNvSpPr/>
          <p:nvPr/>
        </p:nvSpPr>
        <p:spPr>
          <a:xfrm>
            <a:off x="995523" y="547516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8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383603" y="999325"/>
            <a:ext cx="2694495" cy="584775"/>
            <a:chOff x="6383603" y="999325"/>
            <a:chExt cx="2694495" cy="584775"/>
          </a:xfrm>
        </p:grpSpPr>
        <p:sp>
          <p:nvSpPr>
            <p:cNvPr id="10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회사명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380359" y="1550554"/>
            <a:ext cx="2694495" cy="584775"/>
            <a:chOff x="6383603" y="999325"/>
            <a:chExt cx="2694495" cy="584775"/>
          </a:xfrm>
        </p:grpSpPr>
        <p:sp>
          <p:nvSpPr>
            <p:cNvPr id="40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prstClr val="black"/>
                  </a:solidFill>
                </a:rPr>
                <a:t>P.M.S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380356" y="2105030"/>
            <a:ext cx="2694495" cy="584775"/>
            <a:chOff x="6383603" y="999325"/>
            <a:chExt cx="2694495" cy="584775"/>
          </a:xfrm>
        </p:grpSpPr>
        <p:sp>
          <p:nvSpPr>
            <p:cNvPr id="43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사원번호 입력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입력 받기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380356" y="2656259"/>
            <a:ext cx="2694495" cy="553998"/>
            <a:chOff x="6383603" y="999325"/>
            <a:chExt cx="2694495" cy="553998"/>
          </a:xfrm>
        </p:grpSpPr>
        <p:sp>
          <p:nvSpPr>
            <p:cNvPr id="53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57268" y="999325"/>
              <a:ext cx="24208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비밀번호 입력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입력 받기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(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정규식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)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6377112" y="3178310"/>
            <a:ext cx="2694495" cy="1015663"/>
            <a:chOff x="6383603" y="999325"/>
            <a:chExt cx="2694495" cy="1015663"/>
          </a:xfrm>
        </p:grpSpPr>
        <p:sp>
          <p:nvSpPr>
            <p:cNvPr id="60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5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657268" y="999325"/>
              <a:ext cx="24208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사원번호 저장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체크박스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쿠키를 이용해 사원번호 저장 및 가져오기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383603" y="5266916"/>
            <a:ext cx="2694495" cy="584775"/>
            <a:chOff x="6383603" y="999325"/>
            <a:chExt cx="2694495" cy="584775"/>
          </a:xfrm>
        </p:grpSpPr>
        <p:sp>
          <p:nvSpPr>
            <p:cNvPr id="63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8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사원번호</a:t>
              </a:r>
              <a:r>
                <a:rPr lang="en-US" altLang="ko-KR" sz="1600" dirty="0" smtClean="0">
                  <a:solidFill>
                    <a:prstClr val="black"/>
                  </a:solidFill>
                </a:rPr>
                <a:t>/</a:t>
              </a:r>
              <a:r>
                <a:rPr lang="ko-KR" altLang="en-US" sz="1600" dirty="0" smtClean="0">
                  <a:solidFill>
                    <a:prstClr val="black"/>
                  </a:solidFill>
                </a:rPr>
                <a:t>비밀번호 찾기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페이지 이동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375763" y="4694509"/>
            <a:ext cx="2694495" cy="584775"/>
            <a:chOff x="6383603" y="999325"/>
            <a:chExt cx="2694495" cy="584775"/>
          </a:xfrm>
        </p:grpSpPr>
        <p:sp>
          <p:nvSpPr>
            <p:cNvPr id="66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7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회원 등록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페이지 이동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383603" y="4139458"/>
            <a:ext cx="2694495" cy="584775"/>
            <a:chOff x="6383603" y="999325"/>
            <a:chExt cx="2694495" cy="584775"/>
          </a:xfrm>
        </p:grpSpPr>
        <p:sp>
          <p:nvSpPr>
            <p:cNvPr id="69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6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로그인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600" dirty="0" smtClean="0">
                  <a:solidFill>
                    <a:prstClr val="black"/>
                  </a:solidFill>
                </a:rPr>
                <a:t>- submit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기능 버튼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직원정보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로그인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메인화면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986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사원정보의 이름</a:t>
            </a: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&amp;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이메일로</a:t>
            </a:r>
            <a:r>
              <a:rPr lang="ko-KR" altLang="en-US" sz="1200" dirty="0" smtClean="0">
                <a:solidFill>
                  <a:prstClr val="black"/>
                </a:solidFill>
              </a:rPr>
              <a:t> 사원번호 찾기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1382446" y="243453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82446" y="420585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0" name="직사각형 16"/>
          <p:cNvSpPr/>
          <p:nvPr/>
        </p:nvSpPr>
        <p:spPr>
          <a:xfrm>
            <a:off x="1382446" y="475732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382446" y="33702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00520" y="2338023"/>
            <a:ext cx="1589103" cy="457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 </a:t>
            </a:r>
            <a:r>
              <a:rPr lang="ko-KR" altLang="en-US" sz="1400" dirty="0">
                <a:solidFill>
                  <a:prstClr val="black"/>
                </a:solidFill>
              </a:rPr>
              <a:t>찾기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838054" y="3289850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이름 입력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838054" y="4125415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prstClr val="black"/>
                </a:solidFill>
              </a:rPr>
              <a:t>이메일</a:t>
            </a:r>
            <a:r>
              <a:rPr lang="ko-KR" altLang="en-US" sz="1400" dirty="0">
                <a:solidFill>
                  <a:prstClr val="black"/>
                </a:solidFill>
              </a:rPr>
              <a:t> 입력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838054" y="4676891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확인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838054" y="2974151"/>
            <a:ext cx="745943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이름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838054" y="3810430"/>
            <a:ext cx="745943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prstClr val="black"/>
                </a:solidFill>
              </a:rPr>
              <a:t>이메일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6383603" y="999325"/>
            <a:ext cx="2694495" cy="584775"/>
            <a:chOff x="6383603" y="999325"/>
            <a:chExt cx="2694495" cy="584775"/>
          </a:xfrm>
        </p:grpSpPr>
        <p:sp>
          <p:nvSpPr>
            <p:cNvPr id="44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사원번호 찾기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380359" y="1550554"/>
            <a:ext cx="2694495" cy="1046440"/>
            <a:chOff x="6383603" y="999325"/>
            <a:chExt cx="2694495" cy="1046440"/>
          </a:xfrm>
        </p:grpSpPr>
        <p:sp>
          <p:nvSpPr>
            <p:cNvPr id="47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이름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이름 입력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입력 받기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380356" y="2562234"/>
            <a:ext cx="2694495" cy="1077218"/>
            <a:chOff x="6383603" y="999325"/>
            <a:chExt cx="2694495" cy="1077218"/>
          </a:xfrm>
        </p:grpSpPr>
        <p:sp>
          <p:nvSpPr>
            <p:cNvPr id="50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657268" y="999325"/>
              <a:ext cx="24208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>
                  <a:solidFill>
                    <a:prstClr val="black"/>
                  </a:solidFill>
                </a:rPr>
                <a:t>이메일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6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600" dirty="0" err="1" smtClean="0">
                  <a:solidFill>
                    <a:prstClr val="black"/>
                  </a:solidFill>
                </a:rPr>
                <a:t>이메일</a:t>
              </a:r>
              <a:r>
                <a:rPr lang="ko-KR" altLang="en-US" sz="1600" dirty="0" smtClean="0">
                  <a:solidFill>
                    <a:prstClr val="black"/>
                  </a:solidFill>
                </a:rPr>
                <a:t> 입력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입력 받기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380356" y="3599845"/>
            <a:ext cx="2694495" cy="769441"/>
            <a:chOff x="6383603" y="999325"/>
            <a:chExt cx="2694495" cy="769441"/>
          </a:xfrm>
        </p:grpSpPr>
        <p:sp>
          <p:nvSpPr>
            <p:cNvPr id="53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57268" y="999325"/>
              <a:ext cx="242083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확인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이름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, </a:t>
              </a:r>
              <a:r>
                <a:rPr lang="ko-KR" altLang="en-US" sz="1400" dirty="0" err="1" smtClean="0">
                  <a:solidFill>
                    <a:prstClr val="black"/>
                  </a:solidFill>
                </a:rPr>
                <a:t>이메일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 일치하는 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 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사원번호 출력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직원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정보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사원번호찾기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- 1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10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이름</a:t>
            </a: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&amp;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이메일이</a:t>
            </a:r>
            <a:r>
              <a:rPr lang="ko-KR" altLang="en-US" sz="1200" dirty="0" smtClean="0">
                <a:solidFill>
                  <a:prstClr val="black"/>
                </a:solidFill>
              </a:rPr>
              <a:t> 일치하는 사원번호 출력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1382446" y="240155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82446" y="405177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0" name="직사각형 16"/>
          <p:cNvSpPr/>
          <p:nvPr/>
        </p:nvSpPr>
        <p:spPr>
          <a:xfrm>
            <a:off x="1382446" y="462032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382446" y="332087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6383603" y="999325"/>
            <a:ext cx="2694495" cy="584775"/>
            <a:chOff x="6383603" y="999325"/>
            <a:chExt cx="2694495" cy="584775"/>
          </a:xfrm>
        </p:grpSpPr>
        <p:sp>
          <p:nvSpPr>
            <p:cNvPr id="44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사원번호 찾기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380359" y="1550554"/>
            <a:ext cx="2694495" cy="1261884"/>
            <a:chOff x="6383603" y="999325"/>
            <a:chExt cx="2694495" cy="1261884"/>
          </a:xfrm>
        </p:grpSpPr>
        <p:sp>
          <p:nvSpPr>
            <p:cNvPr id="47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57268" y="999325"/>
              <a:ext cx="2420830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사원번호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사원번호 출력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데이터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Select 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 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사원번호 출력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380356" y="2785971"/>
            <a:ext cx="2694495" cy="584775"/>
            <a:chOff x="6383603" y="1028509"/>
            <a:chExt cx="2694495" cy="584775"/>
          </a:xfrm>
        </p:grpSpPr>
        <p:sp>
          <p:nvSpPr>
            <p:cNvPr id="50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657268" y="1028509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로그인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6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로그인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(</a:t>
              </a:r>
              <a:r>
                <a:rPr lang="ko-KR" altLang="en-US" sz="1400" dirty="0" err="1" smtClean="0">
                  <a:solidFill>
                    <a:prstClr val="black"/>
                  </a:solidFill>
                </a:rPr>
                <a:t>메인화면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)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이동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380356" y="3366383"/>
            <a:ext cx="2694495" cy="553998"/>
            <a:chOff x="6383603" y="999325"/>
            <a:chExt cx="2694495" cy="553998"/>
          </a:xfrm>
        </p:grpSpPr>
        <p:sp>
          <p:nvSpPr>
            <p:cNvPr id="53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57268" y="999325"/>
              <a:ext cx="24208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비밀번호 찾기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페이지 이동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2396491" y="2305042"/>
            <a:ext cx="1589103" cy="457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 </a:t>
            </a:r>
            <a:r>
              <a:rPr lang="ko-KR" altLang="en-US" sz="1400" dirty="0">
                <a:solidFill>
                  <a:prstClr val="black"/>
                </a:solidFill>
              </a:rPr>
              <a:t>찾기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805629" y="2922525"/>
            <a:ext cx="981034" cy="3433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14368" y="3361805"/>
            <a:ext cx="2661512" cy="457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prstClr val="black"/>
                </a:solidFill>
              </a:rPr>
              <a:t>사원번호 </a:t>
            </a:r>
            <a:r>
              <a:rPr lang="ko-KR" altLang="en-US" sz="1400" dirty="0">
                <a:solidFill>
                  <a:prstClr val="black"/>
                </a:solidFill>
              </a:rPr>
              <a:t>출력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830334" y="3977004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로그인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831830" y="4539888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비밀번호 찾기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직원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정보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사원번호찾기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- 2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81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6" y="772093"/>
            <a:ext cx="3857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사원번호</a:t>
            </a: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&amp; </a:t>
            </a:r>
            <a:r>
              <a:rPr lang="ko-KR" altLang="en-US" sz="1200" dirty="0" smtClean="0">
                <a:solidFill>
                  <a:prstClr val="black"/>
                </a:solidFill>
              </a:rPr>
              <a:t>이름</a:t>
            </a: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&amp;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이메일이</a:t>
            </a:r>
            <a:r>
              <a:rPr lang="ko-KR" altLang="en-US" sz="1200" dirty="0" smtClean="0">
                <a:solidFill>
                  <a:prstClr val="black"/>
                </a:solidFill>
              </a:rPr>
              <a:t> 일치하면 비밀번호 재설정 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1108782" y="190066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08780" y="353588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0" name="직사각형 16"/>
          <p:cNvSpPr/>
          <p:nvPr/>
        </p:nvSpPr>
        <p:spPr>
          <a:xfrm>
            <a:off x="1108779" y="441756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108781" y="265501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60415" y="1802018"/>
            <a:ext cx="1589103" cy="457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비밀번호 찾기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597949" y="2658595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 </a:t>
            </a:r>
            <a:r>
              <a:rPr lang="ko-KR" altLang="en-US" sz="1400" dirty="0">
                <a:solidFill>
                  <a:prstClr val="black"/>
                </a:solidFill>
              </a:rPr>
              <a:t>입력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597949" y="4445036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prstClr val="black"/>
                </a:solidFill>
              </a:rPr>
              <a:t>이메일</a:t>
            </a:r>
            <a:r>
              <a:rPr lang="ko-KR" altLang="en-US" sz="1400" dirty="0">
                <a:solidFill>
                  <a:prstClr val="black"/>
                </a:solidFill>
              </a:rPr>
              <a:t> 입력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597949" y="5252493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변경하기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97949" y="2342896"/>
            <a:ext cx="989608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97949" y="4130051"/>
            <a:ext cx="989608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prstClr val="black"/>
                </a:solidFill>
              </a:rPr>
              <a:t>이메일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97949" y="3557142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이름 </a:t>
            </a:r>
            <a:r>
              <a:rPr lang="ko-KR" altLang="en-US" sz="1400" dirty="0">
                <a:solidFill>
                  <a:prstClr val="black"/>
                </a:solidFill>
              </a:rPr>
              <a:t>입력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597949" y="3241443"/>
            <a:ext cx="989608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이름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16361" y="4915737"/>
            <a:ext cx="1655890" cy="239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인증번호 입력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495296" y="4921605"/>
            <a:ext cx="745943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전송</a:t>
            </a:r>
            <a:r>
              <a:rPr lang="en-US" altLang="ko-KR" sz="1000" dirty="0" smtClean="0">
                <a:solidFill>
                  <a:prstClr val="black"/>
                </a:solidFill>
              </a:rPr>
              <a:t>/</a:t>
            </a:r>
            <a:r>
              <a:rPr lang="ko-KR" altLang="en-US" sz="1000" dirty="0" smtClean="0">
                <a:solidFill>
                  <a:prstClr val="black"/>
                </a:solidFill>
              </a:rPr>
              <a:t>인증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40" name="직사각형 16"/>
          <p:cNvSpPr/>
          <p:nvPr/>
        </p:nvSpPr>
        <p:spPr>
          <a:xfrm>
            <a:off x="1108672" y="489900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41" name="직사각형 16"/>
          <p:cNvSpPr/>
          <p:nvPr/>
        </p:nvSpPr>
        <p:spPr>
          <a:xfrm>
            <a:off x="1108671" y="533192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6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6383603" y="999325"/>
            <a:ext cx="2694495" cy="584775"/>
            <a:chOff x="6383603" y="999325"/>
            <a:chExt cx="2694495" cy="584775"/>
          </a:xfrm>
        </p:grpSpPr>
        <p:sp>
          <p:nvSpPr>
            <p:cNvPr id="44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비밀번호 찾기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6380356" y="1547671"/>
            <a:ext cx="2694495" cy="1046440"/>
            <a:chOff x="6383603" y="999325"/>
            <a:chExt cx="2694495" cy="1046440"/>
          </a:xfrm>
        </p:grpSpPr>
        <p:sp>
          <p:nvSpPr>
            <p:cNvPr id="68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사원번호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사원번호 입력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입력 받기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380356" y="3573910"/>
            <a:ext cx="2694495" cy="1077218"/>
            <a:chOff x="6383603" y="999325"/>
            <a:chExt cx="2694495" cy="1077218"/>
          </a:xfrm>
        </p:grpSpPr>
        <p:sp>
          <p:nvSpPr>
            <p:cNvPr id="71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57268" y="999325"/>
              <a:ext cx="24208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>
                  <a:solidFill>
                    <a:prstClr val="black"/>
                  </a:solidFill>
                </a:rPr>
                <a:t>이메일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6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600" dirty="0" err="1" smtClean="0">
                  <a:solidFill>
                    <a:prstClr val="black"/>
                  </a:solidFill>
                </a:rPr>
                <a:t>이메일</a:t>
              </a:r>
              <a:r>
                <a:rPr lang="ko-KR" altLang="en-US" sz="1600" dirty="0" smtClean="0">
                  <a:solidFill>
                    <a:prstClr val="black"/>
                  </a:solidFill>
                </a:rPr>
                <a:t> 입력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입력 받기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6380356" y="4747710"/>
            <a:ext cx="2694495" cy="1015663"/>
            <a:chOff x="6383603" y="999325"/>
            <a:chExt cx="2694495" cy="1015663"/>
          </a:xfrm>
        </p:grpSpPr>
        <p:sp>
          <p:nvSpPr>
            <p:cNvPr id="74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5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57268" y="999325"/>
              <a:ext cx="24208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인증번호 입력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입력 받기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전송</a:t>
              </a:r>
              <a:r>
                <a:rPr lang="en-US" altLang="ko-KR" sz="1600" dirty="0" smtClean="0">
                  <a:solidFill>
                    <a:prstClr val="black"/>
                  </a:solidFill>
                </a:rPr>
                <a:t>/</a:t>
              </a:r>
              <a:r>
                <a:rPr lang="ko-KR" altLang="en-US" sz="1600" dirty="0" smtClean="0">
                  <a:solidFill>
                    <a:prstClr val="black"/>
                  </a:solidFill>
                </a:rPr>
                <a:t>인증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인증번호 전송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/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인증 버튼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380356" y="2558312"/>
            <a:ext cx="2694495" cy="1046440"/>
            <a:chOff x="6383603" y="999325"/>
            <a:chExt cx="2694495" cy="1046440"/>
          </a:xfrm>
        </p:grpSpPr>
        <p:sp>
          <p:nvSpPr>
            <p:cNvPr id="77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이름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이름 입력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입력 받기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6380356" y="5741133"/>
            <a:ext cx="2694495" cy="553998"/>
            <a:chOff x="6383603" y="999325"/>
            <a:chExt cx="2694495" cy="553998"/>
          </a:xfrm>
        </p:grpSpPr>
        <p:sp>
          <p:nvSpPr>
            <p:cNvPr id="80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6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657268" y="999325"/>
              <a:ext cx="24208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변경하기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비밀번호 변경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페이지 이동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직원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정보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비밀번호찾기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- 1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04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비밀번호 변경하기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1245614" y="238815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49331" y="410453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0" name="직사각형 16"/>
          <p:cNvSpPr/>
          <p:nvPr/>
        </p:nvSpPr>
        <p:spPr>
          <a:xfrm>
            <a:off x="1245613" y="473964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247710" y="325271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14452" y="2291636"/>
            <a:ext cx="1589103" cy="457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비밀번호 찾기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651986" y="3252713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새 비밀번호 입력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651986" y="4107734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새 비밀번호 재입력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651986" y="4659210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변경하기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51986" y="2937014"/>
            <a:ext cx="1361285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새 비밀번호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651986" y="3792749"/>
            <a:ext cx="1361285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새 </a:t>
            </a:r>
            <a:r>
              <a:rPr lang="ko-KR" altLang="en-US" sz="1200">
                <a:solidFill>
                  <a:prstClr val="black"/>
                </a:solidFill>
              </a:rPr>
              <a:t>비밀번호 확인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383603" y="999325"/>
            <a:ext cx="2694495" cy="584775"/>
            <a:chOff x="6383603" y="999325"/>
            <a:chExt cx="2694495" cy="584775"/>
          </a:xfrm>
        </p:grpSpPr>
        <p:sp>
          <p:nvSpPr>
            <p:cNvPr id="27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비밀번호 찾기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380356" y="1547671"/>
            <a:ext cx="2694495" cy="1046440"/>
            <a:chOff x="6383603" y="999325"/>
            <a:chExt cx="2694495" cy="1046440"/>
          </a:xfrm>
        </p:grpSpPr>
        <p:sp>
          <p:nvSpPr>
            <p:cNvPr id="31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새 비밀번호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새 비밀번호 입력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입력 받기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(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정규식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)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380356" y="3573910"/>
            <a:ext cx="2694495" cy="984885"/>
            <a:chOff x="6383603" y="999325"/>
            <a:chExt cx="2694495" cy="984885"/>
          </a:xfrm>
        </p:grpSpPr>
        <p:sp>
          <p:nvSpPr>
            <p:cNvPr id="38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57268" y="999325"/>
              <a:ext cx="2420830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변경하기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 - </a:t>
              </a:r>
              <a:r>
                <a:rPr lang="ko-KR" altLang="en-US" sz="1400" dirty="0">
                  <a:solidFill>
                    <a:prstClr val="black"/>
                  </a:solidFill>
                </a:rPr>
                <a:t>비밀번호 일치 여부 확인</a:t>
              </a:r>
              <a:endParaRPr lang="en-US" altLang="ko-KR" sz="1400" dirty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  - </a:t>
              </a:r>
              <a:r>
                <a:rPr lang="ko-KR" altLang="en-US" sz="1400" dirty="0">
                  <a:solidFill>
                    <a:prstClr val="black"/>
                  </a:solidFill>
                </a:rPr>
                <a:t>데이터 </a:t>
              </a:r>
              <a:r>
                <a:rPr lang="en-US" altLang="ko-KR" sz="1400" dirty="0">
                  <a:solidFill>
                    <a:prstClr val="black"/>
                  </a:solidFill>
                </a:rPr>
                <a:t>Update</a:t>
              </a:r>
              <a:r>
                <a:rPr lang="ko-KR" altLang="en-US" sz="1400" dirty="0">
                  <a:solidFill>
                    <a:prstClr val="black"/>
                  </a:solidFill>
                </a:rPr>
                <a:t> 수정</a:t>
              </a:r>
              <a:endParaRPr lang="en-US" altLang="ko-KR" sz="1400" dirty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  - </a:t>
              </a:r>
              <a:r>
                <a:rPr lang="ko-KR" altLang="en-US" sz="1400" dirty="0">
                  <a:solidFill>
                    <a:prstClr val="black"/>
                  </a:solidFill>
                </a:rPr>
                <a:t>로그인 페이지 이동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380356" y="2558312"/>
            <a:ext cx="2694495" cy="1046440"/>
            <a:chOff x="6383603" y="999325"/>
            <a:chExt cx="2694495" cy="1046440"/>
          </a:xfrm>
        </p:grpSpPr>
        <p:sp>
          <p:nvSpPr>
            <p:cNvPr id="44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새 비밀번호 확인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새 비밀번호 재입력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입력 받기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(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정규식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)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직원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정보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비밀번호찾기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- 2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1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사원번호</a:t>
            </a: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&amp; </a:t>
            </a:r>
            <a:r>
              <a:rPr lang="ko-KR" altLang="en-US" sz="1200" dirty="0" smtClean="0">
                <a:solidFill>
                  <a:prstClr val="black"/>
                </a:solidFill>
              </a:rPr>
              <a:t>이름으로 회원 등록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9" name="직사각형 16"/>
          <p:cNvSpPr/>
          <p:nvPr/>
        </p:nvSpPr>
        <p:spPr>
          <a:xfrm>
            <a:off x="1382446" y="243453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82446" y="420585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1" name="직사각형 16"/>
          <p:cNvSpPr/>
          <p:nvPr/>
        </p:nvSpPr>
        <p:spPr>
          <a:xfrm>
            <a:off x="1382446" y="475732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382446" y="33702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400520" y="2338023"/>
            <a:ext cx="1589103" cy="457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회원 등록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38054" y="3289850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 </a:t>
            </a:r>
            <a:r>
              <a:rPr lang="ko-KR" altLang="en-US" sz="1400" dirty="0">
                <a:solidFill>
                  <a:prstClr val="black"/>
                </a:solidFill>
              </a:rPr>
              <a:t>입력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838054" y="4125415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이름 </a:t>
            </a:r>
            <a:r>
              <a:rPr lang="ko-KR" altLang="en-US" sz="1400" dirty="0">
                <a:solidFill>
                  <a:prstClr val="black"/>
                </a:solidFill>
              </a:rPr>
              <a:t>입력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838054" y="4676891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회원 등록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838054" y="2974151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prstClr val="black"/>
                </a:solidFill>
              </a:rPr>
              <a:t>사원번호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838054" y="3810430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이름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6383603" y="999325"/>
            <a:ext cx="2694495" cy="584775"/>
            <a:chOff x="6383603" y="999325"/>
            <a:chExt cx="2694495" cy="584775"/>
          </a:xfrm>
        </p:grpSpPr>
        <p:sp>
          <p:nvSpPr>
            <p:cNvPr id="37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회원 등록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380359" y="1550554"/>
            <a:ext cx="2694495" cy="1046440"/>
            <a:chOff x="6383603" y="999325"/>
            <a:chExt cx="2694495" cy="1046440"/>
          </a:xfrm>
        </p:grpSpPr>
        <p:sp>
          <p:nvSpPr>
            <p:cNvPr id="40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사원번호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사원번호 입력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입력 받기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380356" y="2562234"/>
            <a:ext cx="2694495" cy="1077218"/>
            <a:chOff x="6383603" y="999325"/>
            <a:chExt cx="2694495" cy="1077218"/>
          </a:xfrm>
        </p:grpSpPr>
        <p:sp>
          <p:nvSpPr>
            <p:cNvPr id="43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57268" y="999325"/>
              <a:ext cx="24208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이름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6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이름 입력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입력 받기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6380356" y="3599845"/>
            <a:ext cx="2694495" cy="769441"/>
            <a:chOff x="6383603" y="999325"/>
            <a:chExt cx="2694495" cy="769441"/>
          </a:xfrm>
        </p:grpSpPr>
        <p:sp>
          <p:nvSpPr>
            <p:cNvPr id="46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57268" y="999325"/>
              <a:ext cx="242083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회원 등록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사원번호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,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이름이 일치하면 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  </a:t>
              </a:r>
              <a:r>
                <a:rPr lang="ko-KR" altLang="en-US" sz="1400" dirty="0">
                  <a:solidFill>
                    <a:prstClr val="black"/>
                  </a:solidFill>
                </a:rPr>
                <a:t>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회원 등록 페이지로 이동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직원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정보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회원등록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- 1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594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4227" y="892448"/>
            <a:ext cx="3888259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T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opic </a:t>
            </a:r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election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37332" y="5247474"/>
            <a:ext cx="9085811" cy="13137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0347" y="1715693"/>
            <a:ext cx="800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4357" y="1793267"/>
            <a:ext cx="79412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나날이 발전하는 과학 기술과 복잡해지는 현대 사회의 구조적인 환경 속에서 첨단 기술의 사용과 변화한 환경의 반영이 주요한 화두가 된 것은 이미 오래된 이야기이다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그러나 발전에만 맞추어진 초점으로 인하여 그 공정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(process)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무시되었을 때의 문제점은 이천 물류창고 참사 등 각종 인재의 형태로 우리 곁에 다가오고 있다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 smtClean="0">
                <a:solidFill>
                  <a:srgbClr val="F27E8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효율적인 목표 달성과 </a:t>
            </a:r>
            <a:r>
              <a:rPr lang="ko-KR" altLang="en-US" sz="1600" dirty="0">
                <a:solidFill>
                  <a:srgbClr val="F27E8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체계적인 </a:t>
            </a:r>
            <a:r>
              <a:rPr lang="ko-KR" altLang="en-US" sz="1600" dirty="0" smtClean="0">
                <a:solidFill>
                  <a:srgbClr val="F27E8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공정 관리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라는 두 마리 토끼를 잡기 위한 선택인 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PMS 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시스템을 개발하여 합리적인 개발 환경을 조성하고자 한다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650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3888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회원 등록 정보 입력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23454" y="1688080"/>
            <a:ext cx="1589103" cy="457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회원 등록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95232" y="2638051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 출력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95232" y="2309463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prstClr val="black"/>
                </a:solidFill>
              </a:rPr>
              <a:t>사원번호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95232" y="3445420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prstClr val="black"/>
                </a:solidFill>
              </a:rPr>
              <a:t>비밀번호 </a:t>
            </a:r>
            <a:r>
              <a:rPr lang="ko-KR" altLang="en-US" sz="1400" dirty="0">
                <a:solidFill>
                  <a:prstClr val="black"/>
                </a:solidFill>
              </a:rPr>
              <a:t>입력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95232" y="3130435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비밀번호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795232" y="4783940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희망 연락처 </a:t>
            </a:r>
            <a:r>
              <a:rPr lang="ko-KR" altLang="en-US" sz="1400" dirty="0">
                <a:solidFill>
                  <a:prstClr val="black"/>
                </a:solidFill>
              </a:rPr>
              <a:t>입력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808835" y="4468955"/>
            <a:ext cx="1195175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희망 연락처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795232" y="3939950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비밀번호 재입력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567882" y="3940519"/>
            <a:ext cx="1085378" cy="402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일치 확인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569649" y="5527419"/>
            <a:ext cx="3096712" cy="402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black"/>
                </a:solidFill>
              </a:rPr>
              <a:t>회원 </a:t>
            </a:r>
            <a:r>
              <a:rPr lang="ko-KR" altLang="en-US" sz="1600" dirty="0" smtClean="0">
                <a:solidFill>
                  <a:prstClr val="black"/>
                </a:solidFill>
              </a:rPr>
              <a:t>등록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58" name="직사각형 16"/>
          <p:cNvSpPr/>
          <p:nvPr/>
        </p:nvSpPr>
        <p:spPr>
          <a:xfrm>
            <a:off x="1053672" y="178091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53671" y="362058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60" name="직사각형 16"/>
          <p:cNvSpPr/>
          <p:nvPr/>
        </p:nvSpPr>
        <p:spPr>
          <a:xfrm>
            <a:off x="1053669" y="479838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053671" y="262283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62" name="직사각형 16"/>
          <p:cNvSpPr/>
          <p:nvPr/>
        </p:nvSpPr>
        <p:spPr>
          <a:xfrm>
            <a:off x="1053669" y="560116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5</a:t>
            </a:r>
          </a:p>
        </p:txBody>
      </p:sp>
      <p:grpSp>
        <p:nvGrpSpPr>
          <p:cNvPr id="64" name="그룹 63"/>
          <p:cNvGrpSpPr/>
          <p:nvPr/>
        </p:nvGrpSpPr>
        <p:grpSpPr>
          <a:xfrm>
            <a:off x="6383603" y="1009046"/>
            <a:ext cx="2694495" cy="584775"/>
            <a:chOff x="6383603" y="999325"/>
            <a:chExt cx="2694495" cy="584775"/>
          </a:xfrm>
        </p:grpSpPr>
        <p:sp>
          <p:nvSpPr>
            <p:cNvPr id="65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회원 등록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6380356" y="1557392"/>
            <a:ext cx="2694495" cy="1046440"/>
            <a:chOff x="6383603" y="999325"/>
            <a:chExt cx="2694495" cy="1046440"/>
          </a:xfrm>
        </p:grpSpPr>
        <p:sp>
          <p:nvSpPr>
            <p:cNvPr id="68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사원번호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사원번호 출력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입력된 사원번호 출력 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380356" y="3583633"/>
            <a:ext cx="2694495" cy="1415772"/>
            <a:chOff x="6383603" y="999325"/>
            <a:chExt cx="2694495" cy="1415772"/>
          </a:xfrm>
        </p:grpSpPr>
        <p:sp>
          <p:nvSpPr>
            <p:cNvPr id="71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57268" y="999325"/>
              <a:ext cx="2420830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희망연락처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 smtClean="0">
                  <a:solidFill>
                    <a:prstClr val="black"/>
                  </a:solidFill>
                </a:rPr>
                <a:t> 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희망연락처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200" dirty="0" smtClean="0">
                  <a:solidFill>
                    <a:prstClr val="black"/>
                  </a:solidFill>
                </a:rPr>
                <a:t>체크 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>: </a:t>
              </a:r>
              <a:r>
                <a:rPr lang="ko-KR" altLang="en-US" sz="1200" dirty="0" smtClean="0">
                  <a:solidFill>
                    <a:prstClr val="black"/>
                  </a:solidFill>
                </a:rPr>
                <a:t>사원정보 핸드폰 번호</a:t>
              </a:r>
              <a:endParaRPr lang="en-US" altLang="ko-KR" sz="1200" dirty="0" smtClean="0">
                <a:solidFill>
                  <a:prstClr val="black"/>
                </a:solidFill>
              </a:endParaRPr>
            </a:p>
            <a:p>
              <a:r>
                <a:rPr lang="en-US" altLang="ko-KR" sz="1200" dirty="0">
                  <a:solidFill>
                    <a:prstClr val="black"/>
                  </a:solidFill>
                </a:rPr>
                <a:t> 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>              </a:t>
              </a:r>
              <a:r>
                <a:rPr lang="ko-KR" altLang="en-US" sz="1200" dirty="0" smtClean="0">
                  <a:solidFill>
                    <a:prstClr val="black"/>
                  </a:solidFill>
                </a:rPr>
                <a:t>사원정보 </a:t>
              </a:r>
              <a:r>
                <a:rPr lang="ko-KR" altLang="en-US" sz="1200" dirty="0" err="1" smtClean="0">
                  <a:solidFill>
                    <a:prstClr val="black"/>
                  </a:solidFill>
                </a:rPr>
                <a:t>이메일</a:t>
              </a:r>
              <a:endParaRPr lang="en-US" altLang="ko-KR" sz="1200" dirty="0" smtClean="0">
                <a:solidFill>
                  <a:prstClr val="black"/>
                </a:solidFill>
              </a:endParaRPr>
            </a:p>
            <a:p>
              <a:r>
                <a:rPr lang="en-US" altLang="ko-KR" sz="1200" dirty="0" smtClean="0">
                  <a:solidFill>
                    <a:prstClr val="black"/>
                  </a:solidFill>
                </a:rPr>
                <a:t> - </a:t>
              </a:r>
              <a:r>
                <a:rPr lang="ko-KR" altLang="en-US" sz="1200" dirty="0" smtClean="0">
                  <a:solidFill>
                    <a:prstClr val="black"/>
                  </a:solidFill>
                </a:rPr>
                <a:t>다른 번호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>/</a:t>
              </a:r>
              <a:r>
                <a:rPr lang="ko-KR" altLang="en-US" sz="1200" dirty="0" smtClean="0">
                  <a:solidFill>
                    <a:prstClr val="black"/>
                  </a:solidFill>
                </a:rPr>
                <a:t>메일 입력 시 저장</a:t>
              </a:r>
              <a:endParaRPr lang="ko-KR" altLang="en-US" sz="12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380356" y="2568035"/>
            <a:ext cx="2694495" cy="1046440"/>
            <a:chOff x="6383603" y="999325"/>
            <a:chExt cx="2694495" cy="1046440"/>
          </a:xfrm>
        </p:grpSpPr>
        <p:sp>
          <p:nvSpPr>
            <p:cNvPr id="77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비밀번호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비밀번호 입력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</a:t>
              </a:r>
              <a:r>
                <a:rPr lang="ko-KR" altLang="en-US" sz="1400" dirty="0">
                  <a:solidFill>
                    <a:prstClr val="black"/>
                  </a:solidFill>
                </a:rPr>
                <a:t>입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력 받기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(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정규식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)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6380356" y="5011550"/>
            <a:ext cx="2694495" cy="553998"/>
            <a:chOff x="6383603" y="999325"/>
            <a:chExt cx="2694495" cy="553998"/>
          </a:xfrm>
        </p:grpSpPr>
        <p:sp>
          <p:nvSpPr>
            <p:cNvPr id="80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5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657268" y="999325"/>
              <a:ext cx="24208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회원 등록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데이터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insert</a:t>
              </a:r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971142" y="5265262"/>
            <a:ext cx="612667" cy="187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prstClr val="black"/>
                </a:solidFill>
              </a:rPr>
              <a:t>핸드폰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762726" y="5270667"/>
            <a:ext cx="673934" cy="187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prstClr val="black"/>
                </a:solidFill>
              </a:rPr>
              <a:t>이메일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직원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정보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회원등록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- 2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11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프로젝트명</a:t>
            </a:r>
            <a:r>
              <a:rPr lang="ko-KR" altLang="en-US" sz="12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&amp; </a:t>
            </a:r>
            <a:r>
              <a:rPr lang="ko-KR" altLang="en-US" sz="1200" dirty="0" smtClean="0">
                <a:solidFill>
                  <a:prstClr val="black"/>
                </a:solidFill>
              </a:rPr>
              <a:t>개인정보</a:t>
            </a: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&amp; </a:t>
            </a:r>
            <a:r>
              <a:rPr lang="ko-KR" altLang="en-US" sz="1200" dirty="0" smtClean="0">
                <a:solidFill>
                  <a:prstClr val="black"/>
                </a:solidFill>
              </a:rPr>
              <a:t>로그아웃 </a:t>
            </a:r>
            <a:r>
              <a:rPr lang="en-US" altLang="ko-KR" sz="1200" dirty="0" smtClean="0">
                <a:solidFill>
                  <a:prstClr val="black"/>
                </a:solidFill>
              </a:rPr>
              <a:t>&amp; </a:t>
            </a:r>
            <a:r>
              <a:rPr lang="ko-KR" altLang="en-US" sz="1200" dirty="0" smtClean="0">
                <a:solidFill>
                  <a:prstClr val="black"/>
                </a:solidFill>
              </a:rPr>
              <a:t>참여인원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1070" y="1263684"/>
            <a:ext cx="5833872" cy="143087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1070" y="2909154"/>
            <a:ext cx="5833872" cy="373483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각 화면 내용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6226" y="1400716"/>
            <a:ext cx="1649033" cy="11478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prstClr val="black"/>
                </a:solidFill>
              </a:rPr>
              <a:t>프로젝트 명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64633" y="1400716"/>
            <a:ext cx="3714005" cy="471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prstClr val="black"/>
                </a:solidFill>
              </a:rPr>
              <a:t>개인정보</a:t>
            </a:r>
            <a:r>
              <a:rPr lang="en-US" altLang="ko-KR" sz="1600" dirty="0" smtClean="0">
                <a:solidFill>
                  <a:prstClr val="black"/>
                </a:solidFill>
              </a:rPr>
              <a:t>/</a:t>
            </a:r>
            <a:r>
              <a:rPr lang="ko-KR" altLang="en-US" sz="1600" dirty="0" smtClean="0">
                <a:solidFill>
                  <a:prstClr val="black"/>
                </a:solidFill>
              </a:rPr>
              <a:t>로그아웃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64633" y="2002706"/>
            <a:ext cx="3714005" cy="471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prstClr val="black"/>
                </a:solidFill>
              </a:rPr>
              <a:t>참여인원 </a:t>
            </a:r>
            <a:r>
              <a:rPr lang="en-US" altLang="ko-KR" sz="1600" dirty="0" smtClean="0">
                <a:solidFill>
                  <a:prstClr val="black"/>
                </a:solidFill>
              </a:rPr>
              <a:t>@@</a:t>
            </a:r>
            <a:r>
              <a:rPr lang="ko-KR" altLang="en-US" sz="1600" dirty="0" smtClean="0">
                <a:solidFill>
                  <a:prstClr val="black"/>
                </a:solidFill>
              </a:rPr>
              <a:t>명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405208" y="151150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직사각형 16"/>
          <p:cNvSpPr/>
          <p:nvPr/>
        </p:nvSpPr>
        <p:spPr>
          <a:xfrm>
            <a:off x="2087089" y="424361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5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9785" y="209779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4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19786" y="150741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3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383603" y="1592711"/>
            <a:ext cx="2694495" cy="800219"/>
            <a:chOff x="6383603" y="999325"/>
            <a:chExt cx="2694495" cy="800219"/>
          </a:xfrm>
        </p:grpSpPr>
        <p:sp>
          <p:nvSpPr>
            <p:cNvPr id="25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57268" y="999325"/>
              <a:ext cx="242083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프로젝트 명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참여하고 있는 프로젝트 명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 출력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(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팀원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/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팀장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)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380359" y="2396859"/>
            <a:ext cx="2694495" cy="1723549"/>
            <a:chOff x="6383603" y="999325"/>
            <a:chExt cx="2694495" cy="1723549"/>
          </a:xfrm>
        </p:grpSpPr>
        <p:sp>
          <p:nvSpPr>
            <p:cNvPr id="29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57268" y="999325"/>
              <a:ext cx="2420830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개인정보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개인정보 페이지 이동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사원번호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,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비밀번호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,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이름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, 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 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부서명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,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직책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,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희망연락처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로그아웃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로그인 세션 정보 제거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로그인 화면으로 이동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380356" y="4079750"/>
            <a:ext cx="2694495" cy="1446550"/>
            <a:chOff x="6383603" y="999325"/>
            <a:chExt cx="2694495" cy="1446550"/>
          </a:xfrm>
        </p:grpSpPr>
        <p:sp>
          <p:nvSpPr>
            <p:cNvPr id="37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57268" y="999325"/>
              <a:ext cx="242083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참여 인원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6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프로젝트에 참여한 인원 중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  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로그인 된 인원 수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클릭 하면 참여 인원의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  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정보 출력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(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팝업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)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   (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이름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,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직책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,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희망연락처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)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380356" y="5526300"/>
            <a:ext cx="2694495" cy="553998"/>
            <a:chOff x="6383603" y="999325"/>
            <a:chExt cx="2694495" cy="553998"/>
          </a:xfrm>
        </p:grpSpPr>
        <p:sp>
          <p:nvSpPr>
            <p:cNvPr id="40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5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57268" y="999325"/>
              <a:ext cx="24208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각 화면 내용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 smtClean="0">
                  <a:solidFill>
                    <a:prstClr val="black"/>
                  </a:solidFill>
                </a:rPr>
                <a:t> 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각 화면 내용 출력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383603" y="999325"/>
            <a:ext cx="2694495" cy="553998"/>
            <a:chOff x="6383603" y="999325"/>
            <a:chExt cx="2694495" cy="553998"/>
          </a:xfrm>
        </p:grpSpPr>
        <p:sp>
          <p:nvSpPr>
            <p:cNvPr id="43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57268" y="999325"/>
              <a:ext cx="24208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상단 메뉴</a:t>
              </a:r>
              <a:r>
                <a:rPr lang="en-US" altLang="ko-KR" sz="1600" dirty="0" smtClean="0">
                  <a:solidFill>
                    <a:prstClr val="black"/>
                  </a:solidFill>
                </a:rPr>
                <a:t> </a:t>
              </a:r>
            </a:p>
            <a:p>
              <a:r>
                <a:rPr lang="en-US" altLang="ko-KR" sz="1400" dirty="0" smtClean="0">
                  <a:solidFill>
                    <a:prstClr val="black"/>
                  </a:solidFill>
                </a:rPr>
                <a:t>- Include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사용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45" name="직사각형 16"/>
          <p:cNvSpPr/>
          <p:nvPr/>
        </p:nvSpPr>
        <p:spPr>
          <a:xfrm>
            <a:off x="218569" y="109874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직원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정보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상단메뉴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49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개인 정보 확인 팝업 화면</a:t>
            </a:r>
            <a:r>
              <a:rPr lang="en-US" altLang="ko-KR" sz="1200" dirty="0" smtClean="0">
                <a:solidFill>
                  <a:prstClr val="black"/>
                </a:solidFill>
              </a:rPr>
              <a:t>(</a:t>
            </a:r>
            <a:r>
              <a:rPr lang="ko-KR" altLang="en-US" sz="1200" dirty="0" smtClean="0">
                <a:solidFill>
                  <a:prstClr val="black"/>
                </a:solidFill>
              </a:rPr>
              <a:t>비밀번호 입력</a:t>
            </a:r>
            <a:r>
              <a:rPr lang="en-US" altLang="ko-KR" sz="1200" dirty="0" smtClean="0">
                <a:solidFill>
                  <a:prstClr val="black"/>
                </a:solidFill>
              </a:rPr>
              <a:t>)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24427" y="1664746"/>
            <a:ext cx="4864265" cy="47222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ko-KR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9" name="직사각형 16"/>
          <p:cNvSpPr/>
          <p:nvPr/>
        </p:nvSpPr>
        <p:spPr>
          <a:xfrm>
            <a:off x="1382447" y="261276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82447" y="438408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21" name="직사각형 16"/>
          <p:cNvSpPr/>
          <p:nvPr/>
        </p:nvSpPr>
        <p:spPr>
          <a:xfrm>
            <a:off x="1382447" y="493555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382447" y="354851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400521" y="2516252"/>
            <a:ext cx="1589103" cy="457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개인 정보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38055" y="3468079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 출력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38055" y="4303644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비밀번호 </a:t>
            </a:r>
            <a:r>
              <a:rPr lang="ko-KR" altLang="en-US" sz="1400" dirty="0">
                <a:solidFill>
                  <a:prstClr val="black"/>
                </a:solidFill>
              </a:rPr>
              <a:t>입력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838055" y="4855120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정보 확인</a:t>
            </a:r>
            <a:r>
              <a:rPr lang="en-US" altLang="ko-KR" sz="1400" dirty="0" smtClean="0">
                <a:solidFill>
                  <a:prstClr val="black"/>
                </a:solidFill>
              </a:rPr>
              <a:t>/</a:t>
            </a:r>
            <a:r>
              <a:rPr lang="ko-KR" altLang="en-US" sz="1400" dirty="0" smtClean="0">
                <a:solidFill>
                  <a:prstClr val="black"/>
                </a:solidFill>
              </a:rPr>
              <a:t>수정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838055" y="3152380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prstClr val="black"/>
                </a:solidFill>
              </a:rPr>
              <a:t>사원번호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838055" y="3988659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비밀번호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6383603" y="1529951"/>
            <a:ext cx="2694495" cy="584775"/>
            <a:chOff x="6383603" y="999325"/>
            <a:chExt cx="2694495" cy="584775"/>
          </a:xfrm>
        </p:grpSpPr>
        <p:sp>
          <p:nvSpPr>
            <p:cNvPr id="39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개인 정보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380356" y="2078297"/>
            <a:ext cx="2694495" cy="1046440"/>
            <a:chOff x="6383603" y="999325"/>
            <a:chExt cx="2694495" cy="1046440"/>
          </a:xfrm>
        </p:grpSpPr>
        <p:sp>
          <p:nvSpPr>
            <p:cNvPr id="42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사원번호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사원번호 출력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로그인 된 사원번호 출력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380356" y="4104536"/>
            <a:ext cx="2694495" cy="769441"/>
            <a:chOff x="6383603" y="999325"/>
            <a:chExt cx="2694495" cy="769441"/>
          </a:xfrm>
        </p:grpSpPr>
        <p:sp>
          <p:nvSpPr>
            <p:cNvPr id="45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5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57268" y="999325"/>
              <a:ext cx="242083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정보 확인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 - </a:t>
              </a:r>
              <a:r>
                <a:rPr lang="ko-KR" altLang="en-US" sz="1400" dirty="0">
                  <a:solidFill>
                    <a:prstClr val="black"/>
                  </a:solidFill>
                </a:rPr>
                <a:t>비밀번호 일치 여부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확인</a:t>
              </a:r>
              <a:endParaRPr lang="en-US" altLang="ko-KR" sz="1400" dirty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  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정보 확인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/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수정 팝업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380356" y="3088938"/>
            <a:ext cx="2694495" cy="1046440"/>
            <a:chOff x="6383603" y="999325"/>
            <a:chExt cx="2694495" cy="1046440"/>
          </a:xfrm>
        </p:grpSpPr>
        <p:sp>
          <p:nvSpPr>
            <p:cNvPr id="48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비밀번호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비밀번호 입력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입력 받기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(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정규식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)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6383603" y="999325"/>
            <a:ext cx="2694495" cy="553998"/>
            <a:chOff x="6383603" y="999325"/>
            <a:chExt cx="2694495" cy="553998"/>
          </a:xfrm>
        </p:grpSpPr>
        <p:sp>
          <p:nvSpPr>
            <p:cNvPr id="51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657268" y="999325"/>
              <a:ext cx="24208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개인 정보 팝업 화면 </a:t>
              </a:r>
              <a:r>
                <a:rPr lang="en-US" altLang="ko-KR" sz="1600" dirty="0" smtClean="0">
                  <a:solidFill>
                    <a:prstClr val="black"/>
                  </a:solidFill>
                </a:rPr>
                <a:t> </a:t>
              </a:r>
            </a:p>
            <a:p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팝업 화면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53" name="직사각형 16"/>
          <p:cNvSpPr/>
          <p:nvPr/>
        </p:nvSpPr>
        <p:spPr>
          <a:xfrm>
            <a:off x="359791" y="166474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직원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정보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개인정보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- 1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41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개인정보 확인 및 수정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8569" y="1080553"/>
            <a:ext cx="5814175" cy="553425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ko-KR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1" name="직사각형 16"/>
          <p:cNvSpPr/>
          <p:nvPr/>
        </p:nvSpPr>
        <p:spPr>
          <a:xfrm>
            <a:off x="290577" y="115989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00521" y="1154378"/>
            <a:ext cx="1589103" cy="457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개인 정보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2616" y="2817823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이름 출력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2616" y="3624373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직책 출력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61308" y="5804625"/>
            <a:ext cx="2013310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정보 수정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42616" y="2502124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이름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42616" y="3309388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직책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42616" y="2026257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 출력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42616" y="1710558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63768" y="5804305"/>
            <a:ext cx="2013310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닫기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42616" y="4420762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부서 출력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42616" y="4105777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부서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270721" y="2025543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전화번호 출력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70721" y="1710558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전화번호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266082" y="2817823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prstClr val="black"/>
                </a:solidFill>
              </a:rPr>
              <a:t>이메일</a:t>
            </a:r>
            <a:r>
              <a:rPr lang="ko-KR" altLang="en-US" sz="1400" dirty="0" smtClean="0">
                <a:solidFill>
                  <a:prstClr val="black"/>
                </a:solidFill>
              </a:rPr>
              <a:t> 출력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66082" y="2502838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prstClr val="black"/>
                </a:solidFill>
              </a:rPr>
              <a:t>이메일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266082" y="3629559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비밀번호 </a:t>
            </a:r>
            <a:r>
              <a:rPr lang="en-US" altLang="ko-KR" sz="1400" dirty="0" smtClean="0">
                <a:solidFill>
                  <a:prstClr val="black"/>
                </a:solidFill>
              </a:rPr>
              <a:t>*</a:t>
            </a:r>
            <a:r>
              <a:rPr lang="ko-KR" altLang="en-US" sz="1400" dirty="0" smtClean="0">
                <a:solidFill>
                  <a:prstClr val="black"/>
                </a:solidFill>
              </a:rPr>
              <a:t> 출력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266082" y="3314574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비밀번호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272192" y="4130294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비밀번호 재입력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268682" y="5255198"/>
            <a:ext cx="2645546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희망 연락처 출력</a:t>
            </a:r>
            <a:r>
              <a:rPr lang="en-US" altLang="ko-KR" sz="1400" dirty="0" smtClean="0">
                <a:solidFill>
                  <a:prstClr val="black"/>
                </a:solidFill>
              </a:rPr>
              <a:t>/</a:t>
            </a:r>
            <a:r>
              <a:rPr lang="ko-KR" altLang="en-US" sz="1400" dirty="0" smtClean="0">
                <a:solidFill>
                  <a:prstClr val="black"/>
                </a:solidFill>
              </a:rPr>
              <a:t>수정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68682" y="4940213"/>
            <a:ext cx="1325373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희망 연락처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587338" y="4606555"/>
            <a:ext cx="1325373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일치 확인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1" name="직사각형 16"/>
          <p:cNvSpPr/>
          <p:nvPr/>
        </p:nvSpPr>
        <p:spPr>
          <a:xfrm>
            <a:off x="1240112" y="588474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6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74123" y="37011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450505" y="161487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628556" y="162985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3374122" y="530893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3647787" y="589354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7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6383603" y="999325"/>
            <a:ext cx="2694495" cy="553998"/>
            <a:chOff x="6383603" y="999325"/>
            <a:chExt cx="2694495" cy="553998"/>
          </a:xfrm>
        </p:grpSpPr>
        <p:sp>
          <p:nvSpPr>
            <p:cNvPr id="61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57268" y="999325"/>
              <a:ext cx="24208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개인 정보 팝업 화면 </a:t>
              </a:r>
              <a:r>
                <a:rPr lang="en-US" altLang="ko-KR" sz="1600" dirty="0" smtClean="0">
                  <a:solidFill>
                    <a:prstClr val="black"/>
                  </a:solidFill>
                </a:rPr>
                <a:t> </a:t>
              </a:r>
            </a:p>
            <a:p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정보 확인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/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수정 화면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6380358" y="2071459"/>
            <a:ext cx="2694495" cy="584775"/>
            <a:chOff x="6383603" y="999325"/>
            <a:chExt cx="2694495" cy="584775"/>
          </a:xfrm>
        </p:grpSpPr>
        <p:sp>
          <p:nvSpPr>
            <p:cNvPr id="64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정보 출력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전화번호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/</a:t>
              </a:r>
              <a:r>
                <a:rPr lang="ko-KR" altLang="en-US" sz="1400" dirty="0" err="1" smtClean="0">
                  <a:solidFill>
                    <a:prstClr val="black"/>
                  </a:solidFill>
                </a:rPr>
                <a:t>이메일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6377111" y="2619805"/>
            <a:ext cx="2694495" cy="1046440"/>
            <a:chOff x="6383603" y="999325"/>
            <a:chExt cx="2694495" cy="1046440"/>
          </a:xfrm>
        </p:grpSpPr>
        <p:sp>
          <p:nvSpPr>
            <p:cNvPr id="67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비밀번호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비밀번호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*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출력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일치 확인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비밀번호 일치 확인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(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정규식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)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6377111" y="3630446"/>
            <a:ext cx="2694495" cy="1046440"/>
            <a:chOff x="6383603" y="999325"/>
            <a:chExt cx="2694495" cy="1046440"/>
          </a:xfrm>
        </p:grpSpPr>
        <p:sp>
          <p:nvSpPr>
            <p:cNvPr id="70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5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희망 연락처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입력된 정보 출력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희망 연락처 수정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수정은 새로운 내용 입력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380358" y="1540833"/>
            <a:ext cx="2694495" cy="553998"/>
            <a:chOff x="6383603" y="999325"/>
            <a:chExt cx="2694495" cy="553998"/>
          </a:xfrm>
        </p:grpSpPr>
        <p:sp>
          <p:nvSpPr>
            <p:cNvPr id="73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7268" y="999325"/>
              <a:ext cx="24208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정보 출력 </a:t>
              </a:r>
              <a:r>
                <a:rPr lang="en-US" altLang="ko-KR" sz="1600" dirty="0" smtClean="0">
                  <a:solidFill>
                    <a:prstClr val="black"/>
                  </a:solidFill>
                </a:rPr>
                <a:t> </a:t>
              </a:r>
            </a:p>
            <a:p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사원번호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/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이름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/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직책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/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부서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6382937" y="4656179"/>
            <a:ext cx="2694495" cy="584775"/>
            <a:chOff x="6383603" y="999325"/>
            <a:chExt cx="2694495" cy="584775"/>
          </a:xfrm>
        </p:grpSpPr>
        <p:sp>
          <p:nvSpPr>
            <p:cNvPr id="76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6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닫기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팝업 화면 닫기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6379693" y="5226866"/>
            <a:ext cx="2694495" cy="584775"/>
            <a:chOff x="6383603" y="999325"/>
            <a:chExt cx="2694495" cy="584775"/>
          </a:xfrm>
        </p:grpSpPr>
        <p:sp>
          <p:nvSpPr>
            <p:cNvPr id="79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7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정보 수정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비밀번호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/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희망연락처 수정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직원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정보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개인정보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- 2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580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참여인원의 기본정보 및 로그인 여부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344014" y="164352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24427" y="1664746"/>
            <a:ext cx="4864265" cy="472228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ko-KR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839756" y="1866147"/>
          <a:ext cx="459974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935"/>
                <a:gridCol w="1149935"/>
                <a:gridCol w="1149935"/>
                <a:gridCol w="114993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직책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28967" y="2997199"/>
          <a:ext cx="4596692" cy="284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173"/>
                <a:gridCol w="1149173"/>
                <a:gridCol w="1149173"/>
                <a:gridCol w="1149173"/>
              </a:tblGrid>
              <a:tr h="4742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42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42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42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42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42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861791" y="257557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918875" y="199321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6383603" y="999325"/>
            <a:ext cx="2694495" cy="584775"/>
            <a:chOff x="6383603" y="999325"/>
            <a:chExt cx="2694495" cy="584775"/>
          </a:xfrm>
        </p:grpSpPr>
        <p:sp>
          <p:nvSpPr>
            <p:cNvPr id="31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참여 인원 팝업 화면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팝업 창 출력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380359" y="1550554"/>
            <a:ext cx="2694495" cy="584775"/>
            <a:chOff x="6383603" y="999325"/>
            <a:chExt cx="2694495" cy="584775"/>
          </a:xfrm>
        </p:grpSpPr>
        <p:sp>
          <p:nvSpPr>
            <p:cNvPr id="38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ko-KR" altLang="en-US" sz="1600" dirty="0" smtClean="0">
                  <a:solidFill>
                    <a:prstClr val="black"/>
                  </a:solidFill>
                </a:rPr>
                <a:t>표 </a:t>
              </a:r>
              <a:r>
                <a:rPr lang="ko-KR" altLang="en-US" sz="1600" dirty="0" err="1" smtClean="0">
                  <a:solidFill>
                    <a:prstClr val="black"/>
                  </a:solidFill>
                </a:rPr>
                <a:t>컬럼</a:t>
              </a:r>
              <a:r>
                <a:rPr lang="ko-KR" altLang="en-US" sz="1600" dirty="0" err="1">
                  <a:solidFill>
                    <a:prstClr val="black"/>
                  </a:solidFill>
                </a:rPr>
                <a:t>명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380359" y="2108622"/>
            <a:ext cx="2694495" cy="1077218"/>
            <a:chOff x="6383603" y="999325"/>
            <a:chExt cx="2694495" cy="1077218"/>
          </a:xfrm>
        </p:grpSpPr>
        <p:sp>
          <p:nvSpPr>
            <p:cNvPr id="41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57268" y="999325"/>
              <a:ext cx="24208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이름 입력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6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입력 받기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검색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일치하는 정보 출력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918875" y="310084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4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0049" y="2545888"/>
            <a:ext cx="1793426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prstClr val="black"/>
                </a:solidFill>
              </a:rPr>
              <a:t>이름 입력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58732" y="2545888"/>
            <a:ext cx="1166927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prstClr val="black"/>
                </a:solidFill>
              </a:rPr>
              <a:t>검색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98623" y="5960533"/>
            <a:ext cx="22601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prstClr val="black"/>
                </a:solidFill>
              </a:rPr>
              <a:t>페이징</a:t>
            </a:r>
            <a:r>
              <a:rPr lang="ko-KR" altLang="en-US" sz="1200" dirty="0" smtClean="0">
                <a:solidFill>
                  <a:prstClr val="black"/>
                </a:solidFill>
              </a:rPr>
              <a:t> 처리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5" name="직사각형 16"/>
          <p:cNvSpPr/>
          <p:nvPr/>
        </p:nvSpPr>
        <p:spPr>
          <a:xfrm>
            <a:off x="1656533" y="596053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5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6416554" y="3159356"/>
            <a:ext cx="2694495" cy="800219"/>
            <a:chOff x="6383603" y="999325"/>
            <a:chExt cx="2694495" cy="800219"/>
          </a:xfrm>
        </p:grpSpPr>
        <p:sp>
          <p:nvSpPr>
            <p:cNvPr id="47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57268" y="999325"/>
              <a:ext cx="242083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리스트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프로젝트 참여 인원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400" dirty="0" smtClean="0">
                  <a:solidFill>
                    <a:prstClr val="black"/>
                  </a:solidFill>
                </a:rPr>
                <a:t>    리스트 출력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416553" y="3921357"/>
            <a:ext cx="2694495" cy="800219"/>
            <a:chOff x="6383603" y="999325"/>
            <a:chExt cx="2694495" cy="800219"/>
          </a:xfrm>
        </p:grpSpPr>
        <p:sp>
          <p:nvSpPr>
            <p:cNvPr id="50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5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657268" y="999325"/>
              <a:ext cx="242083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>
                  <a:solidFill>
                    <a:prstClr val="black"/>
                  </a:solidFill>
                </a:rPr>
                <a:t>페이징</a:t>
              </a:r>
              <a:r>
                <a:rPr lang="ko-KR" altLang="en-US" sz="1600" dirty="0" smtClean="0">
                  <a:solidFill>
                    <a:prstClr val="black"/>
                  </a:solidFill>
                </a:rPr>
                <a:t> 처리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리스트에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5~6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줄 출력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400" dirty="0" smtClean="0">
                  <a:solidFill>
                    <a:prstClr val="black"/>
                  </a:solidFill>
                </a:rPr>
                <a:t>    </a:t>
              </a:r>
              <a:r>
                <a:rPr lang="ko-KR" altLang="en-US" sz="1400" dirty="0" err="1" smtClean="0">
                  <a:solidFill>
                    <a:prstClr val="black"/>
                  </a:solidFill>
                </a:rPr>
                <a:t>페이징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 처리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직원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정보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참여인원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59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로그인 </a:t>
            </a:r>
            <a:r>
              <a:rPr lang="en-US" altLang="ko-KR" sz="1200" dirty="0" smtClean="0">
                <a:solidFill>
                  <a:prstClr val="black"/>
                </a:solidFill>
              </a:rPr>
              <a:t>&amp;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메인화면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166718" y="1883138"/>
            <a:ext cx="1727472" cy="823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prstClr val="black"/>
                </a:solidFill>
              </a:rPr>
              <a:t>회사명</a:t>
            </a:r>
            <a:endParaRPr lang="ko-KR" altLang="en-US" sz="3200" dirty="0">
              <a:solidFill>
                <a:prstClr val="black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51610" y="3388093"/>
            <a:ext cx="1806944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 </a:t>
            </a:r>
            <a:r>
              <a:rPr lang="ko-KR" altLang="en-US" sz="1400" dirty="0">
                <a:solidFill>
                  <a:prstClr val="black"/>
                </a:solidFill>
              </a:rPr>
              <a:t>입력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151610" y="3941458"/>
            <a:ext cx="1806944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비밀번호 입력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151610" y="4702346"/>
            <a:ext cx="1806944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로그인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151610" y="5196768"/>
            <a:ext cx="1806944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회원 등록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54767" y="4440644"/>
            <a:ext cx="595518" cy="194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prstClr val="black"/>
                </a:solidFill>
              </a:rPr>
              <a:t>사원번호 </a:t>
            </a:r>
            <a:r>
              <a:rPr lang="ko-KR" altLang="en-US" sz="700" dirty="0">
                <a:solidFill>
                  <a:prstClr val="black"/>
                </a:solidFill>
              </a:rPr>
              <a:t>저장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156990" y="5667862"/>
            <a:ext cx="595518" cy="194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prstClr val="black"/>
                </a:solidFill>
              </a:rPr>
              <a:t>사원번호 </a:t>
            </a:r>
            <a:r>
              <a:rPr lang="ko-KR" altLang="en-US" sz="700" dirty="0">
                <a:solidFill>
                  <a:prstClr val="black"/>
                </a:solidFill>
              </a:rPr>
              <a:t>찾기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425861" y="5667862"/>
            <a:ext cx="541380" cy="194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prstClr val="black"/>
                </a:solidFill>
              </a:rPr>
              <a:t>비밀번호 </a:t>
            </a:r>
            <a:r>
              <a:rPr lang="ko-KR" altLang="en-US" sz="700" dirty="0" smtClean="0">
                <a:solidFill>
                  <a:prstClr val="black"/>
                </a:solidFill>
              </a:rPr>
              <a:t>찾기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37253" y="2793220"/>
            <a:ext cx="218640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</a:rPr>
              <a:t>Project Management System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1" name="직사각형 16"/>
          <p:cNvSpPr/>
          <p:nvPr/>
        </p:nvSpPr>
        <p:spPr>
          <a:xfrm>
            <a:off x="1784056" y="21412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781488" y="344601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7" name="직사각형 16"/>
          <p:cNvSpPr/>
          <p:nvPr/>
        </p:nvSpPr>
        <p:spPr>
          <a:xfrm>
            <a:off x="1781488" y="40004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784055" y="283630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9" name="직사각형 16"/>
          <p:cNvSpPr/>
          <p:nvPr/>
        </p:nvSpPr>
        <p:spPr>
          <a:xfrm>
            <a:off x="1786738" y="441688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5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40" name="직사각형 16"/>
          <p:cNvSpPr/>
          <p:nvPr/>
        </p:nvSpPr>
        <p:spPr>
          <a:xfrm>
            <a:off x="1781488" y="476327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6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41" name="직사각형 16"/>
          <p:cNvSpPr/>
          <p:nvPr/>
        </p:nvSpPr>
        <p:spPr>
          <a:xfrm>
            <a:off x="1781487" y="526206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7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42" name="직사각형 16"/>
          <p:cNvSpPr/>
          <p:nvPr/>
        </p:nvSpPr>
        <p:spPr>
          <a:xfrm>
            <a:off x="1781487" y="562883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8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6383603" y="999325"/>
            <a:ext cx="2694495" cy="584775"/>
            <a:chOff x="6383603" y="999325"/>
            <a:chExt cx="2694495" cy="584775"/>
          </a:xfrm>
        </p:grpSpPr>
        <p:sp>
          <p:nvSpPr>
            <p:cNvPr id="44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회사명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380359" y="1550554"/>
            <a:ext cx="2694495" cy="584775"/>
            <a:chOff x="6383603" y="999325"/>
            <a:chExt cx="2694495" cy="584775"/>
          </a:xfrm>
        </p:grpSpPr>
        <p:sp>
          <p:nvSpPr>
            <p:cNvPr id="47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prstClr val="black"/>
                  </a:solidFill>
                </a:rPr>
                <a:t>P.M.S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380356" y="2105030"/>
            <a:ext cx="2694495" cy="584775"/>
            <a:chOff x="6383603" y="999325"/>
            <a:chExt cx="2694495" cy="584775"/>
          </a:xfrm>
        </p:grpSpPr>
        <p:sp>
          <p:nvSpPr>
            <p:cNvPr id="50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사원번호 입력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입력 받기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380356" y="2656259"/>
            <a:ext cx="2694495" cy="553998"/>
            <a:chOff x="6383603" y="999325"/>
            <a:chExt cx="2694495" cy="553998"/>
          </a:xfrm>
        </p:grpSpPr>
        <p:sp>
          <p:nvSpPr>
            <p:cNvPr id="53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57268" y="999325"/>
              <a:ext cx="24208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비밀번호 입력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입력 받기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377112" y="3178310"/>
            <a:ext cx="2694495" cy="584775"/>
            <a:chOff x="6383603" y="999325"/>
            <a:chExt cx="2694495" cy="584775"/>
          </a:xfrm>
        </p:grpSpPr>
        <p:sp>
          <p:nvSpPr>
            <p:cNvPr id="56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5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사원번호 저장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체크박스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6383603" y="4848627"/>
            <a:ext cx="2694495" cy="584775"/>
            <a:chOff x="6383603" y="999325"/>
            <a:chExt cx="2694495" cy="584775"/>
          </a:xfrm>
        </p:grpSpPr>
        <p:sp>
          <p:nvSpPr>
            <p:cNvPr id="59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8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사원번호</a:t>
              </a:r>
              <a:r>
                <a:rPr lang="en-US" altLang="ko-KR" sz="1600" dirty="0" smtClean="0">
                  <a:solidFill>
                    <a:prstClr val="black"/>
                  </a:solidFill>
                </a:rPr>
                <a:t>/</a:t>
              </a:r>
              <a:r>
                <a:rPr lang="ko-KR" altLang="en-US" sz="1600" dirty="0" smtClean="0">
                  <a:solidFill>
                    <a:prstClr val="black"/>
                  </a:solidFill>
                </a:rPr>
                <a:t>비밀번호 찾기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페이지 이동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375763" y="4276220"/>
            <a:ext cx="2694495" cy="584775"/>
            <a:chOff x="6383603" y="999325"/>
            <a:chExt cx="2694495" cy="584775"/>
          </a:xfrm>
        </p:grpSpPr>
        <p:sp>
          <p:nvSpPr>
            <p:cNvPr id="62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7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회원 등록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페이지 이동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6383603" y="3721169"/>
            <a:ext cx="2694495" cy="584775"/>
            <a:chOff x="6383603" y="999325"/>
            <a:chExt cx="2694495" cy="584775"/>
          </a:xfrm>
        </p:grpSpPr>
        <p:sp>
          <p:nvSpPr>
            <p:cNvPr id="65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6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로그인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6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페이지 이동 버튼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직원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정보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로그인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398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사원정보의 이름</a:t>
            </a:r>
            <a:r>
              <a:rPr lang="en-US" altLang="ko-KR" sz="1200" dirty="0">
                <a:solidFill>
                  <a:prstClr val="black"/>
                </a:solidFill>
              </a:rPr>
              <a:t> &amp; </a:t>
            </a:r>
            <a:r>
              <a:rPr lang="ko-KR" altLang="en-US" sz="1200" dirty="0" err="1">
                <a:solidFill>
                  <a:prstClr val="black"/>
                </a:solidFill>
              </a:rPr>
              <a:t>이메일로</a:t>
            </a:r>
            <a:r>
              <a:rPr lang="ko-KR" altLang="en-US" sz="1200" dirty="0">
                <a:solidFill>
                  <a:prstClr val="black"/>
                </a:solidFill>
              </a:rPr>
              <a:t> 사원번호 찾기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346288" y="2338023"/>
            <a:ext cx="1444639" cy="457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 </a:t>
            </a:r>
            <a:r>
              <a:rPr lang="ko-KR" altLang="en-US" sz="1400" dirty="0">
                <a:solidFill>
                  <a:prstClr val="black"/>
                </a:solidFill>
              </a:rPr>
              <a:t>찾기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941162" y="3289850"/>
            <a:ext cx="218640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이름 입력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41162" y="4125415"/>
            <a:ext cx="218640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prstClr val="black"/>
                </a:solidFill>
              </a:rPr>
              <a:t>이메일</a:t>
            </a:r>
            <a:r>
              <a:rPr lang="ko-KR" altLang="en-US" sz="1400" dirty="0">
                <a:solidFill>
                  <a:prstClr val="black"/>
                </a:solidFill>
              </a:rPr>
              <a:t> 입력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941162" y="4676891"/>
            <a:ext cx="218640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확인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945055" y="2974151"/>
            <a:ext cx="745943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이름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45055" y="3810430"/>
            <a:ext cx="745943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prstClr val="black"/>
                </a:solidFill>
              </a:rPr>
              <a:t>이메일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7" name="직사각형 16"/>
          <p:cNvSpPr/>
          <p:nvPr/>
        </p:nvSpPr>
        <p:spPr>
          <a:xfrm>
            <a:off x="3819695" y="24490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819695" y="422039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9" name="직사각형 16"/>
          <p:cNvSpPr/>
          <p:nvPr/>
        </p:nvSpPr>
        <p:spPr>
          <a:xfrm>
            <a:off x="3819695" y="477187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819695" y="338483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6383603" y="999325"/>
            <a:ext cx="2694495" cy="584775"/>
            <a:chOff x="6383603" y="999325"/>
            <a:chExt cx="2694495" cy="584775"/>
          </a:xfrm>
        </p:grpSpPr>
        <p:sp>
          <p:nvSpPr>
            <p:cNvPr id="37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사원번호 찾기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380359" y="1550554"/>
            <a:ext cx="2694495" cy="1046440"/>
            <a:chOff x="6383603" y="999325"/>
            <a:chExt cx="2694495" cy="1046440"/>
          </a:xfrm>
        </p:grpSpPr>
        <p:sp>
          <p:nvSpPr>
            <p:cNvPr id="40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이름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이름 입력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입력 받기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380356" y="2562234"/>
            <a:ext cx="2694495" cy="1077218"/>
            <a:chOff x="6383603" y="999325"/>
            <a:chExt cx="2694495" cy="1077218"/>
          </a:xfrm>
        </p:grpSpPr>
        <p:sp>
          <p:nvSpPr>
            <p:cNvPr id="43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57268" y="999325"/>
              <a:ext cx="24208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>
                  <a:solidFill>
                    <a:prstClr val="black"/>
                  </a:solidFill>
                </a:rPr>
                <a:t>이메일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6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600" dirty="0" err="1" smtClean="0">
                  <a:solidFill>
                    <a:prstClr val="black"/>
                  </a:solidFill>
                </a:rPr>
                <a:t>이메일</a:t>
              </a:r>
              <a:r>
                <a:rPr lang="ko-KR" altLang="en-US" sz="1600" dirty="0" smtClean="0">
                  <a:solidFill>
                    <a:prstClr val="black"/>
                  </a:solidFill>
                </a:rPr>
                <a:t> 입력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입력 받기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6380356" y="3599845"/>
            <a:ext cx="2694495" cy="769441"/>
            <a:chOff x="6383603" y="999325"/>
            <a:chExt cx="2694495" cy="769441"/>
          </a:xfrm>
        </p:grpSpPr>
        <p:sp>
          <p:nvSpPr>
            <p:cNvPr id="46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57268" y="999325"/>
              <a:ext cx="242083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확인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이름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, </a:t>
              </a:r>
              <a:r>
                <a:rPr lang="ko-KR" altLang="en-US" sz="1400" dirty="0" err="1" smtClean="0">
                  <a:solidFill>
                    <a:prstClr val="black"/>
                  </a:solidFill>
                </a:rPr>
                <a:t>이메일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 일치하는 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 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사원번호 출력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직원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정보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사원번호찾기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- 1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0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이름</a:t>
            </a:r>
            <a:r>
              <a:rPr lang="en-US" altLang="ko-KR" sz="1200" dirty="0">
                <a:solidFill>
                  <a:prstClr val="black"/>
                </a:solidFill>
              </a:rPr>
              <a:t> &amp; </a:t>
            </a:r>
            <a:r>
              <a:rPr lang="ko-KR" altLang="en-US" sz="1200" dirty="0" err="1">
                <a:solidFill>
                  <a:prstClr val="black"/>
                </a:solidFill>
              </a:rPr>
              <a:t>이메일이</a:t>
            </a:r>
            <a:r>
              <a:rPr lang="ko-KR" altLang="en-US" sz="1200" dirty="0">
                <a:solidFill>
                  <a:prstClr val="black"/>
                </a:solidFill>
              </a:rPr>
              <a:t> 일치하는 사원번호 출력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361718" y="2305042"/>
            <a:ext cx="1444639" cy="457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 </a:t>
            </a:r>
            <a:r>
              <a:rPr lang="ko-KR" altLang="en-US" sz="1400" dirty="0">
                <a:solidFill>
                  <a:prstClr val="black"/>
                </a:solidFill>
              </a:rPr>
              <a:t>찾기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825084" y="2922525"/>
            <a:ext cx="981034" cy="3433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28341" y="3361805"/>
            <a:ext cx="2419556" cy="457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prstClr val="black"/>
                </a:solidFill>
              </a:rPr>
              <a:t>사원번호 </a:t>
            </a:r>
            <a:r>
              <a:rPr lang="ko-KR" altLang="en-US" sz="1400" dirty="0">
                <a:solidFill>
                  <a:prstClr val="black"/>
                </a:solidFill>
              </a:rPr>
              <a:t>출력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843581" y="3977004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로그인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45077" y="4539888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비밀번호 찾기</a:t>
            </a:r>
          </a:p>
        </p:txBody>
      </p:sp>
      <p:sp>
        <p:nvSpPr>
          <p:cNvPr id="25" name="직사각형 16"/>
          <p:cNvSpPr/>
          <p:nvPr/>
        </p:nvSpPr>
        <p:spPr>
          <a:xfrm>
            <a:off x="3904029" y="240780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04029" y="405802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8" name="직사각형 16"/>
          <p:cNvSpPr/>
          <p:nvPr/>
        </p:nvSpPr>
        <p:spPr>
          <a:xfrm>
            <a:off x="3904029" y="462657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904029" y="332712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6383603" y="999325"/>
            <a:ext cx="2694495" cy="584775"/>
            <a:chOff x="6383603" y="999325"/>
            <a:chExt cx="2694495" cy="584775"/>
          </a:xfrm>
        </p:grpSpPr>
        <p:sp>
          <p:nvSpPr>
            <p:cNvPr id="33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사원번호 찾기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380359" y="1550554"/>
            <a:ext cx="2694495" cy="1046440"/>
            <a:chOff x="6383603" y="999325"/>
            <a:chExt cx="2694495" cy="1046440"/>
          </a:xfrm>
        </p:grpSpPr>
        <p:sp>
          <p:nvSpPr>
            <p:cNvPr id="39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사원번호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사원번호 출력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일치하는 사원번호 출력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380356" y="2571962"/>
            <a:ext cx="2694495" cy="584775"/>
            <a:chOff x="6383603" y="1028509"/>
            <a:chExt cx="2694495" cy="584775"/>
          </a:xfrm>
        </p:grpSpPr>
        <p:sp>
          <p:nvSpPr>
            <p:cNvPr id="42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57268" y="1028509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로그인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6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로그인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(</a:t>
              </a:r>
              <a:r>
                <a:rPr lang="ko-KR" altLang="en-US" sz="1400" dirty="0" err="1" smtClean="0">
                  <a:solidFill>
                    <a:prstClr val="black"/>
                  </a:solidFill>
                </a:rPr>
                <a:t>메인화면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)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이동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380356" y="3152374"/>
            <a:ext cx="2694495" cy="553998"/>
            <a:chOff x="6383603" y="999325"/>
            <a:chExt cx="2694495" cy="553998"/>
          </a:xfrm>
        </p:grpSpPr>
        <p:sp>
          <p:nvSpPr>
            <p:cNvPr id="45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57268" y="999325"/>
              <a:ext cx="24208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비밀번호 찾기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페이지 이동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직원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정보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사원번호찾기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- 2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9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6" y="772093"/>
            <a:ext cx="4674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사원번호</a:t>
            </a:r>
            <a:r>
              <a:rPr lang="en-US" altLang="ko-KR" sz="1200" dirty="0">
                <a:solidFill>
                  <a:prstClr val="black"/>
                </a:solidFill>
              </a:rPr>
              <a:t> &amp; </a:t>
            </a:r>
            <a:r>
              <a:rPr lang="ko-KR" altLang="en-US" sz="1200" dirty="0">
                <a:solidFill>
                  <a:prstClr val="black"/>
                </a:solidFill>
              </a:rPr>
              <a:t>이름</a:t>
            </a:r>
            <a:r>
              <a:rPr lang="en-US" altLang="ko-KR" sz="1200" dirty="0">
                <a:solidFill>
                  <a:prstClr val="black"/>
                </a:solidFill>
              </a:rPr>
              <a:t> &amp; </a:t>
            </a:r>
            <a:r>
              <a:rPr lang="ko-KR" altLang="en-US" sz="1200" dirty="0" err="1">
                <a:solidFill>
                  <a:prstClr val="black"/>
                </a:solidFill>
              </a:rPr>
              <a:t>이메일이</a:t>
            </a:r>
            <a:r>
              <a:rPr lang="ko-KR" altLang="en-US" sz="1200" dirty="0">
                <a:solidFill>
                  <a:prstClr val="black"/>
                </a:solidFill>
              </a:rPr>
              <a:t> 일치하면 비밀번호 </a:t>
            </a:r>
            <a:r>
              <a:rPr lang="ko-KR" altLang="en-US" sz="1200" dirty="0" smtClean="0">
                <a:solidFill>
                  <a:prstClr val="black"/>
                </a:solidFill>
              </a:rPr>
              <a:t>재설정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277148" y="1870114"/>
            <a:ext cx="1589103" cy="457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비밀번호 찾기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834934" y="2726691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 </a:t>
            </a:r>
            <a:r>
              <a:rPr lang="ko-KR" altLang="en-US" sz="1400" dirty="0">
                <a:solidFill>
                  <a:prstClr val="black"/>
                </a:solidFill>
              </a:rPr>
              <a:t>입력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834934" y="4513132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prstClr val="black"/>
                </a:solidFill>
              </a:rPr>
              <a:t>이메일</a:t>
            </a:r>
            <a:r>
              <a:rPr lang="ko-KR" altLang="en-US" sz="1400" dirty="0">
                <a:solidFill>
                  <a:prstClr val="black"/>
                </a:solidFill>
              </a:rPr>
              <a:t> 입력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834934" y="5320589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변경하기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41142" y="2410992"/>
            <a:ext cx="989608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41142" y="4198147"/>
            <a:ext cx="989608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prstClr val="black"/>
                </a:solidFill>
              </a:rPr>
              <a:t>이메일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34934" y="3625238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이름 </a:t>
            </a:r>
            <a:r>
              <a:rPr lang="ko-KR" altLang="en-US" sz="1400" dirty="0">
                <a:solidFill>
                  <a:prstClr val="black"/>
                </a:solidFill>
              </a:rPr>
              <a:t>입력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841142" y="3309539"/>
            <a:ext cx="989608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이름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837546" y="5003289"/>
            <a:ext cx="1505355" cy="239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인증번호 입력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95295" y="4989701"/>
            <a:ext cx="745943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</a:rPr>
              <a:t>전송</a:t>
            </a:r>
            <a:r>
              <a:rPr lang="en-US" altLang="ko-KR" sz="1000" dirty="0" smtClean="0">
                <a:solidFill>
                  <a:prstClr val="black"/>
                </a:solidFill>
              </a:rPr>
              <a:t>/</a:t>
            </a:r>
            <a:r>
              <a:rPr lang="ko-KR" altLang="en-US" sz="1000" dirty="0" smtClean="0">
                <a:solidFill>
                  <a:prstClr val="black"/>
                </a:solidFill>
              </a:rPr>
              <a:t>인증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3" name="직사각형 16"/>
          <p:cNvSpPr/>
          <p:nvPr/>
        </p:nvSpPr>
        <p:spPr>
          <a:xfrm>
            <a:off x="4006905" y="197709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006903" y="361230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8" name="직사각형 16"/>
          <p:cNvSpPr/>
          <p:nvPr/>
        </p:nvSpPr>
        <p:spPr>
          <a:xfrm>
            <a:off x="4006902" y="44939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006904" y="273144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40" name="직사각형 16"/>
          <p:cNvSpPr/>
          <p:nvPr/>
        </p:nvSpPr>
        <p:spPr>
          <a:xfrm>
            <a:off x="4006795" y="497543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41" name="직사각형 16"/>
          <p:cNvSpPr/>
          <p:nvPr/>
        </p:nvSpPr>
        <p:spPr>
          <a:xfrm>
            <a:off x="4006794" y="540834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6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6383603" y="999325"/>
            <a:ext cx="2694495" cy="584775"/>
            <a:chOff x="6383603" y="999325"/>
            <a:chExt cx="2694495" cy="584775"/>
          </a:xfrm>
        </p:grpSpPr>
        <p:sp>
          <p:nvSpPr>
            <p:cNvPr id="43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비밀번호 찾기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6380356" y="1547671"/>
            <a:ext cx="2694495" cy="1046440"/>
            <a:chOff x="6383603" y="999325"/>
            <a:chExt cx="2694495" cy="1046440"/>
          </a:xfrm>
        </p:grpSpPr>
        <p:sp>
          <p:nvSpPr>
            <p:cNvPr id="46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사원번호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사원번호 입력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입력 받기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6380356" y="3573910"/>
            <a:ext cx="2694495" cy="1077218"/>
            <a:chOff x="6383603" y="999325"/>
            <a:chExt cx="2694495" cy="1077218"/>
          </a:xfrm>
        </p:grpSpPr>
        <p:sp>
          <p:nvSpPr>
            <p:cNvPr id="49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57268" y="999325"/>
              <a:ext cx="24208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>
                  <a:solidFill>
                    <a:prstClr val="black"/>
                  </a:solidFill>
                </a:rPr>
                <a:t>이메일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6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600" dirty="0" err="1" smtClean="0">
                  <a:solidFill>
                    <a:prstClr val="black"/>
                  </a:solidFill>
                </a:rPr>
                <a:t>이메일</a:t>
              </a:r>
              <a:r>
                <a:rPr lang="ko-KR" altLang="en-US" sz="1600" dirty="0" smtClean="0">
                  <a:solidFill>
                    <a:prstClr val="black"/>
                  </a:solidFill>
                </a:rPr>
                <a:t> 입력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입력 받기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6380356" y="4747710"/>
            <a:ext cx="2694495" cy="1015663"/>
            <a:chOff x="6383603" y="999325"/>
            <a:chExt cx="2694495" cy="1015663"/>
          </a:xfrm>
        </p:grpSpPr>
        <p:sp>
          <p:nvSpPr>
            <p:cNvPr id="52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5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657268" y="999325"/>
              <a:ext cx="24208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인증번호 입력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입력 받기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전송</a:t>
              </a:r>
              <a:r>
                <a:rPr lang="en-US" altLang="ko-KR" sz="1600" dirty="0" smtClean="0">
                  <a:solidFill>
                    <a:prstClr val="black"/>
                  </a:solidFill>
                </a:rPr>
                <a:t>/</a:t>
              </a:r>
              <a:r>
                <a:rPr lang="ko-KR" altLang="en-US" sz="1600" dirty="0" smtClean="0">
                  <a:solidFill>
                    <a:prstClr val="black"/>
                  </a:solidFill>
                </a:rPr>
                <a:t>인증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인증번호 전송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/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인증 버튼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380356" y="2558312"/>
            <a:ext cx="2694495" cy="1046440"/>
            <a:chOff x="6383603" y="999325"/>
            <a:chExt cx="2694495" cy="1046440"/>
          </a:xfrm>
        </p:grpSpPr>
        <p:sp>
          <p:nvSpPr>
            <p:cNvPr id="55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이름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이름 입력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입력 받기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380356" y="5741133"/>
            <a:ext cx="2694495" cy="553998"/>
            <a:chOff x="6383603" y="999325"/>
            <a:chExt cx="2694495" cy="553998"/>
          </a:xfrm>
        </p:grpSpPr>
        <p:sp>
          <p:nvSpPr>
            <p:cNvPr id="58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6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657268" y="999325"/>
              <a:ext cx="24208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변경하기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비밀번호 변경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페이지 이동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직원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정보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비밀번호찾기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- 1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013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 </a:t>
            </a:r>
            <a:r>
              <a:rPr lang="ko-KR" altLang="en-US" sz="1200" dirty="0">
                <a:solidFill>
                  <a:prstClr val="black"/>
                </a:solidFill>
              </a:rPr>
              <a:t>비밀번호 변경하기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282548" y="2291636"/>
            <a:ext cx="1589103" cy="457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비밀번호 찾기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840334" y="3252713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새 비밀번호 입력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840334" y="4107734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새 비밀번호 재입력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840334" y="4659210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변경하기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36814" y="2937014"/>
            <a:ext cx="1361285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새 비밀번호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836814" y="3792749"/>
            <a:ext cx="1361285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새 </a:t>
            </a:r>
            <a:r>
              <a:rPr lang="ko-KR" altLang="en-US" sz="1200">
                <a:solidFill>
                  <a:prstClr val="black"/>
                </a:solidFill>
              </a:rPr>
              <a:t>비밀번호 확인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7" name="직사각형 16"/>
          <p:cNvSpPr/>
          <p:nvPr/>
        </p:nvSpPr>
        <p:spPr>
          <a:xfrm>
            <a:off x="3929318" y="236480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33035" y="408118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9" name="직사각형 16"/>
          <p:cNvSpPr/>
          <p:nvPr/>
        </p:nvSpPr>
        <p:spPr>
          <a:xfrm>
            <a:off x="3929317" y="471629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31414" y="322936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6383603" y="999325"/>
            <a:ext cx="2694495" cy="584775"/>
            <a:chOff x="6383603" y="999325"/>
            <a:chExt cx="2694495" cy="584775"/>
          </a:xfrm>
        </p:grpSpPr>
        <p:sp>
          <p:nvSpPr>
            <p:cNvPr id="37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비밀번호 찾기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380356" y="1547671"/>
            <a:ext cx="2694495" cy="1046440"/>
            <a:chOff x="6383603" y="999325"/>
            <a:chExt cx="2694495" cy="1046440"/>
          </a:xfrm>
        </p:grpSpPr>
        <p:sp>
          <p:nvSpPr>
            <p:cNvPr id="40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새 비밀번호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새 비밀번호 입력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입력 받기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(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정규식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)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380356" y="3573910"/>
            <a:ext cx="2694495" cy="769441"/>
            <a:chOff x="6383603" y="999325"/>
            <a:chExt cx="2694495" cy="769441"/>
          </a:xfrm>
        </p:grpSpPr>
        <p:sp>
          <p:nvSpPr>
            <p:cNvPr id="43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57268" y="999325"/>
              <a:ext cx="242083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변경하기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 - </a:t>
              </a:r>
              <a:r>
                <a:rPr lang="ko-KR" altLang="en-US" sz="1400" dirty="0">
                  <a:solidFill>
                    <a:prstClr val="black"/>
                  </a:solidFill>
                </a:rPr>
                <a:t>비밀번호 일치 여부 확인</a:t>
              </a:r>
              <a:endParaRPr lang="en-US" altLang="ko-KR" sz="1400" dirty="0">
                <a:solidFill>
                  <a:prstClr val="black"/>
                </a:solidFill>
              </a:endParaRPr>
            </a:p>
            <a:p>
              <a:r>
                <a:rPr lang="en-US" altLang="ko-KR" sz="1400" dirty="0" smtClean="0">
                  <a:solidFill>
                    <a:prstClr val="black"/>
                  </a:solidFill>
                </a:rPr>
                <a:t>  - </a:t>
              </a:r>
              <a:r>
                <a:rPr lang="ko-KR" altLang="en-US" sz="1400" dirty="0">
                  <a:solidFill>
                    <a:prstClr val="black"/>
                  </a:solidFill>
                </a:rPr>
                <a:t>로그인 페이지 이동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6380356" y="2558312"/>
            <a:ext cx="2694495" cy="1046440"/>
            <a:chOff x="6383603" y="999325"/>
            <a:chExt cx="2694495" cy="1046440"/>
          </a:xfrm>
        </p:grpSpPr>
        <p:sp>
          <p:nvSpPr>
            <p:cNvPr id="46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새 비밀번호 확인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새 비밀번호 재입력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입력 받기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(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정규식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)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직원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정보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비밀번호찾기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- 2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3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4227" y="892448"/>
            <a:ext cx="3888259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T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opic </a:t>
            </a:r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election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37332" y="5247474"/>
            <a:ext cx="9085811" cy="13137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7680" y="1635042"/>
            <a:ext cx="84246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27E8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PMS</a:t>
            </a:r>
            <a:r>
              <a:rPr lang="en-US" altLang="ko-KR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(Project Management System)?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기업이 운영하는 다양한 프로젝트의 정보개요</a:t>
            </a:r>
            <a:r>
              <a:rPr lang="en-US" altLang="ko-KR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진척현황</a:t>
            </a:r>
            <a:r>
              <a:rPr lang="en-US" altLang="ko-KR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인력배정</a:t>
            </a:r>
            <a:r>
              <a:rPr lang="en-US" altLang="ko-KR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 err="1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원기분석등의</a:t>
            </a:r>
            <a:r>
              <a:rPr lang="ko-KR" altLang="en-US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정보를 한 눈에 조회할 수 있어 기업의 전략추진과 경영혁신</a:t>
            </a:r>
            <a:r>
              <a:rPr lang="en-US" altLang="ko-KR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운영관리를 체계적으로 관리하여 업무의 생산성과 효율성을 향상시키는 솔루션</a:t>
            </a:r>
            <a:endParaRPr lang="en-US" altLang="ko-KR" dirty="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27E8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PMS</a:t>
            </a:r>
            <a:r>
              <a:rPr lang="ko-KR" altLang="en-US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통한 프로젝트 관리</a:t>
            </a:r>
            <a:endParaRPr lang="en-US" altLang="ko-KR" dirty="0" smtClean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실제로 기업들이 활용하는 </a:t>
            </a:r>
            <a:r>
              <a:rPr lang="en-US" altLang="ko-KR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PMS</a:t>
            </a:r>
            <a:r>
              <a:rPr lang="ko-KR" altLang="en-US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직접 개발해서 프로젝트의 진행상황</a:t>
            </a:r>
            <a:r>
              <a:rPr lang="en-US" altLang="ko-KR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소요시간</a:t>
            </a:r>
            <a:r>
              <a:rPr lang="en-US" altLang="ko-KR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비용을 체계적으로 관리함으로써 프로젝트 진행효율을 향상시키고 한다</a:t>
            </a:r>
            <a:r>
              <a:rPr lang="en-US" altLang="ko-KR" dirty="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306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사원번호</a:t>
            </a:r>
            <a:r>
              <a:rPr lang="en-US" altLang="ko-KR" sz="1200" dirty="0">
                <a:solidFill>
                  <a:prstClr val="black"/>
                </a:solidFill>
              </a:rPr>
              <a:t> &amp; </a:t>
            </a:r>
            <a:r>
              <a:rPr lang="ko-KR" altLang="en-US" sz="1200" dirty="0">
                <a:solidFill>
                  <a:prstClr val="black"/>
                </a:solidFill>
              </a:rPr>
              <a:t>이름으로 회원 등록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356019" y="2338023"/>
            <a:ext cx="1444639" cy="457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회원 등록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41573" y="3289850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 </a:t>
            </a:r>
            <a:r>
              <a:rPr lang="ko-KR" altLang="en-US" sz="1400" dirty="0">
                <a:solidFill>
                  <a:prstClr val="black"/>
                </a:solidFill>
              </a:rPr>
              <a:t>입력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841573" y="4125415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이름 </a:t>
            </a:r>
            <a:r>
              <a:rPr lang="ko-KR" altLang="en-US" sz="1400" dirty="0">
                <a:solidFill>
                  <a:prstClr val="black"/>
                </a:solidFill>
              </a:rPr>
              <a:t>입력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841573" y="4676891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회원 등록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38056" y="2974151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38056" y="3810430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이름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7" name="직사각형 16"/>
          <p:cNvSpPr/>
          <p:nvPr/>
        </p:nvSpPr>
        <p:spPr>
          <a:xfrm>
            <a:off x="3916857" y="24141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16857" y="418547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9" name="직사각형 16"/>
          <p:cNvSpPr/>
          <p:nvPr/>
        </p:nvSpPr>
        <p:spPr>
          <a:xfrm>
            <a:off x="3916857" y="473695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16857" y="334991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6383603" y="999325"/>
            <a:ext cx="2694495" cy="584775"/>
            <a:chOff x="6383603" y="999325"/>
            <a:chExt cx="2694495" cy="584775"/>
          </a:xfrm>
        </p:grpSpPr>
        <p:sp>
          <p:nvSpPr>
            <p:cNvPr id="37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회원 등록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380359" y="1550554"/>
            <a:ext cx="2694495" cy="1046440"/>
            <a:chOff x="6383603" y="999325"/>
            <a:chExt cx="2694495" cy="1046440"/>
          </a:xfrm>
        </p:grpSpPr>
        <p:sp>
          <p:nvSpPr>
            <p:cNvPr id="40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사원번호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사원번호 입력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입력 받기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380356" y="2562234"/>
            <a:ext cx="2694495" cy="1077218"/>
            <a:chOff x="6383603" y="999325"/>
            <a:chExt cx="2694495" cy="1077218"/>
          </a:xfrm>
        </p:grpSpPr>
        <p:sp>
          <p:nvSpPr>
            <p:cNvPr id="43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57268" y="999325"/>
              <a:ext cx="24208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이름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6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이름 입력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입력 받기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6380356" y="3599845"/>
            <a:ext cx="2694495" cy="769441"/>
            <a:chOff x="6383603" y="999325"/>
            <a:chExt cx="2694495" cy="769441"/>
          </a:xfrm>
        </p:grpSpPr>
        <p:sp>
          <p:nvSpPr>
            <p:cNvPr id="46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57268" y="999325"/>
              <a:ext cx="242083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회원 등록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사원번호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,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이름이 일치하면 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  </a:t>
              </a:r>
              <a:r>
                <a:rPr lang="ko-KR" altLang="en-US" sz="1400" dirty="0">
                  <a:solidFill>
                    <a:prstClr val="black"/>
                  </a:solidFill>
                </a:rPr>
                <a:t>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회원 등록 페이지로 이동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직원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정보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회원 등록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-1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52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직원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정보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회원 등록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-2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회원 등록 정보 입력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308135" y="1483797"/>
            <a:ext cx="1444639" cy="457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회원 등록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37253" y="2433768"/>
            <a:ext cx="218640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 출력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41148" y="2105180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prstClr val="black"/>
                </a:solidFill>
              </a:rPr>
              <a:t>사원번호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37253" y="3241137"/>
            <a:ext cx="218640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prstClr val="black"/>
                </a:solidFill>
              </a:rPr>
              <a:t>비밀번호 </a:t>
            </a:r>
            <a:r>
              <a:rPr lang="ko-KR" altLang="en-US" sz="1400" dirty="0">
                <a:solidFill>
                  <a:prstClr val="black"/>
                </a:solidFill>
              </a:rPr>
              <a:t>입력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941148" y="2926152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비밀번호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37253" y="5007679"/>
            <a:ext cx="218640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희망 연락처 </a:t>
            </a:r>
            <a:r>
              <a:rPr lang="ko-KR" altLang="en-US" sz="1400" dirty="0">
                <a:solidFill>
                  <a:prstClr val="black"/>
                </a:solidFill>
              </a:rPr>
              <a:t>입력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933898" y="4692694"/>
            <a:ext cx="1314692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희망 연락처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937253" y="3735667"/>
            <a:ext cx="218640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비밀번호 재입력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48392" y="4216583"/>
            <a:ext cx="986707" cy="402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일치 확인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867152" y="5751158"/>
            <a:ext cx="2326605" cy="402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black"/>
                </a:solidFill>
              </a:rPr>
              <a:t>회원 </a:t>
            </a:r>
            <a:r>
              <a:rPr lang="ko-KR" altLang="en-US" sz="1600" dirty="0" smtClean="0">
                <a:solidFill>
                  <a:prstClr val="black"/>
                </a:solidFill>
              </a:rPr>
              <a:t>등록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805769" y="5498729"/>
            <a:ext cx="612667" cy="187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prstClr val="black"/>
                </a:solidFill>
              </a:rPr>
              <a:t>핸드폰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461165" y="5494406"/>
            <a:ext cx="673934" cy="187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prstClr val="black"/>
                </a:solidFill>
              </a:rPr>
              <a:t>이메일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38" name="직사각형 16"/>
          <p:cNvSpPr/>
          <p:nvPr/>
        </p:nvSpPr>
        <p:spPr>
          <a:xfrm>
            <a:off x="3848489" y="158177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848487" y="321699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0" name="직사각형 16"/>
          <p:cNvSpPr/>
          <p:nvPr/>
        </p:nvSpPr>
        <p:spPr>
          <a:xfrm>
            <a:off x="3995573" y="481111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848488" y="233612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42" name="직사각형 16"/>
          <p:cNvSpPr/>
          <p:nvPr/>
        </p:nvSpPr>
        <p:spPr>
          <a:xfrm>
            <a:off x="3995466" y="529255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43" name="직사각형 16"/>
          <p:cNvSpPr/>
          <p:nvPr/>
        </p:nvSpPr>
        <p:spPr>
          <a:xfrm>
            <a:off x="3995465" y="572547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6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6383603" y="999325"/>
            <a:ext cx="2694495" cy="584775"/>
            <a:chOff x="6383603" y="999325"/>
            <a:chExt cx="2694495" cy="584775"/>
          </a:xfrm>
        </p:grpSpPr>
        <p:sp>
          <p:nvSpPr>
            <p:cNvPr id="45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비밀번호 찾기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380356" y="1547671"/>
            <a:ext cx="2694495" cy="1046440"/>
            <a:chOff x="6383603" y="999325"/>
            <a:chExt cx="2694495" cy="1046440"/>
          </a:xfrm>
        </p:grpSpPr>
        <p:sp>
          <p:nvSpPr>
            <p:cNvPr id="48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사원번호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사원번호 입력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입력 받기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6380356" y="3573910"/>
            <a:ext cx="2694495" cy="1077218"/>
            <a:chOff x="6383603" y="999325"/>
            <a:chExt cx="2694495" cy="1077218"/>
          </a:xfrm>
        </p:grpSpPr>
        <p:sp>
          <p:nvSpPr>
            <p:cNvPr id="51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657268" y="999325"/>
              <a:ext cx="24208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>
                  <a:solidFill>
                    <a:prstClr val="black"/>
                  </a:solidFill>
                </a:rPr>
                <a:t>이메일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6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600" dirty="0" err="1" smtClean="0">
                  <a:solidFill>
                    <a:prstClr val="black"/>
                  </a:solidFill>
                </a:rPr>
                <a:t>이메일</a:t>
              </a:r>
              <a:r>
                <a:rPr lang="ko-KR" altLang="en-US" sz="1600" dirty="0" smtClean="0">
                  <a:solidFill>
                    <a:prstClr val="black"/>
                  </a:solidFill>
                </a:rPr>
                <a:t> 입력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입력 받기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380356" y="4747710"/>
            <a:ext cx="2694495" cy="1015663"/>
            <a:chOff x="6383603" y="999325"/>
            <a:chExt cx="2694495" cy="1015663"/>
          </a:xfrm>
        </p:grpSpPr>
        <p:sp>
          <p:nvSpPr>
            <p:cNvPr id="54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5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57268" y="999325"/>
              <a:ext cx="24208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인증번호 입력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입력 받기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전송</a:t>
              </a:r>
              <a:r>
                <a:rPr lang="en-US" altLang="ko-KR" sz="1600" dirty="0" smtClean="0">
                  <a:solidFill>
                    <a:prstClr val="black"/>
                  </a:solidFill>
                </a:rPr>
                <a:t>/</a:t>
              </a:r>
              <a:r>
                <a:rPr lang="ko-KR" altLang="en-US" sz="1600" dirty="0" smtClean="0">
                  <a:solidFill>
                    <a:prstClr val="black"/>
                  </a:solidFill>
                </a:rPr>
                <a:t>인증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인증번호 전송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/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인증 버튼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380356" y="2558312"/>
            <a:ext cx="2694495" cy="1046440"/>
            <a:chOff x="6383603" y="999325"/>
            <a:chExt cx="2694495" cy="1046440"/>
          </a:xfrm>
        </p:grpSpPr>
        <p:sp>
          <p:nvSpPr>
            <p:cNvPr id="57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이름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이름 입력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입력 받기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6380356" y="5741133"/>
            <a:ext cx="2694495" cy="553998"/>
            <a:chOff x="6383603" y="999325"/>
            <a:chExt cx="2694495" cy="553998"/>
          </a:xfrm>
        </p:grpSpPr>
        <p:sp>
          <p:nvSpPr>
            <p:cNvPr id="60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6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657268" y="999325"/>
              <a:ext cx="24208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변경하기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비밀번호 변경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페이지 이동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523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</a:rPr>
              <a:t>프로젝트명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&amp; </a:t>
            </a:r>
            <a:r>
              <a:rPr lang="ko-KR" altLang="en-US" sz="1200" dirty="0">
                <a:solidFill>
                  <a:prstClr val="black"/>
                </a:solidFill>
              </a:rPr>
              <a:t>개인정보</a:t>
            </a:r>
            <a:r>
              <a:rPr lang="en-US" altLang="ko-KR" sz="1200" dirty="0">
                <a:solidFill>
                  <a:prstClr val="black"/>
                </a:solidFill>
              </a:rPr>
              <a:t> &amp; </a:t>
            </a:r>
            <a:r>
              <a:rPr lang="ko-KR" altLang="en-US" sz="1200" dirty="0">
                <a:solidFill>
                  <a:prstClr val="black"/>
                </a:solidFill>
              </a:rPr>
              <a:t>로그아웃 </a:t>
            </a:r>
            <a:r>
              <a:rPr lang="en-US" altLang="ko-KR" sz="1200" dirty="0">
                <a:solidFill>
                  <a:prstClr val="black"/>
                </a:solidFill>
              </a:rPr>
              <a:t>&amp; </a:t>
            </a:r>
            <a:r>
              <a:rPr lang="ko-KR" altLang="en-US" sz="1200" dirty="0">
                <a:solidFill>
                  <a:prstClr val="black"/>
                </a:solidFill>
              </a:rPr>
              <a:t>참여인원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915577" y="1351236"/>
            <a:ext cx="2249211" cy="123632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38238" y="1508446"/>
            <a:ext cx="1803888" cy="389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프로젝트 명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38238" y="1976971"/>
            <a:ext cx="799422" cy="471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개인정보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로그아웃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7776" y="1976971"/>
            <a:ext cx="934350" cy="471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참여인원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algn="ctr"/>
            <a:r>
              <a:rPr lang="en-US" altLang="ko-KR" sz="1200" dirty="0" smtClean="0">
                <a:solidFill>
                  <a:prstClr val="black"/>
                </a:solidFill>
              </a:rPr>
              <a:t>@@</a:t>
            </a:r>
            <a:r>
              <a:rPr lang="ko-KR" altLang="en-US" sz="1200" dirty="0" smtClean="0">
                <a:solidFill>
                  <a:prstClr val="black"/>
                </a:solidFill>
              </a:rPr>
              <a:t>명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35034" y="2714598"/>
            <a:ext cx="2249211" cy="373483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각 화면 내용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직원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정보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상단메뉴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6383603" y="1592711"/>
            <a:ext cx="2694495" cy="800219"/>
            <a:chOff x="6383603" y="999325"/>
            <a:chExt cx="2694495" cy="800219"/>
          </a:xfrm>
        </p:grpSpPr>
        <p:sp>
          <p:nvSpPr>
            <p:cNvPr id="28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57268" y="999325"/>
              <a:ext cx="242083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프로젝트 명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참여하고 있는 프로젝트 명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 출력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(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팀원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/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팀장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)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380359" y="2396859"/>
            <a:ext cx="2694495" cy="1723549"/>
            <a:chOff x="6383603" y="999325"/>
            <a:chExt cx="2694495" cy="1723549"/>
          </a:xfrm>
        </p:grpSpPr>
        <p:sp>
          <p:nvSpPr>
            <p:cNvPr id="33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57268" y="999325"/>
              <a:ext cx="2420830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개인정보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개인정보 페이지 이동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사원번호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,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비밀번호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,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이름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, 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 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부서명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,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직책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,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희망연락처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로그아웃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로그인 세션 정보 제거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로그인 화면으로 이동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380356" y="4079750"/>
            <a:ext cx="2694495" cy="1446550"/>
            <a:chOff x="6383603" y="999325"/>
            <a:chExt cx="2694495" cy="1446550"/>
          </a:xfrm>
        </p:grpSpPr>
        <p:sp>
          <p:nvSpPr>
            <p:cNvPr id="39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57268" y="999325"/>
              <a:ext cx="242083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참여 인원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6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프로젝트에 참여한 인원 중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  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로그인 된 인원 수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클릭 하면 참여 인원의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  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정보 출력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(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팝업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)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   (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이름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,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직책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,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희망연락처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)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380356" y="5526300"/>
            <a:ext cx="2694495" cy="553998"/>
            <a:chOff x="6383603" y="999325"/>
            <a:chExt cx="2694495" cy="553998"/>
          </a:xfrm>
        </p:grpSpPr>
        <p:sp>
          <p:nvSpPr>
            <p:cNvPr id="42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5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57268" y="999325"/>
              <a:ext cx="24208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각 화면 내용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 smtClean="0">
                  <a:solidFill>
                    <a:prstClr val="black"/>
                  </a:solidFill>
                </a:rPr>
                <a:t> 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각 화면 내용 출력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383603" y="999325"/>
            <a:ext cx="2694495" cy="553998"/>
            <a:chOff x="6383603" y="999325"/>
            <a:chExt cx="2694495" cy="553998"/>
          </a:xfrm>
        </p:grpSpPr>
        <p:sp>
          <p:nvSpPr>
            <p:cNvPr id="45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57268" y="999325"/>
              <a:ext cx="24208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상단 메뉴</a:t>
              </a:r>
              <a:r>
                <a:rPr lang="en-US" altLang="ko-KR" sz="1600" dirty="0" smtClean="0">
                  <a:solidFill>
                    <a:prstClr val="black"/>
                  </a:solidFill>
                </a:rPr>
                <a:t> </a:t>
              </a:r>
            </a:p>
            <a:p>
              <a:r>
                <a:rPr lang="en-US" altLang="ko-KR" sz="1400" dirty="0" smtClean="0">
                  <a:solidFill>
                    <a:prstClr val="black"/>
                  </a:solidFill>
                </a:rPr>
                <a:t>- Include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사용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47" name="직사각형 16"/>
          <p:cNvSpPr/>
          <p:nvPr/>
        </p:nvSpPr>
        <p:spPr>
          <a:xfrm>
            <a:off x="1796758" y="127632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8" name="직사각형 16"/>
          <p:cNvSpPr/>
          <p:nvPr/>
        </p:nvSpPr>
        <p:spPr>
          <a:xfrm>
            <a:off x="1941996" y="156130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9" name="직사각형 16"/>
          <p:cNvSpPr/>
          <p:nvPr/>
        </p:nvSpPr>
        <p:spPr>
          <a:xfrm>
            <a:off x="1931289" y="207238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0" name="직사각형 16"/>
          <p:cNvSpPr/>
          <p:nvPr/>
        </p:nvSpPr>
        <p:spPr>
          <a:xfrm>
            <a:off x="3810086" y="207238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1" name="직사각형 16"/>
          <p:cNvSpPr/>
          <p:nvPr/>
        </p:nvSpPr>
        <p:spPr>
          <a:xfrm>
            <a:off x="2264284" y="408978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5</a:t>
            </a:r>
            <a:endParaRPr lang="ko-KR" alt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0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개인 정보 확인 팝업 화면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ko-KR" altLang="en-US" sz="1200" dirty="0">
                <a:solidFill>
                  <a:prstClr val="black"/>
                </a:solidFill>
              </a:rPr>
              <a:t>비밀번호 입력</a:t>
            </a:r>
            <a:r>
              <a:rPr lang="en-US" altLang="ko-KR" sz="1200" dirty="0">
                <a:solidFill>
                  <a:prstClr val="black"/>
                </a:solidFill>
              </a:rPr>
              <a:t>)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354217" y="2736385"/>
            <a:ext cx="1444639" cy="457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개인 정보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39771" y="3688212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 출력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39771" y="4523777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비밀번호 </a:t>
            </a:r>
            <a:r>
              <a:rPr lang="ko-KR" altLang="en-US" sz="1400" dirty="0">
                <a:solidFill>
                  <a:prstClr val="black"/>
                </a:solidFill>
              </a:rPr>
              <a:t>입력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839771" y="5075253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정보 확인</a:t>
            </a:r>
            <a:r>
              <a:rPr lang="en-US" altLang="ko-KR" sz="1400" dirty="0" smtClean="0">
                <a:solidFill>
                  <a:prstClr val="black"/>
                </a:solidFill>
              </a:rPr>
              <a:t>/</a:t>
            </a:r>
            <a:r>
              <a:rPr lang="ko-KR" altLang="en-US" sz="1400" dirty="0" smtClean="0">
                <a:solidFill>
                  <a:prstClr val="black"/>
                </a:solidFill>
              </a:rPr>
              <a:t>수정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38053" y="3372513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prstClr val="black"/>
                </a:solidFill>
              </a:rPr>
              <a:t>사원번호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38053" y="4208792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비밀번호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383603" y="1030413"/>
            <a:ext cx="2694495" cy="584775"/>
            <a:chOff x="6383603" y="999325"/>
            <a:chExt cx="2694495" cy="584775"/>
          </a:xfrm>
        </p:grpSpPr>
        <p:sp>
          <p:nvSpPr>
            <p:cNvPr id="29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개인 정보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380356" y="1578759"/>
            <a:ext cx="2694495" cy="1046440"/>
            <a:chOff x="6383603" y="999325"/>
            <a:chExt cx="2694495" cy="1046440"/>
          </a:xfrm>
        </p:grpSpPr>
        <p:sp>
          <p:nvSpPr>
            <p:cNvPr id="37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사원번호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사원번호 출력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로그인 된 사원번호 출력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380356" y="3604998"/>
            <a:ext cx="2694495" cy="769441"/>
            <a:chOff x="6383603" y="999325"/>
            <a:chExt cx="2694495" cy="769441"/>
          </a:xfrm>
        </p:grpSpPr>
        <p:sp>
          <p:nvSpPr>
            <p:cNvPr id="40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57268" y="999325"/>
              <a:ext cx="242083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정보 확인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 - </a:t>
              </a:r>
              <a:r>
                <a:rPr lang="ko-KR" altLang="en-US" sz="1400" dirty="0">
                  <a:solidFill>
                    <a:prstClr val="black"/>
                  </a:solidFill>
                </a:rPr>
                <a:t>비밀번호 일치 여부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확인</a:t>
              </a:r>
              <a:endParaRPr lang="en-US" altLang="ko-KR" sz="1400" dirty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  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정보 확인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/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수정 팝업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380356" y="2589400"/>
            <a:ext cx="2694495" cy="1046440"/>
            <a:chOff x="6383603" y="999325"/>
            <a:chExt cx="2694495" cy="1046440"/>
          </a:xfrm>
        </p:grpSpPr>
        <p:sp>
          <p:nvSpPr>
            <p:cNvPr id="43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비밀번호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비밀번호 입력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입력 받기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(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정규식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)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48" name="직사각형 16"/>
          <p:cNvSpPr/>
          <p:nvPr/>
        </p:nvSpPr>
        <p:spPr>
          <a:xfrm>
            <a:off x="3864033" y="282443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864033" y="459574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50" name="직사각형 16"/>
          <p:cNvSpPr/>
          <p:nvPr/>
        </p:nvSpPr>
        <p:spPr>
          <a:xfrm>
            <a:off x="3864033" y="514722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64033" y="376018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915577" y="1351236"/>
            <a:ext cx="2249211" cy="123632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38238" y="1508446"/>
            <a:ext cx="1803888" cy="389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프로젝트 명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138238" y="1976971"/>
            <a:ext cx="799422" cy="471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개인정보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로그아웃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07776" y="1976971"/>
            <a:ext cx="934350" cy="471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참여인원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algn="ctr"/>
            <a:r>
              <a:rPr lang="en-US" altLang="ko-KR" sz="1200" dirty="0" smtClean="0">
                <a:solidFill>
                  <a:prstClr val="black"/>
                </a:solidFill>
              </a:rPr>
              <a:t>@@</a:t>
            </a:r>
            <a:r>
              <a:rPr lang="ko-KR" altLang="en-US" sz="1200" dirty="0" smtClean="0">
                <a:solidFill>
                  <a:prstClr val="black"/>
                </a:solidFill>
              </a:rPr>
              <a:t>명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0" y="68190"/>
            <a:ext cx="5515583" cy="33976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직원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정보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개인정보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- 1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62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 </a:t>
            </a:r>
            <a:r>
              <a:rPr lang="ko-KR" altLang="en-US" sz="1200" dirty="0">
                <a:solidFill>
                  <a:prstClr val="black"/>
                </a:solidFill>
              </a:rPr>
              <a:t>개인정보 확인 및 </a:t>
            </a:r>
            <a:r>
              <a:rPr lang="ko-KR" altLang="en-US" sz="1200" dirty="0" smtClean="0">
                <a:solidFill>
                  <a:prstClr val="black"/>
                </a:solidFill>
              </a:rPr>
              <a:t>수정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371519" y="1047965"/>
            <a:ext cx="2777237" cy="5625426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3214048" y="1047965"/>
            <a:ext cx="2777237" cy="5625426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965585" y="1298255"/>
            <a:ext cx="1589103" cy="457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개인 정보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37468" y="2902491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이름 출력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37468" y="3709041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직책 출력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27284" y="2586792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이름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27284" y="3394056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직책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37468" y="2110925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 출력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27284" y="1795226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사원번호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37468" y="4505430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부서 출력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27284" y="4190445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부서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31923" y="5285511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전화번호 출력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30209" y="4970526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전화번호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27284" y="6077791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prstClr val="black"/>
                </a:solidFill>
              </a:rPr>
              <a:t>이메일</a:t>
            </a:r>
            <a:r>
              <a:rPr lang="ko-KR" altLang="en-US" sz="1400" dirty="0" smtClean="0">
                <a:solidFill>
                  <a:prstClr val="black"/>
                </a:solidFill>
              </a:rPr>
              <a:t> 출력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25570" y="5762806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prstClr val="black"/>
                </a:solidFill>
              </a:rPr>
              <a:t>이메일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63283" y="4189477"/>
            <a:ext cx="2013310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정보 수정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92412" y="1851927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비밀번호 </a:t>
            </a:r>
            <a:r>
              <a:rPr lang="en-US" altLang="ko-KR" sz="1400" dirty="0" smtClean="0">
                <a:solidFill>
                  <a:prstClr val="black"/>
                </a:solidFill>
              </a:rPr>
              <a:t>*</a:t>
            </a:r>
            <a:r>
              <a:rPr lang="ko-KR" altLang="en-US" sz="1400" dirty="0" smtClean="0">
                <a:solidFill>
                  <a:prstClr val="black"/>
                </a:solidFill>
              </a:rPr>
              <a:t> 출력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99162" y="1536942"/>
            <a:ext cx="934329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비밀번호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398522" y="2352662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비밀번호 재입력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395012" y="3477566"/>
            <a:ext cx="2405042" cy="424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희망 연락처 출력</a:t>
            </a:r>
            <a:r>
              <a:rPr lang="en-US" altLang="ko-KR" sz="1400" dirty="0" smtClean="0">
                <a:solidFill>
                  <a:prstClr val="black"/>
                </a:solidFill>
              </a:rPr>
              <a:t>/</a:t>
            </a:r>
            <a:r>
              <a:rPr lang="ko-KR" altLang="en-US" sz="1400" dirty="0" smtClean="0">
                <a:solidFill>
                  <a:prstClr val="black"/>
                </a:solidFill>
              </a:rPr>
              <a:t>수정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401762" y="3162581"/>
            <a:ext cx="1325373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희망 연락처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653660" y="2828923"/>
            <a:ext cx="1204885" cy="258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일치 확인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6383603" y="999325"/>
            <a:ext cx="2694495" cy="553998"/>
            <a:chOff x="6383603" y="999325"/>
            <a:chExt cx="2694495" cy="553998"/>
          </a:xfrm>
        </p:grpSpPr>
        <p:sp>
          <p:nvSpPr>
            <p:cNvPr id="64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657268" y="999325"/>
              <a:ext cx="24208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개인 정보 팝업 화면 </a:t>
              </a:r>
              <a:r>
                <a:rPr lang="en-US" altLang="ko-KR" sz="1600" dirty="0" smtClean="0">
                  <a:solidFill>
                    <a:prstClr val="black"/>
                  </a:solidFill>
                </a:rPr>
                <a:t> </a:t>
              </a:r>
            </a:p>
            <a:p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정보 확인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/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수정 화면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6377111" y="2255737"/>
            <a:ext cx="2694495" cy="1046440"/>
            <a:chOff x="6383603" y="999325"/>
            <a:chExt cx="2694495" cy="1046440"/>
          </a:xfrm>
        </p:grpSpPr>
        <p:sp>
          <p:nvSpPr>
            <p:cNvPr id="70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비밀번호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비밀번호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*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출력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일치 확인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비밀번호 일치 확인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(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정규식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)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377111" y="3266378"/>
            <a:ext cx="2694495" cy="1046440"/>
            <a:chOff x="6383603" y="999325"/>
            <a:chExt cx="2694495" cy="1046440"/>
          </a:xfrm>
        </p:grpSpPr>
        <p:sp>
          <p:nvSpPr>
            <p:cNvPr id="73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7268" y="999325"/>
              <a:ext cx="2420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희망 연락처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입력된 정보 출력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희망 연락처 수정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수정은 새로운 내용 입력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6380358" y="1540833"/>
            <a:ext cx="2694495" cy="769441"/>
            <a:chOff x="6383603" y="999325"/>
            <a:chExt cx="2694495" cy="769441"/>
          </a:xfrm>
        </p:grpSpPr>
        <p:sp>
          <p:nvSpPr>
            <p:cNvPr id="76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657268" y="999325"/>
              <a:ext cx="242083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정보 출력 </a:t>
              </a:r>
              <a:r>
                <a:rPr lang="en-US" altLang="ko-KR" sz="1600" dirty="0" smtClean="0">
                  <a:solidFill>
                    <a:prstClr val="black"/>
                  </a:solidFill>
                </a:rPr>
                <a:t> </a:t>
              </a:r>
            </a:p>
            <a:p>
              <a:r>
                <a:rPr lang="en-US" altLang="ko-KR" sz="1400" dirty="0" smtClean="0">
                  <a:solidFill>
                    <a:prstClr val="black"/>
                  </a:solidFill>
                </a:rPr>
                <a:t> 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사원번호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/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이름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/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직책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/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부서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전화번호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/</a:t>
              </a:r>
              <a:r>
                <a:rPr lang="ko-KR" altLang="en-US" sz="1400" dirty="0" err="1" smtClean="0">
                  <a:solidFill>
                    <a:prstClr val="black"/>
                  </a:solidFill>
                </a:rPr>
                <a:t>이메일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6379693" y="4253194"/>
            <a:ext cx="2694495" cy="584775"/>
            <a:chOff x="6383603" y="999325"/>
            <a:chExt cx="2694495" cy="584775"/>
          </a:xfrm>
        </p:grpSpPr>
        <p:sp>
          <p:nvSpPr>
            <p:cNvPr id="82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5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정보 수정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비밀번호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/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희망연락처 수정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84" name="직사각형 16"/>
          <p:cNvSpPr/>
          <p:nvPr/>
        </p:nvSpPr>
        <p:spPr>
          <a:xfrm>
            <a:off x="2313669" y="139260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85" name="직사각형 16"/>
          <p:cNvSpPr/>
          <p:nvPr/>
        </p:nvSpPr>
        <p:spPr>
          <a:xfrm>
            <a:off x="1603156" y="178313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86" name="직사각형 16"/>
          <p:cNvSpPr/>
          <p:nvPr/>
        </p:nvSpPr>
        <p:spPr>
          <a:xfrm>
            <a:off x="4465833" y="150720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87" name="직사각형 16"/>
          <p:cNvSpPr/>
          <p:nvPr/>
        </p:nvSpPr>
        <p:spPr>
          <a:xfrm>
            <a:off x="4958915" y="315681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88" name="직사각형 16"/>
          <p:cNvSpPr/>
          <p:nvPr/>
        </p:nvSpPr>
        <p:spPr>
          <a:xfrm>
            <a:off x="5095747" y="426991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5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-3266" y="67096"/>
            <a:ext cx="5515583" cy="33976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직원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정보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개인정보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- 2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6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참여인원의 기본정보 및 로그인 </a:t>
            </a:r>
            <a:r>
              <a:rPr lang="ko-KR" altLang="en-US" sz="1200" dirty="0" smtClean="0">
                <a:solidFill>
                  <a:prstClr val="black"/>
                </a:solidFill>
              </a:rPr>
              <a:t>여부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812904" y="2684960"/>
          <a:ext cx="2445828" cy="427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457"/>
                <a:gridCol w="611457"/>
                <a:gridCol w="611457"/>
                <a:gridCol w="611457"/>
              </a:tblGrid>
              <a:tr h="427145">
                <a:tc>
                  <a:txBody>
                    <a:bodyPr/>
                    <a:lstStyle/>
                    <a:p>
                      <a:pPr algn="ctr" latinLnBrk="1"/>
                      <a:endParaRPr lang="en-US" altLang="ko-KR" sz="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직책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1815151" y="3598443"/>
          <a:ext cx="2443580" cy="2833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895"/>
                <a:gridCol w="610895"/>
                <a:gridCol w="610895"/>
                <a:gridCol w="610895"/>
              </a:tblGrid>
              <a:tr h="4722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224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224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224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224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224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269947" y="3206292"/>
            <a:ext cx="1113576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prstClr val="black"/>
                </a:solidFill>
              </a:rPr>
              <a:t>이름 입력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34162" y="3206292"/>
            <a:ext cx="724570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prstClr val="black"/>
                </a:solidFill>
              </a:rPr>
              <a:t>검색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380359" y="1000224"/>
            <a:ext cx="2694495" cy="584775"/>
            <a:chOff x="6383603" y="999325"/>
            <a:chExt cx="2694495" cy="584775"/>
          </a:xfrm>
        </p:grpSpPr>
        <p:sp>
          <p:nvSpPr>
            <p:cNvPr id="31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657268" y="999325"/>
              <a:ext cx="242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ko-KR" altLang="en-US" sz="1600" dirty="0" smtClean="0">
                  <a:solidFill>
                    <a:prstClr val="black"/>
                  </a:solidFill>
                </a:rPr>
                <a:t>표 </a:t>
              </a:r>
              <a:r>
                <a:rPr lang="ko-KR" altLang="en-US" sz="1600" dirty="0" err="1" smtClean="0">
                  <a:solidFill>
                    <a:prstClr val="black"/>
                  </a:solidFill>
                </a:rPr>
                <a:t>컬럼</a:t>
              </a:r>
              <a:r>
                <a:rPr lang="ko-KR" altLang="en-US" sz="1600" dirty="0" err="1">
                  <a:solidFill>
                    <a:prstClr val="black"/>
                  </a:solidFill>
                </a:rPr>
                <a:t>명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내용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380359" y="1558292"/>
            <a:ext cx="2694495" cy="1077218"/>
            <a:chOff x="6383603" y="999325"/>
            <a:chExt cx="2694495" cy="1077218"/>
          </a:xfrm>
        </p:grpSpPr>
        <p:sp>
          <p:nvSpPr>
            <p:cNvPr id="38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57268" y="999325"/>
              <a:ext cx="24208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이름 입력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6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텍스트 입력 받기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검색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일치하는 정보 출력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416554" y="2609026"/>
            <a:ext cx="2694495" cy="800219"/>
            <a:chOff x="6383603" y="999325"/>
            <a:chExt cx="2694495" cy="800219"/>
          </a:xfrm>
        </p:grpSpPr>
        <p:sp>
          <p:nvSpPr>
            <p:cNvPr id="41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57268" y="999325"/>
              <a:ext cx="242083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리스트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/>
                  </a:solidFill>
                </a:rPr>
                <a:t>프로젝트 참여 인원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r>
                <a:rPr lang="ko-KR" altLang="en-US" sz="1400" dirty="0" smtClean="0">
                  <a:solidFill>
                    <a:prstClr val="black"/>
                  </a:solidFill>
                </a:rPr>
                <a:t>    리스트 출력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1915577" y="1351236"/>
            <a:ext cx="2249211" cy="123632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138238" y="1508446"/>
            <a:ext cx="1803888" cy="389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</a:rPr>
              <a:t>프로젝트 명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138238" y="1976971"/>
            <a:ext cx="799422" cy="471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개인정보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로그아웃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007776" y="1976971"/>
            <a:ext cx="934350" cy="471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참여인원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algn="ctr"/>
            <a:r>
              <a:rPr lang="en-US" altLang="ko-KR" sz="1200" dirty="0" smtClean="0">
                <a:solidFill>
                  <a:prstClr val="black"/>
                </a:solidFill>
              </a:rPr>
              <a:t>@@</a:t>
            </a:r>
            <a:r>
              <a:rPr lang="ko-KR" altLang="en-US" sz="1200" dirty="0" smtClean="0">
                <a:solidFill>
                  <a:prstClr val="black"/>
                </a:solidFill>
              </a:rPr>
              <a:t>명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0" name="직사각형 16"/>
          <p:cNvSpPr/>
          <p:nvPr/>
        </p:nvSpPr>
        <p:spPr>
          <a:xfrm>
            <a:off x="1653869" y="27576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1" name="직사각형 16"/>
          <p:cNvSpPr/>
          <p:nvPr/>
        </p:nvSpPr>
        <p:spPr>
          <a:xfrm>
            <a:off x="1877203" y="324355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2" name="직사각형 16"/>
          <p:cNvSpPr/>
          <p:nvPr/>
        </p:nvSpPr>
        <p:spPr>
          <a:xfrm>
            <a:off x="1933590" y="414185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268" y="67096"/>
            <a:ext cx="5515583" cy="33976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직원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정보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참여인원</a:t>
            </a:r>
          </a:p>
        </p:txBody>
      </p:sp>
    </p:spTree>
    <p:extLst>
      <p:ext uri="{BB962C8B-B14F-4D97-AF65-F5344CB8AC3E}">
        <p14:creationId xmlns:p14="http://schemas.microsoft.com/office/powerpoint/2010/main" val="67905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2125370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789700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Risk Management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62183" y="3438188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068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2025598" y="324970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55861" y="1691965"/>
            <a:ext cx="4464496" cy="3607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prstClr val="white"/>
                </a:solidFill>
              </a:rPr>
              <a:t>예약     지점안내     로그인     창업문의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00044" y="1292202"/>
            <a:ext cx="5463084" cy="80897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prstClr val="black"/>
                </a:solidFill>
              </a:rPr>
              <a:t>상단 메뉴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07306" y="2389291"/>
            <a:ext cx="1148219" cy="331963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prstClr val="black"/>
                </a:solidFill>
              </a:rPr>
              <a:t>사이드 메뉴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84360" y="2407279"/>
            <a:ext cx="3164734" cy="361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prstClr val="black"/>
                </a:solidFill>
              </a:rPr>
              <a:t>risk management 게시판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1536287" y="2857440"/>
          <a:ext cx="4179722" cy="1483995"/>
        </p:xfrm>
        <a:graphic>
          <a:graphicData uri="http://schemas.openxmlformats.org/drawingml/2006/table">
            <a:tbl>
              <a:tblPr firstRow="1" bandRow="1"/>
              <a:tblGrid>
                <a:gridCol w="811032"/>
                <a:gridCol w="1640945"/>
                <a:gridCol w="912724"/>
                <a:gridCol w="815021"/>
              </a:tblGrid>
              <a:tr h="38671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1362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1362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1362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1362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4722585" y="4432888"/>
            <a:ext cx="1007878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>
                <a:solidFill>
                  <a:prstClr val="black"/>
                </a:solidFill>
              </a:rPr>
              <a:t>작성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2751687" y="4475195"/>
          <a:ext cx="166793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586"/>
                <a:gridCol w="333586"/>
                <a:gridCol w="333586"/>
                <a:gridCol w="333586"/>
                <a:gridCol w="333586"/>
              </a:tblGrid>
              <a:tr h="1749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&lt;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&gt;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직사각형 16"/>
          <p:cNvSpPr/>
          <p:nvPr/>
        </p:nvSpPr>
        <p:spPr>
          <a:xfrm>
            <a:off x="2070423" y="324970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89095" y="1033242"/>
            <a:ext cx="22727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dirty="0">
                <a:solidFill>
                  <a:prstClr val="black"/>
                </a:solidFill>
              </a:rPr>
              <a:t>클릭 시 상세페이지 이동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448919" y="250294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89095" y="1400716"/>
            <a:ext cx="22727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dirty="0" smtClean="0">
                <a:solidFill>
                  <a:prstClr val="black"/>
                </a:solidFill>
              </a:rPr>
              <a:t>페이지 크기 초기값 </a:t>
            </a:r>
            <a:r>
              <a:rPr lang="en-US" altLang="ko-KR" sz="1300" dirty="0" smtClean="0">
                <a:solidFill>
                  <a:prstClr val="black"/>
                </a:solidFill>
              </a:rPr>
              <a:t>5 </a:t>
            </a:r>
            <a:endParaRPr lang="ko-KR" altLang="en-US" sz="1300" dirty="0"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448920" y="44199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387720" y="175310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89095" y="1753103"/>
            <a:ext cx="22727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dirty="0" smtClean="0">
                <a:solidFill>
                  <a:prstClr val="black"/>
                </a:solidFill>
              </a:rPr>
              <a:t>보여줄 블록 크기 </a:t>
            </a:r>
            <a:r>
              <a:rPr lang="en-US" altLang="ko-KR" sz="1300" dirty="0">
                <a:solidFill>
                  <a:prstClr val="black"/>
                </a:solidFill>
              </a:rPr>
              <a:t>3</a:t>
            </a:r>
            <a:endParaRPr lang="ko-KR" altLang="en-US" sz="1300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722585" y="2502947"/>
            <a:ext cx="1007878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 smtClean="0">
                <a:solidFill>
                  <a:prstClr val="black"/>
                </a:solidFill>
              </a:rPr>
              <a:t>       </a:t>
            </a:r>
            <a:r>
              <a:rPr lang="en-US" altLang="ko-KR" sz="1500" dirty="0" smtClean="0">
                <a:solidFill>
                  <a:prstClr val="black"/>
                </a:solidFill>
              </a:rPr>
              <a:t>5</a:t>
            </a:r>
            <a:r>
              <a:rPr lang="ko-KR" altLang="en-US" sz="1500" dirty="0" smtClean="0">
                <a:solidFill>
                  <a:prstClr val="black"/>
                </a:solidFill>
              </a:rPr>
              <a:t>     ▼</a:t>
            </a:r>
            <a:endParaRPr lang="ko-KR" altLang="en-US" sz="1500" dirty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79108" y="443467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387720" y="212539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89095" y="2125394"/>
            <a:ext cx="22727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dirty="0" smtClean="0">
                <a:solidFill>
                  <a:prstClr val="black"/>
                </a:solidFill>
              </a:rPr>
              <a:t>팀원만 작성 가능</a:t>
            </a:r>
            <a:endParaRPr lang="ko-KR" altLang="en-US" sz="1300" dirty="0">
              <a:solidFill>
                <a:prstClr val="black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Risk Management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610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작성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55861" y="1691965"/>
            <a:ext cx="4464496" cy="3607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prstClr val="white"/>
                </a:solidFill>
              </a:rPr>
              <a:t>예약     지점안내     로그인     창업문의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9694" y="1292202"/>
            <a:ext cx="5463084" cy="80897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prstClr val="black"/>
                </a:solidFill>
              </a:rPr>
              <a:t>상단 메뉴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89095" y="1033786"/>
            <a:ext cx="22727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dirty="0" smtClean="0">
                <a:solidFill>
                  <a:prstClr val="black"/>
                </a:solidFill>
              </a:rPr>
              <a:t>팀원만 작성 가능</a:t>
            </a:r>
            <a:endParaRPr lang="ko-KR" altLang="en-US" sz="1300" dirty="0">
              <a:solidFill>
                <a:prstClr val="black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505192" y="2392788"/>
          <a:ext cx="5312620" cy="1560648"/>
        </p:xfrm>
        <a:graphic>
          <a:graphicData uri="http://schemas.openxmlformats.org/drawingml/2006/table">
            <a:tbl>
              <a:tblPr firstRow="1" bandRow="1"/>
              <a:tblGrid>
                <a:gridCol w="1327430"/>
                <a:gridCol w="3295190"/>
                <a:gridCol w="690000"/>
              </a:tblGrid>
              <a:tr h="52021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021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021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첨부 파일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첨부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4807809" y="4114040"/>
            <a:ext cx="1007878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 smtClean="0">
                <a:solidFill>
                  <a:prstClr val="black"/>
                </a:solidFill>
              </a:rPr>
              <a:t>등록</a:t>
            </a:r>
            <a:endParaRPr lang="ko-KR" altLang="en-US" sz="1500" dirty="0">
              <a:solidFill>
                <a:prstClr val="black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722402" y="4115590"/>
            <a:ext cx="1007878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prstClr val="black"/>
                </a:solidFill>
              </a:rPr>
              <a:t>뒤로가기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Risk Management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42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상세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3528" y="1070714"/>
            <a:ext cx="5616624" cy="5246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8659" y="1337027"/>
            <a:ext cx="5463084" cy="51894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prstClr val="black"/>
                </a:solidFill>
              </a:rPr>
              <a:t>상단 메뉴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507725" y="2065464"/>
          <a:ext cx="5312620" cy="1948369"/>
        </p:xfrm>
        <a:graphic>
          <a:graphicData uri="http://schemas.openxmlformats.org/drawingml/2006/table">
            <a:tbl>
              <a:tblPr firstRow="1" bandRow="1"/>
              <a:tblGrid>
                <a:gridCol w="1327430"/>
                <a:gridCol w="1325496"/>
                <a:gridCol w="1414485"/>
                <a:gridCol w="1245209"/>
              </a:tblGrid>
              <a:tr h="32228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2228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328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</a:tr>
              <a:tr h="32228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첨부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</a:tr>
              <a:tr h="1611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코멘트 작성자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코멘트 작성일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611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코멘트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714079" y="4212655"/>
            <a:ext cx="1007878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>
                <a:solidFill>
                  <a:prstClr val="black"/>
                </a:solidFill>
              </a:rPr>
              <a:t>수정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628672" y="4214205"/>
            <a:ext cx="1007878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prstClr val="black"/>
                </a:solidFill>
              </a:rPr>
              <a:t>뒤로가기</a:t>
            </a:r>
          </a:p>
        </p:txBody>
      </p:sp>
      <p:sp>
        <p:nvSpPr>
          <p:cNvPr id="39" name="직사각형 50"/>
          <p:cNvSpPr/>
          <p:nvPr/>
        </p:nvSpPr>
        <p:spPr>
          <a:xfrm>
            <a:off x="431886" y="4587937"/>
            <a:ext cx="4931456" cy="40448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>
                <a:solidFill>
                  <a:prstClr val="black"/>
                </a:solidFill>
              </a:rPr>
              <a:t>댓글작성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0" name="직사각형 50"/>
          <p:cNvSpPr/>
          <p:nvPr/>
        </p:nvSpPr>
        <p:spPr>
          <a:xfrm>
            <a:off x="5398622" y="4770456"/>
            <a:ext cx="480621" cy="221967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prstClr val="black"/>
                </a:solidFill>
              </a:rPr>
              <a:t>저장</a:t>
            </a:r>
          </a:p>
        </p:txBody>
      </p:sp>
      <p:sp>
        <p:nvSpPr>
          <p:cNvPr id="41" name="직사각형 50"/>
          <p:cNvSpPr/>
          <p:nvPr/>
        </p:nvSpPr>
        <p:spPr>
          <a:xfrm>
            <a:off x="420810" y="5091649"/>
            <a:ext cx="4931456" cy="33272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작성자 </a:t>
            </a:r>
            <a:r>
              <a:rPr lang="en-US" altLang="ko-KR" sz="1000" dirty="0">
                <a:solidFill>
                  <a:prstClr val="black"/>
                </a:solidFill>
              </a:rPr>
              <a:t>|</a:t>
            </a:r>
            <a:r>
              <a:rPr lang="ko-KR" altLang="en-US" sz="1000" dirty="0">
                <a:solidFill>
                  <a:prstClr val="black"/>
                </a:solidFill>
              </a:rPr>
              <a:t> 작성일 </a:t>
            </a:r>
            <a:r>
              <a:rPr lang="en-US" altLang="ko-KR" sz="1000" dirty="0">
                <a:solidFill>
                  <a:prstClr val="black"/>
                </a:solidFill>
              </a:rPr>
              <a:t>|</a:t>
            </a:r>
            <a:r>
              <a:rPr lang="ko-KR" altLang="en-US" sz="1000" dirty="0">
                <a:solidFill>
                  <a:prstClr val="black"/>
                </a:solidFill>
              </a:rPr>
              <a:t>삭제 수정 </a:t>
            </a:r>
            <a:r>
              <a:rPr lang="ko-KR" altLang="en-US" sz="1000" dirty="0" err="1">
                <a:solidFill>
                  <a:prstClr val="black"/>
                </a:solidFill>
              </a:rPr>
              <a:t>댓글</a:t>
            </a:r>
            <a:endParaRPr lang="ko-KR" altLang="en-US" sz="10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ko-KR" altLang="en-US" sz="1000" dirty="0" err="1">
                <a:solidFill>
                  <a:prstClr val="black"/>
                </a:solidFill>
              </a:rPr>
              <a:t>댓글</a:t>
            </a:r>
            <a:r>
              <a:rPr lang="en-US" altLang="ko-KR" sz="1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2" name="직사각형 50"/>
          <p:cNvSpPr/>
          <p:nvPr/>
        </p:nvSpPr>
        <p:spPr>
          <a:xfrm>
            <a:off x="963513" y="5490370"/>
            <a:ext cx="4931456" cy="33272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작성자 </a:t>
            </a:r>
            <a:r>
              <a:rPr lang="en-US" altLang="ko-KR" sz="1000" dirty="0">
                <a:solidFill>
                  <a:prstClr val="black"/>
                </a:solidFill>
              </a:rPr>
              <a:t>|</a:t>
            </a:r>
            <a:r>
              <a:rPr lang="ko-KR" altLang="en-US" sz="1000" dirty="0">
                <a:solidFill>
                  <a:prstClr val="black"/>
                </a:solidFill>
              </a:rPr>
              <a:t> 작성일 </a:t>
            </a:r>
            <a:r>
              <a:rPr lang="en-US" altLang="ko-KR" sz="1000" dirty="0">
                <a:solidFill>
                  <a:prstClr val="black"/>
                </a:solidFill>
              </a:rPr>
              <a:t>|</a:t>
            </a:r>
            <a:r>
              <a:rPr lang="ko-KR" altLang="en-US" sz="1000" dirty="0">
                <a:solidFill>
                  <a:prstClr val="black"/>
                </a:solidFill>
              </a:rPr>
              <a:t>삭제 수정 </a:t>
            </a:r>
            <a:r>
              <a:rPr lang="ko-KR" altLang="en-US" sz="1000" dirty="0" err="1">
                <a:solidFill>
                  <a:prstClr val="black"/>
                </a:solidFill>
              </a:rPr>
              <a:t>댓글</a:t>
            </a:r>
            <a:endParaRPr lang="ko-KR" altLang="en-US" sz="10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ko-KR" altLang="en-US" sz="1000" dirty="0" err="1">
                <a:solidFill>
                  <a:prstClr val="black"/>
                </a:solidFill>
              </a:rPr>
              <a:t>댓글</a:t>
            </a:r>
            <a:r>
              <a:rPr lang="en-US" altLang="ko-KR" sz="1000" dirty="0">
                <a:solidFill>
                  <a:prstClr val="black"/>
                </a:solidFill>
              </a:rPr>
              <a:t>1</a:t>
            </a:r>
            <a:r>
              <a:rPr lang="ko-KR" altLang="en-US" sz="1000" dirty="0">
                <a:solidFill>
                  <a:prstClr val="black"/>
                </a:solidFill>
              </a:rPr>
              <a:t>의 </a:t>
            </a:r>
            <a:r>
              <a:rPr lang="ko-KR" altLang="en-US" sz="1000" dirty="0" err="1">
                <a:solidFill>
                  <a:prstClr val="black"/>
                </a:solidFill>
              </a:rPr>
              <a:t>댓글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43" name="직사각형 50"/>
          <p:cNvSpPr/>
          <p:nvPr/>
        </p:nvSpPr>
        <p:spPr>
          <a:xfrm>
            <a:off x="431885" y="5855864"/>
            <a:ext cx="4931456" cy="33272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prstClr val="black"/>
                </a:solidFill>
              </a:rPr>
              <a:t>작성자 </a:t>
            </a:r>
            <a:r>
              <a:rPr lang="en-US" altLang="ko-KR" sz="1000">
                <a:solidFill>
                  <a:prstClr val="black"/>
                </a:solidFill>
              </a:rPr>
              <a:t>|</a:t>
            </a:r>
            <a:r>
              <a:rPr lang="ko-KR" altLang="en-US" sz="1000">
                <a:solidFill>
                  <a:prstClr val="black"/>
                </a:solidFill>
              </a:rPr>
              <a:t> 작성일 </a:t>
            </a:r>
            <a:r>
              <a:rPr lang="en-US" altLang="ko-KR" sz="1000">
                <a:solidFill>
                  <a:prstClr val="black"/>
                </a:solidFill>
              </a:rPr>
              <a:t>|</a:t>
            </a:r>
            <a:r>
              <a:rPr lang="ko-KR" altLang="en-US" sz="1000">
                <a:solidFill>
                  <a:prstClr val="black"/>
                </a:solidFill>
              </a:rPr>
              <a:t>삭제 수정 댓글</a:t>
            </a:r>
          </a:p>
          <a:p>
            <a:pPr>
              <a:defRPr/>
            </a:pPr>
            <a:r>
              <a:rPr lang="ko-KR" altLang="en-US" sz="1000">
                <a:solidFill>
                  <a:prstClr val="black"/>
                </a:solidFill>
              </a:rPr>
              <a:t>댓글</a:t>
            </a:r>
            <a:r>
              <a:rPr lang="en-US" altLang="ko-KR" sz="100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46" name="직사각형 16"/>
          <p:cNvSpPr/>
          <p:nvPr/>
        </p:nvSpPr>
        <p:spPr>
          <a:xfrm>
            <a:off x="1868238" y="316080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89095" y="1033242"/>
            <a:ext cx="22727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dirty="0">
                <a:solidFill>
                  <a:prstClr val="black"/>
                </a:solidFill>
              </a:rPr>
              <a:t>파일 첨부</a:t>
            </a:r>
          </a:p>
        </p:txBody>
      </p:sp>
      <p:sp>
        <p:nvSpPr>
          <p:cNvPr id="48" name="직사각형 16"/>
          <p:cNvSpPr/>
          <p:nvPr/>
        </p:nvSpPr>
        <p:spPr>
          <a:xfrm>
            <a:off x="5078601" y="509164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5" name="직사각형 16"/>
          <p:cNvSpPr/>
          <p:nvPr/>
        </p:nvSpPr>
        <p:spPr>
          <a:xfrm>
            <a:off x="6387636" y="145488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93128" y="1440160"/>
            <a:ext cx="22727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dirty="0" smtClean="0">
                <a:solidFill>
                  <a:prstClr val="black"/>
                </a:solidFill>
              </a:rPr>
              <a:t>코멘트 작성 </a:t>
            </a:r>
            <a:r>
              <a:rPr lang="en-US" altLang="ko-KR" sz="1300" dirty="0" smtClean="0">
                <a:solidFill>
                  <a:prstClr val="black"/>
                </a:solidFill>
              </a:rPr>
              <a:t>:</a:t>
            </a:r>
            <a:r>
              <a:rPr lang="ko-KR" altLang="en-US" sz="1300" dirty="0" smtClean="0">
                <a:solidFill>
                  <a:prstClr val="black"/>
                </a:solidFill>
              </a:rPr>
              <a:t> 팀장만 가능</a:t>
            </a:r>
            <a:endParaRPr lang="ko-KR" altLang="en-US" sz="1300" dirty="0">
              <a:solidFill>
                <a:prstClr val="black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812467" y="4210859"/>
            <a:ext cx="1007878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코멘트 저장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8" name="직사각형 16"/>
          <p:cNvSpPr/>
          <p:nvPr/>
        </p:nvSpPr>
        <p:spPr>
          <a:xfrm>
            <a:off x="1850733" y="376310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9" name="직사각형 16"/>
          <p:cNvSpPr/>
          <p:nvPr/>
        </p:nvSpPr>
        <p:spPr>
          <a:xfrm>
            <a:off x="6383603" y="187069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89095" y="1855971"/>
            <a:ext cx="22727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dirty="0" smtClean="0">
                <a:solidFill>
                  <a:prstClr val="black"/>
                </a:solidFill>
              </a:rPr>
              <a:t>수정 </a:t>
            </a:r>
            <a:r>
              <a:rPr lang="en-US" altLang="ko-KR" sz="1300" dirty="0" smtClean="0">
                <a:solidFill>
                  <a:prstClr val="black"/>
                </a:solidFill>
              </a:rPr>
              <a:t>: </a:t>
            </a:r>
            <a:r>
              <a:rPr lang="ko-KR" altLang="en-US" sz="1300" dirty="0" smtClean="0">
                <a:solidFill>
                  <a:prstClr val="black"/>
                </a:solidFill>
              </a:rPr>
              <a:t>글 쓴 팀원만 가능 </a:t>
            </a:r>
            <a:r>
              <a:rPr lang="en-US" altLang="ko-KR" sz="1300" dirty="0" smtClean="0">
                <a:solidFill>
                  <a:prstClr val="black"/>
                </a:solidFill>
              </a:rPr>
              <a:t> </a:t>
            </a:r>
            <a:endParaRPr lang="ko-KR" altLang="en-US" sz="1300" dirty="0">
              <a:solidFill>
                <a:prstClr val="black"/>
              </a:solidFill>
            </a:endParaRPr>
          </a:p>
        </p:txBody>
      </p:sp>
      <p:sp>
        <p:nvSpPr>
          <p:cNvPr id="61" name="직사각형 16"/>
          <p:cNvSpPr/>
          <p:nvPr/>
        </p:nvSpPr>
        <p:spPr>
          <a:xfrm>
            <a:off x="6383603" y="2309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89095" y="2295242"/>
            <a:ext cx="22727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dirty="0" err="1">
                <a:solidFill>
                  <a:prstClr val="black"/>
                </a:solidFill>
              </a:rPr>
              <a:t>댓글</a:t>
            </a:r>
            <a:r>
              <a:rPr lang="ko-KR" altLang="en-US" sz="1300" dirty="0">
                <a:solidFill>
                  <a:prstClr val="black"/>
                </a:solidFill>
              </a:rPr>
              <a:t> </a:t>
            </a:r>
            <a:r>
              <a:rPr lang="en-US" altLang="ko-KR" sz="1300" dirty="0">
                <a:solidFill>
                  <a:prstClr val="black"/>
                </a:solidFill>
              </a:rPr>
              <a:t>,</a:t>
            </a:r>
            <a:r>
              <a:rPr lang="ko-KR" altLang="en-US" sz="1300" dirty="0">
                <a:solidFill>
                  <a:prstClr val="black"/>
                </a:solidFill>
              </a:rPr>
              <a:t> </a:t>
            </a:r>
            <a:r>
              <a:rPr lang="ko-KR" altLang="en-US" sz="1300" dirty="0" err="1">
                <a:solidFill>
                  <a:prstClr val="black"/>
                </a:solidFill>
              </a:rPr>
              <a:t>대댓글</a:t>
            </a:r>
            <a:r>
              <a:rPr lang="ko-KR" altLang="en-US" sz="1300" dirty="0">
                <a:solidFill>
                  <a:prstClr val="black"/>
                </a:solidFill>
              </a:rPr>
              <a:t> </a:t>
            </a:r>
            <a:r>
              <a:rPr lang="ko-KR" altLang="en-US" sz="1300" dirty="0" smtClean="0">
                <a:solidFill>
                  <a:prstClr val="black"/>
                </a:solidFill>
              </a:rPr>
              <a:t>기능 제한 없음</a:t>
            </a:r>
            <a:endParaRPr lang="ko-KR" altLang="en-US" sz="1300" dirty="0">
              <a:solidFill>
                <a:prstClr val="black"/>
              </a:solidFill>
            </a:endParaRPr>
          </a:p>
        </p:txBody>
      </p:sp>
      <p:sp>
        <p:nvSpPr>
          <p:cNvPr id="63" name="직사각형 16"/>
          <p:cNvSpPr/>
          <p:nvPr/>
        </p:nvSpPr>
        <p:spPr>
          <a:xfrm>
            <a:off x="3714079" y="421598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Risk Management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32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4227" y="892448"/>
            <a:ext cx="3888259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T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opic </a:t>
            </a:r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election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37332" y="5247474"/>
            <a:ext cx="9085811" cy="13137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0347" y="1715693"/>
            <a:ext cx="800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1867" y="2296597"/>
            <a:ext cx="79412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기술의 전달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표준화 용이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팀원에의 작업 할당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진척 관리 가능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목적에 따른 결과가 도출되게끔 작업의 방향성을 유지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5.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달성한 결과를 분석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6. </a:t>
            </a:r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간트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차트 등을 포함하는 프로젝트 관리 제품을 이용하는 것으로 효율적인 업무수행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6350" y="1761245"/>
            <a:ext cx="4755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  </a:t>
            </a:r>
            <a:r>
              <a:rPr lang="en-US" altLang="ko-KR" dirty="0">
                <a:solidFill>
                  <a:srgbClr val="F27E8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PMS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(Project Management System)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장점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205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841216" y="1893531"/>
          <a:ext cx="2402541" cy="2209168"/>
        </p:xfrm>
        <a:graphic>
          <a:graphicData uri="http://schemas.openxmlformats.org/drawingml/2006/table">
            <a:tbl>
              <a:tblPr firstRow="1" bandRow="1"/>
              <a:tblGrid>
                <a:gridCol w="466188"/>
                <a:gridCol w="943230"/>
                <a:gridCol w="524642"/>
                <a:gridCol w="468481"/>
              </a:tblGrid>
              <a:tr h="31609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532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532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532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532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442447" y="4284375"/>
            <a:ext cx="778895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 smtClean="0">
                <a:solidFill>
                  <a:prstClr val="black"/>
                </a:solidFill>
              </a:rPr>
              <a:t>등록</a:t>
            </a:r>
            <a:endParaRPr lang="ko-KR" altLang="en-US" sz="1500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30289" y="1337027"/>
            <a:ext cx="1976946" cy="518944"/>
          </a:xfrm>
          <a:prstGeom prst="rect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prstClr val="black"/>
                </a:solidFill>
              </a:rPr>
              <a:t>상단 메뉴</a:t>
            </a:r>
          </a:p>
        </p:txBody>
      </p:sp>
      <p:sp>
        <p:nvSpPr>
          <p:cNvPr id="16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89095" y="1033242"/>
            <a:ext cx="22727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dirty="0" err="1" smtClean="0">
                <a:solidFill>
                  <a:prstClr val="black"/>
                </a:solidFill>
              </a:rPr>
              <a:t>리사이클러뷰</a:t>
            </a:r>
            <a:r>
              <a:rPr lang="ko-KR" altLang="en-US" sz="1300" dirty="0" smtClean="0">
                <a:solidFill>
                  <a:prstClr val="black"/>
                </a:solidFill>
              </a:rPr>
              <a:t> 사용</a:t>
            </a:r>
            <a:endParaRPr lang="ko-KR" altLang="en-US" sz="1300" dirty="0">
              <a:solidFill>
                <a:prstClr val="black"/>
              </a:solidFill>
            </a:endParaRPr>
          </a:p>
        </p:txBody>
      </p:sp>
      <p:sp>
        <p:nvSpPr>
          <p:cNvPr id="20" name="직사각형 16"/>
          <p:cNvSpPr/>
          <p:nvPr/>
        </p:nvSpPr>
        <p:spPr>
          <a:xfrm>
            <a:off x="1847038" y="159649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Risk Management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20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작성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807616" y="2300030"/>
          <a:ext cx="2418726" cy="1560648"/>
        </p:xfrm>
        <a:graphic>
          <a:graphicData uri="http://schemas.openxmlformats.org/drawingml/2006/table">
            <a:tbl>
              <a:tblPr firstRow="1" bandRow="1"/>
              <a:tblGrid>
                <a:gridCol w="604351"/>
                <a:gridCol w="1308386"/>
                <a:gridCol w="505989"/>
              </a:tblGrid>
              <a:tr h="52021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021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021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첨부 파일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첨부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424517" y="3997495"/>
            <a:ext cx="778895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 smtClean="0">
                <a:solidFill>
                  <a:prstClr val="black"/>
                </a:solidFill>
              </a:rPr>
              <a:t>등록</a:t>
            </a:r>
            <a:endParaRPr lang="ko-KR" altLang="en-US" sz="1500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81705" y="3999045"/>
            <a:ext cx="951454" cy="26581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 err="1">
                <a:solidFill>
                  <a:prstClr val="black"/>
                </a:solidFill>
              </a:rPr>
              <a:t>뒤로가기</a:t>
            </a:r>
            <a:endParaRPr lang="ko-KR" altLang="en-US" sz="1500" dirty="0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30289" y="1337027"/>
            <a:ext cx="1976946" cy="518944"/>
          </a:xfrm>
          <a:prstGeom prst="rect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prstClr val="black"/>
                </a:solidFill>
              </a:rPr>
              <a:t>상단 메뉴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Risk Management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70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68830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상세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1850156" y="2036461"/>
          <a:ext cx="2291796" cy="2039809"/>
        </p:xfrm>
        <a:graphic>
          <a:graphicData uri="http://schemas.openxmlformats.org/drawingml/2006/table">
            <a:tbl>
              <a:tblPr firstRow="1" bandRow="1"/>
              <a:tblGrid>
                <a:gridCol w="572636"/>
                <a:gridCol w="571802"/>
                <a:gridCol w="610191"/>
                <a:gridCol w="537167"/>
              </a:tblGrid>
              <a:tr h="32228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2228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328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</a:tr>
              <a:tr h="32228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첨부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</a:tr>
              <a:tr h="1611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코멘트 작성자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코멘트 작성일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611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코멘트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834401" y="4151825"/>
            <a:ext cx="614666" cy="267609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prstClr val="black"/>
                </a:solidFill>
              </a:rPr>
              <a:t>수정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007041" y="4151825"/>
            <a:ext cx="737317" cy="267609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>
                <a:solidFill>
                  <a:prstClr val="black"/>
                </a:solidFill>
              </a:rPr>
              <a:t>뒤로가기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27286" y="4148898"/>
            <a:ext cx="614666" cy="267609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smtClean="0">
                <a:solidFill>
                  <a:prstClr val="black"/>
                </a:solidFill>
              </a:rPr>
              <a:t>코멘트 저장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7" name="직사각형 50"/>
          <p:cNvSpPr/>
          <p:nvPr/>
        </p:nvSpPr>
        <p:spPr>
          <a:xfrm>
            <a:off x="1806841" y="4551100"/>
            <a:ext cx="2070891" cy="40448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>
                <a:solidFill>
                  <a:prstClr val="black"/>
                </a:solidFill>
              </a:rPr>
              <a:t>댓글작성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8" name="직사각형 50"/>
          <p:cNvSpPr/>
          <p:nvPr/>
        </p:nvSpPr>
        <p:spPr>
          <a:xfrm>
            <a:off x="3886199" y="4740132"/>
            <a:ext cx="417463" cy="221967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dirty="0">
                <a:solidFill>
                  <a:prstClr val="black"/>
                </a:solidFill>
              </a:rPr>
              <a:t>저장</a:t>
            </a:r>
          </a:p>
        </p:txBody>
      </p:sp>
      <p:sp>
        <p:nvSpPr>
          <p:cNvPr id="29" name="직사각형 50"/>
          <p:cNvSpPr/>
          <p:nvPr/>
        </p:nvSpPr>
        <p:spPr>
          <a:xfrm>
            <a:off x="2007041" y="5143767"/>
            <a:ext cx="2070891" cy="40448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 smtClean="0">
                <a:solidFill>
                  <a:prstClr val="black"/>
                </a:solidFill>
              </a:rPr>
              <a:t>댓글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30289" y="1337027"/>
            <a:ext cx="1976946" cy="518944"/>
          </a:xfrm>
          <a:prstGeom prst="rect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prstClr val="black"/>
                </a:solidFill>
              </a:rPr>
              <a:t>상단 메뉴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-1" y="64239"/>
            <a:ext cx="5515583" cy="33976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Risk Management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459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2067704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732034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23989" y="3063468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32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,</a:t>
            </a:r>
          </a:p>
          <a:p>
            <a:pPr algn="ctr"/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추가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36744" y="3814600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669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573" y="80772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smtClean="0">
                <a:solidFill>
                  <a:prstClr val="black"/>
                </a:solidFill>
              </a:rPr>
              <a:t>프로젝트 추가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1416767" y="29506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CEO CTO –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0576" y="1863888"/>
            <a:ext cx="5713059" cy="316690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prstClr val="black"/>
                </a:solidFill>
              </a:rPr>
              <a:t>클릭시 캘린더 형식으로 선택</a:t>
            </a:r>
            <a:endParaRPr lang="en-US" altLang="ko-KR" sz="1050" smtClean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3488" y="2071985"/>
            <a:ext cx="1519275" cy="39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prstClr val="black"/>
                </a:solidFill>
              </a:rPr>
              <a:t>프로젝트 추가</a:t>
            </a: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3489" y="2664610"/>
            <a:ext cx="1112876" cy="23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prstClr val="black"/>
                </a:solidFill>
              </a:rPr>
              <a:t>프로젝트명</a:t>
            </a:r>
            <a:endParaRPr lang="ko-KR" altLang="en-US" sz="1100">
              <a:solidFill>
                <a:prstClr val="black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50398" y="2664610"/>
            <a:ext cx="3994620" cy="23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prstClr val="black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03489" y="2967057"/>
            <a:ext cx="1112876" cy="23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prstClr val="black"/>
                </a:solidFill>
              </a:rPr>
              <a:t>시작일</a:t>
            </a:r>
            <a:endParaRPr lang="ko-KR" altLang="en-US" sz="110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50398" y="2967057"/>
            <a:ext cx="1223711" cy="23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prstClr val="black"/>
                </a:solidFill>
              </a:rPr>
              <a:t>2020-05-07</a:t>
            </a:r>
            <a:endParaRPr lang="ko-KR" altLang="en-US" sz="1100">
              <a:solidFill>
                <a:prstClr val="black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3489" y="3274811"/>
            <a:ext cx="1112876" cy="23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prstClr val="black"/>
                </a:solidFill>
              </a:rPr>
              <a:t>종료일</a:t>
            </a:r>
            <a:endParaRPr lang="ko-KR" altLang="en-US" sz="1100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750398" y="3274811"/>
            <a:ext cx="1223711" cy="23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prstClr val="black"/>
                </a:solidFill>
              </a:rPr>
              <a:t>2020-05-07</a:t>
            </a:r>
            <a:endParaRPr lang="ko-KR" altLang="en-US" sz="1100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03489" y="3586484"/>
            <a:ext cx="1112876" cy="23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prstClr val="black"/>
                </a:solidFill>
              </a:rPr>
              <a:t>담당자</a:t>
            </a:r>
            <a:endParaRPr lang="ko-KR" altLang="en-US" sz="1100">
              <a:solidFill>
                <a:prstClr val="black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50398" y="3586484"/>
            <a:ext cx="1223711" cy="23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prstClr val="black"/>
                </a:solidFill>
              </a:rPr>
              <a:t>홍길동</a:t>
            </a:r>
            <a:endParaRPr lang="ko-KR" altLang="en-US" sz="110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32142" y="4058646"/>
            <a:ext cx="1112876" cy="439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prstClr val="black"/>
                </a:solidFill>
              </a:rPr>
              <a:t>등록</a:t>
            </a: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5" name="이등변 삼각형 4"/>
          <p:cNvSpPr/>
          <p:nvPr/>
        </p:nvSpPr>
        <p:spPr>
          <a:xfrm rot="10800000">
            <a:off x="2720378" y="3619210"/>
            <a:ext cx="180337" cy="15546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직사각형 16"/>
          <p:cNvSpPr/>
          <p:nvPr/>
        </p:nvSpPr>
        <p:spPr>
          <a:xfrm>
            <a:off x="1416767" y="35573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0" name="직사각형 16"/>
          <p:cNvSpPr/>
          <p:nvPr/>
        </p:nvSpPr>
        <p:spPr>
          <a:xfrm>
            <a:off x="4280818" y="414636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smtClean="0">
                <a:solidFill>
                  <a:prstClr val="white"/>
                </a:solidFill>
              </a:rPr>
              <a:t>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365377"/>
            <a:ext cx="2520280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>
                <a:solidFill>
                  <a:prstClr val="black"/>
                </a:solidFill>
              </a:rPr>
              <a:t>현재 팀에 참여하지 않은 </a:t>
            </a:r>
            <a:r>
              <a:rPr lang="ko-KR" altLang="en-US" sz="1050" smtClean="0">
                <a:solidFill>
                  <a:prstClr val="black"/>
                </a:solidFill>
              </a:rPr>
              <a:t>인원만 선택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387720" y="176830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732966"/>
            <a:ext cx="2520280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smtClean="0">
                <a:solidFill>
                  <a:prstClr val="black"/>
                </a:solidFill>
              </a:rPr>
              <a:t>정보 기입이 확인되면 등록가능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9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573" y="80772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smtClean="0">
                <a:solidFill>
                  <a:prstClr val="black"/>
                </a:solidFill>
              </a:rPr>
              <a:t>프로젝트 간트챠트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556777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CEO CTO – 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상세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prstClr val="black"/>
                </a:solidFill>
              </a:rPr>
              <a:t>각각의 프로젝트 간트챠트를 확인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126" y="1647604"/>
            <a:ext cx="5323376" cy="32411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prstClr val="black"/>
                </a:solidFill>
              </a:rPr>
              <a:t>프로젝트명</a:t>
            </a:r>
            <a:r>
              <a:rPr lang="en-US" altLang="ko-KR" sz="1000" smtClean="0">
                <a:solidFill>
                  <a:prstClr val="black"/>
                </a:solidFill>
              </a:rPr>
              <a:t>1	</a:t>
            </a:r>
            <a:r>
              <a:rPr lang="ko-KR" altLang="en-US" sz="1000" smtClean="0">
                <a:solidFill>
                  <a:prstClr val="black"/>
                </a:solidFill>
              </a:rPr>
              <a:t>프로젝트명</a:t>
            </a:r>
            <a:r>
              <a:rPr lang="en-US" altLang="ko-KR" sz="1000" smtClean="0">
                <a:solidFill>
                  <a:prstClr val="black"/>
                </a:solidFill>
              </a:rPr>
              <a:t>2	</a:t>
            </a:r>
            <a:r>
              <a:rPr lang="ko-KR" altLang="en-US" sz="1000">
                <a:solidFill>
                  <a:prstClr val="black"/>
                </a:solidFill>
              </a:rPr>
              <a:t> </a:t>
            </a:r>
            <a:r>
              <a:rPr lang="ko-KR" altLang="en-US" sz="1000" smtClean="0">
                <a:solidFill>
                  <a:prstClr val="black"/>
                </a:solidFill>
              </a:rPr>
              <a:t>프로젝트명</a:t>
            </a:r>
            <a:r>
              <a:rPr lang="en-US" altLang="ko-KR" sz="1000" smtClean="0">
                <a:solidFill>
                  <a:prstClr val="black"/>
                </a:solidFill>
              </a:rPr>
              <a:t>3	</a:t>
            </a:r>
            <a:r>
              <a:rPr lang="ko-KR" altLang="en-US" sz="1000">
                <a:solidFill>
                  <a:prstClr val="black"/>
                </a:solidFill>
              </a:rPr>
              <a:t> </a:t>
            </a:r>
            <a:r>
              <a:rPr lang="ko-KR" altLang="en-US" sz="1000" smtClean="0">
                <a:solidFill>
                  <a:prstClr val="black"/>
                </a:solidFill>
              </a:rPr>
              <a:t>프로젝트명</a:t>
            </a:r>
            <a:r>
              <a:rPr lang="en-US" altLang="ko-KR" sz="1000" smtClean="0">
                <a:solidFill>
                  <a:prstClr val="black"/>
                </a:solidFill>
              </a:rPr>
              <a:t>4</a:t>
            </a:r>
            <a:endParaRPr lang="ko-KR" altLang="en-US" sz="1000">
              <a:solidFill>
                <a:prstClr val="black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6" y="2142439"/>
            <a:ext cx="5323983" cy="34062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131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573" y="80772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prstClr val="black"/>
                </a:solidFill>
              </a:rPr>
              <a:t>프로젝트 간트챠트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팀장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– 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관리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prstClr val="black"/>
                </a:solidFill>
              </a:rPr>
              <a:t>담당프로젝트 간트챠트</a:t>
            </a:r>
            <a:r>
              <a:rPr lang="en-US" altLang="ko-KR" sz="1050" smtClean="0">
                <a:solidFill>
                  <a:prstClr val="black"/>
                </a:solidFill>
              </a:rPr>
              <a:t>(</a:t>
            </a:r>
            <a:r>
              <a:rPr lang="ko-KR" altLang="en-US" sz="1050" smtClean="0">
                <a:solidFill>
                  <a:prstClr val="black"/>
                </a:solidFill>
              </a:rPr>
              <a:t>전체</a:t>
            </a:r>
            <a:r>
              <a:rPr lang="en-US" altLang="ko-KR" sz="1050" smtClean="0">
                <a:solidFill>
                  <a:prstClr val="black"/>
                </a:solidFill>
              </a:rPr>
              <a:t>) </a:t>
            </a:r>
            <a:r>
              <a:rPr lang="ko-KR" altLang="en-US" sz="1050" smtClean="0">
                <a:solidFill>
                  <a:prstClr val="black"/>
                </a:solidFill>
              </a:rPr>
              <a:t>확인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39" name="직사각형 16"/>
          <p:cNvSpPr/>
          <p:nvPr/>
        </p:nvSpPr>
        <p:spPr>
          <a:xfrm>
            <a:off x="556777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5126" y="1647604"/>
            <a:ext cx="5323376" cy="32411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prstClr val="black"/>
                </a:solidFill>
              </a:rPr>
              <a:t>프로젝트명</a:t>
            </a:r>
            <a:r>
              <a:rPr lang="en-US" altLang="ko-KR" sz="1000" smtClean="0">
                <a:solidFill>
                  <a:prstClr val="black"/>
                </a:solidFill>
              </a:rPr>
              <a:t>1</a:t>
            </a:r>
            <a:endParaRPr lang="ko-KR" altLang="en-US" sz="1000">
              <a:solidFill>
                <a:prstClr val="black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6" y="2142439"/>
            <a:ext cx="5323983" cy="34062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950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573" y="80772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smtClean="0">
                <a:solidFill>
                  <a:prstClr val="black"/>
                </a:solidFill>
              </a:rPr>
              <a:t>프로젝트 간트챠트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 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수행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prstClr val="black"/>
                </a:solidFill>
              </a:rPr>
              <a:t>담당프로젝트 간트챠트</a:t>
            </a:r>
            <a:r>
              <a:rPr lang="en-US" altLang="ko-KR" sz="1050" smtClean="0">
                <a:solidFill>
                  <a:prstClr val="black"/>
                </a:solidFill>
              </a:rPr>
              <a:t>(</a:t>
            </a:r>
            <a:r>
              <a:rPr lang="ko-KR" altLang="en-US" sz="1050" smtClean="0">
                <a:solidFill>
                  <a:prstClr val="black"/>
                </a:solidFill>
              </a:rPr>
              <a:t>본인</a:t>
            </a:r>
            <a:r>
              <a:rPr lang="en-US" altLang="ko-KR" sz="1050" smtClean="0">
                <a:solidFill>
                  <a:prstClr val="black"/>
                </a:solidFill>
              </a:rPr>
              <a:t>) </a:t>
            </a:r>
            <a:r>
              <a:rPr lang="ko-KR" altLang="en-US" sz="1050">
                <a:solidFill>
                  <a:prstClr val="black"/>
                </a:solidFill>
              </a:rPr>
              <a:t>확인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39" name="직사각형 16"/>
          <p:cNvSpPr/>
          <p:nvPr/>
        </p:nvSpPr>
        <p:spPr>
          <a:xfrm>
            <a:off x="556777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5126" y="1647604"/>
            <a:ext cx="5323376" cy="32411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prstClr val="black"/>
                </a:solidFill>
              </a:rPr>
              <a:t>프로젝트명</a:t>
            </a:r>
            <a:r>
              <a:rPr lang="en-US" altLang="ko-KR" sz="1000" smtClean="0">
                <a:solidFill>
                  <a:prstClr val="black"/>
                </a:solidFill>
              </a:rPr>
              <a:t>1</a:t>
            </a:r>
            <a:endParaRPr lang="ko-KR" altLang="en-US" sz="1000">
              <a:solidFill>
                <a:prstClr val="black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6" y="2150967"/>
            <a:ext cx="5323983" cy="33892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759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979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-1" y="64448"/>
            <a:ext cx="6186659" cy="34332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CEO CTO –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프로젝트 추가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sp>
        <p:nvSpPr>
          <p:cNvPr id="26" name="직사각형 16"/>
          <p:cNvSpPr/>
          <p:nvPr/>
        </p:nvSpPr>
        <p:spPr>
          <a:xfrm>
            <a:off x="2537662" y="266125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79707" y="1570765"/>
            <a:ext cx="1519275" cy="39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prstClr val="black"/>
                </a:solidFill>
              </a:rPr>
              <a:t>프로젝트 추가</a:t>
            </a: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805815" y="2098539"/>
            <a:ext cx="1112876" cy="23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prstClr val="black"/>
                </a:solidFill>
              </a:rPr>
              <a:t>프로젝트명</a:t>
            </a:r>
            <a:endParaRPr lang="ko-KR" altLang="en-US" sz="110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90610" y="2386860"/>
            <a:ext cx="2256517" cy="23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929611" y="2675616"/>
            <a:ext cx="1112876" cy="23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prstClr val="black"/>
                </a:solidFill>
              </a:rPr>
              <a:t>시작일</a:t>
            </a:r>
            <a:endParaRPr lang="ko-KR" altLang="en-US" sz="1100">
              <a:solidFill>
                <a:prstClr val="black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90610" y="2958023"/>
            <a:ext cx="1223711" cy="23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prstClr val="black"/>
                </a:solidFill>
              </a:rPr>
              <a:t>2020-05-07</a:t>
            </a:r>
            <a:endParaRPr lang="ko-KR" altLang="en-US" sz="1100"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27534" y="3244756"/>
            <a:ext cx="1112876" cy="23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prstClr val="black"/>
                </a:solidFill>
              </a:rPr>
              <a:t>종료일</a:t>
            </a:r>
            <a:endParaRPr lang="ko-KR" altLang="en-US" sz="1100">
              <a:solidFill>
                <a:prstClr val="black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890610" y="3541144"/>
            <a:ext cx="1223711" cy="23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prstClr val="black"/>
                </a:solidFill>
              </a:rPr>
              <a:t>2020-05-07</a:t>
            </a:r>
            <a:endParaRPr lang="ko-KR" altLang="en-US" sz="1100">
              <a:solidFill>
                <a:prstClr val="black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927534" y="3837532"/>
            <a:ext cx="1112876" cy="23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prstClr val="black"/>
                </a:solidFill>
              </a:rPr>
              <a:t>담당자</a:t>
            </a:r>
            <a:endParaRPr lang="ko-KR" altLang="en-US" sz="110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890093" y="4105386"/>
            <a:ext cx="1223711" cy="23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prstClr val="black"/>
                </a:solidFill>
              </a:rPr>
              <a:t>홍길동</a:t>
            </a:r>
            <a:endParaRPr lang="ko-KR" altLang="en-US" sz="1100">
              <a:solidFill>
                <a:prstClr val="black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34251" y="5677211"/>
            <a:ext cx="1112876" cy="439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prstClr val="black"/>
                </a:solidFill>
              </a:rPr>
              <a:t>등록</a:t>
            </a: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0800000">
            <a:off x="2860073" y="4138112"/>
            <a:ext cx="180337" cy="15546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직사각형 16"/>
          <p:cNvSpPr/>
          <p:nvPr/>
        </p:nvSpPr>
        <p:spPr>
          <a:xfrm>
            <a:off x="2537661" y="382097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7" name="직사각형 16"/>
          <p:cNvSpPr/>
          <p:nvPr/>
        </p:nvSpPr>
        <p:spPr>
          <a:xfrm>
            <a:off x="2696357" y="576492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smtClean="0">
                <a:solidFill>
                  <a:prstClr val="white"/>
                </a:solidFill>
              </a:rPr>
              <a:t>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4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prstClr val="black"/>
                </a:solidFill>
              </a:rPr>
              <a:t>클릭시 캘린더 형식으로 선택</a:t>
            </a:r>
            <a:endParaRPr lang="en-US" altLang="ko-KR" sz="1050" smtClean="0">
              <a:solidFill>
                <a:prstClr val="black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365377"/>
            <a:ext cx="2520280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>
                <a:solidFill>
                  <a:prstClr val="black"/>
                </a:solidFill>
              </a:rPr>
              <a:t>현재 팀에 참여하지 않은 </a:t>
            </a:r>
            <a:r>
              <a:rPr lang="ko-KR" altLang="en-US" sz="1050" smtClean="0">
                <a:solidFill>
                  <a:prstClr val="black"/>
                </a:solidFill>
              </a:rPr>
              <a:t>인원만 선택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387720" y="176830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732966"/>
            <a:ext cx="2520280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smtClean="0">
                <a:solidFill>
                  <a:prstClr val="black"/>
                </a:solidFill>
              </a:rPr>
              <a:t>정보 기입이 확인되면 등록가능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2125370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789700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62183" y="3438188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014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</a:t>
            </a:r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equirement</a:t>
            </a:r>
            <a:r>
              <a:rPr lang="en-US" altLang="ko-KR" sz="3200" dirty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S</a:t>
            </a:r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pecification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9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573" y="80772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공지사항 게시판 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475126" y="213493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091082" y="523397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공지사항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프로젝트별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CEO/PM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하달사항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9163" y="2142439"/>
            <a:ext cx="4389120" cy="29424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7964" y="2271673"/>
            <a:ext cx="41440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</a:rPr>
              <a:t>no</a:t>
            </a:r>
            <a:r>
              <a:rPr lang="ko-KR" altLang="en-US" sz="1000" dirty="0" smtClean="0">
                <a:solidFill>
                  <a:prstClr val="black"/>
                </a:solidFill>
              </a:rPr>
              <a:t>                              제목                                                            작성일      조회</a:t>
            </a:r>
            <a:r>
              <a:rPr lang="ko-KR" altLang="en-US" sz="1000" dirty="0">
                <a:solidFill>
                  <a:prstClr val="black"/>
                </a:solidFill>
              </a:rPr>
              <a:t>수</a:t>
            </a:r>
            <a:r>
              <a:rPr lang="ko-KR" altLang="en-US" sz="1000" dirty="0" smtClean="0">
                <a:solidFill>
                  <a:prstClr val="black"/>
                </a:solidFill>
              </a:rPr>
              <a:t> 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977964" y="2517894"/>
            <a:ext cx="4125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77964" y="2819923"/>
            <a:ext cx="4125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77964" y="3073932"/>
            <a:ext cx="4125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998024" y="3318687"/>
            <a:ext cx="4125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005673" y="3570837"/>
            <a:ext cx="4125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005673" y="3824846"/>
            <a:ext cx="4125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025733" y="4069601"/>
            <a:ext cx="4125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013987" y="4327297"/>
            <a:ext cx="4125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013987" y="4581306"/>
            <a:ext cx="4125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034047" y="4826061"/>
            <a:ext cx="4125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prstClr val="black"/>
                </a:solidFill>
              </a:rPr>
              <a:t>list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488873" y="5201516"/>
            <a:ext cx="789410" cy="29648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atin typeface="+mn-ea"/>
              </a:rPr>
              <a:t>글쓰기</a:t>
            </a:r>
            <a:endParaRPr lang="ko-KR" altLang="en-US" sz="1050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57268" y="1367598"/>
            <a:ext cx="2520280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prstClr val="black"/>
                </a:solidFill>
              </a:rPr>
              <a:t>글쓰기 버튼</a:t>
            </a:r>
            <a:endParaRPr lang="en-US" altLang="ko-KR" sz="1050" dirty="0">
              <a:solidFill>
                <a:prstClr val="black"/>
              </a:solidFill>
            </a:endParaRPr>
          </a:p>
          <a:p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657268" y="1610359"/>
            <a:ext cx="156206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050" dirty="0">
                <a:solidFill>
                  <a:prstClr val="black"/>
                </a:solidFill>
              </a:rPr>
              <a:t>CEO/ </a:t>
            </a:r>
            <a:r>
              <a:rPr lang="ko-KR" altLang="en-US" sz="1050" dirty="0" smtClean="0">
                <a:solidFill>
                  <a:prstClr val="black"/>
                </a:solidFill>
              </a:rPr>
              <a:t>팀장 </a:t>
            </a:r>
            <a:r>
              <a:rPr lang="ko-KR" altLang="en-US" sz="1050" dirty="0">
                <a:solidFill>
                  <a:prstClr val="black"/>
                </a:solidFill>
              </a:rPr>
              <a:t>→ </a:t>
            </a:r>
            <a:r>
              <a:rPr lang="ko-KR" altLang="en-US" sz="1050" dirty="0" smtClean="0">
                <a:solidFill>
                  <a:prstClr val="black"/>
                </a:solidFill>
              </a:rPr>
              <a:t>有</a:t>
            </a:r>
            <a:endParaRPr lang="en-US" altLang="ko-KR" sz="105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sz="1050" dirty="0" smtClean="0">
                <a:solidFill>
                  <a:prstClr val="black"/>
                </a:solidFill>
              </a:rPr>
              <a:t>팀원 </a:t>
            </a:r>
            <a:r>
              <a:rPr lang="ko-KR" altLang="en-US" sz="1050" dirty="0">
                <a:solidFill>
                  <a:prstClr val="black"/>
                </a:solidFill>
              </a:rPr>
              <a:t>→ </a:t>
            </a:r>
            <a:r>
              <a:rPr lang="ko-KR" altLang="en-US" sz="1050" dirty="0" smtClean="0">
                <a:solidFill>
                  <a:prstClr val="black"/>
                </a:solidFill>
              </a:rPr>
              <a:t>無</a:t>
            </a:r>
            <a:r>
              <a:rPr lang="en-US" altLang="ko-KR" sz="1050" dirty="0" smtClean="0">
                <a:solidFill>
                  <a:prstClr val="black"/>
                </a:solidFill>
              </a:rPr>
              <a:t> 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18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573" y="80772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공지사항 게시판 상세페이지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647862" y="193779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484254" y="575750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공지사항 게시판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프로젝트별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CEO/PM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하달사항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59724" y="1044380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prstClr val="black"/>
                </a:solidFill>
              </a:rPr>
              <a:t>상세페이지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882045" y="5725053"/>
            <a:ext cx="662641" cy="29648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atin typeface="+mn-ea"/>
              </a:rPr>
              <a:t>수정</a:t>
            </a:r>
            <a:endParaRPr lang="ko-KR" altLang="en-US" sz="105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69975" y="1397367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prstClr val="black"/>
                </a:solidFill>
              </a:rPr>
              <a:t>수정</a:t>
            </a:r>
            <a:r>
              <a:rPr lang="en-US" altLang="ko-KR" sz="1050" dirty="0" smtClean="0">
                <a:solidFill>
                  <a:prstClr val="black"/>
                </a:solidFill>
              </a:rPr>
              <a:t>/</a:t>
            </a:r>
            <a:r>
              <a:rPr lang="ko-KR" altLang="en-US" sz="1050" dirty="0" smtClean="0">
                <a:solidFill>
                  <a:prstClr val="black"/>
                </a:solidFill>
              </a:rPr>
              <a:t>삭제 버튼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32076" y="1916149"/>
            <a:ext cx="4389120" cy="367023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53174" y="202928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제목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75388" y="2009697"/>
            <a:ext cx="3504819" cy="241117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74245" y="2773163"/>
            <a:ext cx="4117283" cy="1729530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32890" y="2344362"/>
            <a:ext cx="5565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작성자 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09061" y="234436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작성일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65088" y="234478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조회수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59890" y="294078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내용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717512" y="5725053"/>
            <a:ext cx="662641" cy="29648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atin typeface="+mn-ea"/>
              </a:rPr>
              <a:t>삭제</a:t>
            </a:r>
            <a:endParaRPr lang="ko-KR" altLang="en-US" sz="1050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92144" y="1595510"/>
            <a:ext cx="156206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050" dirty="0">
                <a:solidFill>
                  <a:prstClr val="black"/>
                </a:solidFill>
              </a:rPr>
              <a:t>CEO/ </a:t>
            </a:r>
            <a:r>
              <a:rPr lang="ko-KR" altLang="en-US" sz="1050" dirty="0">
                <a:solidFill>
                  <a:prstClr val="black"/>
                </a:solidFill>
              </a:rPr>
              <a:t>팀장</a:t>
            </a:r>
            <a:r>
              <a:rPr lang="ko-KR" altLang="en-US" sz="1050" dirty="0" smtClean="0">
                <a:solidFill>
                  <a:prstClr val="black"/>
                </a:solidFill>
              </a:rPr>
              <a:t> </a:t>
            </a:r>
            <a:r>
              <a:rPr lang="ko-KR" altLang="en-US" sz="1050" dirty="0">
                <a:solidFill>
                  <a:prstClr val="black"/>
                </a:solidFill>
              </a:rPr>
              <a:t>→ </a:t>
            </a:r>
            <a:r>
              <a:rPr lang="ko-KR" altLang="en-US" sz="1050" dirty="0" smtClean="0">
                <a:solidFill>
                  <a:prstClr val="black"/>
                </a:solidFill>
              </a:rPr>
              <a:t>有</a:t>
            </a:r>
            <a:endParaRPr lang="en-US" altLang="ko-KR" sz="105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sz="1050" dirty="0" smtClean="0">
                <a:solidFill>
                  <a:prstClr val="black"/>
                </a:solidFill>
              </a:rPr>
              <a:t>팀원 </a:t>
            </a:r>
            <a:r>
              <a:rPr lang="ko-KR" altLang="en-US" sz="1050" dirty="0">
                <a:solidFill>
                  <a:prstClr val="black"/>
                </a:solidFill>
              </a:rPr>
              <a:t>→ </a:t>
            </a:r>
            <a:r>
              <a:rPr lang="ko-KR" altLang="en-US" sz="1050" dirty="0" smtClean="0">
                <a:solidFill>
                  <a:prstClr val="black"/>
                </a:solidFill>
              </a:rPr>
              <a:t>無</a:t>
            </a:r>
            <a:r>
              <a:rPr lang="en-US" altLang="ko-KR" sz="1050" dirty="0" smtClean="0">
                <a:solidFill>
                  <a:prstClr val="black"/>
                </a:solidFill>
              </a:rPr>
              <a:t> 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14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573" y="807728"/>
            <a:ext cx="396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공지사항 게시판 작성 페이지 </a:t>
            </a:r>
            <a:r>
              <a:rPr lang="en-US" altLang="ko-KR" sz="1200" dirty="0" smtClean="0">
                <a:solidFill>
                  <a:prstClr val="black"/>
                </a:solidFill>
              </a:rPr>
              <a:t>–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CEO/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ko-KR" altLang="en-US" sz="1200" b="1" dirty="0">
                <a:solidFill>
                  <a:prstClr val="black"/>
                </a:solidFill>
              </a:rPr>
              <a:t>팀장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만 접근 가능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647862" y="193779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prstClr val="black"/>
                </a:solidFill>
              </a:rPr>
              <a:t>상세페이지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421519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prstClr val="black"/>
                </a:solidFill>
              </a:rPr>
              <a:t>글쓰기 버튼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32076" y="1916149"/>
            <a:ext cx="4389120" cy="367023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53174" y="202928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제목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75388" y="2009697"/>
            <a:ext cx="3504819" cy="241117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62924" y="2532094"/>
            <a:ext cx="4117283" cy="1815462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53174" y="2682362"/>
            <a:ext cx="12490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내용을 입력해주세요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15773" y="571610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613564" y="5683650"/>
            <a:ext cx="789410" cy="29648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atin typeface="+mn-ea"/>
              </a:rPr>
              <a:t>글쓰기</a:t>
            </a:r>
            <a:endParaRPr lang="ko-KR" altLang="en-US" sz="1050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공지사항 게시판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프로젝트별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CEO/PM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하달사항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574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573" y="80772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회의록 리스트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타이포_스톰 B" panose="02020503020101020101" pitchFamily="18" charset="-127"/>
                <a:ea typeface="타이포_스톰 B" panose="02020503020101020101" pitchFamily="18" charset="-127"/>
                <a:cs typeface="+mn-cs"/>
              </a:rPr>
              <a:t>WEB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타이포_스톰 B" panose="02020503020101020101" pitchFamily="18" charset="-127"/>
              <a:ea typeface="타이포_스톰 B" panose="02020503020101020101" pitchFamily="18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타이포_스톰 B" panose="02020503020101020101" pitchFamily="18" charset="-127"/>
                <a:ea typeface="타이포_스톰 B" panose="02020503020101020101" pitchFamily="18" charset="-127"/>
                <a:cs typeface="+mn-cs"/>
              </a:rPr>
              <a:t>[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타이포_스톰 B" panose="02020503020101020101" pitchFamily="18" charset="-127"/>
                <a:ea typeface="타이포_스톰 B" panose="02020503020101020101" pitchFamily="18" charset="-127"/>
                <a:cs typeface="+mn-cs"/>
              </a:rPr>
              <a:t>화면설계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타이포_스톰 B" panose="02020503020101020101" pitchFamily="18" charset="-127"/>
                <a:ea typeface="타이포_스톰 B" panose="02020503020101020101" pitchFamily="18" charset="-127"/>
                <a:cs typeface="+mn-cs"/>
              </a:rPr>
              <a:t>] </a:t>
            </a:r>
            <a:r>
              <a:rPr lang="ko-KR" altLang="en-US" sz="20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회의록 게시판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list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직사각형 16"/>
          <p:cNvSpPr/>
          <p:nvPr/>
        </p:nvSpPr>
        <p:spPr>
          <a:xfrm>
            <a:off x="475126" y="213493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9163" y="2142439"/>
            <a:ext cx="4389120" cy="29424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77964" y="2271673"/>
            <a:ext cx="42979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no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                            제목                                           작성일            작성자   조회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수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977964" y="2517894"/>
            <a:ext cx="4125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977964" y="2819923"/>
            <a:ext cx="4125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977964" y="3073932"/>
            <a:ext cx="4125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998024" y="3318687"/>
            <a:ext cx="4125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005673" y="3570837"/>
            <a:ext cx="4125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005673" y="3824846"/>
            <a:ext cx="4125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025733" y="4069601"/>
            <a:ext cx="4125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1013987" y="4327297"/>
            <a:ext cx="4125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13987" y="4581306"/>
            <a:ext cx="4125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1034047" y="4826061"/>
            <a:ext cx="4125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091082" y="523397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488873" y="5201516"/>
            <a:ext cx="789410" cy="29648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atin typeface="+mn-ea"/>
              </a:rPr>
              <a:t>글쓰기</a:t>
            </a:r>
            <a:endParaRPr lang="ko-KR" altLang="en-US" sz="1050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69975" y="1397367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prstClr val="black"/>
                </a:solidFill>
              </a:rPr>
              <a:t>글쓰기 버튼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92144" y="1595510"/>
            <a:ext cx="156206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050" dirty="0">
                <a:solidFill>
                  <a:prstClr val="black"/>
                </a:solidFill>
              </a:rPr>
              <a:t>팀장</a:t>
            </a:r>
            <a:r>
              <a:rPr lang="ko-KR" altLang="en-US" sz="1050" dirty="0" smtClean="0">
                <a:solidFill>
                  <a:prstClr val="black"/>
                </a:solidFill>
              </a:rPr>
              <a:t> </a:t>
            </a:r>
            <a:r>
              <a:rPr lang="ko-KR" altLang="en-US" sz="1050" dirty="0">
                <a:solidFill>
                  <a:prstClr val="black"/>
                </a:solidFill>
              </a:rPr>
              <a:t>→ </a:t>
            </a:r>
            <a:r>
              <a:rPr lang="ko-KR" altLang="en-US" sz="1050" dirty="0" smtClean="0">
                <a:solidFill>
                  <a:prstClr val="black"/>
                </a:solidFill>
              </a:rPr>
              <a:t>有</a:t>
            </a:r>
            <a:endParaRPr lang="en-US" altLang="ko-KR" sz="105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050" dirty="0" smtClean="0">
                <a:solidFill>
                  <a:prstClr val="black"/>
                </a:solidFill>
              </a:rPr>
              <a:t>CEO/</a:t>
            </a:r>
            <a:r>
              <a:rPr lang="ko-KR" altLang="en-US" sz="1050" dirty="0" smtClean="0">
                <a:solidFill>
                  <a:prstClr val="black"/>
                </a:solidFill>
              </a:rPr>
              <a:t>팀원 </a:t>
            </a:r>
            <a:r>
              <a:rPr lang="ko-KR" altLang="en-US" sz="1050" dirty="0">
                <a:solidFill>
                  <a:prstClr val="black"/>
                </a:solidFill>
              </a:rPr>
              <a:t>→ </a:t>
            </a:r>
            <a:r>
              <a:rPr lang="ko-KR" altLang="en-US" sz="1050" dirty="0" smtClean="0">
                <a:solidFill>
                  <a:prstClr val="black"/>
                </a:solidFill>
              </a:rPr>
              <a:t>無</a:t>
            </a:r>
            <a:r>
              <a:rPr lang="en-US" altLang="ko-KR" sz="1050" dirty="0" smtClean="0">
                <a:solidFill>
                  <a:prstClr val="black"/>
                </a:solidFill>
              </a:rPr>
              <a:t> 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70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573" y="80772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회의록 상세페이지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647862" y="193779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85386" y="462024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회의록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prstClr val="black"/>
                </a:solidFill>
              </a:rPr>
              <a:t>상세페이지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69975" y="1397367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prstClr val="black"/>
                </a:solidFill>
              </a:rPr>
              <a:t>첨부파일 다운로드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32076" y="1916149"/>
            <a:ext cx="4389120" cy="367023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53174" y="202928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제목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75388" y="2009697"/>
            <a:ext cx="3504819" cy="241117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74245" y="2773163"/>
            <a:ext cx="4117283" cy="1729530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32890" y="2344362"/>
            <a:ext cx="5565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작성자 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09061" y="234436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작성일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65088" y="234478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조회수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59890" y="294078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내용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74245" y="4620242"/>
            <a:ext cx="4117283" cy="241117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03422" y="4620242"/>
            <a:ext cx="1133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첨부파일 다운로드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00947" y="575750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598738" y="5725053"/>
            <a:ext cx="764094" cy="29648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atin typeface="+mn-ea"/>
              </a:rPr>
              <a:t>수정</a:t>
            </a:r>
            <a:endParaRPr lang="ko-KR" altLang="en-US" sz="1050" dirty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396310" y="174927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81386" y="174927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prstClr val="black"/>
                </a:solidFill>
              </a:rPr>
              <a:t>수정</a:t>
            </a:r>
            <a:r>
              <a:rPr lang="en-US" altLang="ko-KR" sz="1050" dirty="0">
                <a:solidFill>
                  <a:prstClr val="black"/>
                </a:solidFill>
              </a:rPr>
              <a:t> </a:t>
            </a:r>
            <a:r>
              <a:rPr lang="ko-KR" altLang="en-US" sz="1050" dirty="0" smtClean="0">
                <a:solidFill>
                  <a:prstClr val="black"/>
                </a:solidFill>
              </a:rPr>
              <a:t>버튼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716856" y="1959324"/>
            <a:ext cx="156206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050" dirty="0">
                <a:solidFill>
                  <a:prstClr val="black"/>
                </a:solidFill>
              </a:rPr>
              <a:t>팀장</a:t>
            </a:r>
            <a:r>
              <a:rPr lang="ko-KR" altLang="en-US" sz="1050" dirty="0" smtClean="0">
                <a:solidFill>
                  <a:prstClr val="black"/>
                </a:solidFill>
              </a:rPr>
              <a:t> </a:t>
            </a:r>
            <a:r>
              <a:rPr lang="ko-KR" altLang="en-US" sz="1050" dirty="0">
                <a:solidFill>
                  <a:prstClr val="black"/>
                </a:solidFill>
              </a:rPr>
              <a:t>→ </a:t>
            </a:r>
            <a:r>
              <a:rPr lang="ko-KR" altLang="en-US" sz="1050" dirty="0" smtClean="0">
                <a:solidFill>
                  <a:prstClr val="black"/>
                </a:solidFill>
              </a:rPr>
              <a:t>有</a:t>
            </a:r>
            <a:endParaRPr lang="en-US" altLang="ko-KR" sz="105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050" dirty="0" smtClean="0">
                <a:solidFill>
                  <a:prstClr val="black"/>
                </a:solidFill>
              </a:rPr>
              <a:t>CEO/</a:t>
            </a:r>
            <a:r>
              <a:rPr lang="ko-KR" altLang="en-US" sz="1050" dirty="0" smtClean="0">
                <a:solidFill>
                  <a:prstClr val="black"/>
                </a:solidFill>
              </a:rPr>
              <a:t>팀원 </a:t>
            </a:r>
            <a:r>
              <a:rPr lang="ko-KR" altLang="en-US" sz="1050" dirty="0">
                <a:solidFill>
                  <a:prstClr val="black"/>
                </a:solidFill>
              </a:rPr>
              <a:t>→ </a:t>
            </a:r>
            <a:r>
              <a:rPr lang="ko-KR" altLang="en-US" sz="1050" dirty="0" smtClean="0">
                <a:solidFill>
                  <a:prstClr val="black"/>
                </a:solidFill>
              </a:rPr>
              <a:t>無</a:t>
            </a:r>
            <a:r>
              <a:rPr lang="en-US" altLang="ko-KR" sz="1050" dirty="0" smtClean="0">
                <a:solidFill>
                  <a:prstClr val="black"/>
                </a:solidFill>
              </a:rPr>
              <a:t> 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47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573" y="80772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회의록 게시판 작성 페이지 </a:t>
            </a:r>
            <a:r>
              <a:rPr lang="en-US" altLang="ko-KR" sz="1200" dirty="0" smtClean="0">
                <a:solidFill>
                  <a:prstClr val="black"/>
                </a:solidFill>
              </a:rPr>
              <a:t>– </a:t>
            </a:r>
            <a:r>
              <a:rPr lang="ko-KR" altLang="en-US" sz="1200" b="1" dirty="0">
                <a:solidFill>
                  <a:prstClr val="black"/>
                </a:solidFill>
              </a:rPr>
              <a:t>팀장만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접근 가능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647862" y="193779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회의록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prstClr val="black"/>
                </a:solidFill>
              </a:rPr>
              <a:t>상세페이지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69975" y="1397367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prstClr val="black"/>
                </a:solidFill>
              </a:rPr>
              <a:t>글쓰기 버튼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32076" y="1916149"/>
            <a:ext cx="4389120" cy="367023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53174" y="202928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제목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75388" y="2009697"/>
            <a:ext cx="3504819" cy="241117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62924" y="2532094"/>
            <a:ext cx="4117283" cy="1815462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53174" y="2682362"/>
            <a:ext cx="12490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내용을 입력해주세요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15773" y="571610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613564" y="5683650"/>
            <a:ext cx="789410" cy="29648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atin typeface="+mn-ea"/>
              </a:rPr>
              <a:t>글쓰기</a:t>
            </a:r>
            <a:endParaRPr lang="ko-KR" altLang="en-US" sz="1050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62924" y="4527950"/>
            <a:ext cx="882007" cy="241117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prstClr val="black"/>
                </a:solidFill>
              </a:rPr>
              <a:t>파일탐색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52474" y="4527949"/>
            <a:ext cx="416160" cy="241117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prstClr val="black"/>
                </a:solidFill>
              </a:rPr>
              <a:t>등록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3136" y="452794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408244" y="174927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69975" y="1740087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solidFill>
                  <a:prstClr val="black"/>
                </a:solidFill>
              </a:rPr>
              <a:t>파일탐색</a:t>
            </a:r>
            <a:r>
              <a:rPr lang="en-US" altLang="ko-KR" sz="1050" dirty="0" smtClean="0">
                <a:solidFill>
                  <a:prstClr val="black"/>
                </a:solidFill>
              </a:rPr>
              <a:t>/</a:t>
            </a:r>
            <a:r>
              <a:rPr lang="ko-KR" altLang="en-US" sz="1050" dirty="0" smtClean="0">
                <a:solidFill>
                  <a:prstClr val="black"/>
                </a:solidFill>
              </a:rPr>
              <a:t>등록 버튼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86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979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-1" y="64448"/>
            <a:ext cx="6186659" cy="34332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공지사항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프로젝트별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CEO/PM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하달사항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공지사항 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1239119" y="258713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2576820" y="1736644"/>
            <a:ext cx="931333" cy="3418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675842" y="2613487"/>
            <a:ext cx="2663402" cy="17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645363" y="3322840"/>
            <a:ext cx="2785743" cy="228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645363" y="4049588"/>
            <a:ext cx="271881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645363" y="4794654"/>
            <a:ext cx="268556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prstClr val="black"/>
                </a:solidFill>
              </a:rPr>
              <a:t>list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610067" y="5725213"/>
            <a:ext cx="789410" cy="29648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atin typeface="+mn-ea"/>
              </a:rPr>
              <a:t>글쓰기</a:t>
            </a:r>
            <a:endParaRPr lang="ko-KR" altLang="en-US" sz="1050" dirty="0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221483" y="574144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57268" y="1369400"/>
            <a:ext cx="2520280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err="1" smtClean="0">
                <a:solidFill>
                  <a:prstClr val="black"/>
                </a:solidFill>
              </a:rPr>
              <a:t>글작성버튼</a:t>
            </a:r>
            <a:endParaRPr lang="en-US" altLang="ko-KR" sz="1050" dirty="0">
              <a:solidFill>
                <a:prstClr val="black"/>
              </a:solidFill>
            </a:endParaRPr>
          </a:p>
          <a:p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81982" y="1602121"/>
            <a:ext cx="156206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050" dirty="0">
                <a:solidFill>
                  <a:prstClr val="black"/>
                </a:solidFill>
              </a:rPr>
              <a:t>CEO/ </a:t>
            </a:r>
            <a:r>
              <a:rPr lang="ko-KR" altLang="en-US" sz="1050" dirty="0">
                <a:solidFill>
                  <a:prstClr val="black"/>
                </a:solidFill>
              </a:rPr>
              <a:t>팀장</a:t>
            </a:r>
            <a:r>
              <a:rPr lang="ko-KR" altLang="en-US" sz="1050" dirty="0" smtClean="0">
                <a:solidFill>
                  <a:prstClr val="black"/>
                </a:solidFill>
              </a:rPr>
              <a:t> </a:t>
            </a:r>
            <a:r>
              <a:rPr lang="ko-KR" altLang="en-US" sz="1050" dirty="0">
                <a:solidFill>
                  <a:prstClr val="black"/>
                </a:solidFill>
              </a:rPr>
              <a:t>→ </a:t>
            </a:r>
            <a:r>
              <a:rPr lang="ko-KR" altLang="en-US" sz="1050" dirty="0" smtClean="0">
                <a:solidFill>
                  <a:prstClr val="black"/>
                </a:solidFill>
              </a:rPr>
              <a:t>有</a:t>
            </a:r>
            <a:endParaRPr lang="en-US" altLang="ko-KR" sz="105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sz="1050" dirty="0" smtClean="0">
                <a:solidFill>
                  <a:prstClr val="black"/>
                </a:solidFill>
              </a:rPr>
              <a:t>팀원 </a:t>
            </a:r>
            <a:r>
              <a:rPr lang="ko-KR" altLang="en-US" sz="1050" dirty="0">
                <a:solidFill>
                  <a:prstClr val="black"/>
                </a:solidFill>
              </a:rPr>
              <a:t>→ </a:t>
            </a:r>
            <a:r>
              <a:rPr lang="ko-KR" altLang="en-US" sz="1050" dirty="0" smtClean="0">
                <a:solidFill>
                  <a:prstClr val="black"/>
                </a:solidFill>
              </a:rPr>
              <a:t>無</a:t>
            </a:r>
            <a:r>
              <a:rPr lang="en-US" altLang="ko-KR" sz="1050" dirty="0" smtClean="0">
                <a:solidFill>
                  <a:prstClr val="black"/>
                </a:solidFill>
              </a:rPr>
              <a:t> 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9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979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-1" y="64448"/>
            <a:ext cx="6186659" cy="34332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공지사항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공지사항 글쓰기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1239119" y="258713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2576820" y="1736644"/>
            <a:ext cx="931333" cy="3418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solidFill>
                  <a:prstClr val="black"/>
                </a:solidFill>
              </a:rPr>
              <a:t>글작성</a:t>
            </a:r>
            <a:r>
              <a:rPr lang="ko-KR" altLang="en-US" sz="1050" dirty="0" smtClean="0">
                <a:solidFill>
                  <a:prstClr val="black"/>
                </a:solidFill>
              </a:rPr>
              <a:t> </a:t>
            </a:r>
            <a:r>
              <a:rPr lang="en-US" altLang="ko-KR" sz="1050" dirty="0" smtClean="0">
                <a:solidFill>
                  <a:prstClr val="black"/>
                </a:solidFill>
              </a:rPr>
              <a:t>-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610067" y="5725213"/>
            <a:ext cx="789410" cy="29648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atin typeface="+mn-ea"/>
              </a:rPr>
              <a:t>글쓰기</a:t>
            </a:r>
            <a:endParaRPr lang="ko-KR" altLang="en-US" sz="1050" dirty="0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221483" y="574144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362541"/>
            <a:ext cx="1496267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err="1" smtClean="0">
                <a:solidFill>
                  <a:prstClr val="black"/>
                </a:solidFill>
              </a:rPr>
              <a:t>글작성버튼</a:t>
            </a:r>
            <a:endParaRPr lang="en-US" altLang="ko-KR" sz="1050" dirty="0">
              <a:solidFill>
                <a:prstClr val="black"/>
              </a:solidFill>
            </a:endParaRPr>
          </a:p>
          <a:p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78000" y="2546130"/>
            <a:ext cx="2514600" cy="288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글제목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78000" y="2947100"/>
            <a:ext cx="2514600" cy="17918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내용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95704" y="984165"/>
            <a:ext cx="1562064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050" b="1" dirty="0">
                <a:solidFill>
                  <a:prstClr val="black"/>
                </a:solidFill>
              </a:rPr>
              <a:t>CEO/ </a:t>
            </a:r>
            <a:r>
              <a:rPr lang="ko-KR" altLang="en-US" sz="1050" b="1" dirty="0">
                <a:solidFill>
                  <a:prstClr val="black"/>
                </a:solidFill>
              </a:rPr>
              <a:t>팀장만 </a:t>
            </a:r>
            <a:r>
              <a:rPr lang="ko-KR" altLang="en-US" sz="1050" b="1" dirty="0" smtClean="0">
                <a:solidFill>
                  <a:prstClr val="black"/>
                </a:solidFill>
              </a:rPr>
              <a:t>접근가능</a:t>
            </a:r>
            <a:endParaRPr lang="en-US" altLang="ko-KR" sz="105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22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979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공지사항 상세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1239119" y="258713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2576820" y="1736644"/>
            <a:ext cx="931333" cy="3418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solidFill>
                  <a:prstClr val="black"/>
                </a:solidFill>
              </a:rPr>
              <a:t>글작성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914873" y="5725213"/>
            <a:ext cx="635641" cy="29648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atin typeface="+mn-ea"/>
              </a:rPr>
              <a:t>수정</a:t>
            </a:r>
            <a:endParaRPr lang="ko-KR" altLang="en-US" sz="1050" dirty="0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526289" y="574144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362541"/>
            <a:ext cx="1496267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prstClr val="black"/>
                </a:solidFill>
              </a:rPr>
              <a:t>수정</a:t>
            </a:r>
            <a:r>
              <a:rPr lang="en-US" altLang="ko-KR" sz="1050" dirty="0" smtClean="0">
                <a:solidFill>
                  <a:prstClr val="black"/>
                </a:solidFill>
              </a:rPr>
              <a:t>/</a:t>
            </a:r>
            <a:r>
              <a:rPr lang="ko-KR" altLang="en-US" sz="1050" dirty="0" smtClean="0">
                <a:solidFill>
                  <a:prstClr val="black"/>
                </a:solidFill>
              </a:rPr>
              <a:t>삭제 버튼</a:t>
            </a:r>
            <a:endParaRPr lang="en-US" altLang="ko-KR" sz="1050" dirty="0">
              <a:solidFill>
                <a:prstClr val="black"/>
              </a:solidFill>
            </a:endParaRPr>
          </a:p>
          <a:p>
            <a:endParaRPr lang="en-US" altLang="ko-KR" sz="105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79224" y="2597537"/>
            <a:ext cx="2514600" cy="2054934"/>
            <a:chOff x="1779224" y="2622251"/>
            <a:chExt cx="2514600" cy="2054934"/>
          </a:xfrm>
        </p:grpSpPr>
        <p:sp>
          <p:nvSpPr>
            <p:cNvPr id="21" name="직사각형 20"/>
            <p:cNvSpPr/>
            <p:nvPr/>
          </p:nvSpPr>
          <p:spPr>
            <a:xfrm>
              <a:off x="1779224" y="2997281"/>
              <a:ext cx="2514600" cy="28810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 작성일                           조회수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779224" y="2622251"/>
              <a:ext cx="2514600" cy="28810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smtClean="0">
                  <a:solidFill>
                    <a:schemeClr val="tx1"/>
                  </a:solidFill>
                </a:rPr>
                <a:t>글제목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779224" y="3372309"/>
              <a:ext cx="2514600" cy="130487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내용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591487" y="5725213"/>
            <a:ext cx="635641" cy="29648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atin typeface="+mn-ea"/>
              </a:rPr>
              <a:t>삭제</a:t>
            </a:r>
            <a:endParaRPr lang="ko-KR" altLang="en-US" sz="1050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92144" y="1605302"/>
            <a:ext cx="156206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050" dirty="0">
                <a:solidFill>
                  <a:prstClr val="black"/>
                </a:solidFill>
              </a:rPr>
              <a:t>CEO/ </a:t>
            </a:r>
            <a:r>
              <a:rPr lang="ko-KR" altLang="en-US" sz="1050" dirty="0">
                <a:solidFill>
                  <a:prstClr val="black"/>
                </a:solidFill>
              </a:rPr>
              <a:t>팀장</a:t>
            </a:r>
            <a:r>
              <a:rPr lang="ko-KR" altLang="en-US" sz="1050" dirty="0" smtClean="0">
                <a:solidFill>
                  <a:prstClr val="black"/>
                </a:solidFill>
              </a:rPr>
              <a:t> </a:t>
            </a:r>
            <a:r>
              <a:rPr lang="ko-KR" altLang="en-US" sz="1050" dirty="0">
                <a:solidFill>
                  <a:prstClr val="black"/>
                </a:solidFill>
              </a:rPr>
              <a:t>→ </a:t>
            </a:r>
            <a:r>
              <a:rPr lang="ko-KR" altLang="en-US" sz="1050" dirty="0" smtClean="0">
                <a:solidFill>
                  <a:prstClr val="black"/>
                </a:solidFill>
              </a:rPr>
              <a:t>有</a:t>
            </a:r>
            <a:endParaRPr lang="en-US" altLang="ko-KR" sz="105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sz="1050" dirty="0" smtClean="0">
                <a:solidFill>
                  <a:prstClr val="black"/>
                </a:solidFill>
              </a:rPr>
              <a:t>팀원 </a:t>
            </a:r>
            <a:r>
              <a:rPr lang="ko-KR" altLang="en-US" sz="1050" dirty="0">
                <a:solidFill>
                  <a:prstClr val="black"/>
                </a:solidFill>
              </a:rPr>
              <a:t>→ </a:t>
            </a:r>
            <a:r>
              <a:rPr lang="ko-KR" altLang="en-US" sz="1050" dirty="0" smtClean="0">
                <a:solidFill>
                  <a:prstClr val="black"/>
                </a:solidFill>
              </a:rPr>
              <a:t>無</a:t>
            </a:r>
            <a:r>
              <a:rPr lang="en-US" altLang="ko-KR" sz="1050" dirty="0" smtClean="0">
                <a:solidFill>
                  <a:prstClr val="black"/>
                </a:solidFill>
              </a:rPr>
              <a:t> 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-1" y="64448"/>
            <a:ext cx="6186659" cy="34332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공지사항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프로젝트별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CEO/PM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하달사항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68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979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회의록 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1239119" y="258713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2576820" y="1736644"/>
            <a:ext cx="931333" cy="3418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회의록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675842" y="2613487"/>
            <a:ext cx="2663402" cy="17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645363" y="3322840"/>
            <a:ext cx="2785743" cy="228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645363" y="4049588"/>
            <a:ext cx="271881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645363" y="4794654"/>
            <a:ext cx="268556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prstClr val="black"/>
                </a:solidFill>
              </a:rPr>
              <a:t>list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610067" y="5725213"/>
            <a:ext cx="789410" cy="29648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atin typeface="+mn-ea"/>
              </a:rPr>
              <a:t>글쓰기</a:t>
            </a:r>
            <a:endParaRPr lang="ko-KR" altLang="en-US" sz="1050" dirty="0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221483" y="574144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81386" y="1405773"/>
            <a:ext cx="2520280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err="1" smtClean="0">
                <a:solidFill>
                  <a:prstClr val="black"/>
                </a:solidFill>
              </a:rPr>
              <a:t>글작성버튼</a:t>
            </a:r>
            <a:endParaRPr lang="en-US" altLang="ko-KR" sz="1050" dirty="0">
              <a:solidFill>
                <a:prstClr val="black"/>
              </a:solidFill>
            </a:endParaRPr>
          </a:p>
          <a:p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92144" y="1621050"/>
            <a:ext cx="156206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050" dirty="0" smtClean="0">
                <a:solidFill>
                  <a:prstClr val="black"/>
                </a:solidFill>
              </a:rPr>
              <a:t>팀장 </a:t>
            </a:r>
            <a:r>
              <a:rPr lang="ko-KR" altLang="en-US" sz="1050" dirty="0">
                <a:solidFill>
                  <a:prstClr val="black"/>
                </a:solidFill>
              </a:rPr>
              <a:t>→ </a:t>
            </a:r>
            <a:r>
              <a:rPr lang="ko-KR" altLang="en-US" sz="1050" dirty="0" smtClean="0">
                <a:solidFill>
                  <a:prstClr val="black"/>
                </a:solidFill>
              </a:rPr>
              <a:t>有</a:t>
            </a:r>
            <a:endParaRPr lang="en-US" altLang="ko-KR" sz="105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050" dirty="0" smtClean="0">
                <a:solidFill>
                  <a:prstClr val="black"/>
                </a:solidFill>
              </a:rPr>
              <a:t>CEO/</a:t>
            </a:r>
            <a:r>
              <a:rPr lang="ko-KR" altLang="en-US" sz="1050" dirty="0" smtClean="0">
                <a:solidFill>
                  <a:prstClr val="black"/>
                </a:solidFill>
              </a:rPr>
              <a:t>팀원 </a:t>
            </a:r>
            <a:r>
              <a:rPr lang="ko-KR" altLang="en-US" sz="1050" dirty="0">
                <a:solidFill>
                  <a:prstClr val="black"/>
                </a:solidFill>
              </a:rPr>
              <a:t>→ </a:t>
            </a:r>
            <a:r>
              <a:rPr lang="ko-KR" altLang="en-US" sz="1050" dirty="0" smtClean="0">
                <a:solidFill>
                  <a:prstClr val="black"/>
                </a:solidFill>
              </a:rPr>
              <a:t>無</a:t>
            </a:r>
            <a:r>
              <a:rPr lang="en-US" altLang="ko-KR" sz="1050" dirty="0" smtClean="0">
                <a:solidFill>
                  <a:prstClr val="black"/>
                </a:solidFill>
              </a:rPr>
              <a:t> 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-1" y="64448"/>
            <a:ext cx="6186659" cy="34332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공지사항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프로젝트별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CEO/PM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하달사항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109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615" y="560173"/>
            <a:ext cx="8962769" cy="620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3" b="69650"/>
          <a:stretch/>
        </p:blipFill>
        <p:spPr>
          <a:xfrm>
            <a:off x="7158681" y="140043"/>
            <a:ext cx="1894703" cy="4201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1232" y="197709"/>
            <a:ext cx="1375720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RS</a:t>
            </a:r>
            <a:endParaRPr lang="ko-KR" altLang="en-US" sz="36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9" y="741408"/>
            <a:ext cx="8906499" cy="583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6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979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-1" y="64448"/>
            <a:ext cx="6186659" cy="34332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회의록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회의록 글쓰기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1239119" y="258713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2576820" y="1736644"/>
            <a:ext cx="931333" cy="3418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회의록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>
                <a:solidFill>
                  <a:prstClr val="black"/>
                </a:solidFill>
              </a:rPr>
              <a:t>글작성</a:t>
            </a:r>
            <a:r>
              <a:rPr lang="ko-KR" altLang="en-US" sz="1050" b="1" dirty="0" smtClean="0">
                <a:solidFill>
                  <a:prstClr val="black"/>
                </a:solidFill>
              </a:rPr>
              <a:t> </a:t>
            </a:r>
            <a:r>
              <a:rPr lang="en-US" altLang="ko-KR" sz="1050" b="1" dirty="0" smtClean="0">
                <a:solidFill>
                  <a:prstClr val="black"/>
                </a:solidFill>
              </a:rPr>
              <a:t>- PM</a:t>
            </a:r>
            <a:r>
              <a:rPr lang="ko-KR" altLang="en-US" sz="1050" b="1" dirty="0" smtClean="0">
                <a:solidFill>
                  <a:prstClr val="black"/>
                </a:solidFill>
              </a:rPr>
              <a:t>만 접근가능</a:t>
            </a:r>
            <a:endParaRPr lang="en-US" altLang="ko-KR" sz="1050" b="1" dirty="0">
              <a:solidFill>
                <a:prstClr val="black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610067" y="5725213"/>
            <a:ext cx="789410" cy="29648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atin typeface="+mn-ea"/>
              </a:rPr>
              <a:t>글쓰기</a:t>
            </a:r>
            <a:endParaRPr lang="ko-KR" altLang="en-US" sz="1050" dirty="0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221483" y="574144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383602" y="1802810"/>
            <a:ext cx="1800691" cy="496290"/>
            <a:chOff x="6387720" y="1362541"/>
            <a:chExt cx="1800691" cy="496290"/>
          </a:xfrm>
        </p:grpSpPr>
        <p:sp>
          <p:nvSpPr>
            <p:cNvPr id="32" name="직사각형 31"/>
            <p:cNvSpPr/>
            <p:nvPr/>
          </p:nvSpPr>
          <p:spPr>
            <a:xfrm>
              <a:off x="6387720" y="1400716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BAE4291C-03B8-4E55-B8AB-AFC512F36275}"/>
                </a:ext>
              </a:extLst>
            </p:cNvPr>
            <p:cNvSpPr txBox="1"/>
            <p:nvPr/>
          </p:nvSpPr>
          <p:spPr>
            <a:xfrm>
              <a:off x="6692144" y="1362541"/>
              <a:ext cx="1496267" cy="496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50" dirty="0" err="1" smtClean="0">
                  <a:solidFill>
                    <a:prstClr val="black"/>
                  </a:solidFill>
                </a:rPr>
                <a:t>글작성버튼</a:t>
              </a:r>
              <a:endParaRPr lang="en-US" altLang="ko-KR" sz="1050" dirty="0">
                <a:solidFill>
                  <a:prstClr val="black"/>
                </a:solidFill>
              </a:endParaRPr>
            </a:p>
            <a:p>
              <a:endParaRPr lang="en-US" altLang="ko-KR" sz="1050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778000" y="2546130"/>
            <a:ext cx="2514600" cy="288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글제목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78000" y="2947100"/>
            <a:ext cx="2514600" cy="17918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내용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78000" y="4808059"/>
            <a:ext cx="2514600" cy="288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파일첨부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326632" y="483213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383602" y="144243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447141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prstClr val="black"/>
                </a:solidFill>
              </a:rPr>
              <a:t>첨부파일 업로드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07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979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-1" y="64448"/>
            <a:ext cx="6186659" cy="34332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회의록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회의록 상세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1239119" y="258713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2576820" y="1736644"/>
            <a:ext cx="931333" cy="3418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회의록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solidFill>
                  <a:prstClr val="black"/>
                </a:solidFill>
              </a:rPr>
              <a:t>글작성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914873" y="5725213"/>
            <a:ext cx="635641" cy="29648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atin typeface="+mn-ea"/>
              </a:rPr>
              <a:t>수정</a:t>
            </a:r>
            <a:endParaRPr lang="ko-KR" altLang="en-US" sz="1050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79224" y="2597537"/>
            <a:ext cx="2514600" cy="2054934"/>
            <a:chOff x="1779224" y="2622251"/>
            <a:chExt cx="2514600" cy="2054934"/>
          </a:xfrm>
        </p:grpSpPr>
        <p:sp>
          <p:nvSpPr>
            <p:cNvPr id="21" name="직사각형 20"/>
            <p:cNvSpPr/>
            <p:nvPr/>
          </p:nvSpPr>
          <p:spPr>
            <a:xfrm>
              <a:off x="1779224" y="2997281"/>
              <a:ext cx="2514600" cy="28810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 작성자                     작성일            조회수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779224" y="2622251"/>
              <a:ext cx="2514600" cy="28810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smtClean="0">
                  <a:solidFill>
                    <a:schemeClr val="tx1"/>
                  </a:solidFill>
                </a:rPr>
                <a:t>글제목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779224" y="3372309"/>
              <a:ext cx="2514600" cy="130487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내용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779224" y="4739394"/>
            <a:ext cx="2514600" cy="288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첨부파일 다운로드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83602" y="183690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704332" y="1802810"/>
            <a:ext cx="1496267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prstClr val="black"/>
                </a:solidFill>
              </a:rPr>
              <a:t>수정</a:t>
            </a:r>
            <a:r>
              <a:rPr lang="en-US" altLang="ko-KR" sz="1050" dirty="0">
                <a:solidFill>
                  <a:prstClr val="black"/>
                </a:solidFill>
              </a:rPr>
              <a:t> </a:t>
            </a:r>
            <a:r>
              <a:rPr lang="ko-KR" altLang="en-US" sz="1050" dirty="0" smtClean="0">
                <a:solidFill>
                  <a:prstClr val="black"/>
                </a:solidFill>
              </a:rPr>
              <a:t>버튼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83602" y="144243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447141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prstClr val="black"/>
                </a:solidFill>
              </a:rPr>
              <a:t>첨부파일 다운로드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560248" y="574110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39894" y="475143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714933" y="2020456"/>
            <a:ext cx="156206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050" dirty="0">
                <a:solidFill>
                  <a:prstClr val="black"/>
                </a:solidFill>
              </a:rPr>
              <a:t>팀장</a:t>
            </a:r>
            <a:r>
              <a:rPr lang="ko-KR" altLang="en-US" sz="1050" dirty="0" smtClean="0">
                <a:solidFill>
                  <a:prstClr val="black"/>
                </a:solidFill>
              </a:rPr>
              <a:t> </a:t>
            </a:r>
            <a:r>
              <a:rPr lang="ko-KR" altLang="en-US" sz="1050" dirty="0">
                <a:solidFill>
                  <a:prstClr val="black"/>
                </a:solidFill>
              </a:rPr>
              <a:t>→ </a:t>
            </a:r>
            <a:r>
              <a:rPr lang="ko-KR" altLang="en-US" sz="1050" dirty="0" smtClean="0">
                <a:solidFill>
                  <a:prstClr val="black"/>
                </a:solidFill>
              </a:rPr>
              <a:t>有</a:t>
            </a:r>
            <a:endParaRPr lang="en-US" altLang="ko-KR" sz="105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050" dirty="0" smtClean="0">
                <a:solidFill>
                  <a:prstClr val="black"/>
                </a:solidFill>
              </a:rPr>
              <a:t>CEO/</a:t>
            </a:r>
            <a:r>
              <a:rPr lang="ko-KR" altLang="en-US" sz="1050" dirty="0" smtClean="0">
                <a:solidFill>
                  <a:prstClr val="black"/>
                </a:solidFill>
              </a:rPr>
              <a:t>팀원 </a:t>
            </a:r>
            <a:r>
              <a:rPr lang="ko-KR" altLang="en-US" sz="1050" dirty="0">
                <a:solidFill>
                  <a:prstClr val="black"/>
                </a:solidFill>
              </a:rPr>
              <a:t>→ </a:t>
            </a:r>
            <a:r>
              <a:rPr lang="ko-KR" altLang="en-US" sz="1050" dirty="0" smtClean="0">
                <a:solidFill>
                  <a:prstClr val="black"/>
                </a:solidFill>
              </a:rPr>
              <a:t>無</a:t>
            </a:r>
            <a:r>
              <a:rPr lang="en-US" altLang="ko-KR" sz="1050" dirty="0" smtClean="0">
                <a:solidFill>
                  <a:prstClr val="black"/>
                </a:solidFill>
              </a:rPr>
              <a:t> 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41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2125370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789700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62183" y="3438188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67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573" y="80772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err="1" smtClean="0">
                <a:solidFill>
                  <a:prstClr val="black"/>
                </a:solidFill>
              </a:rPr>
              <a:t>대시보드</a:t>
            </a:r>
            <a:r>
              <a:rPr lang="ko-KR" altLang="en-US" sz="1200" dirty="0" smtClean="0">
                <a:solidFill>
                  <a:prstClr val="black"/>
                </a:solidFill>
              </a:rPr>
              <a:t> 예정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502" r="957"/>
          <a:stretch/>
        </p:blipFill>
        <p:spPr>
          <a:xfrm>
            <a:off x="172996" y="1480494"/>
            <a:ext cx="5873578" cy="339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2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573" y="80772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CEO / CTO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대시보드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2160000"/>
            <a:ext cx="5579532" cy="250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240000"/>
            <a:ext cx="5544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4320000"/>
            <a:ext cx="558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56170" y="1863888"/>
            <a:ext cx="5547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P</a:t>
            </a:r>
            <a:r>
              <a:rPr lang="en-US" altLang="ko-KR" sz="1200" dirty="0" smtClean="0">
                <a:solidFill>
                  <a:prstClr val="black"/>
                </a:solidFill>
              </a:rPr>
              <a:t>roject</a:t>
            </a:r>
            <a:r>
              <a:rPr lang="ko-KR" altLang="en-US" sz="1200" dirty="0" smtClean="0">
                <a:solidFill>
                  <a:prstClr val="black"/>
                </a:solidFill>
              </a:rPr>
              <a:t>명                                                                                                              </a:t>
            </a:r>
            <a:r>
              <a:rPr lang="en-US" altLang="ko-KR" sz="1200" dirty="0" smtClean="0">
                <a:solidFill>
                  <a:prstClr val="black"/>
                </a:solidFill>
              </a:rPr>
              <a:t>PM </a:t>
            </a:r>
            <a:r>
              <a:rPr lang="ko-KR" altLang="en-US" sz="1200" dirty="0" smtClean="0">
                <a:solidFill>
                  <a:prstClr val="black"/>
                </a:solidFill>
              </a:rPr>
              <a:t>직책 이름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0648" y="2413690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0647" y="2410295"/>
            <a:ext cx="5503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prstClr val="black"/>
                </a:solidFill>
              </a:rPr>
              <a:t>Project </a:t>
            </a:r>
            <a:r>
              <a:rPr lang="ko-KR" altLang="en-US" sz="1200" dirty="0" smtClean="0">
                <a:solidFill>
                  <a:prstClr val="black"/>
                </a:solidFill>
              </a:rPr>
              <a:t>시작일                                                                                                                종료일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0763" y="2947658"/>
            <a:ext cx="5547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P</a:t>
            </a:r>
            <a:r>
              <a:rPr lang="en-US" altLang="ko-KR" sz="1200" dirty="0" smtClean="0">
                <a:solidFill>
                  <a:prstClr val="black"/>
                </a:solidFill>
              </a:rPr>
              <a:t>roject</a:t>
            </a:r>
            <a:r>
              <a:rPr lang="ko-KR" altLang="en-US" sz="1200" dirty="0" smtClean="0">
                <a:solidFill>
                  <a:prstClr val="black"/>
                </a:solidFill>
              </a:rPr>
              <a:t>명                                                                                                              </a:t>
            </a:r>
            <a:r>
              <a:rPr lang="en-US" altLang="ko-KR" sz="1200" dirty="0" smtClean="0">
                <a:solidFill>
                  <a:prstClr val="black"/>
                </a:solidFill>
              </a:rPr>
              <a:t>PM </a:t>
            </a:r>
            <a:r>
              <a:rPr lang="ko-KR" altLang="en-US" sz="1200" dirty="0" smtClean="0">
                <a:solidFill>
                  <a:prstClr val="black"/>
                </a:solidFill>
              </a:rPr>
              <a:t>직책 이름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5241" y="3497460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5240" y="3494065"/>
            <a:ext cx="5503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prstClr val="black"/>
                </a:solidFill>
              </a:rPr>
              <a:t>Project </a:t>
            </a:r>
            <a:r>
              <a:rPr lang="ko-KR" altLang="en-US" sz="1200" dirty="0" smtClean="0">
                <a:solidFill>
                  <a:prstClr val="black"/>
                </a:solidFill>
              </a:rPr>
              <a:t>시작일                                                                                                                종료일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6164" y="4022967"/>
            <a:ext cx="5547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P</a:t>
            </a:r>
            <a:r>
              <a:rPr lang="en-US" altLang="ko-KR" sz="1200" dirty="0" smtClean="0">
                <a:solidFill>
                  <a:prstClr val="black"/>
                </a:solidFill>
              </a:rPr>
              <a:t>roject</a:t>
            </a:r>
            <a:r>
              <a:rPr lang="ko-KR" altLang="en-US" sz="1200" dirty="0" smtClean="0">
                <a:solidFill>
                  <a:prstClr val="black"/>
                </a:solidFill>
              </a:rPr>
              <a:t>명                                                                                                              </a:t>
            </a:r>
            <a:r>
              <a:rPr lang="en-US" altLang="ko-KR" sz="1200" dirty="0" smtClean="0">
                <a:solidFill>
                  <a:prstClr val="black"/>
                </a:solidFill>
              </a:rPr>
              <a:t>PM </a:t>
            </a:r>
            <a:r>
              <a:rPr lang="ko-KR" altLang="en-US" sz="1200" dirty="0" smtClean="0">
                <a:solidFill>
                  <a:prstClr val="black"/>
                </a:solidFill>
              </a:rPr>
              <a:t>직책 이름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0642" y="4572769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0641" y="4569374"/>
            <a:ext cx="5503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prstClr val="black"/>
                </a:solidFill>
              </a:rPr>
              <a:t>Project </a:t>
            </a:r>
            <a:r>
              <a:rPr lang="ko-KR" altLang="en-US" sz="1200" dirty="0" smtClean="0">
                <a:solidFill>
                  <a:prstClr val="black"/>
                </a:solidFill>
              </a:rPr>
              <a:t>시작일                                                                                                                종료일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69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573" y="80772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PM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대시보드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027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00" y="3240000"/>
            <a:ext cx="3960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00" y="4320000"/>
            <a:ext cx="3960000" cy="1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56170" y="1381269"/>
            <a:ext cx="5547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Project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전체 진행률                                                                                                              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0648" y="193107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0647" y="1927676"/>
            <a:ext cx="5503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prstClr val="black"/>
                </a:solidFill>
              </a:rPr>
              <a:t>Project </a:t>
            </a:r>
            <a:r>
              <a:rPr lang="ko-KR" altLang="en-US" sz="1200" dirty="0" smtClean="0">
                <a:solidFill>
                  <a:prstClr val="black"/>
                </a:solidFill>
              </a:rPr>
              <a:t>시작일                                                                                                                종료일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pic>
        <p:nvPicPr>
          <p:cNvPr id="25" name="Picture 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00" y="5400000"/>
            <a:ext cx="3960000" cy="250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84" y="1675807"/>
            <a:ext cx="540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68000" y="3240000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smtClean="0">
                <a:solidFill>
                  <a:prstClr val="black"/>
                </a:solidFill>
              </a:rPr>
              <a:t>팀원 </a:t>
            </a:r>
            <a:r>
              <a:rPr lang="ko-KR" altLang="en-US" sz="1200">
                <a:solidFill>
                  <a:prstClr val="black"/>
                </a:solidFill>
              </a:rPr>
              <a:t>명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8000" y="4320000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smtClean="0">
                <a:solidFill>
                  <a:prstClr val="black"/>
                </a:solidFill>
              </a:rPr>
              <a:t>팀원 </a:t>
            </a:r>
            <a:r>
              <a:rPr lang="ko-KR" altLang="en-US" sz="1200">
                <a:solidFill>
                  <a:prstClr val="black"/>
                </a:solidFill>
              </a:rPr>
              <a:t>명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8000" y="5400000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smtClean="0">
                <a:solidFill>
                  <a:prstClr val="black"/>
                </a:solidFill>
              </a:rPr>
              <a:t>팀원 </a:t>
            </a:r>
            <a:r>
              <a:rPr lang="ko-KR" altLang="en-US" sz="1200">
                <a:solidFill>
                  <a:prstClr val="black"/>
                </a:solidFill>
              </a:rPr>
              <a:t>명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65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573" y="80772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팀</a:t>
            </a:r>
            <a:r>
              <a:rPr lang="ko-KR" altLang="en-US" sz="1200" dirty="0">
                <a:solidFill>
                  <a:prstClr val="black"/>
                </a:solidFill>
              </a:rPr>
              <a:t>원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대시보드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6170" y="1381269"/>
            <a:ext cx="5547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Project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전체 진행률                                                                                                              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0648" y="193107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0647" y="1927676"/>
            <a:ext cx="5503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prstClr val="black"/>
                </a:solidFill>
              </a:rPr>
              <a:t>Project </a:t>
            </a:r>
            <a:r>
              <a:rPr lang="ko-KR" altLang="en-US" sz="1200" dirty="0" smtClean="0">
                <a:solidFill>
                  <a:prstClr val="black"/>
                </a:solidFill>
              </a:rPr>
              <a:t>시작일                                                                                                                종료일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pic>
        <p:nvPicPr>
          <p:cNvPr id="29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84" y="1675807"/>
            <a:ext cx="540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00" y="3240000"/>
            <a:ext cx="3960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00" y="4320000"/>
            <a:ext cx="3960000" cy="1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00" y="5400000"/>
            <a:ext cx="3960000" cy="250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468000" y="3240000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업</a:t>
            </a:r>
            <a:r>
              <a:rPr lang="ko-KR" altLang="en-US" sz="1200" dirty="0">
                <a:solidFill>
                  <a:prstClr val="black"/>
                </a:solidFill>
              </a:rPr>
              <a:t>무</a:t>
            </a:r>
            <a:r>
              <a:rPr lang="ko-KR" altLang="en-US" sz="1200" dirty="0" smtClean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명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8000" y="4320000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업</a:t>
            </a:r>
            <a:r>
              <a:rPr lang="ko-KR" altLang="en-US" sz="1200" dirty="0">
                <a:solidFill>
                  <a:prstClr val="black"/>
                </a:solidFill>
              </a:rPr>
              <a:t>무</a:t>
            </a:r>
            <a:r>
              <a:rPr lang="ko-KR" altLang="en-US" sz="1200" dirty="0" smtClean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명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8000" y="5400000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업</a:t>
            </a:r>
            <a:r>
              <a:rPr lang="ko-KR" altLang="en-US" sz="1200" dirty="0">
                <a:solidFill>
                  <a:prstClr val="black"/>
                </a:solidFill>
              </a:rPr>
              <a:t>무</a:t>
            </a:r>
            <a:r>
              <a:rPr lang="ko-KR" altLang="en-US" sz="1200" dirty="0" smtClean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명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44000" y="3492000"/>
            <a:ext cx="3999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시작일                                                                                   종료일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44000" y="4572000"/>
            <a:ext cx="3999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시작일                                                                                   종료일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44000" y="5652000"/>
            <a:ext cx="3999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시작일                                                                                   종료일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32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eview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22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7332" y="180710"/>
            <a:ext cx="1598141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회의록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37332" y="5247474"/>
            <a:ext cx="9085811" cy="131376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81864"/>
            <a:ext cx="9144000" cy="7122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" y="990630"/>
            <a:ext cx="9085811" cy="24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3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7332" y="197186"/>
            <a:ext cx="2508160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I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SSUE </a:t>
            </a:r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L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ist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37332" y="5247474"/>
            <a:ext cx="9085811" cy="131376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81864"/>
            <a:ext cx="9144000" cy="7122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2" y="1138912"/>
            <a:ext cx="9085810" cy="233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615" y="560173"/>
            <a:ext cx="8962769" cy="620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3" b="69650"/>
          <a:stretch/>
        </p:blipFill>
        <p:spPr>
          <a:xfrm>
            <a:off x="7158681" y="140043"/>
            <a:ext cx="1894703" cy="4201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1232" y="197709"/>
            <a:ext cx="1375720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RS</a:t>
            </a:r>
            <a:endParaRPr lang="ko-KR" altLang="en-US" sz="36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91"/>
          <a:stretch/>
        </p:blipFill>
        <p:spPr>
          <a:xfrm>
            <a:off x="123568" y="1137348"/>
            <a:ext cx="8913904" cy="494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4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7332" y="197186"/>
            <a:ext cx="2804722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차주 진행 계획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37332" y="5247474"/>
            <a:ext cx="9085811" cy="131376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81864"/>
            <a:ext cx="9144000" cy="7122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75" y="863763"/>
            <a:ext cx="8517924" cy="466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7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0" y="4756127"/>
            <a:ext cx="9144000" cy="210187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-2115" y="2563625"/>
            <a:ext cx="9143999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T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HANK</a:t>
            </a:r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Y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OU </a:t>
            </a:r>
            <a:r>
              <a:rPr lang="ko-KR" altLang="en-US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♥</a:t>
            </a:r>
            <a:endParaRPr lang="ko-KR" altLang="en-US" sz="3200" dirty="0">
              <a:solidFill>
                <a:srgbClr val="FDBBC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96745" y="3094492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603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3935</Words>
  <Application>Microsoft Office PowerPoint</Application>
  <PresentationFormat>화면 슬라이드 쇼(4:3)</PresentationFormat>
  <Paragraphs>1612</Paragraphs>
  <Slides>91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91</vt:i4>
      </vt:variant>
    </vt:vector>
  </HeadingPairs>
  <TitlesOfParts>
    <vt:vector size="104" baseType="lpstr">
      <vt:lpstr>나눔스퀘어_ac ExtraBold</vt:lpstr>
      <vt:lpstr>나눔스퀘어_ac Bold</vt:lpstr>
      <vt:lpstr>Bahnschrift Light SemiCondensed</vt:lpstr>
      <vt:lpstr>Arial</vt:lpstr>
      <vt:lpstr>나눔스퀘어_ac</vt:lpstr>
      <vt:lpstr>Calibri Light</vt:lpstr>
      <vt:lpstr>타이포_스톰 B</vt:lpstr>
      <vt:lpstr>맑은 고딕</vt:lpstr>
      <vt:lpstr>Calibri</vt:lpstr>
      <vt:lpstr>메인 레이아웃_1</vt:lpstr>
      <vt:lpstr>Office 테마</vt:lpstr>
      <vt:lpstr>목차 레이아웃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507-17</cp:lastModifiedBy>
  <cp:revision>79</cp:revision>
  <dcterms:created xsi:type="dcterms:W3CDTF">2020-05-05T13:43:36Z</dcterms:created>
  <dcterms:modified xsi:type="dcterms:W3CDTF">2020-05-07T09:06:52Z</dcterms:modified>
</cp:coreProperties>
</file>