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38"/>
  </p:notesMasterIdLst>
  <p:sldIdLst>
    <p:sldId id="557" r:id="rId4"/>
    <p:sldId id="548" r:id="rId5"/>
    <p:sldId id="549" r:id="rId6"/>
    <p:sldId id="551" r:id="rId7"/>
    <p:sldId id="558" r:id="rId8"/>
    <p:sldId id="552" r:id="rId9"/>
    <p:sldId id="553" r:id="rId10"/>
    <p:sldId id="555" r:id="rId11"/>
    <p:sldId id="556" r:id="rId12"/>
    <p:sldId id="554" r:id="rId13"/>
    <p:sldId id="559" r:id="rId14"/>
    <p:sldId id="527" r:id="rId15"/>
    <p:sldId id="520" r:id="rId16"/>
    <p:sldId id="530" r:id="rId17"/>
    <p:sldId id="532" r:id="rId18"/>
    <p:sldId id="533" r:id="rId19"/>
    <p:sldId id="560" r:id="rId20"/>
    <p:sldId id="521" r:id="rId21"/>
    <p:sldId id="534" r:id="rId22"/>
    <p:sldId id="546" r:id="rId23"/>
    <p:sldId id="547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06" r:id="rId36"/>
    <p:sldId id="517" r:id="rId37"/>
  </p:sldIdLst>
  <p:sldSz cx="9144000" cy="6858000" type="screen4x3"/>
  <p:notesSz cx="6858000" cy="9144000"/>
  <p:embeddedFontLst>
    <p:embeddedFont>
      <p:font typeface="나눔스퀘어_ac Bold" panose="020B0600000101010101" pitchFamily="50" charset="-127"/>
      <p:bold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나눔스퀘어_ac ExtraBold" panose="020B0600000101010101" pitchFamily="50" charset="-127"/>
      <p:bold r:id="rId44"/>
    </p:embeddedFont>
    <p:embeddedFont>
      <p:font typeface="나눔스퀘어_ac" panose="020B0600000101010101" pitchFamily="50" charset="-127"/>
      <p:regular r:id="rId45"/>
    </p:embeddedFont>
    <p:embeddedFont>
      <p:font typeface="타이포_스톰 B" panose="02020503020101020101" pitchFamily="18" charset="-127"/>
      <p:regular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17375E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93" d="100"/>
          <a:sy n="93" d="100"/>
        </p:scale>
        <p:origin x="126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7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JQeury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기술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8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3" y="802505"/>
            <a:ext cx="3459410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 선언 및 기본 입력정보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2607777"/>
            <a:ext cx="4157385" cy="26941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5460912"/>
            <a:ext cx="2829320" cy="257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1556819"/>
            <a:ext cx="8245242" cy="5680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0800000" flipV="1">
            <a:off x="4572000" y="2302203"/>
            <a:ext cx="4361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Highcharts</a:t>
            </a:r>
            <a:r>
              <a:rPr lang="ko-KR" altLang="en-US" sz="1400" smtClean="0">
                <a:solidFill>
                  <a:prstClr val="black"/>
                </a:solidFill>
              </a:rPr>
              <a:t>를 사용할 웹페이지에 </a:t>
            </a:r>
            <a:r>
              <a:rPr lang="en-US" altLang="ko-KR" sz="1400" smtClean="0">
                <a:solidFill>
                  <a:prstClr val="black"/>
                </a:solidFill>
              </a:rPr>
              <a:t>script </a:t>
            </a:r>
            <a:r>
              <a:rPr lang="ko-KR" altLang="en-US" sz="1400" smtClean="0">
                <a:solidFill>
                  <a:prstClr val="black"/>
                </a:solidFill>
              </a:rPr>
              <a:t>태그로 위의 세가지 </a:t>
            </a:r>
            <a:r>
              <a:rPr lang="en-US" altLang="ko-KR" sz="1400" smtClean="0">
                <a:solidFill>
                  <a:prstClr val="black"/>
                </a:solidFill>
              </a:rPr>
              <a:t>js </a:t>
            </a:r>
            <a:r>
              <a:rPr lang="ko-KR" altLang="en-US" sz="1400" smtClean="0">
                <a:solidFill>
                  <a:prstClr val="black"/>
                </a:solidFill>
              </a:rPr>
              <a:t>추가한다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endParaRPr lang="en-US" altLang="ko-KR" sz="140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script</a:t>
            </a:r>
            <a:r>
              <a:rPr lang="ko-KR" altLang="en-US" sz="1400" smtClean="0">
                <a:solidFill>
                  <a:prstClr val="black"/>
                </a:solidFill>
              </a:rPr>
              <a:t>단에서 아래와 같은 형태로 선언한다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  <a:endParaRPr lang="en-US" altLang="ko-KR" sz="1400">
              <a:solidFill>
                <a:prstClr val="black"/>
              </a:solidFill>
            </a:endParaRPr>
          </a:p>
          <a:p>
            <a:r>
              <a:rPr lang="en-US" altLang="ko-KR" sz="1400" smtClean="0">
                <a:solidFill>
                  <a:prstClr val="black"/>
                </a:solidFill>
              </a:rPr>
              <a:t>Highcharts.</a:t>
            </a:r>
            <a:r>
              <a:rPr lang="ko-KR" altLang="en-US" sz="1400" smtClean="0">
                <a:solidFill>
                  <a:prstClr val="black"/>
                </a:solidFill>
              </a:rPr>
              <a:t>사용할 </a:t>
            </a:r>
            <a:r>
              <a:rPr lang="en-US" altLang="ko-KR" sz="1400">
                <a:solidFill>
                  <a:prstClr val="black"/>
                </a:solidFill>
              </a:rPr>
              <a:t>chart</a:t>
            </a:r>
            <a:r>
              <a:rPr lang="ko-KR" altLang="en-US" sz="1400">
                <a:solidFill>
                  <a:prstClr val="black"/>
                </a:solidFill>
              </a:rPr>
              <a:t>종류</a:t>
            </a:r>
            <a:r>
              <a:rPr lang="en-US" altLang="ko-KR" sz="1400">
                <a:solidFill>
                  <a:prstClr val="black"/>
                </a:solidFill>
              </a:rPr>
              <a:t>(</a:t>
            </a:r>
            <a:r>
              <a:rPr lang="ko-KR" altLang="en-US" sz="1400">
                <a:solidFill>
                  <a:prstClr val="black"/>
                </a:solidFill>
              </a:rPr>
              <a:t>차트가 입력될</a:t>
            </a:r>
            <a:r>
              <a:rPr lang="en-US" altLang="ko-KR" sz="1400">
                <a:solidFill>
                  <a:prstClr val="black"/>
                </a:solidFill>
              </a:rPr>
              <a:t> div, </a:t>
            </a:r>
            <a:r>
              <a:rPr lang="ko-KR" altLang="en-US" sz="1400">
                <a:solidFill>
                  <a:prstClr val="black"/>
                </a:solidFill>
              </a:rPr>
              <a:t>차트 입력정보</a:t>
            </a:r>
            <a:r>
              <a:rPr lang="en-US" altLang="ko-KR" sz="1400">
                <a:solidFill>
                  <a:prstClr val="black"/>
                </a:solidFill>
              </a:rPr>
              <a:t>(JSON</a:t>
            </a:r>
            <a:r>
              <a:rPr lang="en-US" altLang="ko-KR" sz="1400" smtClean="0">
                <a:solidFill>
                  <a:prstClr val="black"/>
                </a:solidFill>
              </a:rPr>
              <a:t>))</a:t>
            </a:r>
          </a:p>
          <a:p>
            <a:endParaRPr lang="en-US" altLang="ko-KR" sz="14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차트 입력정보에는 </a:t>
            </a:r>
            <a:r>
              <a:rPr lang="en-US" altLang="ko-KR" sz="1400" smtClean="0">
                <a:solidFill>
                  <a:prstClr val="black"/>
                </a:solidFill>
              </a:rPr>
              <a:t>JSON</a:t>
            </a:r>
            <a:r>
              <a:rPr lang="ko-KR" altLang="en-US" sz="1400" smtClean="0">
                <a:solidFill>
                  <a:prstClr val="black"/>
                </a:solidFill>
              </a:rPr>
              <a:t>데이터를 통째로 넣을 수 있다</a:t>
            </a:r>
            <a:r>
              <a:rPr lang="en-US" altLang="ko-KR" sz="1400" smtClean="0">
                <a:solidFill>
                  <a:prstClr val="black"/>
                </a:solidFill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</a:rPr>
              <a:t>가독성을 위해서 입력정보를 분리해서 입력하는 것을 추천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4572000" y="4548972"/>
            <a:ext cx="43617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차트 입력 정보</a:t>
            </a:r>
            <a:r>
              <a:rPr lang="en-US" altLang="ko-KR" sz="1400" smtClean="0">
                <a:solidFill>
                  <a:prstClr val="black"/>
                </a:solidFill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</a:rPr>
              <a:t>하위 항목에도 </a:t>
            </a:r>
            <a:r>
              <a:rPr lang="en-US" altLang="ko-KR" sz="1400" smtClean="0">
                <a:solidFill>
                  <a:prstClr val="black"/>
                </a:solidFill>
              </a:rPr>
              <a:t>JSON</a:t>
            </a:r>
            <a:r>
              <a:rPr lang="ko-KR" altLang="en-US" sz="1400" smtClean="0">
                <a:solidFill>
                  <a:prstClr val="black"/>
                </a:solidFill>
              </a:rPr>
              <a:t>형식으로 데이터를 입력할 수 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series : </a:t>
            </a:r>
            <a:r>
              <a:rPr lang="ko-KR" altLang="en-US" sz="1200" smtClean="0">
                <a:solidFill>
                  <a:prstClr val="black"/>
                </a:solidFill>
              </a:rPr>
              <a:t>차트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tooltip : </a:t>
            </a:r>
            <a:r>
              <a:rPr lang="ko-KR" altLang="en-US" sz="1200" smtClean="0">
                <a:solidFill>
                  <a:prstClr val="black"/>
                </a:solidFill>
              </a:rPr>
              <a:t>툴팁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title : </a:t>
            </a:r>
            <a:r>
              <a:rPr lang="ko-KR" altLang="en-US" sz="1200" smtClean="0">
                <a:solidFill>
                  <a:prstClr val="black"/>
                </a:solidFill>
              </a:rPr>
              <a:t>차트명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xAxis : X</a:t>
            </a:r>
            <a:r>
              <a:rPr lang="ko-KR" altLang="en-US" sz="1200" smtClean="0">
                <a:solidFill>
                  <a:prstClr val="black"/>
                </a:solidFill>
              </a:rPr>
              <a:t>축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yAxis : Y</a:t>
            </a:r>
            <a:r>
              <a:rPr lang="ko-KR" altLang="en-US" sz="1200" smtClean="0">
                <a:solidFill>
                  <a:prstClr val="black"/>
                </a:solidFill>
              </a:rPr>
              <a:t>축 데이터</a:t>
            </a:r>
            <a:endParaRPr lang="en-US" altLang="ko-KR" sz="12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 부분 </a:t>
            </a:r>
            <a:r>
              <a:rPr lang="ko-KR" altLang="en-US" sz="40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변동 없음</a:t>
            </a:r>
            <a:endParaRPr lang="ko-KR" altLang="en-US" sz="4000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9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280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설계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4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396230" y="29506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0576" y="1863888"/>
            <a:ext cx="5713059" cy="397349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488" y="2071985"/>
            <a:ext cx="1519275" cy="3941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추가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489" y="2664610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0398" y="2664610"/>
            <a:ext cx="3994620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3489" y="2967057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시작일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0398" y="2967057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489" y="32748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종료일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50398" y="3274811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3489" y="3586484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PM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50398" y="3586484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홍길동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81600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취소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1416767" y="35573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4139059" y="4577021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238591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검증절차를 거쳐서 완료되면 등록</a:t>
            </a:r>
            <a:endParaRPr lang="en-US" altLang="ko-KR" sz="105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프로젝트명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시작일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종료일</a:t>
            </a:r>
            <a:r>
              <a:rPr lang="en-US" altLang="ko-KR" sz="1050" smtClean="0">
                <a:solidFill>
                  <a:prstClr val="black"/>
                </a:solidFill>
              </a:rPr>
              <a:t>, PM, </a:t>
            </a:r>
            <a:r>
              <a:rPr lang="ko-KR" altLang="en-US" sz="1050" smtClean="0">
                <a:solidFill>
                  <a:prstClr val="black"/>
                </a:solidFill>
              </a:rPr>
              <a:t>프로젝트개요가 입력되었는가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시작일과 종료일은 오늘 날짜 이후로 설정되었는가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종료일이 시작일 이후로 설정 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489" y="39147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 개요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50398" y="3914711"/>
            <a:ext cx="3994620" cy="4218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80745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1775" y="3586484"/>
            <a:ext cx="413389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22539" y="3272747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18026" y="2968409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267129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담당하고 있는 프로젝트의 전체 업무와 일정이 표시된 간트차트 출력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7348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7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304074" cy="10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소속되어 </a:t>
            </a:r>
            <a:r>
              <a:rPr lang="ko-KR" altLang="en-US" sz="1050">
                <a:solidFill>
                  <a:prstClr val="black"/>
                </a:solidFill>
              </a:rPr>
              <a:t>있는 </a:t>
            </a:r>
            <a:r>
              <a:rPr lang="ko-KR" altLang="en-US" sz="1050" smtClean="0">
                <a:solidFill>
                  <a:prstClr val="black"/>
                </a:solidFill>
              </a:rPr>
              <a:t>프로젝트에서 담당하고 있는 업무와 해당 업무가 포함된 상위 업무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각 업무이 대한 </a:t>
            </a:r>
            <a:r>
              <a:rPr lang="ko-KR" altLang="en-US" sz="1050">
                <a:solidFill>
                  <a:prstClr val="black"/>
                </a:solidFill>
              </a:rPr>
              <a:t>일정이 표시된 간트차트 출력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8169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50967"/>
            <a:ext cx="5323983" cy="3389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21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 부분 </a:t>
            </a:r>
            <a:r>
              <a:rPr lang="ko-KR" altLang="en-US" sz="40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변동 없음</a:t>
            </a:r>
            <a:endParaRPr lang="ko-KR" altLang="en-US" sz="4000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54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구현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41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1298" y="1332360"/>
            <a:ext cx="8538518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=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Asynchronous JavaScript and 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약어</a:t>
            </a:r>
            <a:endParaRPr lang="en-US" altLang="ko-KR" sz="140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화면을 갱신하지 않고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로부터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가져오는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동작원리는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Browser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서버로 보낼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Engine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전송한다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때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Engine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JavaScript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DOM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사용하여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XMLHttpRequest(XHR)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전달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XHR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이용해서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비동기 방식으로 자료를 조회해 올 수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전달 할 때 화면전체의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HTML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전달하지 않고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형식으로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Browser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전달한다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  <a:endParaRPr lang="en-US" altLang="ko-KR" sz="1400" smtClea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pic>
        <p:nvPicPr>
          <p:cNvPr id="1026" name="Picture 2" descr="http://www.nextree.co.kr/content/images/2016/09/jhkim-140121-Ajax-15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8" y="3651425"/>
            <a:ext cx="8378429" cy="228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49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ㄴㄴㄴ</a:t>
            </a: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1" y="595888"/>
            <a:ext cx="6002733" cy="35563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67" y="2308151"/>
            <a:ext cx="2779828" cy="18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49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ㄴㄴㄴ</a:t>
            </a: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54666" r="56684" b="34166"/>
          <a:stretch/>
        </p:blipFill>
        <p:spPr>
          <a:xfrm>
            <a:off x="387928" y="700250"/>
            <a:ext cx="2526645" cy="3971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54" y="700250"/>
            <a:ext cx="5065646" cy="337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7" y="4235471"/>
            <a:ext cx="3559943" cy="2374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787933"/>
            <a:ext cx="5695838" cy="33681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40" y="647021"/>
            <a:ext cx="4376500" cy="28890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5264727" y="3536043"/>
            <a:ext cx="7964" cy="20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7" y="3886995"/>
            <a:ext cx="5039428" cy="125663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2248271" y="2899482"/>
            <a:ext cx="0" cy="9875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263397" y="4936191"/>
            <a:ext cx="38002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7" y="4235471"/>
            <a:ext cx="3559943" cy="2374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787933"/>
            <a:ext cx="5695838" cy="33681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3309725"/>
            <a:ext cx="4726867" cy="33005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5" y="2249827"/>
            <a:ext cx="7363995" cy="6174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5008639" y="5618028"/>
            <a:ext cx="677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2"/>
          </p:cNvCxnSpPr>
          <p:nvPr/>
        </p:nvCxnSpPr>
        <p:spPr>
          <a:xfrm flipV="1">
            <a:off x="5141343" y="2867244"/>
            <a:ext cx="0" cy="7638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512" y="2351795"/>
            <a:ext cx="2779828" cy="18043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7" y="4235471"/>
            <a:ext cx="3559943" cy="2374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787933"/>
            <a:ext cx="5695838" cy="33681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2" y="819598"/>
            <a:ext cx="5114112" cy="15583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5" name="직선 화살표 연결선 14"/>
          <p:cNvCxnSpPr>
            <a:stCxn id="12" idx="0"/>
          </p:cNvCxnSpPr>
          <p:nvPr/>
        </p:nvCxnSpPr>
        <p:spPr>
          <a:xfrm>
            <a:off x="7433426" y="2351795"/>
            <a:ext cx="11083" cy="271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8" y="3121270"/>
            <a:ext cx="6464654" cy="126267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21" name="직선 화살표 연결선 20"/>
          <p:cNvCxnSpPr/>
          <p:nvPr/>
        </p:nvCxnSpPr>
        <p:spPr>
          <a:xfrm>
            <a:off x="2237971" y="2832002"/>
            <a:ext cx="11083" cy="271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260758" y="4383941"/>
            <a:ext cx="11083" cy="271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88" y="4511323"/>
            <a:ext cx="5979641" cy="9634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17" y="1573258"/>
            <a:ext cx="5149212" cy="10256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88" y="5651336"/>
            <a:ext cx="4435675" cy="61299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 flipH="1" flipV="1">
            <a:off x="4561878" y="1263521"/>
            <a:ext cx="12007" cy="293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9" idx="2"/>
          </p:cNvCxnSpPr>
          <p:nvPr/>
        </p:nvCxnSpPr>
        <p:spPr>
          <a:xfrm>
            <a:off x="5507509" y="5474754"/>
            <a:ext cx="0" cy="1765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5507508" y="4024434"/>
            <a:ext cx="1" cy="492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5" y="1320193"/>
            <a:ext cx="6513949" cy="15014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65" y="3552612"/>
            <a:ext cx="6870063" cy="286200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713445" y="5938198"/>
            <a:ext cx="2854425" cy="33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refno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기준으로 계층형 구조 호출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4460" y="5962637"/>
            <a:ext cx="2598985" cy="2903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14460" y="4614534"/>
            <a:ext cx="5388366" cy="768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63699" y="5381336"/>
            <a:ext cx="3639127" cy="33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계층형 구조에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Rank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를 매겨서 순번 표시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4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" y="3469493"/>
            <a:ext cx="3619318" cy="27179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" y="2369569"/>
            <a:ext cx="3761543" cy="10819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8" y="6191100"/>
            <a:ext cx="4203336" cy="234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300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0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298" y="1332360"/>
            <a:ext cx="8538518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 =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오픈 소스 기반의 자바스크립트 라이브러리로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자바스크립트를 손쉽게 활용할 수 있게 도와준다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JQuery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이용하면 짧고 단순한 코드로도 웹페이지에 다양한 효과나 연출을 적용할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있다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기본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Method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통신을 하면 상당히 복잡하다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XMLHttpRequest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직접 사용하기 때문인데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jQuery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이용하면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100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 정도의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Source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몇 줄 만으로 간단하게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주고받을 수 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사용방법은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JavaScript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문법을 사용해서 간단하게 구현할 수 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8" y="3110282"/>
            <a:ext cx="5680729" cy="3268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22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" y="2495617"/>
            <a:ext cx="6754044" cy="8756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" y="3470582"/>
            <a:ext cx="6754044" cy="302549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862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8" y="5603084"/>
            <a:ext cx="4217904" cy="9112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10" y="874825"/>
            <a:ext cx="5379491" cy="22159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10" y="3225426"/>
            <a:ext cx="5388902" cy="232562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263374" y="2194127"/>
            <a:ext cx="3534627" cy="72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위쪽은 할당된 업무의 상위업무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아래쪽은 본인에게 할당된 업무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두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SQL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문을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UNION ALL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13693" y="5898477"/>
            <a:ext cx="2151385" cy="505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자신에게 할당된 업무의 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상위업무번호 리스트 호출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8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14" y="2415193"/>
            <a:ext cx="3619318" cy="97494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46" y="6266830"/>
            <a:ext cx="3663254" cy="2252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14" y="3469493"/>
            <a:ext cx="3619318" cy="27179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707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41454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2085" y="575271"/>
            <a:ext cx="4226009" cy="4332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2085" y="575271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2085" y="5023119"/>
            <a:ext cx="4221909" cy="1659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2085" y="5023119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3048000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298" y="1332360"/>
            <a:ext cx="431001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</a:t>
            </a:r>
            <a:r>
              <a:rPr lang="ko-KR" altLang="en-US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문법으로 </a:t>
            </a:r>
            <a:r>
              <a:rPr lang="en-US" altLang="ko-KR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사용해서 데이터를 받아와서 차트데이터로 출력하는 예제</a:t>
            </a:r>
            <a:endParaRPr lang="en-US" altLang="ko-KR" sz="1400" b="0" i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645" r="640" b="40944"/>
          <a:stretch/>
        </p:blipFill>
        <p:spPr>
          <a:xfrm>
            <a:off x="391298" y="3996240"/>
            <a:ext cx="8558088" cy="2382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27" y="785443"/>
            <a:ext cx="3998892" cy="3078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26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1560695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 </a:t>
            </a:r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기술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7619" y="2761422"/>
            <a:ext cx="8600053" cy="3445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전체 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Example 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뒤에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</a:t>
            </a:r>
            <a:r>
              <a:rPr lang="en-US" altLang="ko-KR" sz="240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입력</a:t>
            </a:r>
            <a:r>
              <a:rPr lang="en-US" altLang="ko-KR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차트선언 및 기본 입력정보 순서로 배치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해주시면 됩니다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.(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전체 </a:t>
            </a:r>
            <a:r>
              <a:rPr lang="en-US" altLang="ko-KR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Example</a:t>
            </a:r>
            <a:r>
              <a:rPr lang="ko-KR" altLang="en-US" sz="240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페이지도 사용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부탁드리겠습니다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.)</a:t>
            </a:r>
          </a:p>
          <a:p>
            <a:pPr algn="ctr"/>
            <a:endParaRPr lang="en-US" altLang="ko-KR" sz="2400" smtClean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와 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Gantt Chart, HighCharts,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차트선언 및 기본 입력정보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부분은 따로 수정된 것 없고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 입력 부분만 추가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되었습니다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25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79" y="802505"/>
            <a:ext cx="2775685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와 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Gantt Chart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32" y="1501825"/>
            <a:ext cx="863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</a:rPr>
              <a:t>팀 프로젝트 계획 및 예약</a:t>
            </a:r>
            <a:endParaRPr lang="en-US" altLang="ko-KR" smtClean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프로젝트를 성공적으로 완료하려면 많은 업무</a:t>
            </a:r>
            <a:r>
              <a:rPr lang="en-US" altLang="ko-KR" smtClean="0">
                <a:solidFill>
                  <a:prstClr val="black"/>
                </a:solidFill>
              </a:rPr>
              <a:t>(Task)</a:t>
            </a:r>
            <a:r>
              <a:rPr lang="ko-KR" altLang="en-US" smtClean="0">
                <a:solidFill>
                  <a:prstClr val="black"/>
                </a:solidFill>
              </a:rPr>
              <a:t>를 제어하고 일정대로 완료되었는지 확인해야 한다</a:t>
            </a:r>
            <a:r>
              <a:rPr lang="en-US" altLang="ko-KR" smtClean="0">
                <a:solidFill>
                  <a:prstClr val="black"/>
                </a:solidFill>
              </a:rPr>
              <a:t>. </a:t>
            </a:r>
            <a:r>
              <a:rPr lang="ko-KR" altLang="en-US" smtClean="0">
                <a:solidFill>
                  <a:prstClr val="black"/>
                </a:solidFill>
              </a:rPr>
              <a:t>마감일을 놓치거나 순서대로 작업을 완료하지 않으면 나머지 프로젝트에 영향을 줄 수 있고 결과적으로 프로젝트의 진행이 늦어질 수 있으며 이로 인해서 더 많은 비용이 들어간다</a:t>
            </a:r>
            <a:r>
              <a:rPr lang="en-US" altLang="ko-KR" smtClean="0">
                <a:solidFill>
                  <a:prstClr val="black"/>
                </a:solidFill>
              </a:rPr>
              <a:t>. </a:t>
            </a:r>
            <a:r>
              <a:rPr lang="ko-KR" altLang="en-US" smtClean="0">
                <a:solidFill>
                  <a:prstClr val="black"/>
                </a:solidFill>
              </a:rPr>
              <a:t>따라서 수행해야할 모든 업무를 보고 각 업무를 완료해야하는 시점을 한 눈에 알 수 있는 수단이 필요하다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  <a:endParaRPr lang="en-US" altLang="ko-KR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간트 차트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35" y="3369321"/>
            <a:ext cx="4141011" cy="29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2129" y="3643136"/>
            <a:ext cx="4199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간트차트</a:t>
            </a:r>
            <a:r>
              <a:rPr lang="en-US" altLang="ko-KR">
                <a:solidFill>
                  <a:prstClr val="black"/>
                </a:solidFill>
              </a:rPr>
              <a:t>(Gantt Chart)</a:t>
            </a:r>
            <a:r>
              <a:rPr lang="ko-KR" altLang="en-US">
                <a:solidFill>
                  <a:prstClr val="black"/>
                </a:solidFill>
              </a:rPr>
              <a:t>는 이러한 정보를 시각적으로 전달하고 프로젝트와 관련된 모든 작업과 시간 순서에 따라 표시되는 정보를 간략하게 표시한다</a:t>
            </a:r>
            <a:r>
              <a:rPr lang="en-US" altLang="ko-KR">
                <a:solidFill>
                  <a:prstClr val="black"/>
                </a:solidFill>
              </a:rPr>
              <a:t>. </a:t>
            </a:r>
            <a:r>
              <a:rPr lang="ko-KR" altLang="en-US">
                <a:solidFill>
                  <a:prstClr val="black"/>
                </a:solidFill>
              </a:rPr>
              <a:t>이를 통해 프로젝트의 관련 업무 및 완료 시기를 즉각적으로 확인할 수 있다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1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32" y="1431802"/>
            <a:ext cx="863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하이차트란</a:t>
            </a:r>
            <a:r>
              <a:rPr lang="en-US" altLang="ko-KR" smtClean="0">
                <a:solidFill>
                  <a:prstClr val="black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Javascript</a:t>
            </a:r>
            <a:r>
              <a:rPr lang="ko-KR" altLang="en-US" smtClean="0">
                <a:solidFill>
                  <a:prstClr val="black"/>
                </a:solidFill>
              </a:rPr>
              <a:t>를 이용해 웹의 통계적인 정보 시각화를 위해 사용되는 차트 라이브러리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JSON </a:t>
            </a:r>
            <a:r>
              <a:rPr lang="ko-KR" altLang="en-US" smtClean="0">
                <a:solidFill>
                  <a:prstClr val="black"/>
                </a:solidFill>
              </a:rPr>
              <a:t>형식의 옵션을</a:t>
            </a: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ko-KR" altLang="en-US" smtClean="0">
                <a:solidFill>
                  <a:prstClr val="black"/>
                </a:solidFill>
              </a:rPr>
              <a:t>사용하여 데이터 입력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옵션 설정이 가능하고 다양한 차트 유형을 제공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장점 </a:t>
            </a:r>
            <a:r>
              <a:rPr lang="en-US" altLang="ko-KR" smtClean="0">
                <a:solidFill>
                  <a:prstClr val="black"/>
                </a:solidFill>
              </a:rPr>
              <a:t>:</a:t>
            </a:r>
            <a:r>
              <a:rPr lang="ko-KR" altLang="en-US" smtClean="0">
                <a:solidFill>
                  <a:prstClr val="black"/>
                </a:solidFill>
              </a:rPr>
              <a:t> 데이터 시각화 라이브러리인 </a:t>
            </a:r>
            <a:r>
              <a:rPr lang="en-US" altLang="ko-KR" smtClean="0">
                <a:solidFill>
                  <a:prstClr val="black"/>
                </a:solidFill>
              </a:rPr>
              <a:t>D3.js</a:t>
            </a:r>
            <a:r>
              <a:rPr lang="ko-KR" altLang="en-US" smtClean="0">
                <a:solidFill>
                  <a:prstClr val="black"/>
                </a:solidFill>
              </a:rPr>
              <a:t> 보다 사용하기 쉽다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632" y="3726085"/>
            <a:ext cx="863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적용 부분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일정관리에서 </a:t>
            </a:r>
            <a:r>
              <a:rPr lang="en-US" altLang="ko-KR" smtClean="0">
                <a:solidFill>
                  <a:prstClr val="black"/>
                </a:solidFill>
              </a:rPr>
              <a:t>PM</a:t>
            </a:r>
            <a:r>
              <a:rPr lang="ko-KR" altLang="en-US" smtClean="0">
                <a:solidFill>
                  <a:prstClr val="black"/>
                </a:solidFill>
              </a:rPr>
              <a:t>과 팀원의 일정을 파악할 수 있는 </a:t>
            </a:r>
            <a:r>
              <a:rPr lang="en-US" altLang="ko-KR" smtClean="0">
                <a:solidFill>
                  <a:prstClr val="black"/>
                </a:solidFill>
              </a:rPr>
              <a:t>Gantt Chart </a:t>
            </a:r>
            <a:r>
              <a:rPr lang="ko-KR" altLang="en-US" smtClean="0">
                <a:solidFill>
                  <a:prstClr val="black"/>
                </a:solidFill>
              </a:rPr>
              <a:t>사용</a:t>
            </a:r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1269345"/>
            <a:ext cx="8674231" cy="44756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3" y="802505"/>
            <a:ext cx="1676791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Example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2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3877154"/>
            <a:ext cx="4438230" cy="2016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8" y="2243742"/>
            <a:ext cx="8538519" cy="11777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3467188"/>
            <a:ext cx="3823197" cy="2942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263079" y="1358651"/>
            <a:ext cx="853851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HighCharts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데이터를 입력시키기 위해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받아온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ArrayList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객체를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데이터로 변환시켜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 불러올 필요가 있다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Spring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처리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Viewer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호출하고 컨트롤러에서 사용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페이지로 불러온다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43863" y="802505"/>
            <a:ext cx="1695264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 입력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3080" y="3464645"/>
            <a:ext cx="20460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&lt;dispatcher-servlet.xml&gt;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3078" y="5936341"/>
            <a:ext cx="10946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&lt;Controller&gt;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39127" y="6037025"/>
            <a:ext cx="1069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&lt;JSP, Ajax&gt;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3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864</Words>
  <Application>Microsoft Office PowerPoint</Application>
  <PresentationFormat>화면 슬라이드 쇼(4:3)</PresentationFormat>
  <Paragraphs>199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Arial</vt:lpstr>
      <vt:lpstr>나눔스퀘어_ac Bold</vt:lpstr>
      <vt:lpstr>Consolas</vt:lpstr>
      <vt:lpstr>나눔스퀘어_ac ExtraBold</vt:lpstr>
      <vt:lpstr>나눔스퀘어_ac</vt:lpstr>
      <vt:lpstr>타이포_스톰 B</vt:lpstr>
      <vt:lpstr>맑은 고딕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227</cp:revision>
  <dcterms:created xsi:type="dcterms:W3CDTF">2020-05-05T13:43:36Z</dcterms:created>
  <dcterms:modified xsi:type="dcterms:W3CDTF">2020-06-02T00:32:53Z</dcterms:modified>
</cp:coreProperties>
</file>