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24"/>
  </p:notesMasterIdLst>
  <p:sldIdLst>
    <p:sldId id="522" r:id="rId4"/>
    <p:sldId id="520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21" r:id="rId13"/>
    <p:sldId id="506" r:id="rId14"/>
    <p:sldId id="566" r:id="rId15"/>
    <p:sldId id="567" r:id="rId16"/>
    <p:sldId id="561" r:id="rId17"/>
    <p:sldId id="572" r:id="rId18"/>
    <p:sldId id="564" r:id="rId19"/>
    <p:sldId id="565" r:id="rId20"/>
    <p:sldId id="569" r:id="rId21"/>
    <p:sldId id="570" r:id="rId22"/>
    <p:sldId id="573" r:id="rId2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나눔스퀘어_ac" panose="020B0600000101010101" pitchFamily="50" charset="-127"/>
      <p:regular r:id="rId27"/>
    </p:embeddedFont>
    <p:embeddedFont>
      <p:font typeface="나눔스퀘어_ac ExtraBold" panose="020B0600000101010101" pitchFamily="50" charset="-1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타이포_스톰 B" panose="0202050302010102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17375E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66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김형준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8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구현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41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1029729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180" y="3708984"/>
            <a:ext cx="434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PMSEMP, PMSMEMBER, PMSCODES 3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테이블을 조인하여 사원의 정보와 권한정보를 불러온다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사원번호를 통해 해당 사원을 더블클릭 시 상세 페이지로 이동한다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919" y="3709292"/>
            <a:ext cx="4637922" cy="14927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</a:rPr>
              <a:t>1. SELECT </a:t>
            </a:r>
            <a:r>
              <a:rPr lang="en-US" altLang="ko-KR" sz="1300" u="sng" dirty="0" err="1" smtClean="0">
                <a:latin typeface="Consolas" panose="020B0609020204030204" pitchFamily="49" charset="0"/>
              </a:rPr>
              <a:t>a.eno</a:t>
            </a:r>
            <a:r>
              <a:rPr lang="en-US" altLang="ko-KR" sz="1300" u="sng" dirty="0">
                <a:latin typeface="Consolas" panose="020B0609020204030204" pitchFamily="49" charset="0"/>
              </a:rPr>
              <a:t>, a.name,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a.GRADE</a:t>
            </a:r>
            <a:r>
              <a:rPr lang="en-US" altLang="ko-KR" sz="1300" u="sng" dirty="0">
                <a:latin typeface="Consolas" panose="020B0609020204030204" pitchFamily="49" charset="0"/>
              </a:rPr>
              <a:t>,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a.DEPT</a:t>
            </a:r>
            <a:r>
              <a:rPr lang="en-US" altLang="ko-KR" sz="1300" u="sng" dirty="0">
                <a:latin typeface="Consolas" panose="020B0609020204030204" pitchFamily="49" charset="0"/>
              </a:rPr>
              <a:t>,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a.EMAIL</a:t>
            </a:r>
            <a:r>
              <a:rPr lang="en-US" altLang="ko-KR" sz="1300" u="sng" dirty="0">
                <a:latin typeface="Consolas" panose="020B0609020204030204" pitchFamily="49" charset="0"/>
              </a:rPr>
              <a:t>,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a.PHONE</a:t>
            </a:r>
            <a:r>
              <a:rPr lang="en-US" altLang="ko-KR" sz="1300" u="sng" dirty="0">
                <a:latin typeface="Consolas" panose="020B0609020204030204" pitchFamily="49" charset="0"/>
              </a:rPr>
              <a:t>,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(select </a:t>
            </a:r>
            <a:r>
              <a:rPr lang="en-US" altLang="ko-KR" sz="1300" dirty="0" err="1">
                <a:latin typeface="Consolas" panose="020B0609020204030204" pitchFamily="49" charset="0"/>
              </a:rPr>
              <a:t>c.CNAME</a:t>
            </a:r>
            <a:r>
              <a:rPr lang="en-US" altLang="ko-KR" sz="1300" dirty="0">
                <a:latin typeface="Consolas" panose="020B0609020204030204" pitchFamily="49" charset="0"/>
              </a:rPr>
              <a:t> from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pmsmember</a:t>
            </a:r>
            <a:r>
              <a:rPr lang="en-US" altLang="ko-KR" sz="1300" u="sng" dirty="0">
                <a:latin typeface="Consolas" panose="020B0609020204030204" pitchFamily="49" charset="0"/>
              </a:rPr>
              <a:t> b,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pmscodes</a:t>
            </a:r>
            <a:r>
              <a:rPr lang="en-US" altLang="ko-KR" sz="1300" u="sng" dirty="0">
                <a:latin typeface="Consolas" panose="020B0609020204030204" pitchFamily="49" charset="0"/>
              </a:rPr>
              <a:t> c where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a.eno</a:t>
            </a:r>
            <a:r>
              <a:rPr lang="en-US" altLang="ko-KR" sz="1300" u="sng" dirty="0">
                <a:latin typeface="Consolas" panose="020B0609020204030204" pitchFamily="49" charset="0"/>
              </a:rPr>
              <a:t>=</a:t>
            </a:r>
            <a:r>
              <a:rPr lang="en-US" altLang="ko-KR" sz="1300" u="sng" dirty="0" err="1">
                <a:latin typeface="Consolas" panose="020B0609020204030204" pitchFamily="49" charset="0"/>
              </a:rPr>
              <a:t>b.mno</a:t>
            </a:r>
            <a:r>
              <a:rPr lang="en-US" altLang="ko-KR" sz="1300" u="sng" dirty="0">
                <a:latin typeface="Consolas" panose="020B0609020204030204" pitchFamily="49" charset="0"/>
              </a:rPr>
              <a:t> and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b.mdiv</a:t>
            </a:r>
            <a:r>
              <a:rPr lang="en-US" altLang="ko-KR" sz="1300" u="sng" dirty="0">
                <a:latin typeface="Consolas" panose="020B0609020204030204" pitchFamily="49" charset="0"/>
              </a:rPr>
              <a:t>=</a:t>
            </a:r>
            <a:r>
              <a:rPr lang="en-US" altLang="ko-KR" sz="1300" u="sng" dirty="0" err="1">
                <a:latin typeface="Consolas" panose="020B0609020204030204" pitchFamily="49" charset="0"/>
              </a:rPr>
              <a:t>c.cno</a:t>
            </a:r>
            <a:r>
              <a:rPr lang="en-US" altLang="ko-KR" sz="1300" u="sng" dirty="0">
                <a:latin typeface="Consolas" panose="020B0609020204030204" pitchFamily="49" charset="0"/>
              </a:rPr>
              <a:t>)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cname</a:t>
            </a:r>
            <a:r>
              <a:rPr lang="en-US" altLang="ko-KR" sz="1300" u="sng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FROM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pmsemp</a:t>
            </a:r>
            <a:r>
              <a:rPr lang="en-US" altLang="ko-KR" sz="1300" u="sng" dirty="0">
                <a:latin typeface="Consolas" panose="020B0609020204030204" pitchFamily="49" charset="0"/>
              </a:rPr>
              <a:t> a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WHERE 1=1 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ORDER </a:t>
            </a:r>
            <a:r>
              <a:rPr lang="en-US" altLang="ko-KR" sz="1300" dirty="0">
                <a:latin typeface="Consolas" panose="020B0609020204030204" pitchFamily="49" charset="0"/>
              </a:rPr>
              <a:t>BY </a:t>
            </a:r>
            <a:r>
              <a:rPr lang="en-US" altLang="ko-KR" sz="1300" dirty="0" err="1">
                <a:latin typeface="Consolas" panose="020B0609020204030204" pitchFamily="49" charset="0"/>
              </a:rPr>
              <a:t>a.eno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asc</a:t>
            </a:r>
            <a:r>
              <a:rPr lang="en-US" altLang="ko-KR" sz="1300" u="sng" dirty="0">
                <a:latin typeface="Consolas" panose="020B0609020204030204" pitchFamily="49" charset="0"/>
              </a:rPr>
              <a:t>)</a:t>
            </a:r>
            <a:endParaRPr lang="ko-KR" altLang="en-US" sz="1300" dirty="0"/>
          </a:p>
        </p:txBody>
      </p:sp>
      <p:sp>
        <p:nvSpPr>
          <p:cNvPr id="23" name="직사각형 22"/>
          <p:cNvSpPr/>
          <p:nvPr/>
        </p:nvSpPr>
        <p:spPr>
          <a:xfrm>
            <a:off x="65884" y="5209768"/>
            <a:ext cx="4637922" cy="14927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 smtClean="0"/>
              <a:t>2. </a:t>
            </a:r>
            <a:r>
              <a:rPr lang="en-US" altLang="ko-KR" sz="1300" dirty="0"/>
              <a:t>S</a:t>
            </a:r>
            <a:r>
              <a:rPr lang="en-US" altLang="ko-KR" sz="1300" dirty="0" smtClean="0"/>
              <a:t>ELECT </a:t>
            </a:r>
            <a:r>
              <a:rPr lang="en-US" altLang="ko-KR" sz="1300" dirty="0" err="1"/>
              <a:t>a.eno</a:t>
            </a:r>
            <a:r>
              <a:rPr lang="en-US" altLang="ko-KR" sz="1300" dirty="0"/>
              <a:t>, a.name, </a:t>
            </a:r>
            <a:r>
              <a:rPr lang="en-US" altLang="ko-KR" sz="1300" dirty="0" err="1"/>
              <a:t>a.GRADE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a.DEPT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a.EMAIL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a.PHONE</a:t>
            </a:r>
            <a:r>
              <a:rPr lang="en-US" altLang="ko-KR" sz="1300" dirty="0"/>
              <a:t>,  </a:t>
            </a:r>
          </a:p>
          <a:p>
            <a:r>
              <a:rPr lang="en-US" altLang="ko-KR" sz="1300" dirty="0" err="1"/>
              <a:t>c.CNAME,b.pno</a:t>
            </a:r>
            <a:endParaRPr lang="en-US" altLang="ko-KR" sz="1300" dirty="0"/>
          </a:p>
          <a:p>
            <a:r>
              <a:rPr lang="en-US" altLang="ko-KR" sz="1300" dirty="0"/>
              <a:t>FROM </a:t>
            </a:r>
            <a:r>
              <a:rPr lang="en-US" altLang="ko-KR" sz="1300" u="sng" dirty="0" err="1"/>
              <a:t>pmsemp</a:t>
            </a:r>
            <a:r>
              <a:rPr lang="en-US" altLang="ko-KR" sz="1300" u="sng" dirty="0"/>
              <a:t> a, </a:t>
            </a:r>
            <a:r>
              <a:rPr lang="en-US" altLang="ko-KR" sz="1300" u="sng" dirty="0" err="1"/>
              <a:t>pmsmember</a:t>
            </a:r>
            <a:r>
              <a:rPr lang="en-US" altLang="ko-KR" sz="1300" u="sng" dirty="0"/>
              <a:t> b, </a:t>
            </a:r>
            <a:r>
              <a:rPr lang="en-US" altLang="ko-KR" sz="1300" u="sng" dirty="0" err="1"/>
              <a:t>pmscodes</a:t>
            </a:r>
            <a:r>
              <a:rPr lang="en-US" altLang="ko-KR" sz="1300" u="sng" dirty="0"/>
              <a:t> c</a:t>
            </a:r>
          </a:p>
          <a:p>
            <a:r>
              <a:rPr lang="en-US" altLang="ko-KR" sz="1300" dirty="0"/>
              <a:t>WHERE </a:t>
            </a:r>
            <a:r>
              <a:rPr lang="en-US" altLang="ko-KR" sz="1300" dirty="0" err="1"/>
              <a:t>b.mdiv</a:t>
            </a:r>
            <a:r>
              <a:rPr lang="en-US" altLang="ko-KR" sz="1300" dirty="0"/>
              <a:t>=</a:t>
            </a:r>
            <a:r>
              <a:rPr lang="en-US" altLang="ko-KR" sz="1300" dirty="0" err="1"/>
              <a:t>c.cno</a:t>
            </a:r>
            <a:r>
              <a:rPr lang="en-US" altLang="ko-KR" sz="1300" dirty="0"/>
              <a:t>(+)</a:t>
            </a:r>
          </a:p>
          <a:p>
            <a:r>
              <a:rPr lang="en-US" altLang="ko-KR" sz="1300" dirty="0"/>
              <a:t>AND </a:t>
            </a:r>
            <a:r>
              <a:rPr lang="en-US" altLang="ko-KR" sz="1300" dirty="0" err="1"/>
              <a:t>a.eno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b.mno</a:t>
            </a:r>
            <a:r>
              <a:rPr lang="en-US" altLang="ko-KR" sz="1300" dirty="0"/>
              <a:t>(+)</a:t>
            </a:r>
          </a:p>
          <a:p>
            <a:r>
              <a:rPr lang="en-US" altLang="ko-KR" sz="1300" dirty="0"/>
              <a:t>AND </a:t>
            </a:r>
            <a:r>
              <a:rPr lang="en-US" altLang="ko-KR" sz="1300" dirty="0" err="1"/>
              <a:t>a.eno</a:t>
            </a:r>
            <a:r>
              <a:rPr lang="en-US" altLang="ko-KR" sz="1300" dirty="0"/>
              <a:t> = #{</a:t>
            </a:r>
            <a:r>
              <a:rPr lang="en-US" altLang="ko-KR" sz="1300" u="sng" dirty="0" err="1"/>
              <a:t>eno</a:t>
            </a:r>
            <a:r>
              <a:rPr lang="en-US" altLang="ko-KR" sz="1300" u="sng" dirty="0"/>
              <a:t>}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1479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검색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741405" cy="2637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4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180" y="3708984"/>
            <a:ext cx="434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box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이름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부서를 선택하게 되면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Script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jquery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검색창의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name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값이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box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option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값으로 변경된다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변경된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값에 따라 검색이 가능하다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804" y="3708984"/>
            <a:ext cx="2837915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&lt;select class="</a:t>
            </a:r>
            <a:r>
              <a:rPr lang="en-US" altLang="ko-KR" sz="1200" b="1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schdiv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 id="</a:t>
            </a:r>
            <a:r>
              <a:rPr lang="en-US" altLang="ko-KR" sz="1200" b="1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selsch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"&gt;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option value="name"&gt;</a:t>
            </a:r>
            <a:r>
              <a:rPr lang="ko-KR" altLang="en-US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이름</a:t>
            </a:r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option value="grade"&gt;</a:t>
            </a:r>
            <a:r>
              <a:rPr lang="ko-KR" altLang="en-US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</a:t>
            </a:r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option value="</a:t>
            </a:r>
            <a:r>
              <a:rPr lang="en-US" altLang="ko-KR" sz="1200" b="1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"&gt;</a:t>
            </a:r>
            <a:r>
              <a:rPr lang="ko-KR" altLang="en-US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</a:t>
            </a:r>
            <a:endParaRPr lang="ko-KR" altLang="en-US" sz="1200" b="1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904" y="4774335"/>
            <a:ext cx="3904734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prstClr val="black"/>
                </a:solidFill>
              </a:rPr>
              <a:t>$("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#</a:t>
            </a:r>
            <a:r>
              <a:rPr lang="en-US" altLang="ko-KR" sz="1200" b="1" dirty="0" err="1">
                <a:solidFill>
                  <a:srgbClr val="FF0000"/>
                </a:solidFill>
              </a:rPr>
              <a:t>selsch</a:t>
            </a:r>
            <a:r>
              <a:rPr lang="en-US" altLang="ko-KR" sz="1200" b="1" dirty="0">
                <a:solidFill>
                  <a:prstClr val="black"/>
                </a:solidFill>
              </a:rPr>
              <a:t>").change(function(){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$("</a:t>
            </a:r>
            <a:r>
              <a:rPr lang="en-US" altLang="ko-KR" sz="1200" b="1" dirty="0">
                <a:solidFill>
                  <a:srgbClr val="FF0000"/>
                </a:solidFill>
              </a:rPr>
              <a:t>.search</a:t>
            </a:r>
            <a:r>
              <a:rPr lang="en-US" altLang="ko-KR" sz="1200" b="1" dirty="0">
                <a:solidFill>
                  <a:prstClr val="black"/>
                </a:solidFill>
              </a:rPr>
              <a:t>").</a:t>
            </a:r>
            <a:r>
              <a:rPr lang="en-US" altLang="ko-KR" sz="1200" b="1" dirty="0" err="1">
                <a:solidFill>
                  <a:prstClr val="black"/>
                </a:solidFill>
              </a:rPr>
              <a:t>attr</a:t>
            </a:r>
            <a:r>
              <a:rPr lang="en-US" altLang="ko-KR" sz="1200" b="1" dirty="0">
                <a:solidFill>
                  <a:prstClr val="black"/>
                </a:solidFill>
              </a:rPr>
              <a:t>({"id":this.value,"name":</a:t>
            </a:r>
            <a:r>
              <a:rPr lang="en-US" altLang="ko-KR" sz="1200" b="1" dirty="0" err="1">
                <a:solidFill>
                  <a:prstClr val="black"/>
                </a:solidFill>
              </a:rPr>
              <a:t>this.value</a:t>
            </a:r>
            <a:r>
              <a:rPr lang="en-US" altLang="ko-KR" sz="1200" b="1" dirty="0">
                <a:solidFill>
                  <a:prstClr val="black"/>
                </a:solidFill>
              </a:rPr>
              <a:t>});</a:t>
            </a:r>
            <a:endParaRPr lang="en-US" altLang="ko-KR" sz="1200" b="1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42" y="4534931"/>
            <a:ext cx="937230" cy="239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script</a:t>
            </a:r>
            <a:endParaRPr lang="ko-KR" altLang="en-US" sz="14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903" y="5482850"/>
            <a:ext cx="3859408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&lt;</a:t>
            </a:r>
            <a:r>
              <a:rPr lang="en-US" altLang="ko-KR" sz="1200" b="1" dirty="0" err="1">
                <a:solidFill>
                  <a:prstClr val="black"/>
                </a:solidFill>
              </a:rPr>
              <a:t>form:input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class</a:t>
            </a:r>
            <a:r>
              <a:rPr lang="en-US" altLang="ko-KR" sz="1200" b="1" dirty="0">
                <a:solidFill>
                  <a:prstClr val="black"/>
                </a:solidFill>
              </a:rPr>
              <a:t>="</a:t>
            </a:r>
            <a:r>
              <a:rPr lang="en-US" altLang="ko-KR" sz="1200" b="1" dirty="0" err="1">
                <a:solidFill>
                  <a:prstClr val="black"/>
                </a:solidFill>
              </a:rPr>
              <a:t>sch</a:t>
            </a:r>
            <a:r>
              <a:rPr lang="en-US" altLang="ko-KR" sz="1200" b="1" dirty="0">
                <a:solidFill>
                  <a:prstClr val="black"/>
                </a:solidFill>
              </a:rPr>
              <a:t>-bar </a:t>
            </a:r>
            <a:r>
              <a:rPr lang="en-US" altLang="ko-KR" sz="1200" b="1" dirty="0">
                <a:solidFill>
                  <a:srgbClr val="FF0000"/>
                </a:solidFill>
              </a:rPr>
              <a:t>search</a:t>
            </a:r>
            <a:r>
              <a:rPr lang="en-US" altLang="ko-KR" sz="1200" b="1" dirty="0">
                <a:solidFill>
                  <a:prstClr val="black"/>
                </a:solidFill>
              </a:rPr>
              <a:t>" path</a:t>
            </a:r>
            <a:r>
              <a:rPr lang="en-US" altLang="ko-KR" sz="1200" b="1" dirty="0">
                <a:solidFill>
                  <a:srgbClr val="FF0000"/>
                </a:solidFill>
              </a:rPr>
              <a:t>="name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"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902" y="5247667"/>
            <a:ext cx="937230" cy="239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4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" y="5776634"/>
            <a:ext cx="2695951" cy="4497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3" y="6464416"/>
            <a:ext cx="2705478" cy="28298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" y="6241619"/>
            <a:ext cx="2867425" cy="24751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5903" y="5761408"/>
            <a:ext cx="2869162" cy="9859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08081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페이징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10462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180" y="3708984"/>
            <a:ext cx="43495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데이터 건수 선언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한번에 보여줄 데이터 건수 초기값 설정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페이지 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총건수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한번에 보여줄 데이터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총건수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페이지크기를 실수로 처리하여 나머지가 있게 한 후 반올림 처리 한다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페이지 블록을 위한 속성값 설정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초기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block size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한번에 보일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block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크기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시작과 끝나는 블록을 설정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74141" y="3708984"/>
            <a:ext cx="4629700" cy="175432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sch.setCount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rep.totCnt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));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데이터 건수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sch.getPageSize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()==0)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en-US" altLang="ko-KR" sz="1200" u="sng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sch.setPageSize</a:t>
            </a:r>
            <a:r>
              <a:rPr lang="en-US" altLang="ko-KR" sz="1200" u="sng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(5); </a:t>
            </a:r>
            <a:r>
              <a:rPr lang="ko-KR" altLang="en-US" sz="1200" u="sng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한번에 보일 데이터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Sch.setPageCount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Math.ceil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sch.getCount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()/(double)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sch.getPageSize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페이지 수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sch.getCurPage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()==0) 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sch.setCurPage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(1);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클릭한 페이지 초기값</a:t>
            </a:r>
            <a:endParaRPr lang="en-US" altLang="ko-KR" sz="1200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sch.setStart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sch.getCurPage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()-1)*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sch.getPageSize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()+1)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sch.setEnd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sch.getCurPage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()*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sch.getPageSize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()); 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140" y="5358792"/>
            <a:ext cx="4629701" cy="138499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Sch.setBlocksize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(3);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한번에 보여질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블럭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blocknum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Math.ceil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sch.getCurPage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/(double)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sch.getBlocksize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());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블럭번호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endBlock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blocknum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sch.getBlocksize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();</a:t>
            </a: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sch.setEndBlock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endBlock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sch.getPageCount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sch.getPageCount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():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endBlock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블럭끝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sch.setStartBlock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((blocknum-1)*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sch.getBlocksize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()+1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블럭시작</a:t>
            </a:r>
            <a:endParaRPr lang="ko-KR" altLang="en-US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7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39160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61481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EO(Admin), CTO(CEO), HR(CEO,CTO)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2" y="3026687"/>
            <a:ext cx="5399919" cy="37245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037798"/>
            <a:ext cx="980302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68776" y="323336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" y="520388"/>
            <a:ext cx="9003957" cy="25062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478161" y="3034925"/>
            <a:ext cx="3608173" cy="3734826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8161" y="3708984"/>
            <a:ext cx="3587598" cy="255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 클릭 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권한을 설정하는 직원이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등록되었는지 확인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해제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있지 않다면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등록하고 직급 변경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직원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email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안내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전송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사원번호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권한과 직급 변경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139" y="3301146"/>
            <a:ext cx="54946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isMem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==0)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//2. PMS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확인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//3.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변경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rep.updatepmsCeo2();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rep.updatepmsCeo3();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//4.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 Member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rep.updatepmsCeo4(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</a:t>
            </a:r>
            <a:r>
              <a:rPr lang="en-US" altLang="ko-KR" sz="1200" u="sng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</a:t>
            </a:r>
          </a:p>
          <a:p>
            <a:r>
              <a:rPr lang="en-US" altLang="ko-KR" sz="1200" u="sng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 </a:t>
            </a:r>
            <a:r>
              <a:rPr lang="ko-KR" altLang="en-US" sz="1200" u="sng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</a:t>
            </a:r>
            <a:r>
              <a:rPr lang="ko-KR" altLang="en-US" sz="1200" u="sng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난수</a:t>
            </a:r>
            <a:r>
              <a:rPr lang="ko-KR" altLang="en-US" sz="1200" u="sng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설정</a:t>
            </a:r>
            <a:endParaRPr lang="en-US" altLang="ko-KR" sz="1200" u="sng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ranNum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makePass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("");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updateCeo.setPass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ranNum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rep.insertCeo1(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//5.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메일전송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sendMail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updateCeo.getEno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ranNum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else{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//3.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변경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rep.updatepmsCeo2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();rep.updatepmsCeo3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//6.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변경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rep.updatepmsCeo1(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rep.updatepmsCeo4(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0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39160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61481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PM(CEO,CTO)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2" y="3026687"/>
            <a:ext cx="5399919" cy="37245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037798"/>
            <a:ext cx="980302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68776" y="323336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" y="520388"/>
            <a:ext cx="9003957" cy="25062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478161" y="3034925"/>
            <a:ext cx="3608173" cy="3734826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8161" y="3708984"/>
            <a:ext cx="3587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 클릭 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권한을 설정하는 직원이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등록되었는지 확인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해제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있지 않다면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직원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email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안내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전송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사원번호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권한 변경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프로젝트 정보를 받아옴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139" y="3301146"/>
            <a:ext cx="54946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프로젝트 정보를 받아옴</a:t>
            </a:r>
            <a:endParaRPr lang="en-US" altLang="ko-KR" sz="1200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&lt;update&gt;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pmstask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=#{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(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p.mno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from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pmsproject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 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where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p.pno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=#{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})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&lt;/update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  <a:p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pmsproject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=#{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=#{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&lt;/update&gt;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0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585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팀원추가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2706315"/>
            <a:ext cx="5881816" cy="404490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903" y="2714553"/>
            <a:ext cx="955589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7719" y="2722791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" y="520388"/>
            <a:ext cx="9012194" cy="217768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947719" y="2706315"/>
            <a:ext cx="3138616" cy="4063436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719" y="3015343"/>
            <a:ext cx="3130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있거나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등록안된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직원 중에서 권한이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구분없음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이거나 프로젝트번호가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사원을 불러온다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원하는 직원을 선택하고 추가 버튼 클릭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 여부를 확인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있지 않다면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 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설정하는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동일한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부여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05" y="2973845"/>
            <a:ext cx="5873577" cy="24929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*FROM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u="sng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pmlist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.* FROM (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* 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(</a:t>
            </a:r>
            <a:b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 PMS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등록된 사원 리스트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a.name,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a.GRADE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a.DEPT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a.EMAIL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a.PHONE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c.CNAME,b.pno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a,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b,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pmscodes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b.mno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b.mdiv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=9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b.pno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is NULL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UNION ALL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 PMS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안된 사원 리스트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a.name,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a.GRADE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a.DEPT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a.EMAIL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a.PHONE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c.CNAME,b.pno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(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 left outer join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b on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b.mno</a:t>
            </a:r>
            <a:r>
              <a:rPr lang="en-US" altLang="ko-KR" sz="1200" u="sng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pmscodes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b.mno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is NULL AND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=9)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 BY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u="sng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ASC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en-US" altLang="ko-KR" sz="1200" u="sng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pmlist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2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518881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팀원삭제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955589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" y="520388"/>
            <a:ext cx="9012194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519" y="3708984"/>
            <a:ext cx="4357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프로젝트번호와 동일한 팀원을 리스트로 불러옴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할 팀원을 선택 후 삭제 버튼 클릭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팀원의 프로젝트 번호가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변경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팀원의 권한이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구분없으로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변경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5944" y="37089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팀원삭제  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==&gt;null</a:t>
            </a:r>
            <a:r>
              <a:rPr lang="ko-KR" altLang="en-US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변경 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update&gt;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=null, mdiv=9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=#{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&lt;/update&gt;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141" y="4872876"/>
            <a:ext cx="1219200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74" y="517684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로그인한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프로젝트번호와 동일한 팀원 리스트 불러옴</a:t>
            </a:r>
            <a:endParaRPr lang="en-US" altLang="ko-KR" sz="1200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session.getAttribute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("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infor_M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");</a:t>
            </a:r>
          </a:p>
          <a:p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sch.setPno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pmsm.getPno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());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2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 사원등록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1194486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" y="520388"/>
            <a:ext cx="9003957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7943" y="3719281"/>
            <a:ext cx="3097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사원정보 입력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버튼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클릭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입력한 사원정보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저장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041" y="368838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&lt;!-- </a:t>
            </a:r>
            <a:r>
              <a:rPr lang="ko-KR" alt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사원등록 </a:t>
            </a:r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&lt;insert </a:t>
            </a:r>
            <a:r>
              <a:rPr lang="en-US" altLang="ko-KR" sz="1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en-US" altLang="ko-KR" sz="1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insert into </a:t>
            </a:r>
            <a:r>
              <a:rPr lang="en-US" altLang="ko-KR" sz="12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r>
              <a:rPr lang="en-US" altLang="ko-KR" sz="1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values(</a:t>
            </a:r>
            <a:r>
              <a:rPr lang="en-US" altLang="ko-KR" sz="12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pmsemp_seq.nextval</a:t>
            </a:r>
            <a:r>
              <a:rPr lang="en-US" altLang="ko-KR" sz="1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,#{name},#{</a:t>
            </a:r>
            <a:r>
              <a:rPr lang="en-US" altLang="ko-KR" sz="12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},</a:t>
            </a:r>
          </a:p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#{grade},#{phone},#{email})</a:t>
            </a:r>
          </a:p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&lt;/insert&gt;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 수정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2" y="2479590"/>
            <a:ext cx="5741773" cy="427162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2487828"/>
            <a:ext cx="1013254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15911" y="251285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195920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807675" y="2487828"/>
            <a:ext cx="3278660" cy="428192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74" y="552047"/>
            <a:ext cx="1019317" cy="11664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555888"/>
            <a:ext cx="1114581" cy="1923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815911" y="2780380"/>
            <a:ext cx="326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또는 직책 선택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 버튼 클릭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직원의 사원번호로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수정 처리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부서와 직급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box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등록된 데이터 리스트로 불러옴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05" y="2748017"/>
            <a:ext cx="5733533" cy="32316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&lt;!-–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수정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&lt;update&gt;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=#{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}, grade =#{grade}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=#{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 리스트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DISTINCT grade 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 by grade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asc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리스트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DISTINCT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IS NOT null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 by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ASC</a:t>
            </a:r>
          </a:p>
          <a:p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2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설계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43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 퇴사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2" y="2479590"/>
            <a:ext cx="5741773" cy="427162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2487828"/>
            <a:ext cx="1013254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15911" y="251285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195920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807675" y="2487828"/>
            <a:ext cx="3278660" cy="428192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05" y="2748017"/>
            <a:ext cx="2397209" cy="26776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</a:rPr>
              <a:t>퇴사처리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en-US" altLang="ko-KR" sz="1200" u="sng" dirty="0" err="1">
                <a:solidFill>
                  <a:srgbClr val="FF0000"/>
                </a:solidFill>
              </a:rPr>
              <a:t>pms</a:t>
            </a:r>
            <a:r>
              <a:rPr lang="ko-KR" altLang="en-US" sz="1200" u="sng" dirty="0">
                <a:solidFill>
                  <a:srgbClr val="FF0000"/>
                </a:solidFill>
              </a:rPr>
              <a:t>등록된 직원 </a:t>
            </a:r>
            <a:r>
              <a:rPr lang="en-US" altLang="ko-KR" sz="1200" u="sng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</a:rPr>
              <a:t>update&gt;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UPDATE </a:t>
            </a:r>
            <a:r>
              <a:rPr lang="en-US" altLang="ko-KR" sz="1200" u="sng" dirty="0" err="1"/>
              <a:t>pmsemp</a:t>
            </a:r>
            <a:endParaRPr lang="en-US" altLang="ko-KR" sz="1200" u="sng" dirty="0"/>
          </a:p>
          <a:p>
            <a:r>
              <a:rPr lang="en-US" altLang="ko-KR" sz="1200" dirty="0"/>
              <a:t>SET grade = '</a:t>
            </a:r>
            <a:r>
              <a:rPr lang="ko-KR" altLang="en-US" sz="1200" dirty="0"/>
              <a:t>퇴사</a:t>
            </a:r>
            <a:r>
              <a:rPr lang="en-US" altLang="ko-KR" sz="1200" dirty="0"/>
              <a:t>', </a:t>
            </a:r>
            <a:r>
              <a:rPr lang="en-US" altLang="ko-KR" sz="1200" u="sng" dirty="0" err="1"/>
              <a:t>dept</a:t>
            </a:r>
            <a:r>
              <a:rPr lang="en-US" altLang="ko-KR" sz="1200" u="sng" dirty="0"/>
              <a:t> = null</a:t>
            </a:r>
          </a:p>
          <a:p>
            <a:r>
              <a:rPr lang="en-US" altLang="ko-KR" sz="1200" dirty="0"/>
              <a:t>WHERE </a:t>
            </a:r>
            <a:r>
              <a:rPr lang="en-US" altLang="ko-KR" sz="1200" u="sng" dirty="0" err="1"/>
              <a:t>eno</a:t>
            </a:r>
            <a:r>
              <a:rPr lang="en-US" altLang="ko-KR" sz="1200" u="sng" dirty="0"/>
              <a:t> =#{</a:t>
            </a:r>
            <a:r>
              <a:rPr lang="en-US" altLang="ko-KR" sz="1200" u="sng" dirty="0" err="1"/>
              <a:t>eno</a:t>
            </a:r>
            <a:r>
              <a:rPr lang="en-US" altLang="ko-KR" sz="1200" u="sng" dirty="0"/>
              <a:t>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&lt;update&gt;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UPDATE </a:t>
            </a:r>
            <a:r>
              <a:rPr lang="en-US" altLang="ko-KR" sz="1200" u="sng" dirty="0" err="1"/>
              <a:t>pmsmember</a:t>
            </a:r>
            <a:endParaRPr lang="en-US" altLang="ko-KR" sz="1200" u="sng" dirty="0"/>
          </a:p>
          <a:p>
            <a:r>
              <a:rPr lang="en-US" altLang="ko-KR" sz="1200" dirty="0"/>
              <a:t>SET </a:t>
            </a:r>
            <a:r>
              <a:rPr lang="en-US" altLang="ko-KR" sz="1200" u="sng" dirty="0"/>
              <a:t>mdiv = 8 , </a:t>
            </a:r>
            <a:r>
              <a:rPr lang="en-US" altLang="ko-KR" sz="1200" u="sng" dirty="0" err="1"/>
              <a:t>pno</a:t>
            </a:r>
            <a:r>
              <a:rPr lang="en-US" altLang="ko-KR" sz="1200" u="sng" dirty="0"/>
              <a:t> = null</a:t>
            </a:r>
          </a:p>
          <a:p>
            <a:r>
              <a:rPr lang="en-US" altLang="ko-KR" sz="1200" dirty="0"/>
              <a:t>WHERE </a:t>
            </a:r>
            <a:r>
              <a:rPr lang="en-US" altLang="ko-KR" sz="1200" u="sng" dirty="0" err="1"/>
              <a:t>mno</a:t>
            </a:r>
            <a:r>
              <a:rPr lang="en-US" altLang="ko-KR" sz="1200" u="sng" dirty="0"/>
              <a:t> =#{</a:t>
            </a:r>
            <a:r>
              <a:rPr lang="en-US" altLang="ko-KR" sz="1200" u="sng" dirty="0" err="1"/>
              <a:t>eno</a:t>
            </a:r>
            <a:r>
              <a:rPr lang="en-US" altLang="ko-KR" sz="1200" u="sng" dirty="0"/>
              <a:t>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&lt;!-- </a:t>
            </a:r>
            <a:r>
              <a:rPr lang="en-US" altLang="ko-KR" sz="1200" u="sng" dirty="0" err="1">
                <a:solidFill>
                  <a:srgbClr val="FF0000"/>
                </a:solidFill>
              </a:rPr>
              <a:t>pms</a:t>
            </a:r>
            <a:r>
              <a:rPr lang="ko-KR" altLang="en-US" sz="1200" u="sng" dirty="0">
                <a:solidFill>
                  <a:srgbClr val="FF0000"/>
                </a:solidFill>
              </a:rPr>
              <a:t>등록 안된 직원 </a:t>
            </a:r>
            <a:r>
              <a:rPr lang="en-US" altLang="ko-KR" sz="1200" u="sng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</a:rPr>
              <a:t>delete&gt;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delete from </a:t>
            </a:r>
            <a:r>
              <a:rPr lang="en-US" altLang="ko-KR" sz="1200" u="sng" dirty="0" err="1"/>
              <a:t>pmsemp</a:t>
            </a:r>
            <a:endParaRPr lang="en-US" altLang="ko-KR" sz="1200" u="sng" dirty="0"/>
          </a:p>
          <a:p>
            <a:r>
              <a:rPr lang="en-US" altLang="ko-KR" sz="1200" dirty="0"/>
              <a:t>WHERE </a:t>
            </a:r>
            <a:r>
              <a:rPr lang="en-US" altLang="ko-KR" sz="1200" u="sng" dirty="0" err="1"/>
              <a:t>eno</a:t>
            </a:r>
            <a:r>
              <a:rPr lang="en-US" altLang="ko-KR" sz="1200" u="sng" dirty="0"/>
              <a:t> =#{</a:t>
            </a:r>
            <a:r>
              <a:rPr lang="en-US" altLang="ko-KR" sz="1200" u="sng" dirty="0" err="1"/>
              <a:t>eno</a:t>
            </a:r>
            <a:r>
              <a:rPr lang="en-US" altLang="ko-KR" sz="1200" u="sng" dirty="0" smtClean="0"/>
              <a:t>}</a:t>
            </a:r>
            <a:endParaRPr lang="en-US" altLang="ko-KR" sz="12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815911" y="2780380"/>
            <a:ext cx="326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 버튼 클릭 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직원이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있는지 확인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등록이 안되어 있다면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delete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데이터를 삭제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있다면 해당 직원의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정보를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남기기위해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직급을 퇴사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부서를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권한을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퇴사자로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변경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번호르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변경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67230" y="2752238"/>
            <a:ext cx="3225113" cy="21236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</a:rPr>
              <a:t>퇴사 처리</a:t>
            </a:r>
          </a:p>
          <a:p>
            <a:r>
              <a:rPr lang="en-US" altLang="ko-KR" sz="1200" dirty="0"/>
              <a:t>public void </a:t>
            </a:r>
            <a:r>
              <a:rPr lang="en-US" altLang="ko-KR" sz="1200" dirty="0" err="1"/>
              <a:t>deleteG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pmsemp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deleteG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isMem</a:t>
            </a:r>
            <a:r>
              <a:rPr lang="en-US" altLang="ko-KR" sz="1200" dirty="0"/>
              <a:t> = </a:t>
            </a:r>
            <a:r>
              <a:rPr lang="en-US" altLang="ko-KR" sz="1200" u="sng" dirty="0" err="1"/>
              <a:t>rep.memCheck</a:t>
            </a:r>
            <a:r>
              <a:rPr lang="en-US" altLang="ko-KR" sz="1200" u="sng" dirty="0"/>
              <a:t>(</a:t>
            </a:r>
            <a:r>
              <a:rPr lang="en-US" altLang="ko-KR" sz="1200" u="sng" dirty="0" err="1"/>
              <a:t>deleteG</a:t>
            </a:r>
            <a:r>
              <a:rPr lang="en-US" altLang="ko-KR" sz="1200" u="sng" dirty="0" smtClean="0"/>
              <a:t>);</a:t>
            </a:r>
          </a:p>
          <a:p>
            <a:r>
              <a:rPr lang="en-US" altLang="ko-KR" sz="1200" u="sng" dirty="0" smtClean="0">
                <a:solidFill>
                  <a:srgbClr val="FF0000"/>
                </a:solidFill>
              </a:rPr>
              <a:t>// PMS</a:t>
            </a:r>
            <a:r>
              <a:rPr lang="ko-KR" altLang="en-US" sz="1200" u="sng" dirty="0" smtClean="0">
                <a:solidFill>
                  <a:srgbClr val="FF0000"/>
                </a:solidFill>
              </a:rPr>
              <a:t>등록 확인</a:t>
            </a:r>
            <a:endParaRPr lang="en-US" altLang="ko-KR" sz="1200" u="sng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if(</a:t>
            </a:r>
            <a:r>
              <a:rPr lang="en-US" altLang="ko-KR" sz="1200" dirty="0" err="1"/>
              <a:t>isMem</a:t>
            </a:r>
            <a:r>
              <a:rPr lang="en-US" altLang="ko-KR" sz="1200" dirty="0"/>
              <a:t>==0)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// PMS</a:t>
            </a:r>
            <a:r>
              <a:rPr lang="ko-KR" altLang="en-US" sz="1200" dirty="0" smtClean="0">
                <a:solidFill>
                  <a:srgbClr val="FF0000"/>
                </a:solidFill>
              </a:rPr>
              <a:t>등록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안된직원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altLang="ko-KR" sz="1200" dirty="0" smtClean="0"/>
              <a:t>rep.delGrade3(</a:t>
            </a:r>
            <a:r>
              <a:rPr lang="en-US" altLang="ko-KR" sz="1200" dirty="0" err="1" smtClean="0"/>
              <a:t>deleteG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} </a:t>
            </a:r>
            <a:r>
              <a:rPr lang="en-US" altLang="ko-KR" sz="1200" dirty="0"/>
              <a:t>else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// PMS</a:t>
            </a:r>
            <a:r>
              <a:rPr lang="ko-KR" altLang="en-US" sz="1200" dirty="0" smtClean="0">
                <a:solidFill>
                  <a:srgbClr val="FF0000"/>
                </a:solidFill>
              </a:rPr>
              <a:t>등록된 직원 </a:t>
            </a:r>
            <a:r>
              <a:rPr lang="en-US" altLang="ko-KR" sz="1200" dirty="0" smtClean="0">
                <a:solidFill>
                  <a:srgbClr val="FF0000"/>
                </a:solidFill>
              </a:rPr>
              <a:t>update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rep.delGrade1(</a:t>
            </a:r>
            <a:r>
              <a:rPr lang="en-US" altLang="ko-KR" sz="1200" dirty="0" err="1"/>
              <a:t>deleteG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rep.delGrade2(</a:t>
            </a:r>
            <a:r>
              <a:rPr lang="en-US" altLang="ko-KR" sz="1200" dirty="0" err="1"/>
              <a:t>deleteG</a:t>
            </a:r>
            <a:r>
              <a:rPr lang="en-US" altLang="ko-KR" sz="1200" dirty="0"/>
              <a:t>);</a:t>
            </a:r>
            <a:endParaRPr lang="en-US" altLang="ko-KR" sz="1200" u="sng" dirty="0"/>
          </a:p>
        </p:txBody>
      </p:sp>
      <p:sp>
        <p:nvSpPr>
          <p:cNvPr id="21" name="직사각형 20"/>
          <p:cNvSpPr/>
          <p:nvPr/>
        </p:nvSpPr>
        <p:spPr>
          <a:xfrm>
            <a:off x="2467231" y="2487828"/>
            <a:ext cx="1013254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2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CEO, CTO, HR, PM </a:t>
            </a:r>
            <a:r>
              <a:rPr lang="ko-KR" altLang="en-US" sz="1200" dirty="0" smtClean="0">
                <a:solidFill>
                  <a:prstClr val="black"/>
                </a:solidFill>
              </a:rPr>
              <a:t>권한 설정 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더블클릭 시 상세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6" y="1779947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페이징</a:t>
            </a:r>
            <a:r>
              <a:rPr lang="ko-KR" altLang="en-US" sz="1200" dirty="0" smtClean="0">
                <a:solidFill>
                  <a:prstClr val="black"/>
                </a:solidFill>
              </a:rPr>
              <a:t> 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사원목록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이름           직책           부서명           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         핸드폰               권한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91476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93536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85710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8750" y="584886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1313" y="589005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5630" y="588141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12277" y="588787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0218" y="24922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99516" y="21363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검색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06586" y="57250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2406460" y="16216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525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CEO, CTO, HR, PM </a:t>
            </a:r>
            <a:r>
              <a:rPr lang="ko-KR" altLang="en-US" sz="1200" dirty="0" smtClean="0">
                <a:solidFill>
                  <a:prstClr val="black"/>
                </a:solidFill>
              </a:rPr>
              <a:t>권한 설정 상세 페이지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권한 설정버튼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6" y="1779947"/>
            <a:ext cx="196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PM</a:t>
            </a:r>
            <a:r>
              <a:rPr lang="ko-KR" altLang="en-US" sz="1200" dirty="0" smtClean="0">
                <a:solidFill>
                  <a:prstClr val="black"/>
                </a:solidFill>
              </a:rPr>
              <a:t>설정 시 프로젝트 할당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상세정보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9516" y="21363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이전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권한설정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18569" y="448550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18569" y="4885039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1687916" y="6264388"/>
            <a:ext cx="873898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CEO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619479" y="6264388"/>
            <a:ext cx="860067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CTO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46922" y="6268854"/>
            <a:ext cx="82643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HR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439255" y="6268854"/>
            <a:ext cx="82643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PM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부서명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직책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핸드폰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이메일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250989" y="4117430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권한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258426" y="4526006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프로젝트</a:t>
            </a:r>
            <a:endParaRPr lang="ko-KR" altLang="en-US" sz="1600" dirty="0"/>
          </a:p>
        </p:txBody>
      </p:sp>
      <p:sp>
        <p:nvSpPr>
          <p:cNvPr id="88" name="직사각형 16"/>
          <p:cNvSpPr/>
          <p:nvPr/>
        </p:nvSpPr>
        <p:spPr>
          <a:xfrm>
            <a:off x="218209" y="14964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118006" y="4544455"/>
            <a:ext cx="158646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프로젝트번호 선택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48486" y="609157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915271" y="4371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92" name="직사각형 16"/>
          <p:cNvSpPr/>
          <p:nvPr/>
        </p:nvSpPr>
        <p:spPr>
          <a:xfrm>
            <a:off x="5169945" y="60895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82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5" y="1779947"/>
            <a:ext cx="2287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prstClr val="black"/>
                </a:solidFill>
              </a:rPr>
              <a:t>선택 직원 팀원 추가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사원목록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이름        직책        부서명          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      핸드폰            권한           선택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14864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16924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09098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8750" y="508274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1313" y="512393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5630" y="511529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12277" y="512175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561229" y="236761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99516" y="21363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삭제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774724" y="2549360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778841" y="2841805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774719" y="3126013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778836" y="3418459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25026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팀원삭제이동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72627" y="6298706"/>
            <a:ext cx="652873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5194856" y="61270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3841463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팀원 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5" y="1779947"/>
            <a:ext cx="2287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선택 직원 팀원 삭제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사원목록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이름        직책        부서명          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      핸드폰            권한           선택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14864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16924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09098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8750" y="508274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1313" y="512393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5630" y="511529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12277" y="512175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561229" y="236761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99516" y="21363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추가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774724" y="2549360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778841" y="2841805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774719" y="3126013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778836" y="3418459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25026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팀원추가이동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72627" y="6298706"/>
            <a:ext cx="652873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94856" y="61270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3841463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620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사원등록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수정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퇴사 처리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더블클릭 시 상세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6" y="1779947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사원등록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사원목록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</a:t>
            </a:r>
            <a:r>
              <a:rPr lang="ko-KR" altLang="en-US" sz="1000" dirty="0" smtClean="0"/>
              <a:t>이름               직책               부서명              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         핸드폰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4563759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458435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450609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8750" y="4497855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1313" y="4539045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5630" y="4530405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12277" y="4536871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0218" y="24922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73529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사원등록</a:t>
            </a:r>
            <a:endParaRPr lang="ko-KR" altLang="en-US" sz="1200" dirty="0"/>
          </a:p>
        </p:txBody>
      </p:sp>
      <p:sp>
        <p:nvSpPr>
          <p:cNvPr id="46" name="직사각형 16"/>
          <p:cNvSpPr/>
          <p:nvPr/>
        </p:nvSpPr>
        <p:spPr>
          <a:xfrm>
            <a:off x="4689966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6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 등록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등록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사원정보 입력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73743" y="177472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이전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8280" y="1775539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사원정보 입력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4596715" y="6268854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부서명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직책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핸드폰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이메일</a:t>
            </a:r>
            <a:endParaRPr lang="ko-KR" altLang="en-US" sz="1600" dirty="0"/>
          </a:p>
        </p:txBody>
      </p:sp>
      <p:sp>
        <p:nvSpPr>
          <p:cNvPr id="88" name="직사각형 16"/>
          <p:cNvSpPr/>
          <p:nvPr/>
        </p:nvSpPr>
        <p:spPr>
          <a:xfrm>
            <a:off x="218209" y="14964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59882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186520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617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사원정보 수정 및 퇴사처리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퇴사 처리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사원정보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73743" y="177472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수정 처리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7535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8280" y="1775539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사원정보 입력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4572001" y="6268854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부서명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직책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핸드폰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이메일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4459882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86520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55543" y="2971028"/>
            <a:ext cx="918534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직책 선택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55542" y="2560422"/>
            <a:ext cx="91853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부서 선택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71180" y="6273291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16"/>
          <p:cNvSpPr/>
          <p:nvPr/>
        </p:nvSpPr>
        <p:spPr>
          <a:xfrm>
            <a:off x="216596" y="149517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23196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40481" y="23805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56956" y="279706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378" y="214325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69280" y="21424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이전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91841" y="25091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73743" y="25083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수정 할 부서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95617" y="28956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77519" y="289483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수정 할 직책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1381</Words>
  <Application>Microsoft Office PowerPoint</Application>
  <PresentationFormat>화면 슬라이드 쇼(4:3)</PresentationFormat>
  <Paragraphs>416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나눔스퀘어_ac</vt:lpstr>
      <vt:lpstr>나눔스퀘어_ac ExtraBold</vt:lpstr>
      <vt:lpstr>Arial</vt:lpstr>
      <vt:lpstr>Consolas</vt:lpstr>
      <vt:lpstr>타이포_스톰 B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507-15</cp:lastModifiedBy>
  <cp:revision>232</cp:revision>
  <dcterms:created xsi:type="dcterms:W3CDTF">2020-05-05T13:43:36Z</dcterms:created>
  <dcterms:modified xsi:type="dcterms:W3CDTF">2020-06-04T06:39:18Z</dcterms:modified>
</cp:coreProperties>
</file>