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74" r:id="rId2"/>
    <p:sldMasterId id="2147483676" r:id="rId3"/>
  </p:sldMasterIdLst>
  <p:notesMasterIdLst>
    <p:notesMasterId r:id="rId41"/>
  </p:notesMasterIdLst>
  <p:sldIdLst>
    <p:sldId id="557" r:id="rId4"/>
    <p:sldId id="548" r:id="rId5"/>
    <p:sldId id="549" r:id="rId6"/>
    <p:sldId id="551" r:id="rId7"/>
    <p:sldId id="558" r:id="rId8"/>
    <p:sldId id="552" r:id="rId9"/>
    <p:sldId id="553" r:id="rId10"/>
    <p:sldId id="555" r:id="rId11"/>
    <p:sldId id="556" r:id="rId12"/>
    <p:sldId id="554" r:id="rId13"/>
    <p:sldId id="559" r:id="rId14"/>
    <p:sldId id="527" r:id="rId15"/>
    <p:sldId id="520" r:id="rId16"/>
    <p:sldId id="530" r:id="rId17"/>
    <p:sldId id="532" r:id="rId18"/>
    <p:sldId id="533" r:id="rId19"/>
    <p:sldId id="560" r:id="rId20"/>
    <p:sldId id="521" r:id="rId21"/>
    <p:sldId id="534" r:id="rId22"/>
    <p:sldId id="546" r:id="rId23"/>
    <p:sldId id="562" r:id="rId24"/>
    <p:sldId id="563" r:id="rId25"/>
    <p:sldId id="547" r:id="rId26"/>
    <p:sldId id="564" r:id="rId27"/>
    <p:sldId id="538" r:id="rId28"/>
    <p:sldId id="565" r:id="rId29"/>
    <p:sldId id="566" r:id="rId30"/>
    <p:sldId id="567" r:id="rId31"/>
    <p:sldId id="539" r:id="rId32"/>
    <p:sldId id="540" r:id="rId33"/>
    <p:sldId id="541" r:id="rId34"/>
    <p:sldId id="542" r:id="rId35"/>
    <p:sldId id="543" r:id="rId36"/>
    <p:sldId id="544" r:id="rId37"/>
    <p:sldId id="545" r:id="rId38"/>
    <p:sldId id="506" r:id="rId39"/>
    <p:sldId id="517" r:id="rId40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42"/>
      <p:bold r:id="rId43"/>
    </p:embeddedFont>
    <p:embeddedFont>
      <p:font typeface="타이포_스톰 B" panose="02020503020101020101" pitchFamily="18" charset="-127"/>
      <p:regular r:id="rId44"/>
    </p:embeddedFont>
    <p:embeddedFont>
      <p:font typeface="나눔스퀘어_ac ExtraBold" panose="020B0600000101010101" pitchFamily="50" charset="-127"/>
      <p:bold r:id="rId45"/>
    </p:embeddedFont>
    <p:embeddedFont>
      <p:font typeface="나눔스퀘어_ac" panose="020B0600000101010101" pitchFamily="50" charset="-127"/>
      <p:regular r:id="rId46"/>
    </p:embeddedFont>
    <p:embeddedFont>
      <p:font typeface="Consolas" panose="020B0609020204030204" pitchFamily="49" charset="0"/>
      <p:regular r:id="rId47"/>
      <p:bold r:id="rId48"/>
      <p:italic r:id="rId49"/>
      <p:boldItalic r:id="rId50"/>
    </p:embeddedFont>
    <p:embeddedFont>
      <p:font typeface="나눔스퀘어_ac Bold" panose="020B0600000101010101" pitchFamily="50" charset="-127"/>
      <p:bold r:id="rId5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C3BB"/>
    <a:srgbClr val="17375E"/>
    <a:srgbClr val="FDBBC1"/>
    <a:srgbClr val="F27E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64" autoAdjust="0"/>
    <p:restoredTop sz="96429" autoAdjust="0"/>
  </p:normalViewPr>
  <p:slideViewPr>
    <p:cSldViewPr snapToGrid="0">
      <p:cViewPr varScale="1">
        <p:scale>
          <a:sx n="116" d="100"/>
          <a:sy n="116" d="100"/>
        </p:scale>
        <p:origin x="1374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font" Target="fonts/font4.fntdata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font" Target="fonts/font3.fntdata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5.xml"/><Relationship Id="rId51" Type="http://schemas.openxmlformats.org/officeDocument/2006/relationships/font" Target="fonts/font10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font" Target="fonts/font5.fntdata"/><Relationship Id="rId20" Type="http://schemas.openxmlformats.org/officeDocument/2006/relationships/slide" Target="slides/slide17.xml"/><Relationship Id="rId41" Type="http://schemas.openxmlformats.org/officeDocument/2006/relationships/notesMaster" Target="notesMasters/notesMaster1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72940-44EF-4FB7-AB25-A5F13213BF8F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9E92-FDD1-4DC3-860A-956C9F2D4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297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83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14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697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568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22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412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03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3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07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33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82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22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95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4"/>
            <a:ext cx="9144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3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32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2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7.PNG"/><Relationship Id="rId7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4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37038" y="2364259"/>
            <a:ext cx="5848866" cy="11203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Ajax JQeury</a:t>
            </a:r>
            <a:r>
              <a:rPr lang="ko-KR" alt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ko-KR" altLang="en-US" sz="40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기술</a:t>
            </a:r>
            <a:endParaRPr lang="ko-KR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386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7056657" y="68881"/>
            <a:ext cx="2087343" cy="30182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0" y="33738"/>
            <a:ext cx="5815915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evelopment </a:t>
            </a:r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</a:t>
            </a:r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nvironment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080" y="802505"/>
            <a:ext cx="1928186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Highcharts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3079" y="802505"/>
            <a:ext cx="1928186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Highcharts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43863" y="802505"/>
            <a:ext cx="3459410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차트 선언 및 기본 입력정보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79" y="2607777"/>
            <a:ext cx="4157385" cy="269412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79" y="5460912"/>
            <a:ext cx="2829320" cy="25721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79" y="1556819"/>
            <a:ext cx="8245242" cy="56809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 rot="10800000" flipV="1">
            <a:off x="4572000" y="2302203"/>
            <a:ext cx="43617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smtClean="0">
                <a:solidFill>
                  <a:prstClr val="black"/>
                </a:solidFill>
              </a:rPr>
              <a:t>Highcharts</a:t>
            </a:r>
            <a:r>
              <a:rPr lang="ko-KR" altLang="en-US" sz="1400" smtClean="0">
                <a:solidFill>
                  <a:prstClr val="black"/>
                </a:solidFill>
              </a:rPr>
              <a:t>를 사용할 웹페이지에 </a:t>
            </a:r>
            <a:r>
              <a:rPr lang="en-US" altLang="ko-KR" sz="1400" smtClean="0">
                <a:solidFill>
                  <a:prstClr val="black"/>
                </a:solidFill>
              </a:rPr>
              <a:t>script </a:t>
            </a:r>
            <a:r>
              <a:rPr lang="ko-KR" altLang="en-US" sz="1400" smtClean="0">
                <a:solidFill>
                  <a:prstClr val="black"/>
                </a:solidFill>
              </a:rPr>
              <a:t>태그로 위의 세가지 </a:t>
            </a:r>
            <a:r>
              <a:rPr lang="en-US" altLang="ko-KR" sz="1400" smtClean="0">
                <a:solidFill>
                  <a:prstClr val="black"/>
                </a:solidFill>
              </a:rPr>
              <a:t>js </a:t>
            </a:r>
            <a:r>
              <a:rPr lang="ko-KR" altLang="en-US" sz="1400" smtClean="0">
                <a:solidFill>
                  <a:prstClr val="black"/>
                </a:solidFill>
              </a:rPr>
              <a:t>추가한다</a:t>
            </a:r>
            <a:r>
              <a:rPr lang="en-US" altLang="ko-KR" sz="1400" smtClean="0">
                <a:solidFill>
                  <a:prstClr val="black"/>
                </a:solidFill>
              </a:rPr>
              <a:t>.</a:t>
            </a:r>
          </a:p>
          <a:p>
            <a:endParaRPr lang="en-US" altLang="ko-KR" sz="140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smtClean="0">
                <a:solidFill>
                  <a:prstClr val="black"/>
                </a:solidFill>
              </a:rPr>
              <a:t>script</a:t>
            </a:r>
            <a:r>
              <a:rPr lang="ko-KR" altLang="en-US" sz="1400" smtClean="0">
                <a:solidFill>
                  <a:prstClr val="black"/>
                </a:solidFill>
              </a:rPr>
              <a:t>단에서 아래와 같은 형태로 선언한다</a:t>
            </a:r>
            <a:r>
              <a:rPr lang="en-US" altLang="ko-KR" sz="1400" smtClean="0">
                <a:solidFill>
                  <a:prstClr val="black"/>
                </a:solidFill>
              </a:rPr>
              <a:t>.</a:t>
            </a:r>
            <a:endParaRPr lang="en-US" altLang="ko-KR" sz="1400">
              <a:solidFill>
                <a:prstClr val="black"/>
              </a:solidFill>
            </a:endParaRPr>
          </a:p>
          <a:p>
            <a:r>
              <a:rPr lang="en-US" altLang="ko-KR" sz="1400" smtClean="0">
                <a:solidFill>
                  <a:prstClr val="black"/>
                </a:solidFill>
              </a:rPr>
              <a:t>Highcharts.</a:t>
            </a:r>
            <a:r>
              <a:rPr lang="ko-KR" altLang="en-US" sz="1400" smtClean="0">
                <a:solidFill>
                  <a:prstClr val="black"/>
                </a:solidFill>
              </a:rPr>
              <a:t>사용할 </a:t>
            </a:r>
            <a:r>
              <a:rPr lang="en-US" altLang="ko-KR" sz="1400">
                <a:solidFill>
                  <a:prstClr val="black"/>
                </a:solidFill>
              </a:rPr>
              <a:t>chart</a:t>
            </a:r>
            <a:r>
              <a:rPr lang="ko-KR" altLang="en-US" sz="1400">
                <a:solidFill>
                  <a:prstClr val="black"/>
                </a:solidFill>
              </a:rPr>
              <a:t>종류</a:t>
            </a:r>
            <a:r>
              <a:rPr lang="en-US" altLang="ko-KR" sz="1400">
                <a:solidFill>
                  <a:prstClr val="black"/>
                </a:solidFill>
              </a:rPr>
              <a:t>(</a:t>
            </a:r>
            <a:r>
              <a:rPr lang="ko-KR" altLang="en-US" sz="1400">
                <a:solidFill>
                  <a:prstClr val="black"/>
                </a:solidFill>
              </a:rPr>
              <a:t>차트가 입력될</a:t>
            </a:r>
            <a:r>
              <a:rPr lang="en-US" altLang="ko-KR" sz="1400">
                <a:solidFill>
                  <a:prstClr val="black"/>
                </a:solidFill>
              </a:rPr>
              <a:t> div, </a:t>
            </a:r>
            <a:r>
              <a:rPr lang="ko-KR" altLang="en-US" sz="1400">
                <a:solidFill>
                  <a:prstClr val="black"/>
                </a:solidFill>
              </a:rPr>
              <a:t>차트 입력정보</a:t>
            </a:r>
            <a:r>
              <a:rPr lang="en-US" altLang="ko-KR" sz="1400">
                <a:solidFill>
                  <a:prstClr val="black"/>
                </a:solidFill>
              </a:rPr>
              <a:t>(JSON</a:t>
            </a:r>
            <a:r>
              <a:rPr lang="en-US" altLang="ko-KR" sz="1400" smtClean="0">
                <a:solidFill>
                  <a:prstClr val="black"/>
                </a:solidFill>
              </a:rPr>
              <a:t>))</a:t>
            </a:r>
          </a:p>
          <a:p>
            <a:endParaRPr lang="en-US" altLang="ko-KR" sz="140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smtClean="0">
                <a:solidFill>
                  <a:prstClr val="black"/>
                </a:solidFill>
              </a:rPr>
              <a:t>차트 입력정보에는 </a:t>
            </a:r>
            <a:r>
              <a:rPr lang="en-US" altLang="ko-KR" sz="1400" smtClean="0">
                <a:solidFill>
                  <a:prstClr val="black"/>
                </a:solidFill>
              </a:rPr>
              <a:t>JSON</a:t>
            </a:r>
            <a:r>
              <a:rPr lang="ko-KR" altLang="en-US" sz="1400" smtClean="0">
                <a:solidFill>
                  <a:prstClr val="black"/>
                </a:solidFill>
              </a:rPr>
              <a:t>데이터를 통째로 넣을 수 있다</a:t>
            </a:r>
            <a:r>
              <a:rPr lang="en-US" altLang="ko-KR" sz="1400" smtClean="0">
                <a:solidFill>
                  <a:prstClr val="black"/>
                </a:solidFill>
              </a:rPr>
              <a:t>. </a:t>
            </a:r>
            <a:r>
              <a:rPr lang="ko-KR" altLang="en-US" sz="1400" smtClean="0">
                <a:solidFill>
                  <a:prstClr val="black"/>
                </a:solidFill>
              </a:rPr>
              <a:t>가독성을 위해서 입력정보를 분리해서 입력하는 것을 추천</a:t>
            </a:r>
            <a:endParaRPr lang="en-US" altLang="ko-KR" sz="1400" smtClean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10800000" flipV="1">
            <a:off x="4572000" y="4548972"/>
            <a:ext cx="43617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smtClean="0">
                <a:solidFill>
                  <a:prstClr val="black"/>
                </a:solidFill>
              </a:rPr>
              <a:t>차트 입력 정보</a:t>
            </a:r>
            <a:r>
              <a:rPr lang="en-US" altLang="ko-KR" sz="1400" smtClean="0">
                <a:solidFill>
                  <a:prstClr val="black"/>
                </a:solidFill>
              </a:rPr>
              <a:t>, </a:t>
            </a:r>
            <a:r>
              <a:rPr lang="ko-KR" altLang="en-US" sz="1400" smtClean="0">
                <a:solidFill>
                  <a:prstClr val="black"/>
                </a:solidFill>
              </a:rPr>
              <a:t>하위 항목에도 </a:t>
            </a:r>
            <a:r>
              <a:rPr lang="en-US" altLang="ko-KR" sz="1400" smtClean="0">
                <a:solidFill>
                  <a:prstClr val="black"/>
                </a:solidFill>
              </a:rPr>
              <a:t>JSON</a:t>
            </a:r>
            <a:r>
              <a:rPr lang="ko-KR" altLang="en-US" sz="1400" smtClean="0">
                <a:solidFill>
                  <a:prstClr val="black"/>
                </a:solidFill>
              </a:rPr>
              <a:t>형식으로 데이터를 입력할 수 있다</a:t>
            </a:r>
            <a:r>
              <a:rPr lang="en-US" altLang="ko-KR" sz="1400" smtClean="0">
                <a:solidFill>
                  <a:prstClr val="black"/>
                </a:solidFill>
              </a:rPr>
              <a:t>.</a:t>
            </a:r>
          </a:p>
          <a:p>
            <a:pPr marL="628650" lvl="1" indent="-171450">
              <a:buFontTx/>
              <a:buChar char="-"/>
            </a:pPr>
            <a:r>
              <a:rPr lang="en-US" altLang="ko-KR" sz="1200" smtClean="0">
                <a:solidFill>
                  <a:prstClr val="black"/>
                </a:solidFill>
              </a:rPr>
              <a:t>series : </a:t>
            </a:r>
            <a:r>
              <a:rPr lang="ko-KR" altLang="en-US" sz="1200" smtClean="0">
                <a:solidFill>
                  <a:prstClr val="black"/>
                </a:solidFill>
              </a:rPr>
              <a:t>차트 데이터</a:t>
            </a:r>
            <a:endParaRPr lang="en-US" altLang="ko-KR" sz="1200" smtClean="0">
              <a:solidFill>
                <a:prstClr val="black"/>
              </a:solidFill>
            </a:endParaRPr>
          </a:p>
          <a:p>
            <a:pPr marL="628650" lvl="1" indent="-171450">
              <a:buFontTx/>
              <a:buChar char="-"/>
            </a:pPr>
            <a:r>
              <a:rPr lang="en-US" altLang="ko-KR" sz="1200" smtClean="0">
                <a:solidFill>
                  <a:prstClr val="black"/>
                </a:solidFill>
              </a:rPr>
              <a:t>tooltip : </a:t>
            </a:r>
            <a:r>
              <a:rPr lang="ko-KR" altLang="en-US" sz="1200" smtClean="0">
                <a:solidFill>
                  <a:prstClr val="black"/>
                </a:solidFill>
              </a:rPr>
              <a:t>툴팁 데이터</a:t>
            </a:r>
            <a:endParaRPr lang="en-US" altLang="ko-KR" sz="1200" smtClean="0">
              <a:solidFill>
                <a:prstClr val="black"/>
              </a:solidFill>
            </a:endParaRPr>
          </a:p>
          <a:p>
            <a:pPr marL="628650" lvl="1" indent="-171450">
              <a:buFontTx/>
              <a:buChar char="-"/>
            </a:pPr>
            <a:r>
              <a:rPr lang="en-US" altLang="ko-KR" sz="1200" smtClean="0">
                <a:solidFill>
                  <a:prstClr val="black"/>
                </a:solidFill>
              </a:rPr>
              <a:t>title : </a:t>
            </a:r>
            <a:r>
              <a:rPr lang="ko-KR" altLang="en-US" sz="1200" smtClean="0">
                <a:solidFill>
                  <a:prstClr val="black"/>
                </a:solidFill>
              </a:rPr>
              <a:t>차트명 데이터</a:t>
            </a:r>
            <a:endParaRPr lang="en-US" altLang="ko-KR" sz="1200" smtClean="0">
              <a:solidFill>
                <a:prstClr val="black"/>
              </a:solidFill>
            </a:endParaRPr>
          </a:p>
          <a:p>
            <a:pPr marL="628650" lvl="1" indent="-171450">
              <a:buFontTx/>
              <a:buChar char="-"/>
            </a:pPr>
            <a:r>
              <a:rPr lang="en-US" altLang="ko-KR" sz="1200" smtClean="0">
                <a:solidFill>
                  <a:prstClr val="black"/>
                </a:solidFill>
              </a:rPr>
              <a:t>xAxis : X</a:t>
            </a:r>
            <a:r>
              <a:rPr lang="ko-KR" altLang="en-US" sz="1200" smtClean="0">
                <a:solidFill>
                  <a:prstClr val="black"/>
                </a:solidFill>
              </a:rPr>
              <a:t>축 데이터</a:t>
            </a:r>
            <a:endParaRPr lang="en-US" altLang="ko-KR" sz="1200" smtClean="0">
              <a:solidFill>
                <a:prstClr val="black"/>
              </a:solidFill>
            </a:endParaRPr>
          </a:p>
          <a:p>
            <a:pPr marL="628650" lvl="1" indent="-171450">
              <a:buFontTx/>
              <a:buChar char="-"/>
            </a:pPr>
            <a:r>
              <a:rPr lang="en-US" altLang="ko-KR" sz="1200" smtClean="0">
                <a:solidFill>
                  <a:prstClr val="black"/>
                </a:solidFill>
              </a:rPr>
              <a:t>yAxis : Y</a:t>
            </a:r>
            <a:r>
              <a:rPr lang="ko-KR" altLang="en-US" sz="1200" smtClean="0">
                <a:solidFill>
                  <a:prstClr val="black"/>
                </a:solidFill>
              </a:rPr>
              <a:t>축 데이터</a:t>
            </a:r>
            <a:endParaRPr lang="en-US" altLang="ko-KR" sz="120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35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37038" y="2364259"/>
            <a:ext cx="5848866" cy="11203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 부분 </a:t>
            </a:r>
            <a:r>
              <a:rPr lang="ko-KR" altLang="en-US" sz="400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변동 없음</a:t>
            </a:r>
            <a:endParaRPr lang="ko-KR" altLang="en-US" sz="4000" dirty="0">
              <a:solidFill>
                <a:srgbClr val="FF0000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8499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1902945"/>
            <a:ext cx="2877606" cy="66145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895599" y="2567275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95" y="2904002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</a:t>
            </a:r>
            <a:endParaRPr lang="en-US" altLang="ko-KR" sz="2800" smtClean="0">
              <a:solidFill>
                <a:srgbClr val="E7E6E6">
                  <a:lumMod val="25000"/>
                </a:srgb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pPr algn="ctr"/>
            <a:r>
              <a:rPr lang="ko-KR" altLang="en-US" sz="280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일정관리</a:t>
            </a:r>
            <a:endParaRPr lang="ko-KR" altLang="en-US" sz="2800">
              <a:solidFill>
                <a:srgbClr val="E7E6E6">
                  <a:lumMod val="25000"/>
                </a:srgb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 rot="10800000">
            <a:off x="3284078" y="3685324"/>
            <a:ext cx="2718487" cy="45719"/>
            <a:chOff x="0" y="6058453"/>
            <a:chExt cx="9152314" cy="49876"/>
          </a:xfrm>
        </p:grpSpPr>
        <p:sp>
          <p:nvSpPr>
            <p:cNvPr id="11" name="직사각형 10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46806" y="3882924"/>
            <a:ext cx="52290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rgbClr val="E7E6E6">
                    <a:lumMod val="5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전현규</a:t>
            </a:r>
            <a:endParaRPr lang="ko-KR" altLang="en-US" sz="1000">
              <a:solidFill>
                <a:srgbClr val="E7E6E6">
                  <a:lumMod val="50000"/>
                </a:srgb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348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18486" y="2364259"/>
            <a:ext cx="3525795" cy="11203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 설계</a:t>
            </a:r>
            <a:endParaRPr lang="ko-KR" altLang="en-US" sz="4000">
              <a:solidFill>
                <a:schemeClr val="tx1">
                  <a:lumMod val="85000"/>
                  <a:lumOff val="1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5143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2605" y="580298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24" name="직사각형 16"/>
          <p:cNvSpPr/>
          <p:nvPr/>
        </p:nvSpPr>
        <p:spPr>
          <a:xfrm>
            <a:off x="3396230" y="2950686"/>
            <a:ext cx="273665" cy="264030"/>
          </a:xfrm>
          <a:prstGeom prst="rect">
            <a:avLst/>
          </a:prstGeom>
          <a:solidFill>
            <a:srgbClr val="FDBBC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7705"/>
            <a:ext cx="6178346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프로젝트추가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(CEO, CTO)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90576" y="1863888"/>
            <a:ext cx="5713059" cy="3973494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BAE4291C-03B8-4E55-B8AB-AFC512F36275}"/>
              </a:ext>
            </a:extLst>
          </p:cNvPr>
          <p:cNvSpPr txBox="1"/>
          <p:nvPr/>
        </p:nvSpPr>
        <p:spPr>
          <a:xfrm>
            <a:off x="6692144" y="1045462"/>
            <a:ext cx="2520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>
                <a:solidFill>
                  <a:prstClr val="black"/>
                </a:solidFill>
              </a:rPr>
              <a:t>클릭시 캘린더 형식으로 선택</a:t>
            </a:r>
            <a:endParaRPr lang="en-US" altLang="ko-KR" sz="1050" smtClean="0">
              <a:solidFill>
                <a:prstClr val="black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03488" y="2071985"/>
            <a:ext cx="1519275" cy="3941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프로젝트 추가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03489" y="2664610"/>
            <a:ext cx="1112876" cy="2309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프로젝트명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750398" y="2664610"/>
            <a:ext cx="3994620" cy="2309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03489" y="2967057"/>
            <a:ext cx="1112876" cy="2309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시작일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750398" y="2967057"/>
            <a:ext cx="1223711" cy="2309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chemeClr val="tx1"/>
                </a:solidFill>
              </a:rPr>
              <a:t>2020-05-07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03489" y="3274811"/>
            <a:ext cx="1112876" cy="2309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종료일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750398" y="3274811"/>
            <a:ext cx="1223711" cy="2309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chemeClr val="tx1"/>
                </a:solidFill>
              </a:rPr>
              <a:t>2020-05-07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03489" y="3586484"/>
            <a:ext cx="1112876" cy="2309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solidFill>
                  <a:schemeClr val="tx1"/>
                </a:solidFill>
              </a:rPr>
              <a:t>PM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750398" y="3586484"/>
            <a:ext cx="1223711" cy="2309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smtClean="0">
                <a:solidFill>
                  <a:schemeClr val="tx1"/>
                </a:solidFill>
              </a:rPr>
              <a:t>홍길동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181600" y="4572000"/>
            <a:ext cx="563417" cy="27407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취소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9" name="직사각형 16"/>
          <p:cNvSpPr/>
          <p:nvPr/>
        </p:nvSpPr>
        <p:spPr>
          <a:xfrm>
            <a:off x="1416767" y="3557386"/>
            <a:ext cx="273665" cy="264030"/>
          </a:xfrm>
          <a:prstGeom prst="rect">
            <a:avLst/>
          </a:prstGeom>
          <a:solidFill>
            <a:srgbClr val="FDBBC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50" name="직사각형 16"/>
          <p:cNvSpPr/>
          <p:nvPr/>
        </p:nvSpPr>
        <p:spPr>
          <a:xfrm>
            <a:off x="4139059" y="4577021"/>
            <a:ext cx="273665" cy="264030"/>
          </a:xfrm>
          <a:prstGeom prst="rect">
            <a:avLst/>
          </a:prstGeom>
          <a:solidFill>
            <a:srgbClr val="FDBBC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smtClean="0">
                <a:solidFill>
                  <a:schemeClr val="bg1"/>
                </a:solidFill>
              </a:rPr>
              <a:t>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BAE4291C-03B8-4E55-B8AB-AFC512F36275}"/>
              </a:ext>
            </a:extLst>
          </p:cNvPr>
          <p:cNvSpPr txBox="1"/>
          <p:nvPr/>
        </p:nvSpPr>
        <p:spPr>
          <a:xfrm>
            <a:off x="6692144" y="1365377"/>
            <a:ext cx="2520280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>
                <a:solidFill>
                  <a:prstClr val="black"/>
                </a:solidFill>
              </a:rPr>
              <a:t>현재 팀에 참여하지 않은 </a:t>
            </a:r>
            <a:r>
              <a:rPr lang="ko-KR" altLang="en-US" sz="1050" smtClean="0">
                <a:solidFill>
                  <a:prstClr val="black"/>
                </a:solidFill>
              </a:rPr>
              <a:t>인원만 선택</a:t>
            </a:r>
            <a:endParaRPr lang="en-US" altLang="ko-KR" sz="1050">
              <a:solidFill>
                <a:prstClr val="black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387720" y="1768305"/>
            <a:ext cx="273665" cy="264030"/>
          </a:xfrm>
          <a:prstGeom prst="rect">
            <a:avLst/>
          </a:prstGeom>
          <a:solidFill>
            <a:srgbClr val="FDBBC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BAE4291C-03B8-4E55-B8AB-AFC512F36275}"/>
              </a:ext>
            </a:extLst>
          </p:cNvPr>
          <p:cNvSpPr txBox="1"/>
          <p:nvPr/>
        </p:nvSpPr>
        <p:spPr>
          <a:xfrm>
            <a:off x="6692144" y="1732966"/>
            <a:ext cx="2238591" cy="2273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smtClean="0">
                <a:solidFill>
                  <a:prstClr val="black"/>
                </a:solidFill>
              </a:rPr>
              <a:t>검증절차를 거쳐서 완료되면 등록</a:t>
            </a:r>
            <a:endParaRPr lang="en-US" altLang="ko-KR" sz="105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smtClean="0">
                <a:solidFill>
                  <a:prstClr val="black"/>
                </a:solidFill>
              </a:rPr>
              <a:t>프로젝트명</a:t>
            </a:r>
            <a:r>
              <a:rPr lang="en-US" altLang="ko-KR" sz="1050" smtClean="0">
                <a:solidFill>
                  <a:prstClr val="black"/>
                </a:solidFill>
              </a:rPr>
              <a:t>, </a:t>
            </a:r>
            <a:r>
              <a:rPr lang="ko-KR" altLang="en-US" sz="1050" smtClean="0">
                <a:solidFill>
                  <a:prstClr val="black"/>
                </a:solidFill>
              </a:rPr>
              <a:t>시작일</a:t>
            </a:r>
            <a:r>
              <a:rPr lang="en-US" altLang="ko-KR" sz="1050" smtClean="0">
                <a:solidFill>
                  <a:prstClr val="black"/>
                </a:solidFill>
              </a:rPr>
              <a:t>, </a:t>
            </a:r>
            <a:r>
              <a:rPr lang="ko-KR" altLang="en-US" sz="1050" smtClean="0">
                <a:solidFill>
                  <a:prstClr val="black"/>
                </a:solidFill>
              </a:rPr>
              <a:t>종료일</a:t>
            </a:r>
            <a:r>
              <a:rPr lang="en-US" altLang="ko-KR" sz="1050" smtClean="0">
                <a:solidFill>
                  <a:prstClr val="black"/>
                </a:solidFill>
              </a:rPr>
              <a:t>, PM, </a:t>
            </a:r>
            <a:r>
              <a:rPr lang="ko-KR" altLang="en-US" sz="1050" smtClean="0">
                <a:solidFill>
                  <a:prstClr val="black"/>
                </a:solidFill>
              </a:rPr>
              <a:t>프로젝트개요가 입력되었는가</a:t>
            </a:r>
            <a:r>
              <a:rPr lang="en-US" altLang="ko-KR" sz="1050" smtClean="0">
                <a:solidFill>
                  <a:prstClr val="black"/>
                </a:solidFill>
              </a:rPr>
              <a:t>?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smtClean="0">
                <a:solidFill>
                  <a:prstClr val="black"/>
                </a:solidFill>
              </a:rPr>
              <a:t>시작일과 종료일은 오늘 날짜 이후로 설정되었는가</a:t>
            </a:r>
            <a:r>
              <a:rPr lang="en-US" altLang="ko-KR" sz="1050" smtClean="0">
                <a:solidFill>
                  <a:prstClr val="black"/>
                </a:solidFill>
              </a:rPr>
              <a:t>?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smtClean="0">
                <a:solidFill>
                  <a:prstClr val="black"/>
                </a:solidFill>
              </a:rPr>
              <a:t>종료일이 시작일 이후로 설정 되었는가</a:t>
            </a:r>
            <a:r>
              <a:rPr lang="en-US" altLang="ko-KR" sz="1050" smtClean="0">
                <a:solidFill>
                  <a:prstClr val="black"/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050">
              <a:solidFill>
                <a:prstClr val="black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03489" y="3914711"/>
            <a:ext cx="1112876" cy="2309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프로젝트 개요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750398" y="3914711"/>
            <a:ext cx="3994620" cy="4218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480745" y="4572000"/>
            <a:ext cx="563417" cy="27407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등록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031775" y="3586484"/>
            <a:ext cx="413389" cy="2309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tx1"/>
                </a:solidFill>
              </a:rPr>
              <a:t>선택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022539" y="3272747"/>
            <a:ext cx="284877" cy="2309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tx1"/>
                </a:solidFill>
              </a:rPr>
              <a:t>ㅁ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018026" y="2968409"/>
            <a:ext cx="284877" cy="2309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tx1"/>
                </a:solidFill>
              </a:rPr>
              <a:t>ㅁ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92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2605" y="580298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7705"/>
            <a:ext cx="6178346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(PM)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BAE4291C-03B8-4E55-B8AB-AFC512F36275}"/>
              </a:ext>
            </a:extLst>
          </p:cNvPr>
          <p:cNvSpPr txBox="1"/>
          <p:nvPr/>
        </p:nvSpPr>
        <p:spPr>
          <a:xfrm>
            <a:off x="6692144" y="1045462"/>
            <a:ext cx="2267129" cy="788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smtClean="0">
                <a:solidFill>
                  <a:prstClr val="black"/>
                </a:solidFill>
              </a:rPr>
              <a:t>본인이 담당하고 있는 프로젝트의 전체 업무와 일정이 표시된 간트차트 출력</a:t>
            </a:r>
            <a:endParaRPr lang="en-US" altLang="ko-KR" sz="1050">
              <a:solidFill>
                <a:prstClr val="black"/>
              </a:solidFill>
            </a:endParaRPr>
          </a:p>
        </p:txBody>
      </p:sp>
      <p:sp>
        <p:nvSpPr>
          <p:cNvPr id="39" name="직사각형 16"/>
          <p:cNvSpPr/>
          <p:nvPr/>
        </p:nvSpPr>
        <p:spPr>
          <a:xfrm>
            <a:off x="475126" y="173482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1</a:t>
            </a:r>
            <a:endParaRPr lang="ko-KR" altLang="en-US" b="1">
              <a:solidFill>
                <a:schemeClr val="bg1"/>
              </a:solidFill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26" y="2142439"/>
            <a:ext cx="5323983" cy="340627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6071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2605" y="580298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7705"/>
            <a:ext cx="6178346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</a:t>
            </a:r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)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BAE4291C-03B8-4E55-B8AB-AFC512F36275}"/>
              </a:ext>
            </a:extLst>
          </p:cNvPr>
          <p:cNvSpPr txBox="1"/>
          <p:nvPr/>
        </p:nvSpPr>
        <p:spPr>
          <a:xfrm>
            <a:off x="6692144" y="1045462"/>
            <a:ext cx="2304074" cy="1030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smtClean="0">
                <a:solidFill>
                  <a:prstClr val="black"/>
                </a:solidFill>
              </a:rPr>
              <a:t>본인이 소속되어 </a:t>
            </a:r>
            <a:r>
              <a:rPr lang="ko-KR" altLang="en-US" sz="1050">
                <a:solidFill>
                  <a:prstClr val="black"/>
                </a:solidFill>
              </a:rPr>
              <a:t>있는 </a:t>
            </a:r>
            <a:r>
              <a:rPr lang="ko-KR" altLang="en-US" sz="1050" smtClean="0">
                <a:solidFill>
                  <a:prstClr val="black"/>
                </a:solidFill>
              </a:rPr>
              <a:t>프로젝트에서 담당하고 있는 업무와 해당 업무가 포함된 상위 업무</a:t>
            </a:r>
            <a:r>
              <a:rPr lang="en-US" altLang="ko-KR" sz="1050" smtClean="0">
                <a:solidFill>
                  <a:prstClr val="black"/>
                </a:solidFill>
              </a:rPr>
              <a:t>, </a:t>
            </a:r>
            <a:r>
              <a:rPr lang="ko-KR" altLang="en-US" sz="1050" smtClean="0">
                <a:solidFill>
                  <a:prstClr val="black"/>
                </a:solidFill>
              </a:rPr>
              <a:t>각 업무이 대한 </a:t>
            </a:r>
            <a:r>
              <a:rPr lang="ko-KR" altLang="en-US" sz="1050">
                <a:solidFill>
                  <a:prstClr val="black"/>
                </a:solidFill>
              </a:rPr>
              <a:t>일정이 표시된 간트차트 출력</a:t>
            </a:r>
            <a:endParaRPr lang="en-US" altLang="ko-KR" sz="1050">
              <a:solidFill>
                <a:prstClr val="black"/>
              </a:solidFill>
            </a:endParaRPr>
          </a:p>
        </p:txBody>
      </p:sp>
      <p:sp>
        <p:nvSpPr>
          <p:cNvPr id="39" name="직사각형 16"/>
          <p:cNvSpPr/>
          <p:nvPr/>
        </p:nvSpPr>
        <p:spPr>
          <a:xfrm>
            <a:off x="475126" y="181691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1</a:t>
            </a:r>
            <a:endParaRPr lang="ko-KR" altLang="en-US" b="1">
              <a:solidFill>
                <a:schemeClr val="bg1"/>
              </a:solidFill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26" y="2150967"/>
            <a:ext cx="5323983" cy="338921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7217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37038" y="2364259"/>
            <a:ext cx="5848866" cy="11203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 부분 </a:t>
            </a:r>
            <a:r>
              <a:rPr lang="ko-KR" altLang="en-US" sz="400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변동 없음</a:t>
            </a:r>
            <a:endParaRPr lang="ko-KR" altLang="en-US" sz="4000" dirty="0">
              <a:solidFill>
                <a:srgbClr val="FF0000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9540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18486" y="2364259"/>
            <a:ext cx="3525795" cy="11203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 구현</a:t>
            </a:r>
            <a:endParaRPr lang="ko-KR" altLang="en-US" sz="4000">
              <a:solidFill>
                <a:schemeClr val="tx1">
                  <a:lumMod val="85000"/>
                  <a:lumOff val="1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6416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프로젝트추가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(CEO, CTO)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42" y="908926"/>
            <a:ext cx="8826839" cy="530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33738"/>
            <a:ext cx="5815915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240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evelopment </a:t>
            </a:r>
            <a:r>
              <a:rPr lang="en-US" altLang="ko-KR" sz="240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</a:t>
            </a:r>
            <a:r>
              <a:rPr lang="en-US" altLang="ko-KR" sz="240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nvironment</a:t>
            </a:r>
            <a:endParaRPr lang="ko-KR" altLang="en-US" sz="2400">
              <a:solidFill>
                <a:schemeClr val="bg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3080" y="802505"/>
            <a:ext cx="1928186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Ajax Jquery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1298" y="1332360"/>
            <a:ext cx="8538518" cy="1708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Ajax =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Asynchronous JavaScript and </a:t>
            </a:r>
            <a:r>
              <a:rPr lang="en-US" altLang="ko-KR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XML</a:t>
            </a:r>
            <a:r>
              <a:rPr lang="ko-KR" altLang="en-US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약어</a:t>
            </a:r>
            <a:endParaRPr lang="en-US" altLang="ko-KR" sz="140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Web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화면을 갱신하지 않고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Server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로부터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가져오는 </a:t>
            </a:r>
            <a:r>
              <a:rPr lang="ko-KR" altLang="en-US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방법</a:t>
            </a:r>
            <a:r>
              <a:rPr lang="en-US" altLang="ko-KR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Ajax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동작원리는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Browser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서버로 보낼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Ajax Engine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통해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Server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</a:t>
            </a:r>
            <a:r>
              <a:rPr lang="ko-KR" altLang="en-US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전송한다</a:t>
            </a:r>
            <a:r>
              <a:rPr lang="en-US" altLang="ko-KR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 때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Ajax Engine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에서는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JavaScript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통해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DOM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사용하여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XMLHttpRequest(XHR) 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객체로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</a:t>
            </a:r>
            <a:r>
              <a:rPr lang="ko-KR" altLang="en-US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전달</a:t>
            </a:r>
            <a:r>
              <a:rPr lang="en-US" altLang="ko-KR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XHR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이용해서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Server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비동기 방식으로 자료를 조회해 올 수 </a:t>
            </a:r>
            <a:r>
              <a:rPr lang="ko-KR" altLang="en-US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있다</a:t>
            </a:r>
            <a:r>
              <a:rPr lang="en-US" altLang="ko-KR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Server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전달 할 때 화면전체의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HTML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전달하지 않고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Text 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또는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Xml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형식으로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Browser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</a:t>
            </a:r>
            <a:r>
              <a:rPr lang="ko-KR" altLang="en-US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전달한다</a:t>
            </a:r>
            <a:r>
              <a:rPr lang="en-US" altLang="ko-KR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 </a:t>
            </a:r>
            <a:endParaRPr lang="en-US" altLang="ko-KR" sz="1400" smtClean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7056657" y="68881"/>
            <a:ext cx="2087343" cy="301821"/>
          </a:xfrm>
          <a:prstGeom prst="rect">
            <a:avLst/>
          </a:prstGeom>
        </p:spPr>
      </p:pic>
      <p:pic>
        <p:nvPicPr>
          <p:cNvPr id="1026" name="Picture 2" descr="http://www.nextree.co.kr/content/images/2016/09/jhkim-140121-Ajax-15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98" y="3651425"/>
            <a:ext cx="8378429" cy="228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94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프로젝트추가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(CEO, CTO)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5331" y="4220134"/>
            <a:ext cx="4600850" cy="24606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5331" y="4220133"/>
            <a:ext cx="741405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err="1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jsp</a:t>
            </a:r>
            <a:endParaRPr lang="ko-KR" altLang="en-US" sz="160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86185" y="4227699"/>
            <a:ext cx="4221909" cy="244938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ko-KR" sz="120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추가 입력란에 정보를 입력하여 등록</a:t>
            </a:r>
            <a:endParaRPr lang="en-US" altLang="ko-KR" sz="120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- 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프로젝트명</a:t>
            </a: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개요는 텍스트 형식</a:t>
            </a:r>
            <a:endParaRPr lang="en-US" altLang="ko-KR" sz="1200" smtClean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20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- 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시작일</a:t>
            </a: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종료일은 </a:t>
            </a: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Datepicker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이용한 </a:t>
            </a: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Calendar 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형식</a:t>
            </a:r>
            <a:endParaRPr lang="en-US" altLang="ko-KR" sz="1200" smtClean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- PM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은 별도의 창을 통해서 입력받는 형식</a:t>
            </a:r>
            <a:endParaRPr lang="en-US" altLang="ko-KR" sz="1200" smtClean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작성 조건에 어긋날 경우 등록 불가능</a:t>
            </a:r>
            <a:endParaRPr lang="en-US" altLang="ko-KR" sz="1200" smtClean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20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- 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모든 입력부분에 공란이 있어서는 안됨</a:t>
            </a:r>
            <a:endParaRPr lang="en-US" altLang="ko-KR" sz="1200" smtClean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20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- 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시작일</a:t>
            </a: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종료일은 오늘 날짜보다 이후여야 함</a:t>
            </a:r>
            <a:endParaRPr lang="en-US" altLang="ko-KR" sz="1200" smtClean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20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- 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종료일은 시작일보다 이후여야 함</a:t>
            </a:r>
            <a:endParaRPr lang="en-US" altLang="ko-KR" sz="1200" smtClean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smtClean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86185" y="4239960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31" y="595888"/>
            <a:ext cx="6002733" cy="355631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167" y="2308151"/>
            <a:ext cx="2779828" cy="180432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1"/>
          <a:stretch/>
        </p:blipFill>
        <p:spPr>
          <a:xfrm>
            <a:off x="171415" y="4548777"/>
            <a:ext cx="4488681" cy="146829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36205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프로젝트추가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(CEO, CTO)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5331" y="4220134"/>
            <a:ext cx="4600850" cy="24606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5331" y="4220133"/>
            <a:ext cx="1285101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Controller</a:t>
            </a:r>
            <a:endParaRPr lang="ko-KR" altLang="en-US" sz="160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86185" y="4227699"/>
            <a:ext cx="4221909" cy="244938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ko-KR" sz="120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등록버튼을 누르면 </a:t>
            </a: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method=proins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되어 등록 수행</a:t>
            </a:r>
            <a:endParaRPr lang="en-US" altLang="ko-KR" sz="1200" smtClean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insp : 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입력한 프로젝트 정보가 저장되어 </a:t>
            </a: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DB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추가할 객체</a:t>
            </a:r>
            <a:endParaRPr lang="en-US" altLang="ko-KR" sz="1200" smtClean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inspe : 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프로젝트에 선택한 </a:t>
            </a: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PM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사원정보를 불러올 객체</a:t>
            </a:r>
            <a:endParaRPr lang="en-US" altLang="ko-KR" sz="1200" smtClean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insertedp : 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새롭게 추가된 프로젝트의 정보를 불러올 객체</a:t>
            </a:r>
            <a:endParaRPr lang="en-US" altLang="ko-KR" sz="1200" smtClean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PM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으로 선택된 사원의 권한 변경</a:t>
            </a: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제약조건 위반 방지</a:t>
            </a: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 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새로 추가된 프로젝트 정보 </a:t>
            </a: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DB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추가</a:t>
            </a: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(INSERT)</a:t>
            </a:r>
          </a:p>
          <a:p>
            <a:pPr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5. 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추가된 프로젝트의 넘버를 가져와 </a:t>
            </a: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PM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으로 선택된 사원에게 배정</a:t>
            </a:r>
            <a:endParaRPr lang="en-US" altLang="ko-KR" sz="1200" smtClean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6. 1~5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과정을 수행 후 </a:t>
            </a: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DashTeam.do?method=list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</a:t>
            </a:r>
            <a:endParaRPr lang="en-US" altLang="ko-KR" sz="1200" smtClean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20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Forward</a:t>
            </a:r>
          </a:p>
          <a:p>
            <a:pPr>
              <a:spcBef>
                <a:spcPts val="120"/>
              </a:spcBef>
            </a:pPr>
            <a:endParaRPr lang="en-US" altLang="ko-KR" sz="1200" smtClean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86185" y="4239960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31" y="595888"/>
            <a:ext cx="6002733" cy="355631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167" y="2308151"/>
            <a:ext cx="2779828" cy="180432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07" y="4749096"/>
            <a:ext cx="2594918" cy="945870"/>
          </a:xfrm>
          <a:prstGeom prst="rect">
            <a:avLst/>
          </a:prstGeom>
          <a:ln>
            <a:noFill/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07" y="5703003"/>
            <a:ext cx="2973859" cy="817536"/>
          </a:xfrm>
          <a:prstGeom prst="rect">
            <a:avLst/>
          </a:prstGeom>
          <a:ln>
            <a:noFill/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34" y="4495700"/>
            <a:ext cx="3942106" cy="24535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271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프로젝트추가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(CEO, CTO)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5331" y="4220134"/>
            <a:ext cx="4600850" cy="24606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5331" y="4220133"/>
            <a:ext cx="1021491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Service</a:t>
            </a:r>
            <a:endParaRPr lang="ko-KR" altLang="en-US" sz="160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86185" y="4227699"/>
            <a:ext cx="4221909" cy="244938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ko-KR" sz="120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첫번째 </a:t>
            </a: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updatePm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통해</a:t>
            </a:r>
            <a:r>
              <a:rPr lang="en-US" altLang="ko-KR" sz="120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PM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으로 선택한 사원에게 권한을 부여</a:t>
            </a:r>
            <a:endParaRPr lang="en-US" altLang="ko-KR" sz="1200" smtClean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memCheck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통해 선택한 사원이 </a:t>
            </a: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PMS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시스템에 가입되어 </a:t>
            </a:r>
            <a:endParaRPr lang="en-US" altLang="ko-KR" sz="1200" smtClean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있는지를 확인</a:t>
            </a:r>
            <a:endParaRPr lang="en-US" altLang="ko-KR" sz="1200" smtClean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20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- 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가입 되어있지 않다면 </a:t>
            </a: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insertMem3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통해 </a:t>
            </a: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PMS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시스템에 가입</a:t>
            </a:r>
            <a:endParaRPr lang="en-US" altLang="ko-KR" sz="1200" smtClean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20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- 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가입 되어있다면 </a:t>
            </a: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updatePm1_1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통해 </a:t>
            </a: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PM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권한만을 부여</a:t>
            </a:r>
            <a:endParaRPr lang="en-US" altLang="ko-KR" sz="1200" smtClean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proIns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통해 새로운 프로젝트 정보를 등록</a:t>
            </a:r>
            <a:endParaRPr lang="en-US" altLang="ko-KR" sz="1200" smtClean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 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두번째 </a:t>
            </a: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updatePm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통해 </a:t>
            </a: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PM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으로 선택한 사원에 프로젝트 배정</a:t>
            </a:r>
            <a:endParaRPr lang="en-US" altLang="ko-KR" sz="1200" smtClean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20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- updatePm1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통해 </a:t>
            </a: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PM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에게 새로운 프로젝트를 배정</a:t>
            </a:r>
            <a:endParaRPr lang="en-US" altLang="ko-KR" sz="1200" smtClean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20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- updatePm4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통해 새로운 프로젝트의 </a:t>
            </a: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PM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선택한 사원으로</a:t>
            </a:r>
            <a:endParaRPr lang="en-US" altLang="ko-KR" sz="1200" smtClean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설정</a:t>
            </a:r>
            <a:endParaRPr lang="en-US" altLang="ko-KR" sz="1200" smtClean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86185" y="4239960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31" y="595888"/>
            <a:ext cx="6002733" cy="355631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167" y="2308151"/>
            <a:ext cx="2779828" cy="180432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32" y="4487663"/>
            <a:ext cx="3248788" cy="51404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44" y="4973700"/>
            <a:ext cx="3924959" cy="18813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64" y="5157475"/>
            <a:ext cx="4145536" cy="32033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32" y="5772322"/>
            <a:ext cx="1985767" cy="27431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64" y="5621749"/>
            <a:ext cx="1642607" cy="16011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33" y="6100002"/>
            <a:ext cx="2609482" cy="47982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t="7416" r="177" b="-3028"/>
          <a:stretch/>
        </p:blipFill>
        <p:spPr>
          <a:xfrm>
            <a:off x="712944" y="5469031"/>
            <a:ext cx="2217637" cy="17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50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프로젝트추가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(CEO, CTO)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5331" y="4220134"/>
            <a:ext cx="4600850" cy="24606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5331" y="4220133"/>
            <a:ext cx="741405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err="1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jsp</a:t>
            </a:r>
            <a:endParaRPr lang="ko-KR" altLang="en-US" sz="160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86185" y="4227699"/>
            <a:ext cx="4221909" cy="24237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ko-KR" sz="120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프로젝트추가 페이지의 </a:t>
            </a: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PM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부분 </a:t>
            </a: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'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선택</a:t>
            </a: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'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버튼을 누르면 팝업창으로</a:t>
            </a: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PM 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선택창</a:t>
            </a: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(project.do?method=selectpm)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호출</a:t>
            </a:r>
            <a:endParaRPr lang="en-US" altLang="ko-KR" sz="1200" smtClean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smtClean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PM</a:t>
            </a:r>
            <a:r>
              <a:rPr lang="ko-KR" altLang="en-US" sz="120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선택창에서 선택을 누르면 </a:t>
            </a: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selpm(no)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통해 내가 선택한 사원정보가 프로젝트추가 페에지의 </a:t>
            </a: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PM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부분으로 입력</a:t>
            </a:r>
            <a:endParaRPr lang="en-US" altLang="ko-KR" sz="120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smtClean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smtClean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86185" y="4239960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" t="54666" r="56684" b="34166"/>
          <a:stretch/>
        </p:blipFill>
        <p:spPr>
          <a:xfrm>
            <a:off x="486033" y="2216682"/>
            <a:ext cx="2526645" cy="3971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849" y="725622"/>
            <a:ext cx="5065646" cy="337928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10" y="4512970"/>
            <a:ext cx="4375352" cy="53891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10" y="5167112"/>
            <a:ext cx="4375352" cy="119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32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프로젝트추가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(CEO, CTO)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5331" y="4220134"/>
            <a:ext cx="4600850" cy="24606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86185" y="4227699"/>
            <a:ext cx="4221909" cy="244938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ko-KR" sz="120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spcBef>
                <a:spcPts val="120"/>
              </a:spcBef>
            </a:pPr>
            <a:endParaRPr lang="en-US" altLang="ko-KR" sz="120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팝업창이 열리면 프로젝트에 참여하지 않은 사원의 리스트를 </a:t>
            </a:r>
            <a:endParaRPr lang="en-US" altLang="ko-KR" sz="1200" smtClean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20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peservice.selectpm(sch)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불러와 </a:t>
            </a: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selectpm.jsp 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페이지에</a:t>
            </a:r>
            <a:endParaRPr lang="en-US" altLang="ko-KR" sz="1200" smtClean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20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뿌려준다</a:t>
            </a: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smtClean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smtClean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smtClean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smtClean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86185" y="4239960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" t="54666" r="56684" b="34166"/>
          <a:stretch/>
        </p:blipFill>
        <p:spPr>
          <a:xfrm>
            <a:off x="486033" y="2216682"/>
            <a:ext cx="2526645" cy="3971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849" y="725622"/>
            <a:ext cx="5065646" cy="337928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15331" y="4220133"/>
            <a:ext cx="1285101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Controller</a:t>
            </a:r>
            <a:endParaRPr lang="ko-KR" altLang="en-US" sz="160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28" y="4520923"/>
            <a:ext cx="4435962" cy="111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31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(PM)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42" y="1406671"/>
            <a:ext cx="8826839" cy="433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6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프로젝트추가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(CEO, CTO)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5331" y="4220134"/>
            <a:ext cx="4600850" cy="24606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5331" y="4220133"/>
            <a:ext cx="741405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err="1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jsp</a:t>
            </a:r>
            <a:endParaRPr lang="ko-KR" altLang="en-US" sz="160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86185" y="4227699"/>
            <a:ext cx="4221909" cy="244938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ko-KR" sz="120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추가 입력란에 정보를 입력하여 등록</a:t>
            </a:r>
            <a:endParaRPr lang="en-US" altLang="ko-KR" sz="120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- 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프로젝트명</a:t>
            </a: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개요는 텍스트 형식</a:t>
            </a:r>
            <a:endParaRPr lang="en-US" altLang="ko-KR" sz="1200" smtClean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20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- 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시작일</a:t>
            </a: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종료일은 </a:t>
            </a: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Datepicker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이용한 </a:t>
            </a: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Calendar 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형식</a:t>
            </a:r>
            <a:endParaRPr lang="en-US" altLang="ko-KR" sz="1200" smtClean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- PM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은 별도의 창을 통해서 입력받는 형식</a:t>
            </a:r>
            <a:endParaRPr lang="en-US" altLang="ko-KR" sz="1200" smtClean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작성 조건에 어긋날 경우 등록 불가능</a:t>
            </a:r>
            <a:endParaRPr lang="en-US" altLang="ko-KR" sz="1200" smtClean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20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- 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모든 입력부분에 공란이 있어서는 안됨</a:t>
            </a:r>
            <a:endParaRPr lang="en-US" altLang="ko-KR" sz="1200" smtClean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20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- 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시작일</a:t>
            </a: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종료일은 오늘 날짜보다 이후여야 함</a:t>
            </a:r>
            <a:endParaRPr lang="en-US" altLang="ko-KR" sz="1200" smtClean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20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- 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종료일은 시작일보다 이후여야 함</a:t>
            </a:r>
            <a:endParaRPr lang="en-US" altLang="ko-KR" sz="1200" smtClean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smtClean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86185" y="4239960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31" y="595888"/>
            <a:ext cx="6002733" cy="355631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167" y="2308151"/>
            <a:ext cx="2779828" cy="180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0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프로젝트추가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(CEO, CTO)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5331" y="4220134"/>
            <a:ext cx="4600850" cy="24606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5331" y="4220133"/>
            <a:ext cx="1285101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Controller</a:t>
            </a:r>
            <a:endParaRPr lang="ko-KR" altLang="en-US" sz="160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86185" y="4227699"/>
            <a:ext cx="4221909" cy="244938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ko-KR" sz="120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등록버튼을 누르면 </a:t>
            </a: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method=proins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되어 등록 수행</a:t>
            </a:r>
            <a:endParaRPr lang="en-US" altLang="ko-KR" sz="1200" smtClean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insp : 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입력한 프로젝트 정보가 저장되어 </a:t>
            </a: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DB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추가할 객체</a:t>
            </a:r>
            <a:endParaRPr lang="en-US" altLang="ko-KR" sz="1200" smtClean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inspe : 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프로젝트에 선택한 </a:t>
            </a: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PM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사원정보를 불러올 객체</a:t>
            </a:r>
            <a:endParaRPr lang="en-US" altLang="ko-KR" sz="1200" smtClean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insertedp : 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새롭게 추가된 프로젝트의 정보를 불러올 객체</a:t>
            </a:r>
            <a:endParaRPr lang="en-US" altLang="ko-KR" sz="1200" smtClean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PM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으로 선택된 사원의 권한 변경</a:t>
            </a: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제약조건 위반 방지</a:t>
            </a: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 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새로 추가된 프로젝트 정보 </a:t>
            </a: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DB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추가</a:t>
            </a: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(INSERT)</a:t>
            </a:r>
          </a:p>
          <a:p>
            <a:pPr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5. 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추가된 프로젝트의 넘버를 가져와 </a:t>
            </a: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PM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으로 선택된 사원에게 배정</a:t>
            </a:r>
            <a:endParaRPr lang="en-US" altLang="ko-KR" sz="1200" smtClean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6. 1~5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과정을 수행 후 </a:t>
            </a: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DashTeam.do?method=list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</a:t>
            </a:r>
            <a:endParaRPr lang="en-US" altLang="ko-KR" sz="1200" smtClean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20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Forward</a:t>
            </a:r>
          </a:p>
          <a:p>
            <a:pPr>
              <a:spcBef>
                <a:spcPts val="120"/>
              </a:spcBef>
            </a:pPr>
            <a:endParaRPr lang="en-US" altLang="ko-KR" sz="1200" smtClean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86185" y="4239960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31" y="595888"/>
            <a:ext cx="6002733" cy="355631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167" y="2308151"/>
            <a:ext cx="2779828" cy="180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00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프로젝트추가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(CEO, CTO)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5331" y="4220134"/>
            <a:ext cx="4600850" cy="24606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5331" y="4220133"/>
            <a:ext cx="1021491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Service</a:t>
            </a:r>
            <a:endParaRPr lang="ko-KR" altLang="en-US" sz="160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86185" y="4227699"/>
            <a:ext cx="4221909" cy="244938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ko-KR" sz="120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첫번째 </a:t>
            </a: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updatePm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통해</a:t>
            </a:r>
            <a:r>
              <a:rPr lang="en-US" altLang="ko-KR" sz="120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PM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으로 선택한 사원에게 권한을 부여</a:t>
            </a:r>
            <a:endParaRPr lang="en-US" altLang="ko-KR" sz="1200" smtClean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memCheck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통해 선택한 사원이 </a:t>
            </a: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PMS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시스템에 가입되어 </a:t>
            </a:r>
            <a:endParaRPr lang="en-US" altLang="ko-KR" sz="1200" smtClean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있는지를 확인</a:t>
            </a:r>
            <a:endParaRPr lang="en-US" altLang="ko-KR" sz="1200" smtClean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20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- 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가입 되어있지 않다면 </a:t>
            </a: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insertMem3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통해 </a:t>
            </a: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PMS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시스템에 가입</a:t>
            </a:r>
            <a:endParaRPr lang="en-US" altLang="ko-KR" sz="1200" smtClean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20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- 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가입 되어있다면 </a:t>
            </a: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updatePm1_1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통해 </a:t>
            </a: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PM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권한만을 부여</a:t>
            </a:r>
            <a:endParaRPr lang="en-US" altLang="ko-KR" sz="1200" smtClean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proIns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통해 새로운 프로젝트 정보를 등록</a:t>
            </a:r>
            <a:endParaRPr lang="en-US" altLang="ko-KR" sz="1200" smtClean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 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두번째 </a:t>
            </a: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updatePm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통해 </a:t>
            </a: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PM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으로 선택한 사원에 프로젝트 배정</a:t>
            </a:r>
            <a:endParaRPr lang="en-US" altLang="ko-KR" sz="1200" smtClean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20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- updatePm1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통해 </a:t>
            </a: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PM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에게 새로운 프로젝트를 배정</a:t>
            </a:r>
            <a:endParaRPr lang="en-US" altLang="ko-KR" sz="1200" smtClean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20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- updatePm4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통해 새로운 프로젝트의 </a:t>
            </a: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PM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선택한 사원으로</a:t>
            </a:r>
            <a:endParaRPr lang="en-US" altLang="ko-KR" sz="1200" smtClean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</a:t>
            </a: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설정</a:t>
            </a:r>
            <a:endParaRPr lang="en-US" altLang="ko-KR" sz="1200" smtClean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86185" y="4239960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31" y="595888"/>
            <a:ext cx="6002733" cy="355631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167" y="2308151"/>
            <a:ext cx="2779828" cy="180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9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(PM)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38" y="845910"/>
            <a:ext cx="8161724" cy="421123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688" y="4511323"/>
            <a:ext cx="5979641" cy="96343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117" y="1573258"/>
            <a:ext cx="5149212" cy="102565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688" y="5651336"/>
            <a:ext cx="4435675" cy="61299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13" name="직선 화살표 연결선 12"/>
          <p:cNvCxnSpPr/>
          <p:nvPr/>
        </p:nvCxnSpPr>
        <p:spPr>
          <a:xfrm flipH="1" flipV="1">
            <a:off x="4561878" y="1263521"/>
            <a:ext cx="12007" cy="29395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>
            <a:stCxn id="9" idx="2"/>
          </p:cNvCxnSpPr>
          <p:nvPr/>
        </p:nvCxnSpPr>
        <p:spPr>
          <a:xfrm>
            <a:off x="5507509" y="5474754"/>
            <a:ext cx="0" cy="1765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 flipV="1">
            <a:off x="5507508" y="4024434"/>
            <a:ext cx="1" cy="49265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37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7056657" y="68881"/>
            <a:ext cx="2087343" cy="30182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0" y="33738"/>
            <a:ext cx="5815915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240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evelopment </a:t>
            </a:r>
            <a:r>
              <a:rPr lang="en-US" altLang="ko-KR" sz="240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</a:t>
            </a:r>
            <a:r>
              <a:rPr lang="en-US" altLang="ko-KR" sz="240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nvironment</a:t>
            </a:r>
            <a:endParaRPr lang="ko-KR" altLang="en-US" sz="2400">
              <a:solidFill>
                <a:schemeClr val="bg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080" y="802505"/>
            <a:ext cx="1928186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Ajax Jquery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1298" y="1332360"/>
            <a:ext cx="8538518" cy="1708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JQuery = </a:t>
            </a:r>
            <a:r>
              <a:rPr lang="ko-KR" altLang="en-US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오픈 소스 기반의 자바스크립트 라이브러리로</a:t>
            </a:r>
            <a:r>
              <a:rPr lang="en-US" altLang="ko-KR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자바스크립트를 손쉽게 활용할 수 있게 도와준다</a:t>
            </a:r>
            <a:r>
              <a:rPr lang="en-US" altLang="ko-KR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JQuery</a:t>
            </a:r>
            <a:r>
              <a:rPr lang="ko-KR" altLang="en-US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이용하면 짧고 단순한 코드로도 웹페이지에 다양한 효과나 연출을 적용할 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</a:t>
            </a:r>
            <a:r>
              <a:rPr lang="ko-KR" altLang="en-US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있다</a:t>
            </a:r>
            <a:r>
              <a:rPr lang="en-US" altLang="ko-KR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en-US" altLang="ko-KR" sz="14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Ajax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기본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Method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이용해서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Server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 통신을 하면 상당히 복잡하다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이는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XMLHttpRequest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직접 사용하기 때문인데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jQuery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이용하면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100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줄 정도의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Source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몇 줄 만으로 간단하게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Server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주고받을 수 있다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사용방법은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JavaScript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jQuery 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문법을 사용해서 간단하게 구현할 수 있다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en-US" altLang="ko-KR" sz="140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98" y="3110282"/>
            <a:ext cx="5680729" cy="32689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0225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(PM)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38" y="845910"/>
            <a:ext cx="8161724" cy="421123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05" y="1320193"/>
            <a:ext cx="6513949" cy="150141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665" y="3552612"/>
            <a:ext cx="6870063" cy="286200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2" name="직사각형 11"/>
          <p:cNvSpPr/>
          <p:nvPr/>
        </p:nvSpPr>
        <p:spPr>
          <a:xfrm>
            <a:off x="4713445" y="5938198"/>
            <a:ext cx="2854425" cy="339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refno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기준으로 계층형 구조 호출</a:t>
            </a:r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14460" y="5962637"/>
            <a:ext cx="2598985" cy="2903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114460" y="4614534"/>
            <a:ext cx="5388366" cy="7681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863699" y="5381336"/>
            <a:ext cx="3639127" cy="339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계층형 구조에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Rank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를 매겨서 순번 표시</a:t>
            </a:r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343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(PM)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38" y="845910"/>
            <a:ext cx="8161724" cy="421123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51" y="3469493"/>
            <a:ext cx="3619318" cy="271798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51" y="2369569"/>
            <a:ext cx="3761543" cy="10819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98" y="6191100"/>
            <a:ext cx="4203336" cy="23400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73002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bg2">
                      <a:lumMod val="50000"/>
                    </a:schemeClr>
                  </a:solidFill>
                </a:rPr>
                <a:t>웹 화면</a:t>
              </a:r>
              <a:r>
                <a:rPr lang="en-US" altLang="ko-KR" smtClean="0">
                  <a:solidFill>
                    <a:schemeClr val="bg2">
                      <a:lumMod val="50000"/>
                    </a:schemeClr>
                  </a:solidFill>
                </a:rPr>
                <a:t>/</a:t>
              </a:r>
              <a:r>
                <a:rPr lang="ko-KR" altLang="en-US" smtClean="0">
                  <a:solidFill>
                    <a:schemeClr val="bg2">
                      <a:lumMod val="50000"/>
                    </a:schemeClr>
                  </a:solidFill>
                </a:rPr>
                <a:t>핵심코드</a:t>
              </a:r>
              <a:endParaRPr lang="ko-KR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)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" y="1057525"/>
            <a:ext cx="8640000" cy="3824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801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bg2">
                      <a:lumMod val="50000"/>
                    </a:schemeClr>
                  </a:solidFill>
                </a:rPr>
                <a:t>웹 화면</a:t>
              </a:r>
              <a:r>
                <a:rPr lang="en-US" altLang="ko-KR" smtClean="0">
                  <a:solidFill>
                    <a:schemeClr val="bg2">
                      <a:lumMod val="50000"/>
                    </a:schemeClr>
                  </a:solidFill>
                </a:rPr>
                <a:t>/</a:t>
              </a:r>
              <a:r>
                <a:rPr lang="ko-KR" altLang="en-US" smtClean="0">
                  <a:solidFill>
                    <a:schemeClr val="bg2">
                      <a:lumMod val="50000"/>
                    </a:schemeClr>
                  </a:solidFill>
                </a:rPr>
                <a:t>핵심코드</a:t>
              </a:r>
              <a:endParaRPr lang="ko-KR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)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" y="1057525"/>
            <a:ext cx="8640000" cy="3824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04" y="2495617"/>
            <a:ext cx="6754044" cy="87565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04" y="3470582"/>
            <a:ext cx="6754044" cy="302549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78626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bg2">
                      <a:lumMod val="50000"/>
                    </a:schemeClr>
                  </a:solidFill>
                </a:rPr>
                <a:t>웹 화면</a:t>
              </a:r>
              <a:r>
                <a:rPr lang="en-US" altLang="ko-KR" smtClean="0">
                  <a:solidFill>
                    <a:schemeClr val="bg2">
                      <a:lumMod val="50000"/>
                    </a:schemeClr>
                  </a:solidFill>
                </a:rPr>
                <a:t>/</a:t>
              </a:r>
              <a:r>
                <a:rPr lang="ko-KR" altLang="en-US" smtClean="0">
                  <a:solidFill>
                    <a:schemeClr val="bg2">
                      <a:lumMod val="50000"/>
                    </a:schemeClr>
                  </a:solidFill>
                </a:rPr>
                <a:t>핵심코드</a:t>
              </a:r>
              <a:endParaRPr lang="ko-KR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)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" y="1057525"/>
            <a:ext cx="8640000" cy="3824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508" y="5603084"/>
            <a:ext cx="4217904" cy="91124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510" y="874825"/>
            <a:ext cx="5379491" cy="221594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510" y="3225426"/>
            <a:ext cx="5388902" cy="232562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직사각형 12"/>
          <p:cNvSpPr/>
          <p:nvPr/>
        </p:nvSpPr>
        <p:spPr>
          <a:xfrm>
            <a:off x="5263374" y="2194127"/>
            <a:ext cx="3534627" cy="7254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위쪽은 할당된 업무의 상위업무</a:t>
            </a: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아래쪽은 본인에게 할당된 업무</a:t>
            </a: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두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SQL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문을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UNION ALL</a:t>
            </a:r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713693" y="5898477"/>
            <a:ext cx="2151385" cy="505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자신에게 할당된 업무의 </a:t>
            </a: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상위업무번호 리스트 호출</a:t>
            </a:r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681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bg2">
                      <a:lumMod val="50000"/>
                    </a:schemeClr>
                  </a:solidFill>
                </a:rPr>
                <a:t>웹 화면</a:t>
              </a:r>
              <a:r>
                <a:rPr lang="en-US" altLang="ko-KR" smtClean="0">
                  <a:solidFill>
                    <a:schemeClr val="bg2">
                      <a:lumMod val="50000"/>
                    </a:schemeClr>
                  </a:solidFill>
                </a:rPr>
                <a:t>/</a:t>
              </a:r>
              <a:r>
                <a:rPr lang="ko-KR" altLang="en-US" smtClean="0">
                  <a:solidFill>
                    <a:schemeClr val="bg2">
                      <a:lumMod val="50000"/>
                    </a:schemeClr>
                  </a:solidFill>
                </a:rPr>
                <a:t>핵심코드</a:t>
              </a:r>
              <a:endParaRPr lang="ko-KR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)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" y="1057525"/>
            <a:ext cx="8640000" cy="3824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914" y="2415193"/>
            <a:ext cx="3619318" cy="97494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946" y="6266830"/>
            <a:ext cx="3663254" cy="22520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914" y="3469493"/>
            <a:ext cx="3619318" cy="271798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17074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 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5331" y="3441454"/>
            <a:ext cx="4600850" cy="32393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5331" y="3441454"/>
            <a:ext cx="741405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err="1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jsp</a:t>
            </a:r>
            <a:endParaRPr lang="ko-KR" altLang="en-US" sz="160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86185" y="3441454"/>
            <a:ext cx="4221909" cy="323934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ko-KR" sz="120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86185" y="3441454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72930" y="1367481"/>
            <a:ext cx="1268627" cy="642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화면</a:t>
            </a:r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90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 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82085" y="575271"/>
            <a:ext cx="4226009" cy="43326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82085" y="575271"/>
            <a:ext cx="741405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err="1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jsp</a:t>
            </a:r>
            <a:endParaRPr lang="ko-KR" altLang="en-US" sz="160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82085" y="5023119"/>
            <a:ext cx="4221909" cy="16594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ko-KR" sz="120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82085" y="5023119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24000" y="3048000"/>
            <a:ext cx="1268627" cy="642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화면</a:t>
            </a:r>
            <a:endParaRPr lang="ko-KR" alt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1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7056657" y="68881"/>
            <a:ext cx="2087343" cy="30182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0" y="33738"/>
            <a:ext cx="5815915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240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evelopment </a:t>
            </a:r>
            <a:r>
              <a:rPr lang="en-US" altLang="ko-KR" sz="240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</a:t>
            </a:r>
            <a:r>
              <a:rPr lang="en-US" altLang="ko-KR" sz="240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nvironment</a:t>
            </a:r>
            <a:endParaRPr lang="ko-KR" altLang="en-US" sz="2400">
              <a:solidFill>
                <a:schemeClr val="bg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080" y="802505"/>
            <a:ext cx="1928186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Ajax Jquery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1298" y="1332360"/>
            <a:ext cx="4310011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400" b="0" i="0" smtClean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Jquery</a:t>
            </a:r>
            <a:r>
              <a:rPr lang="ko-KR" altLang="en-US" sz="1400" b="0" i="0" smtClean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문법으로 </a:t>
            </a:r>
            <a:r>
              <a:rPr lang="en-US" altLang="ko-KR" sz="1400" b="0" i="0" smtClean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Ajax</a:t>
            </a:r>
            <a:r>
              <a:rPr lang="ko-KR" altLang="en-US" sz="1400" b="0" i="0" smtClean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사용해서 데이터를 받아와서 차트데이터로 출력하는 예제</a:t>
            </a:r>
            <a:endParaRPr lang="en-US" altLang="ko-KR" sz="1400" b="0" i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" t="5645" r="640" b="40944"/>
          <a:stretch/>
        </p:blipFill>
        <p:spPr>
          <a:xfrm>
            <a:off x="391298" y="3996240"/>
            <a:ext cx="8558088" cy="23829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327" y="785443"/>
            <a:ext cx="3998892" cy="30782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4267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37038" y="1560695"/>
            <a:ext cx="5848866" cy="11203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HighCharts </a:t>
            </a:r>
            <a:r>
              <a:rPr lang="ko-KR" altLang="en-US" sz="40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기술</a:t>
            </a:r>
            <a:endParaRPr lang="ko-KR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7619" y="2761422"/>
            <a:ext cx="8600053" cy="34454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전체 </a:t>
            </a:r>
            <a:r>
              <a:rPr lang="en-US" altLang="ko-KR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Example </a:t>
            </a:r>
            <a:r>
              <a:rPr lang="ko-KR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뒤에 </a:t>
            </a:r>
            <a:r>
              <a:rPr lang="ko-KR" altLang="en-US" sz="240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데이터</a:t>
            </a:r>
            <a:r>
              <a:rPr lang="en-US" altLang="ko-KR" sz="240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ko-KR" altLang="en-US" sz="240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입력</a:t>
            </a:r>
            <a:r>
              <a:rPr lang="en-US" altLang="ko-KR" sz="240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, </a:t>
            </a:r>
            <a:r>
              <a:rPr lang="ko-KR" altLang="en-US" sz="240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차트선언 및 기본 입력정보 순서로 배치</a:t>
            </a:r>
            <a:r>
              <a:rPr lang="ko-KR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해주시면 됩니다</a:t>
            </a:r>
            <a:r>
              <a:rPr lang="en-US" altLang="ko-KR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.(</a:t>
            </a:r>
            <a:r>
              <a:rPr lang="ko-KR" altLang="en-US" sz="240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전체 </a:t>
            </a:r>
            <a:r>
              <a:rPr lang="en-US" altLang="ko-KR" sz="240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Example</a:t>
            </a:r>
            <a:r>
              <a:rPr lang="ko-KR" altLang="en-US" sz="240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ko-KR" altLang="en-US" sz="240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페이지도 사용</a:t>
            </a:r>
            <a:r>
              <a:rPr lang="ko-KR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부탁드리겠습니다</a:t>
            </a:r>
            <a:r>
              <a:rPr lang="en-US" altLang="ko-KR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.)</a:t>
            </a:r>
          </a:p>
          <a:p>
            <a:pPr algn="ctr"/>
            <a:endParaRPr lang="en-US" altLang="ko-KR" sz="2400" smtClean="0">
              <a:solidFill>
                <a:schemeClr val="tx1">
                  <a:lumMod val="85000"/>
                  <a:lumOff val="1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pPr algn="ctr"/>
            <a:r>
              <a:rPr lang="en-US" altLang="ko-KR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PMS</a:t>
            </a:r>
            <a:r>
              <a:rPr lang="ko-KR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와 </a:t>
            </a:r>
            <a:r>
              <a:rPr lang="en-US" altLang="ko-KR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Gantt Chart, HighCharts, </a:t>
            </a:r>
            <a:r>
              <a:rPr lang="ko-KR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차트선언 및 기본 입력정보</a:t>
            </a:r>
            <a:r>
              <a:rPr lang="ko-KR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 부분은 따로 수정된 것 없고 </a:t>
            </a:r>
            <a:r>
              <a:rPr lang="ko-KR" altLang="en-US" sz="240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데이터 입력 부분만 추가</a:t>
            </a:r>
            <a:r>
              <a:rPr lang="ko-KR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되었습니다</a:t>
            </a:r>
            <a:r>
              <a:rPr lang="en-US" altLang="ko-KR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.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8254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7056657" y="68881"/>
            <a:ext cx="2087343" cy="30182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0" y="33738"/>
            <a:ext cx="5815915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evelopment </a:t>
            </a:r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</a:t>
            </a:r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nvironment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079" y="802505"/>
            <a:ext cx="2775685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PMS</a:t>
            </a:r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와 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Gantt Chart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632" y="1501825"/>
            <a:ext cx="863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prstClr val="black"/>
                </a:solidFill>
              </a:rPr>
              <a:t>팀 프로젝트 계획 및 예약</a:t>
            </a:r>
            <a:endParaRPr lang="en-US" altLang="ko-KR" smtClean="0">
              <a:solidFill>
                <a:prstClr val="black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prstClr val="black"/>
                </a:solidFill>
              </a:rPr>
              <a:t>프로젝트를 성공적으로 완료하려면 많은 업무</a:t>
            </a:r>
            <a:r>
              <a:rPr lang="en-US" altLang="ko-KR" smtClean="0">
                <a:solidFill>
                  <a:prstClr val="black"/>
                </a:solidFill>
              </a:rPr>
              <a:t>(Task)</a:t>
            </a:r>
            <a:r>
              <a:rPr lang="ko-KR" altLang="en-US" smtClean="0">
                <a:solidFill>
                  <a:prstClr val="black"/>
                </a:solidFill>
              </a:rPr>
              <a:t>를 제어하고 일정대로 완료되었는지 확인해야 한다</a:t>
            </a:r>
            <a:r>
              <a:rPr lang="en-US" altLang="ko-KR" smtClean="0">
                <a:solidFill>
                  <a:prstClr val="black"/>
                </a:solidFill>
              </a:rPr>
              <a:t>. </a:t>
            </a:r>
            <a:r>
              <a:rPr lang="ko-KR" altLang="en-US" smtClean="0">
                <a:solidFill>
                  <a:prstClr val="black"/>
                </a:solidFill>
              </a:rPr>
              <a:t>마감일을 놓치거나 순서대로 작업을 완료하지 않으면 나머지 프로젝트에 영향을 줄 수 있고 결과적으로 프로젝트의 진행이 늦어질 수 있으며 이로 인해서 더 많은 비용이 들어간다</a:t>
            </a:r>
            <a:r>
              <a:rPr lang="en-US" altLang="ko-KR" smtClean="0">
                <a:solidFill>
                  <a:prstClr val="black"/>
                </a:solidFill>
              </a:rPr>
              <a:t>. </a:t>
            </a:r>
            <a:r>
              <a:rPr lang="ko-KR" altLang="en-US" smtClean="0">
                <a:solidFill>
                  <a:prstClr val="black"/>
                </a:solidFill>
              </a:rPr>
              <a:t>따라서 수행해야할 모든 업무를 보고 각 업무를 완료해야하는 시점을 한 눈에 알 수 있는 수단이 필요하다</a:t>
            </a:r>
            <a:r>
              <a:rPr lang="en-US" altLang="ko-KR" smtClean="0">
                <a:solidFill>
                  <a:prstClr val="black"/>
                </a:solidFill>
              </a:rPr>
              <a:t>.</a:t>
            </a:r>
            <a:endParaRPr lang="en-US" altLang="ko-KR">
              <a:solidFill>
                <a:prstClr val="black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>
              <a:solidFill>
                <a:prstClr val="black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mtClean="0">
              <a:solidFill>
                <a:prstClr val="black"/>
              </a:solidFill>
            </a:endParaRPr>
          </a:p>
        </p:txBody>
      </p:sp>
      <p:pic>
        <p:nvPicPr>
          <p:cNvPr id="1026" name="Picture 2" descr="간트 차트 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135" y="3369321"/>
            <a:ext cx="4141011" cy="2907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72129" y="3643136"/>
            <a:ext cx="41998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prstClr val="black"/>
                </a:solidFill>
              </a:rPr>
              <a:t>간트차트</a:t>
            </a:r>
            <a:r>
              <a:rPr lang="en-US" altLang="ko-KR">
                <a:solidFill>
                  <a:prstClr val="black"/>
                </a:solidFill>
              </a:rPr>
              <a:t>(Gantt Chart)</a:t>
            </a:r>
            <a:r>
              <a:rPr lang="ko-KR" altLang="en-US">
                <a:solidFill>
                  <a:prstClr val="black"/>
                </a:solidFill>
              </a:rPr>
              <a:t>는 이러한 정보를 시각적으로 전달하고 프로젝트와 관련된 모든 작업과 시간 순서에 따라 표시되는 정보를 간략하게 표시한다</a:t>
            </a:r>
            <a:r>
              <a:rPr lang="en-US" altLang="ko-KR">
                <a:solidFill>
                  <a:prstClr val="black"/>
                </a:solidFill>
              </a:rPr>
              <a:t>. </a:t>
            </a:r>
            <a:r>
              <a:rPr lang="ko-KR" altLang="en-US">
                <a:solidFill>
                  <a:prstClr val="black"/>
                </a:solidFill>
              </a:rPr>
              <a:t>이를 통해 프로젝트의 관련 업무 및 완료 시기를 즉각적으로 확인할 수 있다</a:t>
            </a:r>
            <a:r>
              <a:rPr lang="en-US" altLang="ko-KR" smtClean="0">
                <a:solidFill>
                  <a:prstClr val="black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213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7056657" y="68881"/>
            <a:ext cx="2087343" cy="30182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0" y="33738"/>
            <a:ext cx="5815915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evelopment </a:t>
            </a:r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</a:t>
            </a:r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nvironment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080" y="802505"/>
            <a:ext cx="1928186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Highcharts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632" y="1431802"/>
            <a:ext cx="863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prstClr val="black"/>
                </a:solidFill>
              </a:rPr>
              <a:t>하이차트란</a:t>
            </a:r>
            <a:r>
              <a:rPr lang="en-US" altLang="ko-KR" smtClean="0">
                <a:solidFill>
                  <a:prstClr val="black"/>
                </a:solidFill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mtClean="0">
                <a:solidFill>
                  <a:prstClr val="black"/>
                </a:solidFill>
              </a:rPr>
              <a:t>Javascript</a:t>
            </a:r>
            <a:r>
              <a:rPr lang="ko-KR" altLang="en-US" smtClean="0">
                <a:solidFill>
                  <a:prstClr val="black"/>
                </a:solidFill>
              </a:rPr>
              <a:t>를 이용해 웹의 통계적인 정보 시각화를 위해 사용되는 차트 라이브러리</a:t>
            </a:r>
            <a:endParaRPr lang="en-US" altLang="ko-KR" smtClean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mtClean="0">
                <a:solidFill>
                  <a:prstClr val="black"/>
                </a:solidFill>
              </a:rPr>
              <a:t>JSON </a:t>
            </a:r>
            <a:r>
              <a:rPr lang="ko-KR" altLang="en-US" smtClean="0">
                <a:solidFill>
                  <a:prstClr val="black"/>
                </a:solidFill>
              </a:rPr>
              <a:t>형식의 옵션을</a:t>
            </a:r>
            <a:r>
              <a:rPr lang="en-US" altLang="ko-KR">
                <a:solidFill>
                  <a:prstClr val="black"/>
                </a:solidFill>
              </a:rPr>
              <a:t> </a:t>
            </a:r>
            <a:r>
              <a:rPr lang="ko-KR" altLang="en-US" smtClean="0">
                <a:solidFill>
                  <a:prstClr val="black"/>
                </a:solidFill>
              </a:rPr>
              <a:t>사용하여 데이터 입력</a:t>
            </a:r>
            <a:r>
              <a:rPr lang="en-US" altLang="ko-KR" smtClean="0">
                <a:solidFill>
                  <a:prstClr val="black"/>
                </a:solidFill>
              </a:rPr>
              <a:t>, </a:t>
            </a:r>
            <a:r>
              <a:rPr lang="ko-KR" altLang="en-US" smtClean="0">
                <a:solidFill>
                  <a:prstClr val="black"/>
                </a:solidFill>
              </a:rPr>
              <a:t>옵션 설정이 가능하고 다양한 차트 유형을 제공</a:t>
            </a:r>
            <a:endParaRPr lang="en-US" altLang="ko-KR" smtClean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prstClr val="black"/>
                </a:solidFill>
              </a:rPr>
              <a:t>장점 </a:t>
            </a:r>
            <a:r>
              <a:rPr lang="en-US" altLang="ko-KR" smtClean="0">
                <a:solidFill>
                  <a:prstClr val="black"/>
                </a:solidFill>
              </a:rPr>
              <a:t>:</a:t>
            </a:r>
            <a:r>
              <a:rPr lang="ko-KR" altLang="en-US" smtClean="0">
                <a:solidFill>
                  <a:prstClr val="black"/>
                </a:solidFill>
              </a:rPr>
              <a:t> 데이터 시각화 라이브러리인 </a:t>
            </a:r>
            <a:r>
              <a:rPr lang="en-US" altLang="ko-KR" smtClean="0">
                <a:solidFill>
                  <a:prstClr val="black"/>
                </a:solidFill>
              </a:rPr>
              <a:t>D3.js</a:t>
            </a:r>
            <a:r>
              <a:rPr lang="ko-KR" altLang="en-US" smtClean="0">
                <a:solidFill>
                  <a:prstClr val="black"/>
                </a:solidFill>
              </a:rPr>
              <a:t> 보다 사용하기 쉽다</a:t>
            </a:r>
            <a:r>
              <a:rPr lang="en-US" altLang="ko-KR" smtClean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5632" y="3726085"/>
            <a:ext cx="863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prstClr val="black"/>
                </a:solidFill>
              </a:rPr>
              <a:t>적용 부분</a:t>
            </a:r>
            <a:endParaRPr lang="en-US" altLang="ko-KR" smtClean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prstClr val="black"/>
                </a:solidFill>
              </a:rPr>
              <a:t>일정관리에서 </a:t>
            </a:r>
            <a:r>
              <a:rPr lang="en-US" altLang="ko-KR" smtClean="0">
                <a:solidFill>
                  <a:prstClr val="black"/>
                </a:solidFill>
              </a:rPr>
              <a:t>PM</a:t>
            </a:r>
            <a:r>
              <a:rPr lang="ko-KR" altLang="en-US" smtClean="0">
                <a:solidFill>
                  <a:prstClr val="black"/>
                </a:solidFill>
              </a:rPr>
              <a:t>과 팀원의 일정을 파악할 수 있는 </a:t>
            </a:r>
            <a:r>
              <a:rPr lang="en-US" altLang="ko-KR" smtClean="0">
                <a:solidFill>
                  <a:prstClr val="black"/>
                </a:solidFill>
              </a:rPr>
              <a:t>Gantt Chart </a:t>
            </a:r>
            <a:r>
              <a:rPr lang="ko-KR" altLang="en-US" smtClean="0">
                <a:solidFill>
                  <a:prstClr val="black"/>
                </a:solidFill>
              </a:rPr>
              <a:t>사용</a:t>
            </a:r>
            <a:endParaRPr lang="en-US" altLang="ko-KR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16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7056657" y="68881"/>
            <a:ext cx="2087343" cy="30182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0" y="33738"/>
            <a:ext cx="5815915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evelopment </a:t>
            </a:r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</a:t>
            </a:r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nvironment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080" y="802505"/>
            <a:ext cx="1928186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Highcharts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79" y="1269345"/>
            <a:ext cx="8674231" cy="447567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3079" y="802505"/>
            <a:ext cx="1928186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Highcharts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43863" y="802505"/>
            <a:ext cx="1676791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Example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624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7056657" y="68881"/>
            <a:ext cx="2087343" cy="30182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0" y="33738"/>
            <a:ext cx="5815915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evelopment </a:t>
            </a:r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</a:t>
            </a:r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nvironment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080" y="802505"/>
            <a:ext cx="1928186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Highcharts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3079" y="802505"/>
            <a:ext cx="1928186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Highcharts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79" y="3877154"/>
            <a:ext cx="4438230" cy="20160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78" y="2243742"/>
            <a:ext cx="8538519" cy="11777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00" y="3467188"/>
            <a:ext cx="3823197" cy="29429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직사각형 21"/>
          <p:cNvSpPr/>
          <p:nvPr/>
        </p:nvSpPr>
        <p:spPr>
          <a:xfrm>
            <a:off x="263079" y="1358651"/>
            <a:ext cx="8538518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HighCharts</a:t>
            </a:r>
            <a:r>
              <a:rPr lang="ko-KR" altLang="en-US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데이터를 입력시키기 위해 </a:t>
            </a:r>
            <a:r>
              <a:rPr lang="en-US" altLang="ko-KR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DB</a:t>
            </a:r>
            <a:r>
              <a:rPr lang="ko-KR" altLang="en-US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받아온 </a:t>
            </a:r>
            <a:r>
              <a:rPr lang="en-US" altLang="ko-KR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ArrayList </a:t>
            </a:r>
            <a:r>
              <a:rPr lang="ko-KR" altLang="en-US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객체를 </a:t>
            </a:r>
            <a:r>
              <a:rPr lang="en-US" altLang="ko-KR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JSON </a:t>
            </a:r>
            <a:r>
              <a:rPr lang="ko-KR" altLang="en-US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데이터로 변환시켜 </a:t>
            </a:r>
            <a:r>
              <a:rPr lang="en-US" altLang="ko-KR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Ajax</a:t>
            </a:r>
            <a:r>
              <a:rPr lang="ko-KR" altLang="en-US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이용해 불러올 필요가 있다</a:t>
            </a:r>
            <a:r>
              <a:rPr lang="en-US" altLang="ko-KR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Spring</a:t>
            </a:r>
            <a:r>
              <a:rPr lang="ko-KR" altLang="en-US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</a:t>
            </a:r>
            <a:r>
              <a:rPr lang="en-US" altLang="ko-KR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JSON</a:t>
            </a:r>
            <a:r>
              <a:rPr lang="ko-KR" altLang="en-US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처리 </a:t>
            </a:r>
            <a:r>
              <a:rPr lang="en-US" altLang="ko-KR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Viewer</a:t>
            </a:r>
            <a:r>
              <a:rPr lang="ko-KR" altLang="en-US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호출하고 컨트롤러에서 사용</a:t>
            </a:r>
            <a:r>
              <a:rPr lang="en-US" altLang="ko-KR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해당</a:t>
            </a:r>
            <a:r>
              <a:rPr lang="en-US" altLang="ko-KR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데이터를</a:t>
            </a:r>
            <a:r>
              <a:rPr lang="en-US" altLang="ko-KR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페이지로 불러온다</a:t>
            </a:r>
            <a:r>
              <a:rPr lang="en-US" altLang="ko-KR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en-US" altLang="ko-KR" sz="140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43863" y="802505"/>
            <a:ext cx="1695264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데이터 입력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63080" y="3464645"/>
            <a:ext cx="204601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2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&lt;dispatcher-servlet.xml&gt;</a:t>
            </a:r>
            <a:endParaRPr lang="en-US" altLang="ko-KR" sz="120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63078" y="5936341"/>
            <a:ext cx="109466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2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&lt;Controller&gt;</a:t>
            </a:r>
            <a:endParaRPr lang="en-US" altLang="ko-KR" sz="120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639127" y="6037025"/>
            <a:ext cx="106918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2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&lt;JSP, Ajax&gt;</a:t>
            </a:r>
            <a:endParaRPr lang="en-US" altLang="ko-KR" sz="120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338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3352</TotalTime>
  <Words>1460</Words>
  <Application>Microsoft Office PowerPoint</Application>
  <PresentationFormat>화면 슬라이드 쇼(4:3)</PresentationFormat>
  <Paragraphs>277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37</vt:i4>
      </vt:variant>
    </vt:vector>
  </HeadingPairs>
  <TitlesOfParts>
    <vt:vector size="47" baseType="lpstr">
      <vt:lpstr>맑은 고딕</vt:lpstr>
      <vt:lpstr>타이포_스톰 B</vt:lpstr>
      <vt:lpstr>나눔스퀘어_ac ExtraBold</vt:lpstr>
      <vt:lpstr>Arial</vt:lpstr>
      <vt:lpstr>나눔스퀘어_ac</vt:lpstr>
      <vt:lpstr>Consolas</vt:lpstr>
      <vt:lpstr>나눔스퀘어_ac Bold</vt:lpstr>
      <vt:lpstr>메인 레이아웃_1</vt:lpstr>
      <vt:lpstr>목차 레이아웃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HANA K.</dc:creator>
  <cp:lastModifiedBy>507-14</cp:lastModifiedBy>
  <cp:revision>242</cp:revision>
  <dcterms:created xsi:type="dcterms:W3CDTF">2020-05-05T13:43:36Z</dcterms:created>
  <dcterms:modified xsi:type="dcterms:W3CDTF">2020-06-03T09:30:50Z</dcterms:modified>
</cp:coreProperties>
</file>