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62" r:id="rId2"/>
    <p:sldMasterId id="2147483674" r:id="rId3"/>
  </p:sldMasterIdLst>
  <p:sldIdLst>
    <p:sldId id="345" r:id="rId4"/>
    <p:sldId id="346" r:id="rId5"/>
    <p:sldId id="348" r:id="rId6"/>
    <p:sldId id="339" r:id="rId7"/>
    <p:sldId id="340" r:id="rId8"/>
    <p:sldId id="341" r:id="rId9"/>
    <p:sldId id="342" r:id="rId10"/>
    <p:sldId id="343" r:id="rId11"/>
  </p:sldIdLst>
  <p:sldSz cx="9144000" cy="6858000" type="screen4x3"/>
  <p:notesSz cx="6858000" cy="9144000"/>
  <p:embeddedFontLst>
    <p:embeddedFont>
      <p:font typeface="맑은 고딕" pitchFamily="50" charset="-127"/>
      <p:regular r:id="rId12"/>
      <p:bold r:id="rId13"/>
    </p:embeddedFont>
    <p:embeddedFont>
      <p:font typeface="나눔스퀘어_ac" pitchFamily="50" charset="-127"/>
      <p:regular r:id="rId14"/>
    </p:embeddedFont>
    <p:embeddedFont>
      <p:font typeface="Calibri Light" pitchFamily="34" charset="0"/>
      <p:regular r:id="rId15"/>
      <p:italic r:id="rId16"/>
    </p:embeddedFont>
    <p:embeddedFont>
      <p:font typeface="Consolas" pitchFamily="49" charset="0"/>
      <p:regular r:id="rId17"/>
      <p:bold r:id="rId18"/>
      <p:italic r:id="rId19"/>
      <p:boldItalic r:id="rId20"/>
    </p:embeddedFont>
    <p:embeddedFont>
      <p:font typeface="Calibri" pitchFamily="34" charset="0"/>
      <p:regular r:id="rId21"/>
      <p:bold r:id="rId22"/>
      <p:italic r:id="rId23"/>
      <p:boldItalic r:id="rId24"/>
    </p:embeddedFont>
    <p:embeddedFont>
      <p:font typeface="타이포_스톰 B" pitchFamily="18" charset="-127"/>
      <p:regular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E89"/>
    <a:srgbClr val="FDBBC1"/>
    <a:srgbClr val="94C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64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0.fntdata"/><Relationship Id="rId7" Type="http://schemas.openxmlformats.org/officeDocument/2006/relationships/slide" Target="slides/slide4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3.fntdata"/><Relationship Id="rId5" Type="http://schemas.openxmlformats.org/officeDocument/2006/relationships/slide" Target="slides/slide2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font" Target="fonts/font8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2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23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1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4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3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5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0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5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3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1" y="802505"/>
            <a:ext cx="1583648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chatting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632" y="1431802"/>
            <a:ext cx="863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 socket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통신을 통한 채팅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처리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r>
              <a:rPr lang="en-US" altLang="ko-KR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      : </a:t>
            </a:r>
            <a:r>
              <a:rPr lang="ko-KR" altLang="en-US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기본적으로 웹 서버 </a:t>
            </a:r>
            <a:r>
              <a:rPr lang="ko-KR" altLang="en-US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기반으로 </a:t>
            </a:r>
            <a:r>
              <a:rPr lang="en-US" altLang="ko-KR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socket </a:t>
            </a:r>
            <a:r>
              <a:rPr lang="ko-KR" altLang="en-US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통신을 이용하여</a:t>
            </a:r>
            <a:r>
              <a:rPr lang="en-US" altLang="ko-KR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,</a:t>
            </a:r>
          </a:p>
          <a:p>
            <a:r>
              <a:rPr lang="en-US" altLang="ko-KR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	</a:t>
            </a:r>
            <a:r>
              <a:rPr lang="ko-KR" altLang="en-US" dirty="0" err="1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여러가지</a:t>
            </a:r>
            <a:r>
              <a:rPr lang="ko-KR" altLang="en-US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채팅 클라이언트의 </a:t>
            </a:r>
            <a:r>
              <a:rPr lang="ko-KR" altLang="en-US" dirty="0" err="1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요청값으로</a:t>
            </a:r>
            <a:r>
              <a:rPr lang="ko-KR" altLang="en-US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 실시간 처리하는 것을 말한다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2544" y="2566336"/>
            <a:ext cx="863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통신 방식</a:t>
            </a:r>
            <a:r>
              <a:rPr lang="en-US" altLang="ko-KR" dirty="0" smtClean="0">
                <a:solidFill>
                  <a:prstClr val="black"/>
                </a:solidFill>
              </a:rPr>
              <a:t>      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	</a:t>
            </a:r>
            <a:r>
              <a:rPr lang="en-US" altLang="ko-KR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1</a:t>
            </a:r>
            <a:r>
              <a:rPr lang="en-US" altLang="ko-KR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) </a:t>
            </a:r>
            <a:r>
              <a:rPr lang="ko-KR" altLang="en-US" dirty="0" err="1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한명의</a:t>
            </a:r>
            <a:r>
              <a:rPr lang="ko-KR" altLang="en-US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 클라이언트가 메시지를 소켓통신을 통해 서버에 전달하면</a:t>
            </a:r>
          </a:p>
          <a:p>
            <a:r>
              <a:rPr lang="ko-KR" altLang="en-US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	</a:t>
            </a:r>
            <a:r>
              <a:rPr lang="en-US" altLang="ko-KR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2) </a:t>
            </a:r>
            <a:r>
              <a:rPr lang="ko-KR" altLang="en-US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서버는 </a:t>
            </a:r>
            <a:r>
              <a:rPr lang="en-US" altLang="ko-KR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push</a:t>
            </a:r>
            <a:r>
              <a:rPr lang="ko-KR" altLang="en-US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방식으로 접속한 클라이언트에게 메시지를 전달한다</a:t>
            </a:r>
            <a:r>
              <a:rPr lang="en-US" altLang="ko-KR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.</a:t>
            </a:r>
          </a:p>
          <a:p>
            <a:r>
              <a:rPr lang="en-US" altLang="ko-KR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	3) </a:t>
            </a:r>
            <a:r>
              <a:rPr lang="en-US" altLang="ko-KR" dirty="0" err="1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js</a:t>
            </a:r>
            <a:r>
              <a:rPr lang="ko-KR" altLang="en-US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의 </a:t>
            </a:r>
            <a:r>
              <a:rPr lang="en-US" altLang="ko-KR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socket</a:t>
            </a:r>
            <a:r>
              <a:rPr lang="ko-KR" altLang="en-US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통신과 </a:t>
            </a:r>
            <a:r>
              <a:rPr lang="en-US" altLang="ko-KR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java</a:t>
            </a:r>
            <a:r>
              <a:rPr lang="ko-KR" altLang="en-US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의 </a:t>
            </a:r>
            <a:r>
              <a:rPr lang="en-US" altLang="ko-KR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handler</a:t>
            </a:r>
            <a:r>
              <a:rPr lang="ko-KR" altLang="en-US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와 연동처리</a:t>
            </a:r>
          </a:p>
          <a:p>
            <a:r>
              <a:rPr lang="ko-KR" altLang="en-US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	</a:t>
            </a:r>
            <a:r>
              <a:rPr lang="en-US" altLang="ko-KR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4) </a:t>
            </a:r>
            <a:r>
              <a:rPr lang="ko-KR" altLang="en-US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프로세스 </a:t>
            </a:r>
          </a:p>
          <a:p>
            <a:r>
              <a:rPr lang="ko-KR" altLang="en-US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	</a:t>
            </a:r>
            <a:r>
              <a:rPr lang="en-US" altLang="ko-KR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	front </a:t>
            </a:r>
            <a:r>
              <a:rPr lang="en-US" altLang="ko-KR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end(</a:t>
            </a:r>
            <a:r>
              <a:rPr lang="en-US" altLang="ko-KR" dirty="0" err="1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js,html</a:t>
            </a:r>
            <a:r>
              <a:rPr lang="en-US" altLang="ko-KR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)</a:t>
            </a:r>
          </a:p>
          <a:p>
            <a:r>
              <a:rPr lang="en-US" altLang="ko-KR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		</a:t>
            </a:r>
            <a:r>
              <a:rPr lang="en-US" altLang="ko-KR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	</a:t>
            </a:r>
            <a:r>
              <a:rPr lang="ko-KR" altLang="en-US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서버에 </a:t>
            </a:r>
            <a:r>
              <a:rPr lang="en-US" altLang="ko-KR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WEB SOCKET</a:t>
            </a:r>
            <a:r>
              <a:rPr lang="ko-KR" altLang="en-US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통신으로 접속</a:t>
            </a:r>
          </a:p>
          <a:p>
            <a:r>
              <a:rPr lang="ko-KR" altLang="en-US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			지원되는 </a:t>
            </a:r>
            <a:r>
              <a:rPr lang="ko-KR" altLang="en-US" dirty="0" err="1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메서드를</a:t>
            </a:r>
            <a:r>
              <a:rPr lang="ko-KR" altLang="en-US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 통해서 서버에 접속</a:t>
            </a:r>
            <a:r>
              <a:rPr lang="en-US" altLang="ko-KR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,</a:t>
            </a:r>
          </a:p>
          <a:p>
            <a:r>
              <a:rPr lang="en-US" altLang="ko-KR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			</a:t>
            </a:r>
            <a:r>
              <a:rPr lang="ko-KR" altLang="en-US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메시지 전송</a:t>
            </a:r>
            <a:r>
              <a:rPr lang="en-US" altLang="ko-KR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서버와 접속종료 처리</a:t>
            </a:r>
          </a:p>
          <a:p>
            <a:r>
              <a:rPr lang="ko-KR" altLang="en-US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		</a:t>
            </a:r>
            <a:r>
              <a:rPr lang="en-US" altLang="ko-KR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back end(java)</a:t>
            </a:r>
          </a:p>
          <a:p>
            <a:r>
              <a:rPr lang="en-US" altLang="ko-KR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			handler</a:t>
            </a:r>
            <a:r>
              <a:rPr lang="ko-KR" altLang="en-US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를 통해서 </a:t>
            </a:r>
            <a:r>
              <a:rPr lang="en-US" altLang="ko-KR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client</a:t>
            </a:r>
            <a:r>
              <a:rPr lang="ko-KR" altLang="en-US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에서 오는 정보를 가지고</a:t>
            </a:r>
            <a:r>
              <a:rPr lang="en-US" altLang="ko-KR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,</a:t>
            </a:r>
          </a:p>
          <a:p>
            <a:r>
              <a:rPr lang="en-US" altLang="ko-KR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			</a:t>
            </a:r>
            <a:r>
              <a:rPr lang="ko-KR" altLang="en-US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접속</a:t>
            </a:r>
            <a:r>
              <a:rPr lang="en-US" altLang="ko-KR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메시지 처리</a:t>
            </a:r>
            <a:r>
              <a:rPr lang="en-US" altLang="ko-KR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종료</a:t>
            </a:r>
            <a:r>
              <a:rPr lang="en-US" altLang="ko-KR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예외처리 등을 한다</a:t>
            </a:r>
            <a:r>
              <a:rPr lang="en-US" altLang="ko-KR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.</a:t>
            </a:r>
            <a:endParaRPr lang="en-US" altLang="ko-KR" dirty="0" smtClean="0">
              <a:solidFill>
                <a:prstClr val="black"/>
              </a:solidFill>
              <a:latin typeface="나눔스퀘어_ac" pitchFamily="50" charset="-127"/>
              <a:ea typeface="나눔스퀘어_ac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52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85898" y="2464033"/>
            <a:ext cx="403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웹 소켓을 통한 서버와의 연결 처리</a:t>
            </a:r>
            <a:endParaRPr lang="ko-KR" altLang="en-US" dirty="0"/>
          </a:p>
        </p:txBody>
      </p:sp>
      <p:pic>
        <p:nvPicPr>
          <p:cNvPr id="1026" name="Picture 2" descr="C:\Users\507-20\Desktop\img\파일 업로드\채팅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6316"/>
            <a:ext cx="4185898" cy="325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185898" y="726316"/>
            <a:ext cx="4958102" cy="107150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View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1028" name="Picture 4" descr="C:\Users\507-20\Desktop\img\파일 업로드\접속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832" y="923782"/>
            <a:ext cx="4842933" cy="68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꺾인 연결선 10"/>
          <p:cNvCxnSpPr/>
          <p:nvPr/>
        </p:nvCxnSpPr>
        <p:spPr>
          <a:xfrm flipV="1">
            <a:off x="2738624" y="726316"/>
            <a:ext cx="1464208" cy="1304191"/>
          </a:xfrm>
          <a:prstGeom prst="bentConnector3">
            <a:avLst>
              <a:gd name="adj1" fmla="val 29183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0651" y="5263874"/>
            <a:ext cx="4185898" cy="1200329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Business Logic</a:t>
            </a:r>
          </a:p>
          <a:p>
            <a:pPr marL="228600" indent="-228600">
              <a:buAutoNum type="arabicPeriod"/>
            </a:pPr>
            <a:r>
              <a:rPr lang="en-US" altLang="ko-KR" sz="1200" dirty="0" smtClean="0">
                <a:latin typeface="Consolas" panose="020B0609020204030204" pitchFamily="49" charset="0"/>
              </a:rPr>
              <a:t>Admin</a:t>
            </a:r>
            <a:r>
              <a:rPr lang="ko-KR" altLang="en-US" sz="1200" dirty="0" smtClean="0">
                <a:latin typeface="Consolas" panose="020B0609020204030204" pitchFamily="49" charset="0"/>
              </a:rPr>
              <a:t>과 프로젝트에 참여중인</a:t>
            </a:r>
            <a:r>
              <a:rPr lang="en-US" altLang="ko-KR" sz="1200" dirty="0" smtClean="0">
                <a:latin typeface="Consolas" panose="020B0609020204030204" pitchFamily="49" charset="0"/>
              </a:rPr>
              <a:t>, PM, </a:t>
            </a:r>
            <a:r>
              <a:rPr lang="ko-KR" altLang="en-US" sz="1200" dirty="0" smtClean="0">
                <a:latin typeface="Consolas" panose="020B0609020204030204" pitchFamily="49" charset="0"/>
              </a:rPr>
              <a:t>팀원만 사용가</a:t>
            </a:r>
            <a:r>
              <a:rPr lang="ko-KR" altLang="en-US" sz="1200" dirty="0">
                <a:latin typeface="Consolas" panose="020B0609020204030204" pitchFamily="49" charset="0"/>
              </a:rPr>
              <a:t>능</a:t>
            </a:r>
            <a:endParaRPr lang="en-US" altLang="ko-KR" sz="1200" dirty="0" smtClean="0"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Consolas" panose="020B0609020204030204" pitchFamily="49" charset="0"/>
              </a:rPr>
              <a:t>채팅입장 </a:t>
            </a:r>
            <a:r>
              <a:rPr lang="ko-KR" altLang="en-US" sz="1200" dirty="0" smtClean="0">
                <a:latin typeface="Consolas" panose="020B0609020204030204" pitchFamily="49" charset="0"/>
              </a:rPr>
              <a:t>버튼클릭 시 </a:t>
            </a:r>
            <a:r>
              <a:rPr lang="ko-KR" altLang="en-US" sz="1200" dirty="0"/>
              <a:t>서버에 </a:t>
            </a:r>
            <a:r>
              <a:rPr lang="en-US" altLang="ko-KR" sz="1200" dirty="0"/>
              <a:t>WEB SOCKET</a:t>
            </a:r>
            <a:r>
              <a:rPr lang="ko-KR" altLang="en-US" sz="1200" dirty="0"/>
              <a:t>통신으로 </a:t>
            </a:r>
            <a:r>
              <a:rPr lang="en-US" altLang="ko-KR" sz="1200" dirty="0" smtClean="0"/>
              <a:t>     </a:t>
            </a:r>
            <a:r>
              <a:rPr lang="ko-KR" altLang="en-US" sz="1200" dirty="0" smtClean="0"/>
              <a:t>접속</a:t>
            </a:r>
            <a:r>
              <a:rPr lang="ko-KR" altLang="en-US" sz="1200" dirty="0" smtClean="0">
                <a:latin typeface="Consolas" panose="020B0609020204030204" pitchFamily="49" charset="0"/>
              </a:rPr>
              <a:t>이 </a:t>
            </a:r>
            <a:r>
              <a:rPr lang="ko-KR" altLang="en-US" sz="1200" dirty="0" smtClean="0">
                <a:latin typeface="Consolas" panose="020B0609020204030204" pitchFamily="49" charset="0"/>
              </a:rPr>
              <a:t>가능</a:t>
            </a:r>
            <a:endParaRPr lang="en-US" altLang="ko-KR" sz="1200" dirty="0" smtClean="0"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Consolas" panose="020B0609020204030204" pitchFamily="49" charset="0"/>
              </a:rPr>
              <a:t>메시지 전송 시 접속중인 인원에게 내용이 보여진다</a:t>
            </a:r>
            <a:r>
              <a:rPr lang="en-US" altLang="ko-KR" sz="1200" dirty="0" smtClean="0">
                <a:latin typeface="Consolas" panose="020B0609020204030204" pitchFamily="49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Consolas" panose="020B0609020204030204" pitchFamily="49" charset="0"/>
              </a:rPr>
              <a:t>나가기 버튼으로 접속 종료</a:t>
            </a:r>
            <a:endParaRPr lang="en-US" altLang="ko-KR" sz="1200" dirty="0" smtClean="0">
              <a:latin typeface="Consolas" panose="020B0609020204030204" pitchFamily="49" charset="0"/>
            </a:endParaRPr>
          </a:p>
        </p:txBody>
      </p:sp>
      <p:cxnSp>
        <p:nvCxnSpPr>
          <p:cNvPr id="22" name="꺾인 연결선 21"/>
          <p:cNvCxnSpPr/>
          <p:nvPr/>
        </p:nvCxnSpPr>
        <p:spPr>
          <a:xfrm>
            <a:off x="3295461" y="2464033"/>
            <a:ext cx="890439" cy="369334"/>
          </a:xfrm>
          <a:prstGeom prst="bentConnector3">
            <a:avLst>
              <a:gd name="adj1" fmla="val 25598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4185898" y="1761856"/>
            <a:ext cx="4958102" cy="70217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FF0000"/>
                </a:solidFill>
              </a:rPr>
              <a:t>Handler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1030" name="Picture 6" descr="C:\Users\507-20\Desktop\img\파일 업로드\핸들 접속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549" y="2005106"/>
            <a:ext cx="4778565" cy="36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4185898" y="2826612"/>
            <a:ext cx="4958102" cy="136575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View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185898" y="4192365"/>
            <a:ext cx="4958102" cy="70217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FF0000"/>
                </a:solidFill>
              </a:rPr>
              <a:t>Handler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85898" y="4894542"/>
            <a:ext cx="495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/>
              <a:t>메시지를 전송해주고</a:t>
            </a:r>
            <a:r>
              <a:rPr lang="en-US" altLang="ko-KR" dirty="0"/>
              <a:t>, </a:t>
            </a:r>
            <a:r>
              <a:rPr lang="ko-KR" altLang="en-US" dirty="0"/>
              <a:t>전송 받을 때 처리 내용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4" name="Picture 3" descr="C:\Users\507-20\Desktop\img\파일 업로드\핸들 전송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203" y="4444983"/>
            <a:ext cx="4512708" cy="36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C:\Users\507-20\Desktop\img\파일 업로드\전송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91668"/>
            <a:ext cx="3048000" cy="111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52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567275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</a:t>
            </a:r>
            <a:endParaRPr lang="en-US" altLang="ko-KR" sz="2800" dirty="0" smtClean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sz="2800" dirty="0" err="1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리스크</a:t>
            </a:r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관리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84078" y="3685324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46806" y="3882924"/>
            <a:ext cx="5229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E7E6E6">
                    <a:lumMod val="5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이준석</a:t>
            </a:r>
            <a:endParaRPr lang="ko-KR" altLang="en-US" sz="1000" dirty="0">
              <a:solidFill>
                <a:srgbClr val="E7E6E6">
                  <a:lumMod val="50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032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-65902" y="468742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2025598" y="355750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412885" y="175681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55861" y="1691965"/>
            <a:ext cx="4464496" cy="3607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prstClr val="white"/>
                </a:solidFill>
              </a:rPr>
              <a:t>예약     지점안내     로그인     창업문의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00044" y="1292202"/>
            <a:ext cx="5463084" cy="80897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prstClr val="black"/>
                </a:solidFill>
              </a:rPr>
              <a:t>상단 메뉴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07306" y="2389291"/>
            <a:ext cx="1148219" cy="331963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prstClr val="black"/>
                </a:solidFill>
              </a:rPr>
              <a:t>사이드 메뉴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84360" y="2407279"/>
            <a:ext cx="31647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mtClean="0">
                <a:solidFill>
                  <a:prstClr val="black"/>
                </a:solidFill>
              </a:rPr>
              <a:t>이슈리스트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641234"/>
              </p:ext>
            </p:extLst>
          </p:nvPr>
        </p:nvGraphicFramePr>
        <p:xfrm>
          <a:off x="1536287" y="3165242"/>
          <a:ext cx="4179723" cy="1483995"/>
        </p:xfrm>
        <a:graphic>
          <a:graphicData uri="http://schemas.openxmlformats.org/drawingml/2006/table">
            <a:tbl>
              <a:tblPr firstRow="1" bandRow="1"/>
              <a:tblGrid>
                <a:gridCol w="811032"/>
                <a:gridCol w="1092998"/>
                <a:gridCol w="841972"/>
                <a:gridCol w="733331"/>
                <a:gridCol w="700390"/>
              </a:tblGrid>
              <a:tr h="38671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조회수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13620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13620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13620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13620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4722585" y="4740690"/>
            <a:ext cx="1007878" cy="265813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dirty="0" smtClean="0">
                <a:solidFill>
                  <a:prstClr val="black"/>
                </a:solidFill>
              </a:rPr>
              <a:t>글쓰</a:t>
            </a:r>
            <a:r>
              <a:rPr lang="ko-KR" altLang="en-US" sz="1500" dirty="0">
                <a:solidFill>
                  <a:prstClr val="black"/>
                </a:solidFill>
              </a:rPr>
              <a:t>기</a:t>
            </a:r>
            <a:endParaRPr lang="ko-KR" altLang="en-US" sz="1500" dirty="0">
              <a:solidFill>
                <a:prstClr val="black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73646"/>
              </p:ext>
            </p:extLst>
          </p:nvPr>
        </p:nvGraphicFramePr>
        <p:xfrm>
          <a:off x="2751687" y="4782997"/>
          <a:ext cx="166793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586"/>
                <a:gridCol w="333586"/>
                <a:gridCol w="333586"/>
                <a:gridCol w="333586"/>
                <a:gridCol w="333586"/>
              </a:tblGrid>
              <a:tr h="1749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&lt;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&gt;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직사각형 16"/>
          <p:cNvSpPr/>
          <p:nvPr/>
        </p:nvSpPr>
        <p:spPr>
          <a:xfrm>
            <a:off x="2070423" y="355750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89095" y="1033242"/>
            <a:ext cx="227279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dirty="0">
                <a:solidFill>
                  <a:prstClr val="black"/>
                </a:solidFill>
              </a:rPr>
              <a:t>페이지 크기 초기값 </a:t>
            </a:r>
            <a:r>
              <a:rPr lang="en-US" altLang="ko-KR" sz="1300" dirty="0">
                <a:solidFill>
                  <a:prstClr val="black"/>
                </a:solidFill>
              </a:rPr>
              <a:t>5 </a:t>
            </a:r>
            <a:endParaRPr lang="en-US" altLang="ko-KR" sz="1300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14260" y="1756819"/>
            <a:ext cx="227279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dirty="0">
                <a:solidFill>
                  <a:prstClr val="black"/>
                </a:solidFill>
              </a:rPr>
              <a:t>클릭 시 상세페이지 이동</a:t>
            </a:r>
            <a:endParaRPr lang="ko-KR" altLang="en-US" sz="1300" dirty="0">
              <a:solidFill>
                <a:prstClr val="black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448920" y="472774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5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412885" y="210920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14260" y="2109206"/>
            <a:ext cx="227279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dirty="0" smtClean="0">
                <a:solidFill>
                  <a:prstClr val="black"/>
                </a:solidFill>
              </a:rPr>
              <a:t>보여줄 블록 크기 </a:t>
            </a:r>
            <a:r>
              <a:rPr lang="en-US" altLang="ko-KR" sz="1300" dirty="0">
                <a:solidFill>
                  <a:prstClr val="black"/>
                </a:solidFill>
              </a:rPr>
              <a:t>5</a:t>
            </a:r>
            <a:endParaRPr lang="ko-KR" altLang="en-US" sz="1300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21659" y="2810749"/>
            <a:ext cx="1007878" cy="265813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dirty="0" smtClean="0">
                <a:solidFill>
                  <a:prstClr val="black"/>
                </a:solidFill>
              </a:rPr>
              <a:t>       </a:t>
            </a:r>
            <a:r>
              <a:rPr lang="en-US" altLang="ko-KR" sz="1500" dirty="0" smtClean="0">
                <a:solidFill>
                  <a:prstClr val="black"/>
                </a:solidFill>
              </a:rPr>
              <a:t>5</a:t>
            </a:r>
            <a:r>
              <a:rPr lang="ko-KR" altLang="en-US" sz="1500" dirty="0" smtClean="0">
                <a:solidFill>
                  <a:prstClr val="black"/>
                </a:solidFill>
              </a:rPr>
              <a:t>     ▼</a:t>
            </a:r>
            <a:endParaRPr lang="ko-KR" altLang="en-US" sz="1500" dirty="0">
              <a:solidFill>
                <a:prstClr val="black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79108" y="474247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412885" y="248149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5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14260" y="2481497"/>
            <a:ext cx="227279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dirty="0" smtClean="0">
                <a:solidFill>
                  <a:prstClr val="black"/>
                </a:solidFill>
              </a:rPr>
              <a:t>팀원</a:t>
            </a:r>
            <a:r>
              <a:rPr lang="en-US" altLang="ko-KR" sz="1300" dirty="0" smtClean="0">
                <a:solidFill>
                  <a:prstClr val="black"/>
                </a:solidFill>
              </a:rPr>
              <a:t>, PM, Admin</a:t>
            </a:r>
            <a:r>
              <a:rPr lang="ko-KR" altLang="en-US" sz="1300" dirty="0" smtClean="0">
                <a:solidFill>
                  <a:prstClr val="black"/>
                </a:solidFill>
              </a:rPr>
              <a:t>만 </a:t>
            </a:r>
            <a:r>
              <a:rPr lang="ko-KR" altLang="en-US" sz="1300" dirty="0" smtClean="0">
                <a:solidFill>
                  <a:prstClr val="black"/>
                </a:solidFill>
              </a:rPr>
              <a:t>작성 가능</a:t>
            </a:r>
            <a:endParaRPr lang="ko-KR" altLang="en-US" sz="1300" dirty="0">
              <a:solidFill>
                <a:prstClr val="black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리스크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관리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이슈리스트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21659" y="281164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548165" y="2816403"/>
            <a:ext cx="1190916" cy="265813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dirty="0" smtClean="0">
                <a:solidFill>
                  <a:prstClr val="black"/>
                </a:solidFill>
              </a:rPr>
              <a:t>     </a:t>
            </a:r>
            <a:r>
              <a:rPr lang="en-US" altLang="ko-KR" sz="1500" dirty="0" smtClean="0">
                <a:solidFill>
                  <a:prstClr val="black"/>
                </a:solidFill>
              </a:rPr>
              <a:t>1001</a:t>
            </a:r>
            <a:r>
              <a:rPr lang="ko-KR" altLang="en-US" sz="1500" dirty="0" smtClean="0">
                <a:solidFill>
                  <a:prstClr val="black"/>
                </a:solidFill>
              </a:rPr>
              <a:t>   </a:t>
            </a:r>
            <a:r>
              <a:rPr lang="ko-KR" altLang="en-US" sz="1500" dirty="0" smtClean="0">
                <a:solidFill>
                  <a:prstClr val="black"/>
                </a:solidFill>
              </a:rPr>
              <a:t>▼</a:t>
            </a:r>
            <a:endParaRPr lang="ko-KR" altLang="en-US" sz="1500" dirty="0">
              <a:solidFill>
                <a:prstClr val="black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48165" y="281729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47" name="직사각형 16"/>
          <p:cNvSpPr/>
          <p:nvPr/>
        </p:nvSpPr>
        <p:spPr>
          <a:xfrm>
            <a:off x="6400301" y="141066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714260" y="1395940"/>
            <a:ext cx="227279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dirty="0" smtClean="0">
                <a:solidFill>
                  <a:prstClr val="black"/>
                </a:solidFill>
              </a:rPr>
              <a:t>프로젝트 번호 초기값 </a:t>
            </a:r>
            <a:r>
              <a:rPr lang="en-US" altLang="ko-KR" sz="1300" dirty="0" smtClean="0">
                <a:solidFill>
                  <a:prstClr val="black"/>
                </a:solidFill>
              </a:rPr>
              <a:t>1001 </a:t>
            </a:r>
            <a:endParaRPr lang="en-US" altLang="ko-KR" sz="1300" dirty="0">
              <a:solidFill>
                <a:prstClr val="black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448920" y="2817294"/>
            <a:ext cx="1208052" cy="265813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dirty="0" smtClean="0">
                <a:solidFill>
                  <a:prstClr val="black"/>
                </a:solidFill>
              </a:rPr>
              <a:t>검색 창</a:t>
            </a:r>
            <a:endParaRPr lang="ko-KR" altLang="en-US" sz="15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10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55861" y="1691965"/>
            <a:ext cx="4464496" cy="3607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prstClr val="white"/>
                </a:solidFill>
              </a:rPr>
              <a:t>예약     지점안내     로그인     창업문의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89694" y="1292202"/>
            <a:ext cx="5463084" cy="80897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prstClr val="black"/>
                </a:solidFill>
              </a:rPr>
              <a:t>상단 메뉴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689095" y="1033786"/>
            <a:ext cx="227279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dirty="0" smtClean="0">
                <a:solidFill>
                  <a:prstClr val="black"/>
                </a:solidFill>
              </a:rPr>
              <a:t>파일 첨부 기능</a:t>
            </a:r>
            <a:endParaRPr lang="ko-KR" altLang="en-US" sz="1300" dirty="0">
              <a:solidFill>
                <a:prstClr val="black"/>
              </a:solidFill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505192" y="2392788"/>
          <a:ext cx="5312620" cy="1560648"/>
        </p:xfrm>
        <a:graphic>
          <a:graphicData uri="http://schemas.openxmlformats.org/drawingml/2006/table">
            <a:tbl>
              <a:tblPr firstRow="1" bandRow="1"/>
              <a:tblGrid>
                <a:gridCol w="1327430"/>
                <a:gridCol w="3295190"/>
                <a:gridCol w="690000"/>
              </a:tblGrid>
              <a:tr h="52021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2021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2021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첨부 파일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첨부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3730446" y="4115590"/>
            <a:ext cx="1007878" cy="265813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dirty="0" smtClean="0">
                <a:solidFill>
                  <a:prstClr val="black"/>
                </a:solidFill>
              </a:rPr>
              <a:t>등록</a:t>
            </a:r>
            <a:endParaRPr lang="ko-KR" altLang="en-US" sz="1500" dirty="0">
              <a:solidFill>
                <a:prstClr val="black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738324" y="4115590"/>
            <a:ext cx="1114454" cy="265813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 smtClean="0">
                <a:solidFill>
                  <a:prstClr val="black"/>
                </a:solidFill>
              </a:rPr>
              <a:t>조회화면으로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리스크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관리 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작성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829710" y="346121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24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3528" y="1070714"/>
            <a:ext cx="5616624" cy="5246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8659" y="1337027"/>
            <a:ext cx="5463084" cy="51894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prstClr val="black"/>
                </a:solidFill>
              </a:rPr>
              <a:t>상단 메뉴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102223"/>
              </p:ext>
            </p:extLst>
          </p:nvPr>
        </p:nvGraphicFramePr>
        <p:xfrm>
          <a:off x="507725" y="2065464"/>
          <a:ext cx="5312620" cy="1948369"/>
        </p:xfrm>
        <a:graphic>
          <a:graphicData uri="http://schemas.openxmlformats.org/drawingml/2006/table">
            <a:tbl>
              <a:tblPr firstRow="1" bandRow="1"/>
              <a:tblGrid>
                <a:gridCol w="1327430"/>
                <a:gridCol w="1325496"/>
                <a:gridCol w="1414485"/>
                <a:gridCol w="1245209"/>
              </a:tblGrid>
              <a:tr h="32228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2228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수정일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4328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</a:tr>
              <a:tr h="32228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첨부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</a:tr>
              <a:tr h="16114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해경방안 작성일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6114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해결방안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2452229" y="4215988"/>
            <a:ext cx="1007878" cy="265813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dirty="0">
                <a:solidFill>
                  <a:prstClr val="black"/>
                </a:solidFill>
              </a:rPr>
              <a:t>수정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812467" y="4210857"/>
            <a:ext cx="1007878" cy="265813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dirty="0" err="1">
                <a:solidFill>
                  <a:prstClr val="black"/>
                </a:solidFill>
              </a:rPr>
              <a:t>뒤로가기</a:t>
            </a:r>
            <a:endParaRPr lang="ko-KR" altLang="en-US" sz="1500" dirty="0">
              <a:solidFill>
                <a:prstClr val="black"/>
              </a:solidFill>
            </a:endParaRPr>
          </a:p>
        </p:txBody>
      </p:sp>
      <p:sp>
        <p:nvSpPr>
          <p:cNvPr id="39" name="직사각형 50"/>
          <p:cNvSpPr/>
          <p:nvPr/>
        </p:nvSpPr>
        <p:spPr>
          <a:xfrm>
            <a:off x="431886" y="4587937"/>
            <a:ext cx="4931456" cy="40448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err="1">
                <a:solidFill>
                  <a:prstClr val="black"/>
                </a:solidFill>
              </a:rPr>
              <a:t>댓글작성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0" name="직사각형 50"/>
          <p:cNvSpPr/>
          <p:nvPr/>
        </p:nvSpPr>
        <p:spPr>
          <a:xfrm>
            <a:off x="5398622" y="4770456"/>
            <a:ext cx="480621" cy="221967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smtClean="0">
                <a:solidFill>
                  <a:prstClr val="black"/>
                </a:solidFill>
              </a:rPr>
              <a:t>입력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41" name="직사각형 50"/>
          <p:cNvSpPr/>
          <p:nvPr/>
        </p:nvSpPr>
        <p:spPr>
          <a:xfrm>
            <a:off x="420810" y="5091649"/>
            <a:ext cx="4931456" cy="33272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prstClr val="black"/>
                </a:solidFill>
              </a:rPr>
              <a:t>작성자 </a:t>
            </a:r>
            <a:r>
              <a:rPr lang="en-US" altLang="ko-KR" sz="1000" dirty="0">
                <a:solidFill>
                  <a:prstClr val="black"/>
                </a:solidFill>
              </a:rPr>
              <a:t>|</a:t>
            </a:r>
            <a:r>
              <a:rPr lang="ko-KR" altLang="en-US" sz="1000" dirty="0">
                <a:solidFill>
                  <a:prstClr val="black"/>
                </a:solidFill>
              </a:rPr>
              <a:t> 작성일 </a:t>
            </a:r>
            <a:r>
              <a:rPr lang="en-US" altLang="ko-KR" sz="1000" dirty="0">
                <a:solidFill>
                  <a:prstClr val="black"/>
                </a:solidFill>
              </a:rPr>
              <a:t>|</a:t>
            </a:r>
            <a:r>
              <a:rPr lang="ko-KR" altLang="en-US" sz="1000" dirty="0">
                <a:solidFill>
                  <a:prstClr val="black"/>
                </a:solidFill>
              </a:rPr>
              <a:t>삭제 수정 </a:t>
            </a:r>
            <a:r>
              <a:rPr lang="ko-KR" altLang="en-US" sz="1000" dirty="0" err="1">
                <a:solidFill>
                  <a:prstClr val="black"/>
                </a:solidFill>
              </a:rPr>
              <a:t>댓글</a:t>
            </a:r>
            <a:endParaRPr lang="ko-KR" altLang="en-US" sz="10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ko-KR" altLang="en-US" sz="1000" dirty="0" err="1">
                <a:solidFill>
                  <a:prstClr val="black"/>
                </a:solidFill>
              </a:rPr>
              <a:t>댓글</a:t>
            </a:r>
            <a:r>
              <a:rPr lang="en-US" altLang="ko-KR" sz="1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2" name="직사각형 50"/>
          <p:cNvSpPr/>
          <p:nvPr/>
        </p:nvSpPr>
        <p:spPr>
          <a:xfrm>
            <a:off x="963513" y="5490370"/>
            <a:ext cx="4388753" cy="33272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prstClr val="black"/>
                </a:solidFill>
              </a:rPr>
              <a:t>작성자 </a:t>
            </a:r>
            <a:r>
              <a:rPr lang="en-US" altLang="ko-KR" sz="1000" dirty="0">
                <a:solidFill>
                  <a:prstClr val="black"/>
                </a:solidFill>
              </a:rPr>
              <a:t>|</a:t>
            </a:r>
            <a:r>
              <a:rPr lang="ko-KR" altLang="en-US" sz="1000" dirty="0">
                <a:solidFill>
                  <a:prstClr val="black"/>
                </a:solidFill>
              </a:rPr>
              <a:t> 작성일 </a:t>
            </a:r>
            <a:r>
              <a:rPr lang="en-US" altLang="ko-KR" sz="1000" dirty="0">
                <a:solidFill>
                  <a:prstClr val="black"/>
                </a:solidFill>
              </a:rPr>
              <a:t>|</a:t>
            </a:r>
            <a:r>
              <a:rPr lang="ko-KR" altLang="en-US" sz="1000" dirty="0">
                <a:solidFill>
                  <a:prstClr val="black"/>
                </a:solidFill>
              </a:rPr>
              <a:t>삭제 수정 </a:t>
            </a:r>
            <a:r>
              <a:rPr lang="ko-KR" altLang="en-US" sz="1000" dirty="0" err="1">
                <a:solidFill>
                  <a:prstClr val="black"/>
                </a:solidFill>
              </a:rPr>
              <a:t>댓글</a:t>
            </a:r>
            <a:endParaRPr lang="ko-KR" altLang="en-US" sz="10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ko-KR" altLang="en-US" sz="1000" dirty="0" err="1">
                <a:solidFill>
                  <a:prstClr val="black"/>
                </a:solidFill>
              </a:rPr>
              <a:t>댓글</a:t>
            </a:r>
            <a:r>
              <a:rPr lang="en-US" altLang="ko-KR" sz="1000" dirty="0">
                <a:solidFill>
                  <a:prstClr val="black"/>
                </a:solidFill>
              </a:rPr>
              <a:t>1</a:t>
            </a:r>
            <a:r>
              <a:rPr lang="ko-KR" altLang="en-US" sz="1000" dirty="0">
                <a:solidFill>
                  <a:prstClr val="black"/>
                </a:solidFill>
              </a:rPr>
              <a:t>의 </a:t>
            </a:r>
            <a:r>
              <a:rPr lang="ko-KR" altLang="en-US" sz="1000" dirty="0" err="1">
                <a:solidFill>
                  <a:prstClr val="black"/>
                </a:solidFill>
              </a:rPr>
              <a:t>댓글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43" name="직사각형 50"/>
          <p:cNvSpPr/>
          <p:nvPr/>
        </p:nvSpPr>
        <p:spPr>
          <a:xfrm>
            <a:off x="431885" y="5855864"/>
            <a:ext cx="4931456" cy="33272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prstClr val="black"/>
                </a:solidFill>
              </a:rPr>
              <a:t>작성자 </a:t>
            </a:r>
            <a:r>
              <a:rPr lang="en-US" altLang="ko-KR" sz="1000">
                <a:solidFill>
                  <a:prstClr val="black"/>
                </a:solidFill>
              </a:rPr>
              <a:t>|</a:t>
            </a:r>
            <a:r>
              <a:rPr lang="ko-KR" altLang="en-US" sz="1000">
                <a:solidFill>
                  <a:prstClr val="black"/>
                </a:solidFill>
              </a:rPr>
              <a:t> 작성일 </a:t>
            </a:r>
            <a:r>
              <a:rPr lang="en-US" altLang="ko-KR" sz="1000">
                <a:solidFill>
                  <a:prstClr val="black"/>
                </a:solidFill>
              </a:rPr>
              <a:t>|</a:t>
            </a:r>
            <a:r>
              <a:rPr lang="ko-KR" altLang="en-US" sz="1000">
                <a:solidFill>
                  <a:prstClr val="black"/>
                </a:solidFill>
              </a:rPr>
              <a:t>삭제 수정 댓글</a:t>
            </a:r>
          </a:p>
          <a:p>
            <a:pPr>
              <a:defRPr/>
            </a:pPr>
            <a:r>
              <a:rPr lang="ko-KR" altLang="en-US" sz="1000">
                <a:solidFill>
                  <a:prstClr val="black"/>
                </a:solidFill>
              </a:rPr>
              <a:t>댓글</a:t>
            </a:r>
            <a:r>
              <a:rPr lang="en-US" altLang="ko-KR" sz="100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46" name="직사각형 16"/>
          <p:cNvSpPr/>
          <p:nvPr/>
        </p:nvSpPr>
        <p:spPr>
          <a:xfrm>
            <a:off x="1868238" y="316080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89095" y="1033242"/>
            <a:ext cx="227279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dirty="0">
                <a:solidFill>
                  <a:prstClr val="black"/>
                </a:solidFill>
              </a:rPr>
              <a:t>파일 첨부</a:t>
            </a:r>
          </a:p>
        </p:txBody>
      </p:sp>
      <p:sp>
        <p:nvSpPr>
          <p:cNvPr id="48" name="직사각형 16"/>
          <p:cNvSpPr/>
          <p:nvPr/>
        </p:nvSpPr>
        <p:spPr>
          <a:xfrm>
            <a:off x="5078601" y="509164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5" name="직사각형 16"/>
          <p:cNvSpPr/>
          <p:nvPr/>
        </p:nvSpPr>
        <p:spPr>
          <a:xfrm>
            <a:off x="6387636" y="145488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93128" y="1440160"/>
            <a:ext cx="227279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dirty="0" smtClean="0">
                <a:solidFill>
                  <a:prstClr val="black"/>
                </a:solidFill>
              </a:rPr>
              <a:t>해결방안 </a:t>
            </a:r>
            <a:r>
              <a:rPr lang="ko-KR" altLang="en-US" sz="1300" dirty="0" smtClean="0">
                <a:solidFill>
                  <a:prstClr val="black"/>
                </a:solidFill>
              </a:rPr>
              <a:t>작성 </a:t>
            </a:r>
            <a:r>
              <a:rPr lang="en-US" altLang="ko-KR" sz="1300" dirty="0" smtClean="0">
                <a:solidFill>
                  <a:prstClr val="black"/>
                </a:solidFill>
              </a:rPr>
              <a:t>:</a:t>
            </a:r>
            <a:r>
              <a:rPr lang="ko-KR" altLang="en-US" sz="1300" dirty="0" smtClean="0">
                <a:solidFill>
                  <a:prstClr val="black"/>
                </a:solidFill>
              </a:rPr>
              <a:t> </a:t>
            </a:r>
            <a:r>
              <a:rPr lang="ko-KR" altLang="en-US" sz="1300" dirty="0" smtClean="0">
                <a:solidFill>
                  <a:prstClr val="black"/>
                </a:solidFill>
              </a:rPr>
              <a:t>팀장</a:t>
            </a:r>
            <a:r>
              <a:rPr lang="en-US" altLang="ko-KR" sz="1300" dirty="0" smtClean="0">
                <a:solidFill>
                  <a:prstClr val="black"/>
                </a:solidFill>
              </a:rPr>
              <a:t>, Admin</a:t>
            </a:r>
            <a:r>
              <a:rPr lang="ko-KR" altLang="en-US" sz="1300" dirty="0" smtClean="0">
                <a:solidFill>
                  <a:prstClr val="black"/>
                </a:solidFill>
              </a:rPr>
              <a:t>만 </a:t>
            </a:r>
            <a:r>
              <a:rPr lang="ko-KR" altLang="en-US" sz="1300" dirty="0" smtClean="0">
                <a:solidFill>
                  <a:prstClr val="black"/>
                </a:solidFill>
              </a:rPr>
              <a:t>가능</a:t>
            </a:r>
            <a:endParaRPr lang="ko-KR" altLang="en-US" sz="1300" dirty="0">
              <a:solidFill>
                <a:prstClr val="black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518196" y="4210858"/>
            <a:ext cx="1248345" cy="265813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smtClean="0">
                <a:solidFill>
                  <a:prstClr val="black"/>
                </a:solidFill>
              </a:rPr>
              <a:t>해결방</a:t>
            </a:r>
            <a:r>
              <a:rPr lang="ko-KR" altLang="en-US" sz="1200">
                <a:solidFill>
                  <a:prstClr val="black"/>
                </a:solidFill>
              </a:rPr>
              <a:t>안</a:t>
            </a:r>
            <a:r>
              <a:rPr lang="ko-KR" altLang="en-US" sz="1200" smtClean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저장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8" name="직사각형 16"/>
          <p:cNvSpPr/>
          <p:nvPr/>
        </p:nvSpPr>
        <p:spPr>
          <a:xfrm>
            <a:off x="1850733" y="376310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9" name="직사각형 16"/>
          <p:cNvSpPr/>
          <p:nvPr/>
        </p:nvSpPr>
        <p:spPr>
          <a:xfrm>
            <a:off x="6383603" y="194311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89095" y="1928395"/>
            <a:ext cx="227279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dirty="0" smtClean="0">
                <a:solidFill>
                  <a:prstClr val="black"/>
                </a:solidFill>
              </a:rPr>
              <a:t>수정 </a:t>
            </a:r>
            <a:r>
              <a:rPr lang="en-US" altLang="ko-KR" sz="1300" dirty="0" smtClean="0">
                <a:solidFill>
                  <a:prstClr val="black"/>
                </a:solidFill>
              </a:rPr>
              <a:t>: </a:t>
            </a:r>
            <a:r>
              <a:rPr lang="ko-KR" altLang="en-US" sz="1300" dirty="0" smtClean="0">
                <a:solidFill>
                  <a:prstClr val="black"/>
                </a:solidFill>
              </a:rPr>
              <a:t>작성</a:t>
            </a:r>
            <a:r>
              <a:rPr lang="ko-KR" altLang="en-US" sz="1300" dirty="0">
                <a:solidFill>
                  <a:prstClr val="black"/>
                </a:solidFill>
              </a:rPr>
              <a:t>자</a:t>
            </a:r>
            <a:r>
              <a:rPr lang="ko-KR" altLang="en-US" sz="1300" dirty="0" smtClean="0">
                <a:solidFill>
                  <a:prstClr val="black"/>
                </a:solidFill>
              </a:rPr>
              <a:t>만 </a:t>
            </a:r>
            <a:r>
              <a:rPr lang="ko-KR" altLang="en-US" sz="1300" dirty="0" smtClean="0">
                <a:solidFill>
                  <a:prstClr val="black"/>
                </a:solidFill>
              </a:rPr>
              <a:t>가능 </a:t>
            </a:r>
            <a:r>
              <a:rPr lang="en-US" altLang="ko-KR" sz="1300" dirty="0" smtClean="0">
                <a:solidFill>
                  <a:prstClr val="black"/>
                </a:solidFill>
              </a:rPr>
              <a:t> </a:t>
            </a:r>
            <a:endParaRPr lang="ko-KR" altLang="en-US" sz="1300" dirty="0">
              <a:solidFill>
                <a:prstClr val="black"/>
              </a:solidFill>
            </a:endParaRPr>
          </a:p>
        </p:txBody>
      </p:sp>
      <p:sp>
        <p:nvSpPr>
          <p:cNvPr id="61" name="직사각형 16"/>
          <p:cNvSpPr/>
          <p:nvPr/>
        </p:nvSpPr>
        <p:spPr>
          <a:xfrm>
            <a:off x="6383603" y="238238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89095" y="2367666"/>
            <a:ext cx="227279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dirty="0" err="1">
                <a:solidFill>
                  <a:prstClr val="black"/>
                </a:solidFill>
              </a:rPr>
              <a:t>댓글</a:t>
            </a:r>
            <a:r>
              <a:rPr lang="ko-KR" altLang="en-US" sz="1300" dirty="0">
                <a:solidFill>
                  <a:prstClr val="black"/>
                </a:solidFill>
              </a:rPr>
              <a:t> </a:t>
            </a:r>
            <a:r>
              <a:rPr lang="en-US" altLang="ko-KR" sz="1300" dirty="0">
                <a:solidFill>
                  <a:prstClr val="black"/>
                </a:solidFill>
              </a:rPr>
              <a:t>,</a:t>
            </a:r>
            <a:r>
              <a:rPr lang="ko-KR" altLang="en-US" sz="1300" dirty="0">
                <a:solidFill>
                  <a:prstClr val="black"/>
                </a:solidFill>
              </a:rPr>
              <a:t> </a:t>
            </a:r>
            <a:r>
              <a:rPr lang="ko-KR" altLang="en-US" sz="1300" dirty="0" err="1">
                <a:solidFill>
                  <a:prstClr val="black"/>
                </a:solidFill>
              </a:rPr>
              <a:t>대댓글</a:t>
            </a:r>
            <a:r>
              <a:rPr lang="ko-KR" altLang="en-US" sz="1300" dirty="0">
                <a:solidFill>
                  <a:prstClr val="black"/>
                </a:solidFill>
              </a:rPr>
              <a:t> </a:t>
            </a:r>
            <a:r>
              <a:rPr lang="ko-KR" altLang="en-US" sz="1300" dirty="0" smtClean="0">
                <a:solidFill>
                  <a:prstClr val="black"/>
                </a:solidFill>
              </a:rPr>
              <a:t>기능 제한 없음</a:t>
            </a:r>
            <a:endParaRPr lang="ko-KR" altLang="en-US" sz="1300" dirty="0">
              <a:solidFill>
                <a:prstClr val="black"/>
              </a:solidFill>
            </a:endParaRPr>
          </a:p>
        </p:txBody>
      </p:sp>
      <p:sp>
        <p:nvSpPr>
          <p:cNvPr id="63" name="직사각형 16"/>
          <p:cNvSpPr/>
          <p:nvPr/>
        </p:nvSpPr>
        <p:spPr>
          <a:xfrm>
            <a:off x="2350284" y="421777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리스크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관리 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상세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032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836463"/>
              </p:ext>
            </p:extLst>
          </p:nvPr>
        </p:nvGraphicFramePr>
        <p:xfrm>
          <a:off x="1841216" y="2391446"/>
          <a:ext cx="2402541" cy="2361568"/>
        </p:xfrm>
        <a:graphic>
          <a:graphicData uri="http://schemas.openxmlformats.org/drawingml/2006/table">
            <a:tbl>
              <a:tblPr firstRow="1" bandRow="1"/>
              <a:tblGrid>
                <a:gridCol w="466188"/>
                <a:gridCol w="752667"/>
                <a:gridCol w="407406"/>
                <a:gridCol w="388140"/>
                <a:gridCol w="388140"/>
              </a:tblGrid>
              <a:tr h="31609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조회수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532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532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532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532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442447" y="4827555"/>
            <a:ext cx="778895" cy="265813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dirty="0" smtClean="0">
                <a:solidFill>
                  <a:prstClr val="black"/>
                </a:solidFill>
              </a:rPr>
              <a:t>등록</a:t>
            </a:r>
            <a:endParaRPr lang="ko-KR" altLang="en-US" sz="1500" dirty="0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30289" y="1337027"/>
            <a:ext cx="1976946" cy="518944"/>
          </a:xfrm>
          <a:prstGeom prst="rect">
            <a:avLst/>
          </a:prstGeom>
          <a:solidFill>
            <a:schemeClr val="l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prstClr val="black"/>
                </a:solidFill>
              </a:rPr>
              <a:t>상단 메뉴</a:t>
            </a:r>
          </a:p>
        </p:txBody>
      </p:sp>
      <p:sp>
        <p:nvSpPr>
          <p:cNvPr id="16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89095" y="1033242"/>
            <a:ext cx="227279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dirty="0" smtClean="0">
                <a:solidFill>
                  <a:prstClr val="black"/>
                </a:solidFill>
              </a:rPr>
              <a:t>제목으로 검색</a:t>
            </a:r>
            <a:endParaRPr lang="ko-KR" altLang="en-US" sz="1300" dirty="0">
              <a:solidFill>
                <a:prstClr val="black"/>
              </a:solidFill>
            </a:endParaRPr>
          </a:p>
        </p:txBody>
      </p:sp>
      <p:sp>
        <p:nvSpPr>
          <p:cNvPr id="20" name="직사각형 16"/>
          <p:cNvSpPr/>
          <p:nvPr/>
        </p:nvSpPr>
        <p:spPr>
          <a:xfrm>
            <a:off x="2768822" y="201989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리스크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관리 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이슈리스트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13290" y="2056803"/>
            <a:ext cx="1208052" cy="265813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dirty="0" smtClean="0">
                <a:solidFill>
                  <a:prstClr val="black"/>
                </a:solidFill>
              </a:rPr>
              <a:t>검색 창</a:t>
            </a:r>
            <a:endParaRPr lang="ko-KR" altLang="en-US" sz="1500" dirty="0">
              <a:solidFill>
                <a:prstClr val="black"/>
              </a:solidFill>
            </a:endParaRPr>
          </a:p>
        </p:txBody>
      </p:sp>
      <p:sp>
        <p:nvSpPr>
          <p:cNvPr id="23" name="직사각형 16"/>
          <p:cNvSpPr/>
          <p:nvPr/>
        </p:nvSpPr>
        <p:spPr>
          <a:xfrm>
            <a:off x="1756624" y="228392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0" name="직사각형 16"/>
          <p:cNvSpPr/>
          <p:nvPr/>
        </p:nvSpPr>
        <p:spPr>
          <a:xfrm>
            <a:off x="6383603" y="146502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89095" y="1450305"/>
            <a:ext cx="227279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dirty="0" err="1" smtClean="0">
                <a:solidFill>
                  <a:prstClr val="black"/>
                </a:solidFill>
              </a:rPr>
              <a:t>리사이클러뷰</a:t>
            </a:r>
            <a:r>
              <a:rPr lang="ko-KR" altLang="en-US" sz="1300" dirty="0" smtClean="0">
                <a:solidFill>
                  <a:prstClr val="black"/>
                </a:solidFill>
              </a:rPr>
              <a:t> 사용</a:t>
            </a:r>
            <a:endParaRPr lang="ko-KR" altLang="en-US" sz="13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20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807616" y="2300030"/>
          <a:ext cx="2418726" cy="1560648"/>
        </p:xfrm>
        <a:graphic>
          <a:graphicData uri="http://schemas.openxmlformats.org/drawingml/2006/table">
            <a:tbl>
              <a:tblPr firstRow="1" bandRow="1"/>
              <a:tblGrid>
                <a:gridCol w="604351"/>
                <a:gridCol w="1308386"/>
                <a:gridCol w="505989"/>
              </a:tblGrid>
              <a:tr h="52021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2021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2021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첨부 파일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첨부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339111" y="3999044"/>
            <a:ext cx="778895" cy="265813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dirty="0" smtClean="0">
                <a:solidFill>
                  <a:prstClr val="black"/>
                </a:solidFill>
              </a:rPr>
              <a:t>등록</a:t>
            </a:r>
            <a:endParaRPr lang="ko-KR" altLang="en-US" sz="1500" dirty="0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67231" y="3999044"/>
            <a:ext cx="1051686" cy="265813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prstClr val="black"/>
                </a:solidFill>
              </a:rPr>
              <a:t>조회화면으로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30289" y="1337027"/>
            <a:ext cx="1976946" cy="518944"/>
          </a:xfrm>
          <a:prstGeom prst="rect">
            <a:avLst/>
          </a:prstGeom>
          <a:solidFill>
            <a:schemeClr val="l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prstClr val="black"/>
                </a:solidFill>
              </a:rPr>
              <a:t>상단 메뉴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리스크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관리 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작성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170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313</Words>
  <Application>Microsoft Office PowerPoint</Application>
  <PresentationFormat>화면 슬라이드 쇼(4:3)</PresentationFormat>
  <Paragraphs>148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굴림</vt:lpstr>
      <vt:lpstr>Arial</vt:lpstr>
      <vt:lpstr>맑은 고딕</vt:lpstr>
      <vt:lpstr>나눔스퀘어_ac</vt:lpstr>
      <vt:lpstr>Calibri Light</vt:lpstr>
      <vt:lpstr>Consolas</vt:lpstr>
      <vt:lpstr>Calibri</vt:lpstr>
      <vt:lpstr>타이포_스톰 B</vt:lpstr>
      <vt:lpstr>메인 레이아웃_1</vt:lpstr>
      <vt:lpstr>Office 테마</vt:lpstr>
      <vt:lpstr>목차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507-20</cp:lastModifiedBy>
  <cp:revision>83</cp:revision>
  <dcterms:created xsi:type="dcterms:W3CDTF">2020-05-05T13:43:36Z</dcterms:created>
  <dcterms:modified xsi:type="dcterms:W3CDTF">2020-05-29T05:52:35Z</dcterms:modified>
</cp:coreProperties>
</file>