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  <p:sldMasterId id="2147483674" r:id="rId2"/>
    <p:sldMasterId id="2147483676" r:id="rId3"/>
  </p:sldMasterIdLst>
  <p:notesMasterIdLst>
    <p:notesMasterId r:id="rId38"/>
  </p:notesMasterIdLst>
  <p:sldIdLst>
    <p:sldId id="557" r:id="rId4"/>
    <p:sldId id="548" r:id="rId5"/>
    <p:sldId id="549" r:id="rId6"/>
    <p:sldId id="551" r:id="rId7"/>
    <p:sldId id="558" r:id="rId8"/>
    <p:sldId id="552" r:id="rId9"/>
    <p:sldId id="553" r:id="rId10"/>
    <p:sldId id="555" r:id="rId11"/>
    <p:sldId id="556" r:id="rId12"/>
    <p:sldId id="554" r:id="rId13"/>
    <p:sldId id="559" r:id="rId14"/>
    <p:sldId id="527" r:id="rId15"/>
    <p:sldId id="520" r:id="rId16"/>
    <p:sldId id="530" r:id="rId17"/>
    <p:sldId id="532" r:id="rId18"/>
    <p:sldId id="533" r:id="rId19"/>
    <p:sldId id="560" r:id="rId20"/>
    <p:sldId id="521" r:id="rId21"/>
    <p:sldId id="534" r:id="rId22"/>
    <p:sldId id="546" r:id="rId23"/>
    <p:sldId id="547" r:id="rId24"/>
    <p:sldId id="535" r:id="rId25"/>
    <p:sldId id="536" r:id="rId26"/>
    <p:sldId id="537" r:id="rId27"/>
    <p:sldId id="538" r:id="rId28"/>
    <p:sldId id="539" r:id="rId29"/>
    <p:sldId id="540" r:id="rId30"/>
    <p:sldId id="541" r:id="rId31"/>
    <p:sldId id="542" r:id="rId32"/>
    <p:sldId id="543" r:id="rId33"/>
    <p:sldId id="544" r:id="rId34"/>
    <p:sldId id="545" r:id="rId35"/>
    <p:sldId id="506" r:id="rId36"/>
    <p:sldId id="517" r:id="rId37"/>
  </p:sldIdLst>
  <p:sldSz cx="9144000" cy="6858000" type="screen4x3"/>
  <p:notesSz cx="6858000" cy="9144000"/>
  <p:embeddedFontLst>
    <p:embeddedFont>
      <p:font typeface="맑은 고딕" panose="020B0503020000020004" pitchFamily="50" charset="-127"/>
      <p:regular r:id="rId39"/>
      <p:bold r:id="rId40"/>
    </p:embeddedFont>
    <p:embeddedFont>
      <p:font typeface="나눔스퀘어_ac" panose="020B0600000101010101" pitchFamily="50" charset="-127"/>
      <p:regular r:id="rId41"/>
    </p:embeddedFont>
    <p:embeddedFont>
      <p:font typeface="나눔스퀘어_ac ExtraBold" panose="020B0600000101010101" pitchFamily="50" charset="-127"/>
      <p:bold r:id="rId42"/>
    </p:embeddedFont>
    <p:embeddedFont>
      <p:font typeface="타이포_스톰 B" panose="02020503020101020101" pitchFamily="18" charset="-127"/>
      <p:regular r:id="rId43"/>
    </p:embeddedFont>
    <p:embeddedFont>
      <p:font typeface="나눔스퀘어_ac Bold" panose="020B0600000101010101" pitchFamily="50" charset="-127"/>
      <p:bold r:id="rId44"/>
    </p:embeddedFont>
    <p:embeddedFont>
      <p:font typeface="Consolas" panose="020B0609020204030204" pitchFamily="49" charset="0"/>
      <p:regular r:id="rId45"/>
      <p:bold r:id="rId46"/>
      <p:italic r:id="rId47"/>
      <p:boldItalic r:id="rId4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C3BB"/>
    <a:srgbClr val="17375E"/>
    <a:srgbClr val="FDBBC1"/>
    <a:srgbClr val="F27E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64" autoAdjust="0"/>
    <p:restoredTop sz="96429" autoAdjust="0"/>
  </p:normalViewPr>
  <p:slideViewPr>
    <p:cSldViewPr snapToGrid="0">
      <p:cViewPr varScale="1">
        <p:scale>
          <a:sx n="104" d="100"/>
          <a:sy n="104" d="100"/>
        </p:scale>
        <p:origin x="75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font" Target="fonts/font1.fntdata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font" Target="fonts/font4.fntdata"/><Relationship Id="rId47" Type="http://schemas.openxmlformats.org/officeDocument/2006/relationships/font" Target="fonts/font9.fntdata"/><Relationship Id="rId50" Type="http://schemas.openxmlformats.org/officeDocument/2006/relationships/viewProps" Target="view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font" Target="fonts/font2.fntdata"/><Relationship Id="rId45" Type="http://schemas.openxmlformats.org/officeDocument/2006/relationships/font" Target="fonts/font7.fntdata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font" Target="fonts/font6.fntdata"/><Relationship Id="rId52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font" Target="fonts/font5.fntdata"/><Relationship Id="rId48" Type="http://schemas.openxmlformats.org/officeDocument/2006/relationships/font" Target="fonts/font10.fntdata"/><Relationship Id="rId8" Type="http://schemas.openxmlformats.org/officeDocument/2006/relationships/slide" Target="slides/slide5.xml"/><Relationship Id="rId51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notesMaster" Target="notesMasters/notesMaster1.xml"/><Relationship Id="rId46" Type="http://schemas.openxmlformats.org/officeDocument/2006/relationships/font" Target="fonts/font8.fntdata"/><Relationship Id="rId20" Type="http://schemas.openxmlformats.org/officeDocument/2006/relationships/slide" Target="slides/slide17.xml"/><Relationship Id="rId41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C72940-44EF-4FB7-AB25-A5F13213BF8F}" type="datetimeFigureOut">
              <a:rPr lang="ko-KR" altLang="en-US" smtClean="0"/>
              <a:t>2020-06-01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EE9E92-FDD1-4DC3-860A-956C9F2D4B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6297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8830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1142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76975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65680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7223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0412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6038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335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7076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8337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0829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5220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0955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94C3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3429004"/>
            <a:ext cx="9144000" cy="3428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783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631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685783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685783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37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8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0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94C3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323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6128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9.PNG"/><Relationship Id="rId4" Type="http://schemas.openxmlformats.org/officeDocument/2006/relationships/image" Target="../media/image39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837038" y="2364259"/>
            <a:ext cx="5848866" cy="11203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smtClean="0">
                <a:solidFill>
                  <a:schemeClr val="tx1">
                    <a:lumMod val="85000"/>
                    <a:lumOff val="1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Ajax JQeury</a:t>
            </a:r>
            <a:r>
              <a:rPr lang="ko-KR" altLang="en-US" sz="4000">
                <a:solidFill>
                  <a:schemeClr val="tx1">
                    <a:lumMod val="85000"/>
                    <a:lumOff val="1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</a:t>
            </a:r>
            <a:r>
              <a:rPr lang="ko-KR" altLang="en-US" sz="4000" smtClean="0">
                <a:solidFill>
                  <a:schemeClr val="tx1">
                    <a:lumMod val="85000"/>
                    <a:lumOff val="1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기술</a:t>
            </a:r>
            <a:endParaRPr lang="ko-KR" altLang="en-US" sz="4000" dirty="0">
              <a:solidFill>
                <a:schemeClr val="tx1">
                  <a:lumMod val="85000"/>
                  <a:lumOff val="15000"/>
                </a:scheme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3865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1"/>
            <a:ext cx="9144000" cy="370703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6511815"/>
            <a:ext cx="9144000" cy="370703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>
              <a:solidFill>
                <a:prstClr val="white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254"/>
          <a:stretch/>
        </p:blipFill>
        <p:spPr>
          <a:xfrm>
            <a:off x="7056657" y="68881"/>
            <a:ext cx="2087343" cy="301821"/>
          </a:xfrm>
          <a:prstGeom prst="rect">
            <a:avLst/>
          </a:prstGeom>
        </p:spPr>
      </p:pic>
      <p:sp>
        <p:nvSpPr>
          <p:cNvPr id="29" name="직사각형 28"/>
          <p:cNvSpPr/>
          <p:nvPr/>
        </p:nvSpPr>
        <p:spPr>
          <a:xfrm>
            <a:off x="0" y="33738"/>
            <a:ext cx="5815915" cy="4695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 smtClean="0">
                <a:solidFill>
                  <a:srgbClr val="FDBBC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D</a:t>
            </a:r>
            <a:r>
              <a:rPr lang="en-US" altLang="ko-KR" sz="2400" dirty="0" smtClean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evelopment </a:t>
            </a:r>
            <a:r>
              <a:rPr lang="en-US" altLang="ko-KR" sz="2400" dirty="0" smtClean="0">
                <a:solidFill>
                  <a:srgbClr val="FDBBC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E</a:t>
            </a:r>
            <a:r>
              <a:rPr lang="en-US" altLang="ko-KR" sz="2400" dirty="0" smtClean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nvironment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3080" y="802505"/>
            <a:ext cx="1928186" cy="400110"/>
          </a:xfrm>
          <a:prstGeom prst="rect">
            <a:avLst/>
          </a:prstGeom>
          <a:solidFill>
            <a:srgbClr val="94C3BB"/>
          </a:solidFill>
          <a:ln>
            <a:solidFill>
              <a:srgbClr val="94C3BB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Highcharts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63079" y="802505"/>
            <a:ext cx="1928186" cy="400110"/>
          </a:xfrm>
          <a:prstGeom prst="rect">
            <a:avLst/>
          </a:prstGeom>
          <a:solidFill>
            <a:srgbClr val="94C3BB"/>
          </a:solidFill>
          <a:ln>
            <a:solidFill>
              <a:srgbClr val="94C3BB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Highcharts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943863" y="802505"/>
            <a:ext cx="3459410" cy="400110"/>
          </a:xfrm>
          <a:prstGeom prst="rect">
            <a:avLst/>
          </a:prstGeom>
          <a:solidFill>
            <a:srgbClr val="94C3BB"/>
          </a:solidFill>
          <a:ln>
            <a:solidFill>
              <a:srgbClr val="94C3BB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- </a:t>
            </a:r>
            <a:r>
              <a:rPr lang="ko-KR" altLang="en-US" sz="200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차트 선언 및 기본 입력정보 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379" y="2607777"/>
            <a:ext cx="4157385" cy="2694123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379" y="5460912"/>
            <a:ext cx="2829320" cy="257211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379" y="1556819"/>
            <a:ext cx="8245242" cy="568093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 rot="10800000" flipV="1">
            <a:off x="4572000" y="2302203"/>
            <a:ext cx="436178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400" smtClean="0">
                <a:solidFill>
                  <a:prstClr val="black"/>
                </a:solidFill>
              </a:rPr>
              <a:t>Highcharts</a:t>
            </a:r>
            <a:r>
              <a:rPr lang="ko-KR" altLang="en-US" sz="1400" smtClean="0">
                <a:solidFill>
                  <a:prstClr val="black"/>
                </a:solidFill>
              </a:rPr>
              <a:t>를 사용할 웹페이지에 </a:t>
            </a:r>
            <a:r>
              <a:rPr lang="en-US" altLang="ko-KR" sz="1400" smtClean="0">
                <a:solidFill>
                  <a:prstClr val="black"/>
                </a:solidFill>
              </a:rPr>
              <a:t>script </a:t>
            </a:r>
            <a:r>
              <a:rPr lang="ko-KR" altLang="en-US" sz="1400" smtClean="0">
                <a:solidFill>
                  <a:prstClr val="black"/>
                </a:solidFill>
              </a:rPr>
              <a:t>태그로 위의 세가지 </a:t>
            </a:r>
            <a:r>
              <a:rPr lang="en-US" altLang="ko-KR" sz="1400" smtClean="0">
                <a:solidFill>
                  <a:prstClr val="black"/>
                </a:solidFill>
              </a:rPr>
              <a:t>js </a:t>
            </a:r>
            <a:r>
              <a:rPr lang="ko-KR" altLang="en-US" sz="1400" smtClean="0">
                <a:solidFill>
                  <a:prstClr val="black"/>
                </a:solidFill>
              </a:rPr>
              <a:t>추가한다</a:t>
            </a:r>
            <a:r>
              <a:rPr lang="en-US" altLang="ko-KR" sz="1400" smtClean="0">
                <a:solidFill>
                  <a:prstClr val="black"/>
                </a:solidFill>
              </a:rPr>
              <a:t>.</a:t>
            </a:r>
          </a:p>
          <a:p>
            <a:endParaRPr lang="en-US" altLang="ko-KR" sz="1400" smtClean="0">
              <a:solidFill>
                <a:prstClr val="black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400" smtClean="0">
                <a:solidFill>
                  <a:prstClr val="black"/>
                </a:solidFill>
              </a:rPr>
              <a:t>script</a:t>
            </a:r>
            <a:r>
              <a:rPr lang="ko-KR" altLang="en-US" sz="1400" smtClean="0">
                <a:solidFill>
                  <a:prstClr val="black"/>
                </a:solidFill>
              </a:rPr>
              <a:t>단에서 아래와 같은 형태로 선언한다</a:t>
            </a:r>
            <a:r>
              <a:rPr lang="en-US" altLang="ko-KR" sz="1400" smtClean="0">
                <a:solidFill>
                  <a:prstClr val="black"/>
                </a:solidFill>
              </a:rPr>
              <a:t>.</a:t>
            </a:r>
            <a:endParaRPr lang="en-US" altLang="ko-KR" sz="1400">
              <a:solidFill>
                <a:prstClr val="black"/>
              </a:solidFill>
            </a:endParaRPr>
          </a:p>
          <a:p>
            <a:r>
              <a:rPr lang="en-US" altLang="ko-KR" sz="1400" smtClean="0">
                <a:solidFill>
                  <a:prstClr val="black"/>
                </a:solidFill>
              </a:rPr>
              <a:t>Highcharts.</a:t>
            </a:r>
            <a:r>
              <a:rPr lang="ko-KR" altLang="en-US" sz="1400" smtClean="0">
                <a:solidFill>
                  <a:prstClr val="black"/>
                </a:solidFill>
              </a:rPr>
              <a:t>사용할 </a:t>
            </a:r>
            <a:r>
              <a:rPr lang="en-US" altLang="ko-KR" sz="1400">
                <a:solidFill>
                  <a:prstClr val="black"/>
                </a:solidFill>
              </a:rPr>
              <a:t>chart</a:t>
            </a:r>
            <a:r>
              <a:rPr lang="ko-KR" altLang="en-US" sz="1400">
                <a:solidFill>
                  <a:prstClr val="black"/>
                </a:solidFill>
              </a:rPr>
              <a:t>종류</a:t>
            </a:r>
            <a:r>
              <a:rPr lang="en-US" altLang="ko-KR" sz="1400">
                <a:solidFill>
                  <a:prstClr val="black"/>
                </a:solidFill>
              </a:rPr>
              <a:t>(</a:t>
            </a:r>
            <a:r>
              <a:rPr lang="ko-KR" altLang="en-US" sz="1400">
                <a:solidFill>
                  <a:prstClr val="black"/>
                </a:solidFill>
              </a:rPr>
              <a:t>차트가 입력될</a:t>
            </a:r>
            <a:r>
              <a:rPr lang="en-US" altLang="ko-KR" sz="1400">
                <a:solidFill>
                  <a:prstClr val="black"/>
                </a:solidFill>
              </a:rPr>
              <a:t> div, </a:t>
            </a:r>
            <a:r>
              <a:rPr lang="ko-KR" altLang="en-US" sz="1400">
                <a:solidFill>
                  <a:prstClr val="black"/>
                </a:solidFill>
              </a:rPr>
              <a:t>차트 입력정보</a:t>
            </a:r>
            <a:r>
              <a:rPr lang="en-US" altLang="ko-KR" sz="1400">
                <a:solidFill>
                  <a:prstClr val="black"/>
                </a:solidFill>
              </a:rPr>
              <a:t>(JSON</a:t>
            </a:r>
            <a:r>
              <a:rPr lang="en-US" altLang="ko-KR" sz="1400" smtClean="0">
                <a:solidFill>
                  <a:prstClr val="black"/>
                </a:solidFill>
              </a:rPr>
              <a:t>))</a:t>
            </a:r>
          </a:p>
          <a:p>
            <a:endParaRPr lang="en-US" altLang="ko-KR" sz="1400">
              <a:solidFill>
                <a:prstClr val="black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400" smtClean="0">
                <a:solidFill>
                  <a:prstClr val="black"/>
                </a:solidFill>
              </a:rPr>
              <a:t>차트 입력정보에는 </a:t>
            </a:r>
            <a:r>
              <a:rPr lang="en-US" altLang="ko-KR" sz="1400" smtClean="0">
                <a:solidFill>
                  <a:prstClr val="black"/>
                </a:solidFill>
              </a:rPr>
              <a:t>JSON</a:t>
            </a:r>
            <a:r>
              <a:rPr lang="ko-KR" altLang="en-US" sz="1400" smtClean="0">
                <a:solidFill>
                  <a:prstClr val="black"/>
                </a:solidFill>
              </a:rPr>
              <a:t>데이터를 통째로 넣을 수 있다</a:t>
            </a:r>
            <a:r>
              <a:rPr lang="en-US" altLang="ko-KR" sz="1400" smtClean="0">
                <a:solidFill>
                  <a:prstClr val="black"/>
                </a:solidFill>
              </a:rPr>
              <a:t>. </a:t>
            </a:r>
            <a:r>
              <a:rPr lang="ko-KR" altLang="en-US" sz="1400" smtClean="0">
                <a:solidFill>
                  <a:prstClr val="black"/>
                </a:solidFill>
              </a:rPr>
              <a:t>가독성을 위해서 입력정보를 분리해서 입력하는 것을 추천</a:t>
            </a:r>
            <a:endParaRPr lang="en-US" altLang="ko-KR" sz="1400" smtClean="0">
              <a:solidFill>
                <a:prstClr val="black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 rot="10800000" flipV="1">
            <a:off x="4572000" y="4548972"/>
            <a:ext cx="436178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400" smtClean="0">
                <a:solidFill>
                  <a:prstClr val="black"/>
                </a:solidFill>
              </a:rPr>
              <a:t>차트 입력 정보</a:t>
            </a:r>
            <a:r>
              <a:rPr lang="en-US" altLang="ko-KR" sz="1400" smtClean="0">
                <a:solidFill>
                  <a:prstClr val="black"/>
                </a:solidFill>
              </a:rPr>
              <a:t>, </a:t>
            </a:r>
            <a:r>
              <a:rPr lang="ko-KR" altLang="en-US" sz="1400" smtClean="0">
                <a:solidFill>
                  <a:prstClr val="black"/>
                </a:solidFill>
              </a:rPr>
              <a:t>하위 항목에도 </a:t>
            </a:r>
            <a:r>
              <a:rPr lang="en-US" altLang="ko-KR" sz="1400" smtClean="0">
                <a:solidFill>
                  <a:prstClr val="black"/>
                </a:solidFill>
              </a:rPr>
              <a:t>JSON</a:t>
            </a:r>
            <a:r>
              <a:rPr lang="ko-KR" altLang="en-US" sz="1400" smtClean="0">
                <a:solidFill>
                  <a:prstClr val="black"/>
                </a:solidFill>
              </a:rPr>
              <a:t>형식으로 데이터를 입력할 수 있다</a:t>
            </a:r>
            <a:r>
              <a:rPr lang="en-US" altLang="ko-KR" sz="1400" smtClean="0">
                <a:solidFill>
                  <a:prstClr val="black"/>
                </a:solidFill>
              </a:rPr>
              <a:t>.</a:t>
            </a:r>
          </a:p>
          <a:p>
            <a:pPr marL="628650" lvl="1" indent="-171450">
              <a:buFontTx/>
              <a:buChar char="-"/>
            </a:pPr>
            <a:r>
              <a:rPr lang="en-US" altLang="ko-KR" sz="1200" smtClean="0">
                <a:solidFill>
                  <a:prstClr val="black"/>
                </a:solidFill>
              </a:rPr>
              <a:t>series : </a:t>
            </a:r>
            <a:r>
              <a:rPr lang="ko-KR" altLang="en-US" sz="1200" smtClean="0">
                <a:solidFill>
                  <a:prstClr val="black"/>
                </a:solidFill>
              </a:rPr>
              <a:t>차트 데이터</a:t>
            </a:r>
            <a:endParaRPr lang="en-US" altLang="ko-KR" sz="1200" smtClean="0">
              <a:solidFill>
                <a:prstClr val="black"/>
              </a:solidFill>
            </a:endParaRPr>
          </a:p>
          <a:p>
            <a:pPr marL="628650" lvl="1" indent="-171450">
              <a:buFontTx/>
              <a:buChar char="-"/>
            </a:pPr>
            <a:r>
              <a:rPr lang="en-US" altLang="ko-KR" sz="1200" smtClean="0">
                <a:solidFill>
                  <a:prstClr val="black"/>
                </a:solidFill>
              </a:rPr>
              <a:t>tooltip : </a:t>
            </a:r>
            <a:r>
              <a:rPr lang="ko-KR" altLang="en-US" sz="1200" smtClean="0">
                <a:solidFill>
                  <a:prstClr val="black"/>
                </a:solidFill>
              </a:rPr>
              <a:t>툴팁 데이터</a:t>
            </a:r>
            <a:endParaRPr lang="en-US" altLang="ko-KR" sz="1200" smtClean="0">
              <a:solidFill>
                <a:prstClr val="black"/>
              </a:solidFill>
            </a:endParaRPr>
          </a:p>
          <a:p>
            <a:pPr marL="628650" lvl="1" indent="-171450">
              <a:buFontTx/>
              <a:buChar char="-"/>
            </a:pPr>
            <a:r>
              <a:rPr lang="en-US" altLang="ko-KR" sz="1200" smtClean="0">
                <a:solidFill>
                  <a:prstClr val="black"/>
                </a:solidFill>
              </a:rPr>
              <a:t>title : </a:t>
            </a:r>
            <a:r>
              <a:rPr lang="ko-KR" altLang="en-US" sz="1200" smtClean="0">
                <a:solidFill>
                  <a:prstClr val="black"/>
                </a:solidFill>
              </a:rPr>
              <a:t>차트명 데이터</a:t>
            </a:r>
            <a:endParaRPr lang="en-US" altLang="ko-KR" sz="1200" smtClean="0">
              <a:solidFill>
                <a:prstClr val="black"/>
              </a:solidFill>
            </a:endParaRPr>
          </a:p>
          <a:p>
            <a:pPr marL="628650" lvl="1" indent="-171450">
              <a:buFontTx/>
              <a:buChar char="-"/>
            </a:pPr>
            <a:r>
              <a:rPr lang="en-US" altLang="ko-KR" sz="1200" smtClean="0">
                <a:solidFill>
                  <a:prstClr val="black"/>
                </a:solidFill>
              </a:rPr>
              <a:t>xAxis : X</a:t>
            </a:r>
            <a:r>
              <a:rPr lang="ko-KR" altLang="en-US" sz="1200" smtClean="0">
                <a:solidFill>
                  <a:prstClr val="black"/>
                </a:solidFill>
              </a:rPr>
              <a:t>축 데이터</a:t>
            </a:r>
            <a:endParaRPr lang="en-US" altLang="ko-KR" sz="1200" smtClean="0">
              <a:solidFill>
                <a:prstClr val="black"/>
              </a:solidFill>
            </a:endParaRPr>
          </a:p>
          <a:p>
            <a:pPr marL="628650" lvl="1" indent="-171450">
              <a:buFontTx/>
              <a:buChar char="-"/>
            </a:pPr>
            <a:r>
              <a:rPr lang="en-US" altLang="ko-KR" sz="1200" smtClean="0">
                <a:solidFill>
                  <a:prstClr val="black"/>
                </a:solidFill>
              </a:rPr>
              <a:t>yAxis : Y</a:t>
            </a:r>
            <a:r>
              <a:rPr lang="ko-KR" altLang="en-US" sz="1200" smtClean="0">
                <a:solidFill>
                  <a:prstClr val="black"/>
                </a:solidFill>
              </a:rPr>
              <a:t>축 데이터</a:t>
            </a:r>
            <a:endParaRPr lang="en-US" altLang="ko-KR" sz="120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1350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837038" y="2364259"/>
            <a:ext cx="5848866" cy="11203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smtClean="0">
                <a:solidFill>
                  <a:schemeClr val="tx1">
                    <a:lumMod val="85000"/>
                    <a:lumOff val="1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화면설계 부분 </a:t>
            </a:r>
            <a:r>
              <a:rPr lang="ko-KR" altLang="en-US" sz="4000" smtClean="0">
                <a:solidFill>
                  <a:srgbClr val="FF0000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변동 없음</a:t>
            </a:r>
            <a:endParaRPr lang="ko-KR" altLang="en-US" sz="4000" dirty="0">
              <a:solidFill>
                <a:srgbClr val="FF0000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284997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021"/>
          <a:stretch/>
        </p:blipFill>
        <p:spPr>
          <a:xfrm>
            <a:off x="3204519" y="1902945"/>
            <a:ext cx="2877606" cy="661457"/>
          </a:xfrm>
          <a:prstGeom prst="rect">
            <a:avLst/>
          </a:prstGeom>
        </p:spPr>
      </p:pic>
      <p:grpSp>
        <p:nvGrpSpPr>
          <p:cNvPr id="5" name="그룹 4"/>
          <p:cNvGrpSpPr/>
          <p:nvPr/>
        </p:nvGrpSpPr>
        <p:grpSpPr>
          <a:xfrm>
            <a:off x="2895599" y="2567275"/>
            <a:ext cx="3480487" cy="48901"/>
            <a:chOff x="0" y="6058453"/>
            <a:chExt cx="9152314" cy="49876"/>
          </a:xfrm>
        </p:grpSpPr>
        <p:sp>
          <p:nvSpPr>
            <p:cNvPr id="6" name="직사각형 5"/>
            <p:cNvSpPr/>
            <p:nvPr/>
          </p:nvSpPr>
          <p:spPr>
            <a:xfrm>
              <a:off x="0" y="6058453"/>
              <a:ext cx="9144000" cy="49876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705004" y="6061421"/>
              <a:ext cx="4447310" cy="43978"/>
            </a:xfrm>
            <a:prstGeom prst="rect">
              <a:avLst/>
            </a:prstGeom>
            <a:solidFill>
              <a:srgbClr val="FDBBC1"/>
            </a:solidFill>
            <a:ln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" name="직사각형 7"/>
          <p:cNvSpPr/>
          <p:nvPr/>
        </p:nvSpPr>
        <p:spPr>
          <a:xfrm>
            <a:off x="4595" y="2904002"/>
            <a:ext cx="9143999" cy="557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smtClean="0">
                <a:solidFill>
                  <a:srgbClr val="E7E6E6">
                    <a:lumMod val="25000"/>
                  </a:srgb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프로젝트 </a:t>
            </a:r>
            <a:endParaRPr lang="en-US" altLang="ko-KR" sz="2800" smtClean="0">
              <a:solidFill>
                <a:srgbClr val="E7E6E6">
                  <a:lumMod val="25000"/>
                </a:srgb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  <a:p>
            <a:pPr algn="ctr"/>
            <a:r>
              <a:rPr lang="ko-KR" altLang="en-US" sz="2800" smtClean="0">
                <a:solidFill>
                  <a:srgbClr val="E7E6E6">
                    <a:lumMod val="25000"/>
                  </a:srgb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일정관리</a:t>
            </a:r>
            <a:endParaRPr lang="ko-KR" altLang="en-US" sz="2800">
              <a:solidFill>
                <a:srgbClr val="E7E6E6">
                  <a:lumMod val="25000"/>
                </a:srgb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 rot="10800000">
            <a:off x="3284078" y="3685324"/>
            <a:ext cx="2718487" cy="45719"/>
            <a:chOff x="0" y="6058453"/>
            <a:chExt cx="9152314" cy="49876"/>
          </a:xfrm>
        </p:grpSpPr>
        <p:sp>
          <p:nvSpPr>
            <p:cNvPr id="11" name="직사각형 10"/>
            <p:cNvSpPr/>
            <p:nvPr/>
          </p:nvSpPr>
          <p:spPr>
            <a:xfrm>
              <a:off x="0" y="6058453"/>
              <a:ext cx="9144000" cy="49876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4705004" y="6061421"/>
              <a:ext cx="4447310" cy="43978"/>
            </a:xfrm>
            <a:prstGeom prst="rect">
              <a:avLst/>
            </a:prstGeom>
            <a:solidFill>
              <a:srgbClr val="FDBBC1"/>
            </a:solidFill>
            <a:ln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4346806" y="3882924"/>
            <a:ext cx="522900" cy="2462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000" smtClean="0">
                <a:solidFill>
                  <a:srgbClr val="E7E6E6">
                    <a:lumMod val="50000"/>
                  </a:srgb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전현규</a:t>
            </a:r>
            <a:endParaRPr lang="ko-KR" altLang="en-US" sz="1000">
              <a:solidFill>
                <a:srgbClr val="E7E6E6">
                  <a:lumMod val="50000"/>
                </a:srgb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73481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18486" y="2364259"/>
            <a:ext cx="3525795" cy="11203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smtClean="0">
                <a:solidFill>
                  <a:schemeClr val="tx1">
                    <a:lumMod val="85000"/>
                    <a:lumOff val="1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 설계</a:t>
            </a:r>
            <a:endParaRPr lang="ko-KR" altLang="en-US" sz="4000">
              <a:solidFill>
                <a:schemeClr val="tx1">
                  <a:lumMod val="85000"/>
                  <a:lumOff val="15000"/>
                </a:scheme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951432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77795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82605" y="580298"/>
              <a:ext cx="6120680" cy="6158572"/>
            </a:xfrm>
            <a:prstGeom prst="rect">
              <a:avLst/>
            </a:prstGeom>
            <a:noFill/>
            <a:ln w="57150"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10" name="직사각형 16"/>
          <p:cNvSpPr/>
          <p:nvPr/>
        </p:nvSpPr>
        <p:spPr>
          <a:xfrm>
            <a:off x="6383603" y="1047965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bg1"/>
                </a:solidFill>
              </a:rPr>
              <a:t>1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24" name="직사각형 16"/>
          <p:cNvSpPr/>
          <p:nvPr/>
        </p:nvSpPr>
        <p:spPr>
          <a:xfrm>
            <a:off x="3396230" y="2950686"/>
            <a:ext cx="273665" cy="264030"/>
          </a:xfrm>
          <a:prstGeom prst="rect">
            <a:avLst/>
          </a:prstGeom>
          <a:solidFill>
            <a:srgbClr val="FDBBC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bg1"/>
                </a:solidFill>
              </a:rPr>
              <a:t>1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6387720" y="1400716"/>
            <a:ext cx="273665" cy="264030"/>
          </a:xfrm>
          <a:prstGeom prst="rect">
            <a:avLst/>
          </a:prstGeom>
          <a:solidFill>
            <a:srgbClr val="FDBBC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0" y="67705"/>
            <a:ext cx="6178346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화면설계</a:t>
            </a:r>
            <a:r>
              <a:rPr lang="en-US" altLang="ko-KR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</a:t>
            </a:r>
            <a:r>
              <a:rPr lang="ko-KR" altLang="en-US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프로젝트추가</a:t>
            </a:r>
            <a:r>
              <a:rPr lang="en-US" altLang="ko-KR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(CEO, CTO)</a:t>
            </a:r>
            <a:endParaRPr lang="ko-KR" altLang="en-US" sz="200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90576" y="1863888"/>
            <a:ext cx="5713059" cy="3973494"/>
          </a:xfrm>
          <a:prstGeom prst="rect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BAE4291C-03B8-4E55-B8AB-AFC512F36275}"/>
              </a:ext>
            </a:extLst>
          </p:cNvPr>
          <p:cNvSpPr txBox="1"/>
          <p:nvPr/>
        </p:nvSpPr>
        <p:spPr>
          <a:xfrm>
            <a:off x="6692144" y="1045462"/>
            <a:ext cx="252028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smtClean="0">
                <a:solidFill>
                  <a:prstClr val="black"/>
                </a:solidFill>
              </a:rPr>
              <a:t>클릭시 캘린더 형식으로 선택</a:t>
            </a:r>
            <a:endParaRPr lang="en-US" altLang="ko-KR" sz="1050" smtClean="0">
              <a:solidFill>
                <a:prstClr val="black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03488" y="2071985"/>
            <a:ext cx="1519275" cy="39412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프로젝트 추가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503489" y="2664610"/>
            <a:ext cx="1112876" cy="230909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프로젝트명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750398" y="2664610"/>
            <a:ext cx="3994620" cy="23090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503489" y="2967057"/>
            <a:ext cx="1112876" cy="230909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시작일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750398" y="2967057"/>
            <a:ext cx="1223711" cy="23090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smtClean="0">
                <a:solidFill>
                  <a:schemeClr val="tx1"/>
                </a:solidFill>
              </a:rPr>
              <a:t>2020-05-07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503489" y="3274811"/>
            <a:ext cx="1112876" cy="230909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종료일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1750398" y="3274811"/>
            <a:ext cx="1223711" cy="23090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smtClean="0">
                <a:solidFill>
                  <a:schemeClr val="tx1"/>
                </a:solidFill>
              </a:rPr>
              <a:t>2020-05-07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503489" y="3586484"/>
            <a:ext cx="1112876" cy="230909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smtClean="0">
                <a:solidFill>
                  <a:schemeClr val="tx1"/>
                </a:solidFill>
              </a:rPr>
              <a:t>PM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750398" y="3586484"/>
            <a:ext cx="1223711" cy="23090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smtClean="0">
                <a:solidFill>
                  <a:schemeClr val="tx1"/>
                </a:solidFill>
              </a:rPr>
              <a:t>홍길동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5181600" y="4572000"/>
            <a:ext cx="563417" cy="27407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취소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49" name="직사각형 16"/>
          <p:cNvSpPr/>
          <p:nvPr/>
        </p:nvSpPr>
        <p:spPr>
          <a:xfrm>
            <a:off x="1416767" y="3557386"/>
            <a:ext cx="273665" cy="264030"/>
          </a:xfrm>
          <a:prstGeom prst="rect">
            <a:avLst/>
          </a:prstGeom>
          <a:solidFill>
            <a:srgbClr val="FDBBC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bg1"/>
                </a:solidFill>
              </a:rPr>
              <a:t>2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50" name="직사각형 16"/>
          <p:cNvSpPr/>
          <p:nvPr/>
        </p:nvSpPr>
        <p:spPr>
          <a:xfrm>
            <a:off x="4139059" y="4577021"/>
            <a:ext cx="273665" cy="264030"/>
          </a:xfrm>
          <a:prstGeom prst="rect">
            <a:avLst/>
          </a:prstGeom>
          <a:solidFill>
            <a:srgbClr val="FDBBC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smtClean="0">
                <a:solidFill>
                  <a:schemeClr val="bg1"/>
                </a:solidFill>
              </a:rPr>
              <a:t>3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BAE4291C-03B8-4E55-B8AB-AFC512F36275}"/>
              </a:ext>
            </a:extLst>
          </p:cNvPr>
          <p:cNvSpPr txBox="1"/>
          <p:nvPr/>
        </p:nvSpPr>
        <p:spPr>
          <a:xfrm>
            <a:off x="6692144" y="1365377"/>
            <a:ext cx="2520280" cy="3347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50">
                <a:solidFill>
                  <a:prstClr val="black"/>
                </a:solidFill>
              </a:rPr>
              <a:t>현재 팀에 참여하지 않은 </a:t>
            </a:r>
            <a:r>
              <a:rPr lang="ko-KR" altLang="en-US" sz="1050" smtClean="0">
                <a:solidFill>
                  <a:prstClr val="black"/>
                </a:solidFill>
              </a:rPr>
              <a:t>인원만 선택</a:t>
            </a:r>
            <a:endParaRPr lang="en-US" altLang="ko-KR" sz="1050">
              <a:solidFill>
                <a:prstClr val="black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6387720" y="1768305"/>
            <a:ext cx="273665" cy="264030"/>
          </a:xfrm>
          <a:prstGeom prst="rect">
            <a:avLst/>
          </a:prstGeom>
          <a:solidFill>
            <a:srgbClr val="FDBBC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BAE4291C-03B8-4E55-B8AB-AFC512F36275}"/>
              </a:ext>
            </a:extLst>
          </p:cNvPr>
          <p:cNvSpPr txBox="1"/>
          <p:nvPr/>
        </p:nvSpPr>
        <p:spPr>
          <a:xfrm>
            <a:off x="6692144" y="1732966"/>
            <a:ext cx="2238591" cy="22736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50" smtClean="0">
                <a:solidFill>
                  <a:prstClr val="black"/>
                </a:solidFill>
              </a:rPr>
              <a:t>검증절차를 거쳐서 완료되면 등록</a:t>
            </a:r>
            <a:endParaRPr lang="en-US" altLang="ko-KR" sz="1050" smtClean="0">
              <a:solidFill>
                <a:prstClr val="black"/>
              </a:solidFill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50" smtClean="0">
                <a:solidFill>
                  <a:prstClr val="black"/>
                </a:solidFill>
              </a:rPr>
              <a:t>프로젝트명</a:t>
            </a:r>
            <a:r>
              <a:rPr lang="en-US" altLang="ko-KR" sz="1050" smtClean="0">
                <a:solidFill>
                  <a:prstClr val="black"/>
                </a:solidFill>
              </a:rPr>
              <a:t>, </a:t>
            </a:r>
            <a:r>
              <a:rPr lang="ko-KR" altLang="en-US" sz="1050" smtClean="0">
                <a:solidFill>
                  <a:prstClr val="black"/>
                </a:solidFill>
              </a:rPr>
              <a:t>시작일</a:t>
            </a:r>
            <a:r>
              <a:rPr lang="en-US" altLang="ko-KR" sz="1050" smtClean="0">
                <a:solidFill>
                  <a:prstClr val="black"/>
                </a:solidFill>
              </a:rPr>
              <a:t>, </a:t>
            </a:r>
            <a:r>
              <a:rPr lang="ko-KR" altLang="en-US" sz="1050" smtClean="0">
                <a:solidFill>
                  <a:prstClr val="black"/>
                </a:solidFill>
              </a:rPr>
              <a:t>종료일</a:t>
            </a:r>
            <a:r>
              <a:rPr lang="en-US" altLang="ko-KR" sz="1050" smtClean="0">
                <a:solidFill>
                  <a:prstClr val="black"/>
                </a:solidFill>
              </a:rPr>
              <a:t>, PM, </a:t>
            </a:r>
            <a:r>
              <a:rPr lang="ko-KR" altLang="en-US" sz="1050" smtClean="0">
                <a:solidFill>
                  <a:prstClr val="black"/>
                </a:solidFill>
              </a:rPr>
              <a:t>프로젝트개요가 입력되었는가</a:t>
            </a:r>
            <a:r>
              <a:rPr lang="en-US" altLang="ko-KR" sz="1050" smtClean="0">
                <a:solidFill>
                  <a:prstClr val="black"/>
                </a:solidFill>
              </a:rPr>
              <a:t>?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50" smtClean="0">
                <a:solidFill>
                  <a:prstClr val="black"/>
                </a:solidFill>
              </a:rPr>
              <a:t>시작일과 종료일은 오늘 날짜 이후로 설정되었는가</a:t>
            </a:r>
            <a:r>
              <a:rPr lang="en-US" altLang="ko-KR" sz="1050" smtClean="0">
                <a:solidFill>
                  <a:prstClr val="black"/>
                </a:solidFill>
              </a:rPr>
              <a:t>?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50" smtClean="0">
                <a:solidFill>
                  <a:prstClr val="black"/>
                </a:solidFill>
              </a:rPr>
              <a:t>종료일이 시작일 이후로 설정 되었는가</a:t>
            </a:r>
            <a:r>
              <a:rPr lang="en-US" altLang="ko-KR" sz="1050" smtClean="0">
                <a:solidFill>
                  <a:prstClr val="black"/>
                </a:solidFill>
              </a:rPr>
              <a:t>?</a:t>
            </a:r>
          </a:p>
          <a:p>
            <a:pPr>
              <a:lnSpc>
                <a:spcPct val="150000"/>
              </a:lnSpc>
            </a:pPr>
            <a:endParaRPr lang="en-US" altLang="ko-KR" sz="1050">
              <a:solidFill>
                <a:prstClr val="black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503489" y="3914711"/>
            <a:ext cx="1112876" cy="230909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프로젝트 개요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750398" y="3914711"/>
            <a:ext cx="3994620" cy="42187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4480745" y="4572000"/>
            <a:ext cx="563417" cy="27407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등록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3031775" y="3586484"/>
            <a:ext cx="413389" cy="23090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tx1"/>
                </a:solidFill>
              </a:rPr>
              <a:t>선택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3022539" y="3272747"/>
            <a:ext cx="284877" cy="23090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tx1"/>
                </a:solidFill>
              </a:rPr>
              <a:t>ㅁ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3018026" y="2968409"/>
            <a:ext cx="284877" cy="23090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tx1"/>
                </a:solidFill>
              </a:rPr>
              <a:t>ㅁ</a:t>
            </a:r>
            <a:endParaRPr lang="ko-KR" altLang="en-US" sz="9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5926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77795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82605" y="580298"/>
              <a:ext cx="6120680" cy="6158572"/>
            </a:xfrm>
            <a:prstGeom prst="rect">
              <a:avLst/>
            </a:prstGeom>
            <a:noFill/>
            <a:ln w="57150"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10" name="직사각형 16"/>
          <p:cNvSpPr/>
          <p:nvPr/>
        </p:nvSpPr>
        <p:spPr>
          <a:xfrm>
            <a:off x="6383603" y="1047965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bg1"/>
                </a:solidFill>
              </a:rPr>
              <a:t>1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0" y="67705"/>
            <a:ext cx="6178346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화면설계</a:t>
            </a:r>
            <a:r>
              <a:rPr lang="en-US" altLang="ko-KR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</a:t>
            </a:r>
            <a:r>
              <a:rPr lang="ko-KR" altLang="en-US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간트차트</a:t>
            </a:r>
            <a:r>
              <a:rPr lang="en-US" altLang="ko-KR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(PM)</a:t>
            </a:r>
            <a:endParaRPr lang="ko-KR" altLang="en-US" sz="200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BAE4291C-03B8-4E55-B8AB-AFC512F36275}"/>
              </a:ext>
            </a:extLst>
          </p:cNvPr>
          <p:cNvSpPr txBox="1"/>
          <p:nvPr/>
        </p:nvSpPr>
        <p:spPr>
          <a:xfrm>
            <a:off x="6692144" y="1045462"/>
            <a:ext cx="2267129" cy="7882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50" smtClean="0">
                <a:solidFill>
                  <a:prstClr val="black"/>
                </a:solidFill>
              </a:rPr>
              <a:t>본인이 담당하고 있는 프로젝트의 전체 업무와 일정이 표시된 간트차트 출력</a:t>
            </a:r>
            <a:endParaRPr lang="en-US" altLang="ko-KR" sz="1050">
              <a:solidFill>
                <a:prstClr val="black"/>
              </a:solidFill>
            </a:endParaRPr>
          </a:p>
        </p:txBody>
      </p:sp>
      <p:sp>
        <p:nvSpPr>
          <p:cNvPr id="39" name="직사각형 16"/>
          <p:cNvSpPr/>
          <p:nvPr/>
        </p:nvSpPr>
        <p:spPr>
          <a:xfrm>
            <a:off x="475126" y="1734820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bg1"/>
                </a:solidFill>
              </a:rPr>
              <a:t>1</a:t>
            </a:r>
            <a:endParaRPr lang="ko-KR" altLang="en-US" b="1">
              <a:solidFill>
                <a:schemeClr val="bg1"/>
              </a:solidFill>
            </a:endParaRPr>
          </a:p>
        </p:txBody>
      </p:sp>
      <p:pic>
        <p:nvPicPr>
          <p:cNvPr id="42" name="그림 4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126" y="2142439"/>
            <a:ext cx="5323983" cy="3406276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60712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77795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82605" y="580298"/>
              <a:ext cx="6120680" cy="6158572"/>
            </a:xfrm>
            <a:prstGeom prst="rect">
              <a:avLst/>
            </a:prstGeom>
            <a:noFill/>
            <a:ln w="57150"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10" name="직사각형 16"/>
          <p:cNvSpPr/>
          <p:nvPr/>
        </p:nvSpPr>
        <p:spPr>
          <a:xfrm>
            <a:off x="6383603" y="1047965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bg1"/>
                </a:solidFill>
              </a:rPr>
              <a:t>1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0" y="67705"/>
            <a:ext cx="6178346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화면설계</a:t>
            </a:r>
            <a:r>
              <a:rPr lang="en-US" altLang="ko-KR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</a:t>
            </a:r>
            <a:r>
              <a:rPr lang="ko-KR" altLang="en-US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간트차트</a:t>
            </a:r>
            <a:r>
              <a:rPr lang="en-US" altLang="ko-KR" sz="200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(</a:t>
            </a:r>
            <a:r>
              <a:rPr lang="ko-KR" altLang="en-US" sz="200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팀원</a:t>
            </a:r>
            <a:r>
              <a:rPr lang="en-US" altLang="ko-KR" sz="200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)</a:t>
            </a:r>
            <a:endParaRPr lang="ko-KR" altLang="en-US" sz="200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BAE4291C-03B8-4E55-B8AB-AFC512F36275}"/>
              </a:ext>
            </a:extLst>
          </p:cNvPr>
          <p:cNvSpPr txBox="1"/>
          <p:nvPr/>
        </p:nvSpPr>
        <p:spPr>
          <a:xfrm>
            <a:off x="6692144" y="1045462"/>
            <a:ext cx="2304074" cy="10306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50" smtClean="0">
                <a:solidFill>
                  <a:prstClr val="black"/>
                </a:solidFill>
              </a:rPr>
              <a:t>본인이 소속되어 </a:t>
            </a:r>
            <a:r>
              <a:rPr lang="ko-KR" altLang="en-US" sz="1050">
                <a:solidFill>
                  <a:prstClr val="black"/>
                </a:solidFill>
              </a:rPr>
              <a:t>있는 </a:t>
            </a:r>
            <a:r>
              <a:rPr lang="ko-KR" altLang="en-US" sz="1050" smtClean="0">
                <a:solidFill>
                  <a:prstClr val="black"/>
                </a:solidFill>
              </a:rPr>
              <a:t>프로젝트에서 담당하고 있는 업무와 해당 업무가 포함된 상위 업무</a:t>
            </a:r>
            <a:r>
              <a:rPr lang="en-US" altLang="ko-KR" sz="1050" smtClean="0">
                <a:solidFill>
                  <a:prstClr val="black"/>
                </a:solidFill>
              </a:rPr>
              <a:t>, </a:t>
            </a:r>
            <a:r>
              <a:rPr lang="ko-KR" altLang="en-US" sz="1050" smtClean="0">
                <a:solidFill>
                  <a:prstClr val="black"/>
                </a:solidFill>
              </a:rPr>
              <a:t>각 업무이 대한 </a:t>
            </a:r>
            <a:r>
              <a:rPr lang="ko-KR" altLang="en-US" sz="1050">
                <a:solidFill>
                  <a:prstClr val="black"/>
                </a:solidFill>
              </a:rPr>
              <a:t>일정이 표시된 간트차트 출력</a:t>
            </a:r>
            <a:endParaRPr lang="en-US" altLang="ko-KR" sz="1050">
              <a:solidFill>
                <a:prstClr val="black"/>
              </a:solidFill>
            </a:endParaRPr>
          </a:p>
        </p:txBody>
      </p:sp>
      <p:sp>
        <p:nvSpPr>
          <p:cNvPr id="39" name="직사각형 16"/>
          <p:cNvSpPr/>
          <p:nvPr/>
        </p:nvSpPr>
        <p:spPr>
          <a:xfrm>
            <a:off x="475126" y="1816915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bg1"/>
                </a:solidFill>
              </a:rPr>
              <a:t>1</a:t>
            </a:r>
            <a:endParaRPr lang="ko-KR" altLang="en-US" b="1">
              <a:solidFill>
                <a:schemeClr val="bg1"/>
              </a:solidFill>
            </a:endParaRPr>
          </a:p>
        </p:txBody>
      </p:sp>
      <p:pic>
        <p:nvPicPr>
          <p:cNvPr id="42" name="그림 4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126" y="2150967"/>
            <a:ext cx="5323983" cy="3389219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72179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837038" y="2364259"/>
            <a:ext cx="5848866" cy="11203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smtClean="0">
                <a:solidFill>
                  <a:schemeClr val="tx1">
                    <a:lumMod val="85000"/>
                    <a:lumOff val="1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화면구현 부분 </a:t>
            </a:r>
            <a:r>
              <a:rPr lang="ko-KR" altLang="en-US" sz="4000" smtClean="0">
                <a:solidFill>
                  <a:srgbClr val="FF0000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변동 없음</a:t>
            </a:r>
            <a:endParaRPr lang="ko-KR" altLang="en-US" sz="4000" dirty="0">
              <a:solidFill>
                <a:srgbClr val="FF0000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95405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18486" y="2364259"/>
            <a:ext cx="3525795" cy="11203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smtClean="0">
                <a:solidFill>
                  <a:schemeClr val="tx1">
                    <a:lumMod val="85000"/>
                    <a:lumOff val="1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 구현</a:t>
            </a:r>
            <a:endParaRPr lang="ko-KR" altLang="en-US" sz="4000">
              <a:solidFill>
                <a:schemeClr val="tx1">
                  <a:lumMod val="85000"/>
                  <a:lumOff val="15000"/>
                </a:scheme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764163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41033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화면구현</a:t>
            </a:r>
            <a:r>
              <a:rPr lang="en-US" altLang="ko-KR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 </a:t>
            </a:r>
            <a:r>
              <a:rPr lang="ko-KR" altLang="en-US" sz="200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프로젝트추가</a:t>
            </a:r>
            <a:r>
              <a:rPr lang="en-US" altLang="ko-KR" sz="200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(CEO, CTO)</a:t>
            </a:r>
            <a:endParaRPr lang="ko-KR" altLang="en-US" sz="200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139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1"/>
            <a:ext cx="9144000" cy="370703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6511815"/>
            <a:ext cx="9144000" cy="370703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>
              <a:solidFill>
                <a:prstClr val="white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0" y="33738"/>
            <a:ext cx="5815915" cy="4695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smtClean="0">
                <a:solidFill>
                  <a:srgbClr val="FDBBC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D</a:t>
            </a:r>
            <a:r>
              <a:rPr lang="en-US" altLang="ko-KR" sz="2400" smtClean="0">
                <a:solidFill>
                  <a:schemeClr val="bg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evelopment </a:t>
            </a:r>
            <a:r>
              <a:rPr lang="en-US" altLang="ko-KR" sz="2400" smtClean="0">
                <a:solidFill>
                  <a:srgbClr val="FDBBC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E</a:t>
            </a:r>
            <a:r>
              <a:rPr lang="en-US" altLang="ko-KR" sz="2400" smtClean="0">
                <a:solidFill>
                  <a:schemeClr val="bg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nvironment</a:t>
            </a:r>
            <a:endParaRPr lang="ko-KR" altLang="en-US" sz="2400">
              <a:solidFill>
                <a:schemeClr val="bg1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63080" y="802505"/>
            <a:ext cx="1928186" cy="400110"/>
          </a:xfrm>
          <a:prstGeom prst="rect">
            <a:avLst/>
          </a:prstGeom>
          <a:solidFill>
            <a:srgbClr val="94C3BB"/>
          </a:solidFill>
          <a:ln>
            <a:solidFill>
              <a:srgbClr val="94C3BB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Ajax Jquery</a:t>
            </a:r>
            <a:endParaRPr lang="ko-KR" altLang="en-US" sz="2000">
              <a:solidFill>
                <a:schemeClr val="tx1">
                  <a:lumMod val="75000"/>
                  <a:lumOff val="25000"/>
                </a:scheme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1298" y="1332360"/>
            <a:ext cx="8538518" cy="17081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altLang="ko-KR" sz="1400" smtClean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Ajax = </a:t>
            </a:r>
            <a:r>
              <a:rPr lang="en-US" altLang="ko-KR" sz="1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Asynchronous JavaScript and </a:t>
            </a:r>
            <a:r>
              <a:rPr lang="en-US" altLang="ko-KR" sz="140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XML</a:t>
            </a:r>
            <a:r>
              <a:rPr lang="ko-KR" altLang="en-US" sz="140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의 약어</a:t>
            </a:r>
            <a:endParaRPr lang="en-US" altLang="ko-KR" sz="1400" smtClean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fontAlgn="base">
              <a:lnSpc>
                <a:spcPct val="150000"/>
              </a:lnSpc>
            </a:pPr>
            <a:r>
              <a:rPr lang="en-US" altLang="ko-KR" sz="1400" smtClean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en-US" altLang="ko-KR" sz="1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Web</a:t>
            </a:r>
            <a:r>
              <a:rPr lang="ko-KR" altLang="en-US" sz="1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에서 화면을 갱신하지 않고 </a:t>
            </a:r>
            <a:r>
              <a:rPr lang="en-US" altLang="ko-KR" sz="1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Server</a:t>
            </a:r>
            <a:r>
              <a:rPr lang="ko-KR" altLang="en-US" sz="1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로부터 </a:t>
            </a:r>
            <a:r>
              <a:rPr lang="en-US" altLang="ko-KR" sz="1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Data</a:t>
            </a:r>
            <a:r>
              <a:rPr lang="ko-KR" altLang="en-US" sz="1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를 가져오는 </a:t>
            </a:r>
            <a:r>
              <a:rPr lang="ko-KR" altLang="en-US" sz="140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방법</a:t>
            </a:r>
            <a:r>
              <a:rPr lang="en-US" altLang="ko-KR" sz="140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 </a:t>
            </a:r>
            <a:r>
              <a:rPr lang="en-US" altLang="ko-KR" sz="1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Ajax</a:t>
            </a:r>
            <a:r>
              <a:rPr lang="ko-KR" altLang="en-US" sz="1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의 동작원리는 </a:t>
            </a:r>
            <a:r>
              <a:rPr lang="en-US" altLang="ko-KR" sz="1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Browser</a:t>
            </a:r>
            <a:r>
              <a:rPr lang="ko-KR" altLang="en-US" sz="1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에서 서버로 보낼 </a:t>
            </a:r>
            <a:r>
              <a:rPr lang="en-US" altLang="ko-KR" sz="1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Data</a:t>
            </a:r>
            <a:r>
              <a:rPr lang="ko-KR" altLang="en-US" sz="1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를 </a:t>
            </a:r>
            <a:r>
              <a:rPr lang="en-US" altLang="ko-KR" sz="1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Ajax Engine</a:t>
            </a:r>
            <a:r>
              <a:rPr lang="ko-KR" altLang="en-US" sz="1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을 통해 </a:t>
            </a:r>
            <a:r>
              <a:rPr lang="en-US" altLang="ko-KR" sz="1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Server</a:t>
            </a:r>
            <a:r>
              <a:rPr lang="ko-KR" altLang="en-US" sz="1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로 </a:t>
            </a:r>
            <a:r>
              <a:rPr lang="ko-KR" altLang="en-US" sz="140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전송한다</a:t>
            </a:r>
            <a:r>
              <a:rPr lang="en-US" altLang="ko-KR" sz="140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 </a:t>
            </a:r>
            <a:r>
              <a:rPr lang="ko-KR" altLang="en-US" sz="1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이 때 </a:t>
            </a:r>
            <a:r>
              <a:rPr lang="en-US" altLang="ko-KR" sz="1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Ajax Engine</a:t>
            </a:r>
            <a:r>
              <a:rPr lang="ko-KR" altLang="en-US" sz="1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에서는 </a:t>
            </a:r>
            <a:r>
              <a:rPr lang="en-US" altLang="ko-KR" sz="1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JavaScript</a:t>
            </a:r>
            <a:r>
              <a:rPr lang="ko-KR" altLang="en-US" sz="1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를 통해 </a:t>
            </a:r>
            <a:r>
              <a:rPr lang="en-US" altLang="ko-KR" sz="1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DOM</a:t>
            </a:r>
            <a:r>
              <a:rPr lang="ko-KR" altLang="en-US" sz="1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을 사용하여 </a:t>
            </a:r>
            <a:r>
              <a:rPr lang="en-US" altLang="ko-KR" sz="1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XMLHttpRequest(XHR) </a:t>
            </a:r>
            <a:r>
              <a:rPr lang="ko-KR" altLang="en-US" sz="1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객체로 </a:t>
            </a:r>
            <a:r>
              <a:rPr lang="en-US" altLang="ko-KR" sz="1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Data</a:t>
            </a:r>
            <a:r>
              <a:rPr lang="ko-KR" altLang="en-US" sz="1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를 </a:t>
            </a:r>
            <a:r>
              <a:rPr lang="ko-KR" altLang="en-US" sz="140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전달</a:t>
            </a:r>
            <a:r>
              <a:rPr lang="en-US" altLang="ko-KR" sz="140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1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이 </a:t>
            </a:r>
            <a:r>
              <a:rPr lang="en-US" altLang="ko-KR" sz="1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XHR</a:t>
            </a:r>
            <a:r>
              <a:rPr lang="ko-KR" altLang="en-US" sz="1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을 이용해서 </a:t>
            </a:r>
            <a:r>
              <a:rPr lang="en-US" altLang="ko-KR" sz="1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Server</a:t>
            </a:r>
            <a:r>
              <a:rPr lang="ko-KR" altLang="en-US" sz="1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에서 비동기 방식으로 자료를 조회해 올 수 </a:t>
            </a:r>
            <a:r>
              <a:rPr lang="ko-KR" altLang="en-US" sz="140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있다</a:t>
            </a:r>
            <a:r>
              <a:rPr lang="en-US" altLang="ko-KR" sz="140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 </a:t>
            </a:r>
            <a:r>
              <a:rPr lang="en-US" altLang="ko-KR" sz="1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Server</a:t>
            </a:r>
            <a:r>
              <a:rPr lang="ko-KR" altLang="en-US" sz="1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에서 </a:t>
            </a:r>
            <a:r>
              <a:rPr lang="en-US" altLang="ko-KR" sz="1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Data</a:t>
            </a:r>
            <a:r>
              <a:rPr lang="ko-KR" altLang="en-US" sz="1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를 전달 할 때 화면전체의 </a:t>
            </a:r>
            <a:r>
              <a:rPr lang="en-US" altLang="ko-KR" sz="1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HTML</a:t>
            </a:r>
            <a:r>
              <a:rPr lang="ko-KR" altLang="en-US" sz="1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을 전달하지 않고 </a:t>
            </a:r>
            <a:r>
              <a:rPr lang="en-US" altLang="ko-KR" sz="1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Text </a:t>
            </a:r>
            <a:r>
              <a:rPr lang="ko-KR" altLang="en-US" sz="1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또는 </a:t>
            </a:r>
            <a:r>
              <a:rPr lang="en-US" altLang="ko-KR" sz="1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Xml</a:t>
            </a:r>
            <a:r>
              <a:rPr lang="ko-KR" altLang="en-US" sz="1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형식으로 </a:t>
            </a:r>
            <a:r>
              <a:rPr lang="en-US" altLang="ko-KR" sz="1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Browser</a:t>
            </a:r>
            <a:r>
              <a:rPr lang="ko-KR" altLang="en-US" sz="1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에 </a:t>
            </a:r>
            <a:r>
              <a:rPr lang="ko-KR" altLang="en-US" sz="140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전달한다</a:t>
            </a:r>
            <a:r>
              <a:rPr lang="en-US" altLang="ko-KR" sz="140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  </a:t>
            </a:r>
            <a:endParaRPr lang="en-US" altLang="ko-KR" sz="1400" smtClean="0">
              <a:solidFill>
                <a:srgbClr val="00000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254"/>
          <a:stretch/>
        </p:blipFill>
        <p:spPr>
          <a:xfrm>
            <a:off x="7056657" y="68881"/>
            <a:ext cx="2087343" cy="301821"/>
          </a:xfrm>
          <a:prstGeom prst="rect">
            <a:avLst/>
          </a:prstGeom>
        </p:spPr>
      </p:pic>
      <p:pic>
        <p:nvPicPr>
          <p:cNvPr id="1026" name="Picture 2" descr="http://www.nextree.co.kr/content/images/2016/09/jhkim-140121-Ajax-15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298" y="3651425"/>
            <a:ext cx="8378429" cy="2280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6940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41033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EEECE1">
                    <a:lumMod val="50000"/>
                  </a:srgbClr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화면구현</a:t>
            </a:r>
            <a:r>
              <a:rPr lang="en-US" altLang="ko-KR" sz="200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  </a:t>
            </a:r>
            <a:endParaRPr lang="ko-KR" altLang="en-US" sz="200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15331" y="4220134"/>
            <a:ext cx="4600850" cy="246066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15331" y="4220133"/>
            <a:ext cx="741405" cy="26753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err="1" smtClean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jsp</a:t>
            </a:r>
            <a:endParaRPr lang="ko-KR" altLang="en-US" sz="1600">
              <a:solidFill>
                <a:prstClr val="white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786185" y="4227699"/>
            <a:ext cx="4221909" cy="244938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endParaRPr lang="en-US" altLang="ko-KR" sz="1200" smtClean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>
              <a:spcBef>
                <a:spcPts val="120"/>
              </a:spcBef>
            </a:pPr>
            <a:endParaRPr lang="en-US" altLang="ko-KR" sz="1200">
              <a:solidFill>
                <a:prstClr val="black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endParaRPr lang="en-US" altLang="ko-KR" sz="1200" smtClean="0">
              <a:solidFill>
                <a:prstClr val="black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endParaRPr lang="en-US" altLang="ko-KR" sz="1200">
              <a:solidFill>
                <a:prstClr val="black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endParaRPr lang="en-US" altLang="ko-KR" sz="1200" smtClean="0">
              <a:solidFill>
                <a:prstClr val="black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endParaRPr lang="en-US" altLang="ko-KR" sz="1200">
              <a:solidFill>
                <a:prstClr val="black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endParaRPr lang="en-US" altLang="ko-KR" sz="1200" smtClean="0">
              <a:solidFill>
                <a:prstClr val="black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endParaRPr lang="en-US" altLang="ko-KR" sz="1200">
              <a:solidFill>
                <a:prstClr val="black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endParaRPr lang="en-US" altLang="ko-KR" sz="1200" smtClean="0">
              <a:solidFill>
                <a:prstClr val="black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endParaRPr lang="en-US" altLang="ko-KR" sz="1200">
              <a:solidFill>
                <a:prstClr val="black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endParaRPr lang="en-US" altLang="ko-KR" sz="1200" smtClean="0">
              <a:solidFill>
                <a:prstClr val="black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r>
              <a:rPr lang="ko-KR" altLang="en-US" sz="1200" smtClean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ㄴㄴㄴ</a:t>
            </a:r>
            <a:endParaRPr lang="en-US" altLang="ko-KR" sz="1200">
              <a:solidFill>
                <a:prstClr val="black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786185" y="4239960"/>
            <a:ext cx="1927655" cy="267530"/>
          </a:xfrm>
          <a:prstGeom prst="rect">
            <a:avLst/>
          </a:prstGeom>
          <a:solidFill>
            <a:srgbClr val="17375E"/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Business logic</a:t>
            </a:r>
            <a:endParaRPr lang="ko-KR" altLang="en-US" sz="1600">
              <a:solidFill>
                <a:prstClr val="white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31" y="595888"/>
            <a:ext cx="6002733" cy="3556312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8167" y="2308151"/>
            <a:ext cx="2779828" cy="1804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054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41033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EEECE1">
                    <a:lumMod val="50000"/>
                  </a:srgbClr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화면구현</a:t>
            </a:r>
            <a:r>
              <a:rPr lang="en-US" altLang="ko-KR" sz="200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  </a:t>
            </a:r>
            <a:endParaRPr lang="ko-KR" altLang="en-US" sz="200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15331" y="4220134"/>
            <a:ext cx="4600850" cy="246066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15331" y="4220133"/>
            <a:ext cx="741405" cy="26753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err="1" smtClean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jsp</a:t>
            </a:r>
            <a:endParaRPr lang="ko-KR" altLang="en-US" sz="1600">
              <a:solidFill>
                <a:prstClr val="white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786185" y="4227699"/>
            <a:ext cx="4221909" cy="244938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endParaRPr lang="en-US" altLang="ko-KR" sz="1200" smtClean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>
              <a:spcBef>
                <a:spcPts val="120"/>
              </a:spcBef>
            </a:pPr>
            <a:endParaRPr lang="en-US" altLang="ko-KR" sz="1200">
              <a:solidFill>
                <a:prstClr val="black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endParaRPr lang="en-US" altLang="ko-KR" sz="1200" smtClean="0">
              <a:solidFill>
                <a:prstClr val="black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endParaRPr lang="en-US" altLang="ko-KR" sz="1200">
              <a:solidFill>
                <a:prstClr val="black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endParaRPr lang="en-US" altLang="ko-KR" sz="1200" smtClean="0">
              <a:solidFill>
                <a:prstClr val="black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endParaRPr lang="en-US" altLang="ko-KR" sz="1200">
              <a:solidFill>
                <a:prstClr val="black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endParaRPr lang="en-US" altLang="ko-KR" sz="1200" smtClean="0">
              <a:solidFill>
                <a:prstClr val="black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endParaRPr lang="en-US" altLang="ko-KR" sz="1200">
              <a:solidFill>
                <a:prstClr val="black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endParaRPr lang="en-US" altLang="ko-KR" sz="1200" smtClean="0">
              <a:solidFill>
                <a:prstClr val="black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endParaRPr lang="en-US" altLang="ko-KR" sz="1200">
              <a:solidFill>
                <a:prstClr val="black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endParaRPr lang="en-US" altLang="ko-KR" sz="1200" smtClean="0">
              <a:solidFill>
                <a:prstClr val="black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r>
              <a:rPr lang="ko-KR" altLang="en-US" sz="1200" smtClean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ㄴㄴㄴ</a:t>
            </a:r>
            <a:endParaRPr lang="en-US" altLang="ko-KR" sz="1200">
              <a:solidFill>
                <a:prstClr val="black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786185" y="4239960"/>
            <a:ext cx="1927655" cy="267530"/>
          </a:xfrm>
          <a:prstGeom prst="rect">
            <a:avLst/>
          </a:prstGeom>
          <a:solidFill>
            <a:srgbClr val="17375E"/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Business logic</a:t>
            </a:r>
            <a:endParaRPr lang="ko-KR" altLang="en-US" sz="1600">
              <a:solidFill>
                <a:prstClr val="white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5" t="54666" r="56684" b="34166"/>
          <a:stretch/>
        </p:blipFill>
        <p:spPr>
          <a:xfrm>
            <a:off x="387928" y="700250"/>
            <a:ext cx="2526645" cy="397164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2354" y="700250"/>
            <a:ext cx="5065646" cy="3379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326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41033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화면구현</a:t>
            </a:r>
            <a:r>
              <a:rPr lang="en-US" altLang="ko-KR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 </a:t>
            </a:r>
            <a:r>
              <a:rPr lang="ko-KR" altLang="en-US" sz="200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프로젝트추가</a:t>
            </a:r>
            <a:r>
              <a:rPr lang="en-US" altLang="ko-KR" sz="200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(CEO, CTO)</a:t>
            </a:r>
            <a:endParaRPr lang="ko-KR" altLang="en-US" sz="200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3397" y="4235471"/>
            <a:ext cx="3559943" cy="237483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772" y="787933"/>
            <a:ext cx="5695838" cy="3368183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6840" y="647021"/>
            <a:ext cx="4376500" cy="2889022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cxnSp>
        <p:nvCxnSpPr>
          <p:cNvPr id="14" name="직선 화살표 연결선 13"/>
          <p:cNvCxnSpPr/>
          <p:nvPr/>
        </p:nvCxnSpPr>
        <p:spPr>
          <a:xfrm flipH="1" flipV="1">
            <a:off x="5264727" y="3536043"/>
            <a:ext cx="7964" cy="20605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187" y="3886995"/>
            <a:ext cx="5039428" cy="1256634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cxnSp>
        <p:nvCxnSpPr>
          <p:cNvPr id="16" name="직선 화살표 연결선 15"/>
          <p:cNvCxnSpPr/>
          <p:nvPr/>
        </p:nvCxnSpPr>
        <p:spPr>
          <a:xfrm>
            <a:off x="2248271" y="2899482"/>
            <a:ext cx="0" cy="98751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5263397" y="4936191"/>
            <a:ext cx="380021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6401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41033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화면구현</a:t>
            </a:r>
            <a:r>
              <a:rPr lang="en-US" altLang="ko-KR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 </a:t>
            </a:r>
            <a:r>
              <a:rPr lang="ko-KR" altLang="en-US" sz="200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프로젝트추가</a:t>
            </a:r>
            <a:r>
              <a:rPr lang="en-US" altLang="ko-KR" sz="200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(CEO, CTO)</a:t>
            </a:r>
            <a:endParaRPr lang="ko-KR" altLang="en-US" sz="200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3397" y="4235471"/>
            <a:ext cx="3559943" cy="237483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772" y="787933"/>
            <a:ext cx="5695838" cy="3368183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772" y="3309725"/>
            <a:ext cx="4726867" cy="3300579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9345" y="2249827"/>
            <a:ext cx="7363995" cy="617417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cxnSp>
        <p:nvCxnSpPr>
          <p:cNvPr id="16" name="직선 화살표 연결선 15"/>
          <p:cNvCxnSpPr/>
          <p:nvPr/>
        </p:nvCxnSpPr>
        <p:spPr>
          <a:xfrm>
            <a:off x="5008639" y="5618028"/>
            <a:ext cx="677112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endCxn id="14" idx="2"/>
          </p:cNvCxnSpPr>
          <p:nvPr/>
        </p:nvCxnSpPr>
        <p:spPr>
          <a:xfrm flipV="1">
            <a:off x="5141343" y="2867244"/>
            <a:ext cx="0" cy="76389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2626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41033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화면구현</a:t>
            </a:r>
            <a:r>
              <a:rPr lang="en-US" altLang="ko-KR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 </a:t>
            </a:r>
            <a:r>
              <a:rPr lang="ko-KR" altLang="en-US" sz="200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프로젝트추가</a:t>
            </a:r>
            <a:r>
              <a:rPr lang="en-US" altLang="ko-KR" sz="200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(CEO, CTO)</a:t>
            </a:r>
            <a:endParaRPr lang="ko-KR" altLang="en-US" sz="200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3512" y="2351795"/>
            <a:ext cx="2779828" cy="1804321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3397" y="4235471"/>
            <a:ext cx="3559943" cy="237483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772" y="787933"/>
            <a:ext cx="5695838" cy="3368183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3702" y="819598"/>
            <a:ext cx="5114112" cy="1558331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cxnSp>
        <p:nvCxnSpPr>
          <p:cNvPr id="15" name="직선 화살표 연결선 14"/>
          <p:cNvCxnSpPr>
            <a:stCxn id="12" idx="0"/>
          </p:cNvCxnSpPr>
          <p:nvPr/>
        </p:nvCxnSpPr>
        <p:spPr>
          <a:xfrm>
            <a:off x="7433426" y="2351795"/>
            <a:ext cx="11083" cy="27133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그림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238" y="3121270"/>
            <a:ext cx="6464654" cy="1262671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cxnSp>
        <p:nvCxnSpPr>
          <p:cNvPr id="21" name="직선 화살표 연결선 20"/>
          <p:cNvCxnSpPr/>
          <p:nvPr/>
        </p:nvCxnSpPr>
        <p:spPr>
          <a:xfrm>
            <a:off x="2237971" y="2832002"/>
            <a:ext cx="11083" cy="27133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6260758" y="4383941"/>
            <a:ext cx="11083" cy="27133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3036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41033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화면구현</a:t>
            </a:r>
            <a:r>
              <a:rPr lang="en-US" altLang="ko-KR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 </a:t>
            </a:r>
            <a:r>
              <a:rPr lang="ko-KR" altLang="en-US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간트차트</a:t>
            </a:r>
            <a:r>
              <a:rPr lang="en-US" altLang="ko-KR" sz="200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(PM)</a:t>
            </a:r>
            <a:endParaRPr lang="ko-KR" altLang="en-US" sz="200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338" y="845910"/>
            <a:ext cx="8161724" cy="4211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562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41033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화면구현</a:t>
            </a:r>
            <a:r>
              <a:rPr lang="en-US" altLang="ko-KR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 </a:t>
            </a:r>
            <a:r>
              <a:rPr lang="ko-KR" altLang="en-US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간트차트</a:t>
            </a:r>
            <a:r>
              <a:rPr lang="en-US" altLang="ko-KR" sz="200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(PM)</a:t>
            </a:r>
            <a:endParaRPr lang="ko-KR" altLang="en-US" sz="200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338" y="845910"/>
            <a:ext cx="8161724" cy="421123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7688" y="4511323"/>
            <a:ext cx="5979641" cy="963431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8117" y="1573258"/>
            <a:ext cx="5149212" cy="1025656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7688" y="5651336"/>
            <a:ext cx="4435675" cy="612991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cxnSp>
        <p:nvCxnSpPr>
          <p:cNvPr id="13" name="직선 화살표 연결선 12"/>
          <p:cNvCxnSpPr/>
          <p:nvPr/>
        </p:nvCxnSpPr>
        <p:spPr>
          <a:xfrm flipH="1" flipV="1">
            <a:off x="4561878" y="1263521"/>
            <a:ext cx="12007" cy="29395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>
            <a:stCxn id="9" idx="2"/>
          </p:cNvCxnSpPr>
          <p:nvPr/>
        </p:nvCxnSpPr>
        <p:spPr>
          <a:xfrm>
            <a:off x="5507509" y="5474754"/>
            <a:ext cx="0" cy="17658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H="1" flipV="1">
            <a:off x="5507508" y="4024434"/>
            <a:ext cx="1" cy="49265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0373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41033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화면구현</a:t>
            </a:r>
            <a:r>
              <a:rPr lang="en-US" altLang="ko-KR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 </a:t>
            </a:r>
            <a:r>
              <a:rPr lang="ko-KR" altLang="en-US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간트차트</a:t>
            </a:r>
            <a:r>
              <a:rPr lang="en-US" altLang="ko-KR" sz="200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(PM)</a:t>
            </a:r>
            <a:endParaRPr lang="ko-KR" altLang="en-US" sz="200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338" y="845910"/>
            <a:ext cx="8161724" cy="421123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105" y="1320193"/>
            <a:ext cx="6513949" cy="1501414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665" y="3552612"/>
            <a:ext cx="6870063" cy="2862005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12" name="직사각형 11"/>
          <p:cNvSpPr/>
          <p:nvPr/>
        </p:nvSpPr>
        <p:spPr>
          <a:xfrm>
            <a:off x="4713445" y="5938198"/>
            <a:ext cx="2854425" cy="3392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refno </a:t>
            </a: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기준으로 계층형 구조 호출</a:t>
            </a:r>
            <a:endParaRPr lang="ko-KR" altLang="en-US" sz="140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114460" y="5962637"/>
            <a:ext cx="2598985" cy="29038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114460" y="4614534"/>
            <a:ext cx="5388366" cy="76813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3863699" y="5381336"/>
            <a:ext cx="3639127" cy="3392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계층형 구조에 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Rank</a:t>
            </a: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를 매겨서 순번 표시</a:t>
            </a:r>
            <a:endParaRPr lang="ko-KR" altLang="en-US" sz="140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73439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41033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화면구현</a:t>
            </a:r>
            <a:r>
              <a:rPr lang="en-US" altLang="ko-KR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 </a:t>
            </a:r>
            <a:r>
              <a:rPr lang="ko-KR" altLang="en-US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간트차트</a:t>
            </a:r>
            <a:r>
              <a:rPr lang="en-US" altLang="ko-KR" sz="200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(PM)</a:t>
            </a:r>
            <a:endParaRPr lang="ko-KR" altLang="en-US" sz="200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338" y="845910"/>
            <a:ext cx="8161724" cy="4211233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651" y="3469493"/>
            <a:ext cx="3619318" cy="2717982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651" y="2369569"/>
            <a:ext cx="3761543" cy="108198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198" y="6191100"/>
            <a:ext cx="4203336" cy="234000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730027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41033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>
                  <a:solidFill>
                    <a:schemeClr val="bg2">
                      <a:lumMod val="50000"/>
                    </a:schemeClr>
                  </a:solidFill>
                </a:rPr>
                <a:t>웹 화면</a:t>
              </a:r>
              <a:r>
                <a:rPr lang="en-US" altLang="ko-KR" smtClean="0">
                  <a:solidFill>
                    <a:schemeClr val="bg2">
                      <a:lumMod val="50000"/>
                    </a:schemeClr>
                  </a:solidFill>
                </a:rPr>
                <a:t>/</a:t>
              </a:r>
              <a:r>
                <a:rPr lang="ko-KR" altLang="en-US" smtClean="0">
                  <a:solidFill>
                    <a:schemeClr val="bg2">
                      <a:lumMod val="50000"/>
                    </a:schemeClr>
                  </a:solidFill>
                </a:rPr>
                <a:t>핵심코드</a:t>
              </a:r>
              <a:endParaRPr lang="ko-KR" altLang="en-US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화면구현</a:t>
            </a:r>
            <a:r>
              <a:rPr lang="en-US" altLang="ko-KR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 </a:t>
            </a:r>
            <a:r>
              <a:rPr lang="ko-KR" altLang="en-US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간트차트</a:t>
            </a:r>
            <a:r>
              <a:rPr lang="en-US" altLang="ko-KR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(</a:t>
            </a:r>
            <a:r>
              <a:rPr lang="ko-KR" altLang="en-US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팀원</a:t>
            </a:r>
            <a:r>
              <a:rPr lang="en-US" altLang="ko-KR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)</a:t>
            </a:r>
            <a:endParaRPr lang="ko-KR" altLang="en-US" sz="200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200" y="1057525"/>
            <a:ext cx="8640000" cy="38249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68010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1"/>
            <a:ext cx="9144000" cy="370703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6511815"/>
            <a:ext cx="9144000" cy="370703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>
              <a:solidFill>
                <a:prstClr val="white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254"/>
          <a:stretch/>
        </p:blipFill>
        <p:spPr>
          <a:xfrm>
            <a:off x="7056657" y="68881"/>
            <a:ext cx="2087343" cy="301821"/>
          </a:xfrm>
          <a:prstGeom prst="rect">
            <a:avLst/>
          </a:prstGeom>
        </p:spPr>
      </p:pic>
      <p:sp>
        <p:nvSpPr>
          <p:cNvPr id="29" name="직사각형 28"/>
          <p:cNvSpPr/>
          <p:nvPr/>
        </p:nvSpPr>
        <p:spPr>
          <a:xfrm>
            <a:off x="0" y="33738"/>
            <a:ext cx="5815915" cy="4695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smtClean="0">
                <a:solidFill>
                  <a:srgbClr val="FDBBC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D</a:t>
            </a:r>
            <a:r>
              <a:rPr lang="en-US" altLang="ko-KR" sz="2400" smtClean="0">
                <a:solidFill>
                  <a:schemeClr val="bg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evelopment </a:t>
            </a:r>
            <a:r>
              <a:rPr lang="en-US" altLang="ko-KR" sz="2400" smtClean="0">
                <a:solidFill>
                  <a:srgbClr val="FDBBC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E</a:t>
            </a:r>
            <a:r>
              <a:rPr lang="en-US" altLang="ko-KR" sz="2400" smtClean="0">
                <a:solidFill>
                  <a:schemeClr val="bg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nvironment</a:t>
            </a:r>
            <a:endParaRPr lang="ko-KR" altLang="en-US" sz="2400">
              <a:solidFill>
                <a:schemeClr val="bg1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3080" y="802505"/>
            <a:ext cx="1928186" cy="400110"/>
          </a:xfrm>
          <a:prstGeom prst="rect">
            <a:avLst/>
          </a:prstGeom>
          <a:solidFill>
            <a:srgbClr val="94C3BB"/>
          </a:solidFill>
          <a:ln>
            <a:solidFill>
              <a:srgbClr val="94C3BB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Ajax Jquery</a:t>
            </a:r>
            <a:endParaRPr lang="ko-KR" altLang="en-US" sz="2000">
              <a:solidFill>
                <a:schemeClr val="tx1">
                  <a:lumMod val="75000"/>
                  <a:lumOff val="25000"/>
                </a:scheme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91298" y="1332360"/>
            <a:ext cx="8538518" cy="10307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altLang="ko-KR" sz="1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Ajax</a:t>
            </a:r>
            <a:r>
              <a:rPr lang="ko-KR" altLang="en-US" sz="1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의 기본 </a:t>
            </a:r>
            <a:r>
              <a:rPr lang="en-US" altLang="ko-KR" sz="1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Method</a:t>
            </a:r>
            <a:r>
              <a:rPr lang="ko-KR" altLang="en-US" sz="1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를 이용해서 </a:t>
            </a:r>
            <a:r>
              <a:rPr lang="en-US" altLang="ko-KR" sz="1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Server</a:t>
            </a:r>
            <a:r>
              <a:rPr lang="ko-KR" altLang="en-US" sz="1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와 통신을 하면 상당히 복잡하다</a:t>
            </a:r>
            <a:r>
              <a:rPr lang="en-US" altLang="ko-KR" sz="1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 </a:t>
            </a:r>
            <a:r>
              <a:rPr lang="ko-KR" altLang="en-US" sz="1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이는 </a:t>
            </a:r>
            <a:r>
              <a:rPr lang="en-US" altLang="ko-KR" sz="1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XMLHttpRequest</a:t>
            </a:r>
            <a:r>
              <a:rPr lang="ko-KR" altLang="en-US" sz="1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를 직접 사용하기 때문인데</a:t>
            </a:r>
            <a:r>
              <a:rPr lang="en-US" altLang="ko-KR" sz="1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jQuery</a:t>
            </a:r>
            <a:r>
              <a:rPr lang="ko-KR" altLang="en-US" sz="1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를 이용하면 </a:t>
            </a:r>
            <a:r>
              <a:rPr lang="en-US" altLang="ko-KR" sz="1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100</a:t>
            </a:r>
            <a:r>
              <a:rPr lang="ko-KR" altLang="en-US" sz="1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줄 정도의 </a:t>
            </a:r>
            <a:r>
              <a:rPr lang="en-US" altLang="ko-KR" sz="1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Source</a:t>
            </a:r>
            <a:r>
              <a:rPr lang="ko-KR" altLang="en-US" sz="1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를 몇 줄 만으로 간단하게 </a:t>
            </a:r>
            <a:r>
              <a:rPr lang="en-US" altLang="ko-KR" sz="1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Server</a:t>
            </a:r>
            <a:r>
              <a:rPr lang="ko-KR" altLang="en-US" sz="1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와 </a:t>
            </a:r>
            <a:r>
              <a:rPr lang="en-US" altLang="ko-KR" sz="1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Data</a:t>
            </a:r>
            <a:r>
              <a:rPr lang="ko-KR" altLang="en-US" sz="1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를 주고받을 수 있다</a:t>
            </a:r>
            <a:r>
              <a:rPr lang="en-US" altLang="ko-KR" sz="1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 </a:t>
            </a:r>
            <a:r>
              <a:rPr lang="ko-KR" altLang="en-US" sz="1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사용방법은 </a:t>
            </a:r>
            <a:r>
              <a:rPr lang="en-US" altLang="ko-KR" sz="1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JavaScript</a:t>
            </a:r>
            <a:r>
              <a:rPr lang="ko-KR" altLang="en-US" sz="1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에서 </a:t>
            </a:r>
            <a:r>
              <a:rPr lang="en-US" altLang="ko-KR" sz="1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jQuery </a:t>
            </a:r>
            <a:r>
              <a:rPr lang="ko-KR" altLang="en-US" sz="1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문법을 사용해서 간단하게 구현할 수 있다</a:t>
            </a:r>
            <a:r>
              <a:rPr lang="en-US" altLang="ko-KR" sz="1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  <a:endParaRPr lang="en-US" altLang="ko-KR" sz="1400">
              <a:solidFill>
                <a:srgbClr val="00000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298" y="2523934"/>
            <a:ext cx="6439799" cy="370574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02256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41033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>
                  <a:solidFill>
                    <a:schemeClr val="bg2">
                      <a:lumMod val="50000"/>
                    </a:schemeClr>
                  </a:solidFill>
                </a:rPr>
                <a:t>웹 화면</a:t>
              </a:r>
              <a:r>
                <a:rPr lang="en-US" altLang="ko-KR" smtClean="0">
                  <a:solidFill>
                    <a:schemeClr val="bg2">
                      <a:lumMod val="50000"/>
                    </a:schemeClr>
                  </a:solidFill>
                </a:rPr>
                <a:t>/</a:t>
              </a:r>
              <a:r>
                <a:rPr lang="ko-KR" altLang="en-US" smtClean="0">
                  <a:solidFill>
                    <a:schemeClr val="bg2">
                      <a:lumMod val="50000"/>
                    </a:schemeClr>
                  </a:solidFill>
                </a:rPr>
                <a:t>핵심코드</a:t>
              </a:r>
              <a:endParaRPr lang="ko-KR" altLang="en-US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화면구현</a:t>
            </a:r>
            <a:r>
              <a:rPr lang="en-US" altLang="ko-KR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 </a:t>
            </a:r>
            <a:r>
              <a:rPr lang="ko-KR" altLang="en-US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간트차트</a:t>
            </a:r>
            <a:r>
              <a:rPr lang="en-US" altLang="ko-KR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(</a:t>
            </a:r>
            <a:r>
              <a:rPr lang="ko-KR" altLang="en-US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팀원</a:t>
            </a:r>
            <a:r>
              <a:rPr lang="en-US" altLang="ko-KR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)</a:t>
            </a:r>
            <a:endParaRPr lang="ko-KR" altLang="en-US" sz="200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200" y="1057525"/>
            <a:ext cx="8640000" cy="382494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604" y="2495617"/>
            <a:ext cx="6754044" cy="875656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604" y="3470582"/>
            <a:ext cx="6754044" cy="3025496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786265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41033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>
                  <a:solidFill>
                    <a:schemeClr val="bg2">
                      <a:lumMod val="50000"/>
                    </a:schemeClr>
                  </a:solidFill>
                </a:rPr>
                <a:t>웹 화면</a:t>
              </a:r>
              <a:r>
                <a:rPr lang="en-US" altLang="ko-KR" smtClean="0">
                  <a:solidFill>
                    <a:schemeClr val="bg2">
                      <a:lumMod val="50000"/>
                    </a:schemeClr>
                  </a:solidFill>
                </a:rPr>
                <a:t>/</a:t>
              </a:r>
              <a:r>
                <a:rPr lang="ko-KR" altLang="en-US" smtClean="0">
                  <a:solidFill>
                    <a:schemeClr val="bg2">
                      <a:lumMod val="50000"/>
                    </a:schemeClr>
                  </a:solidFill>
                </a:rPr>
                <a:t>핵심코드</a:t>
              </a:r>
              <a:endParaRPr lang="ko-KR" altLang="en-US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화면구현</a:t>
            </a:r>
            <a:r>
              <a:rPr lang="en-US" altLang="ko-KR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 </a:t>
            </a:r>
            <a:r>
              <a:rPr lang="ko-KR" altLang="en-US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간트차트</a:t>
            </a:r>
            <a:r>
              <a:rPr lang="en-US" altLang="ko-KR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(</a:t>
            </a:r>
            <a:r>
              <a:rPr lang="ko-KR" altLang="en-US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팀원</a:t>
            </a:r>
            <a:r>
              <a:rPr lang="en-US" altLang="ko-KR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)</a:t>
            </a:r>
            <a:endParaRPr lang="ko-KR" altLang="en-US" sz="200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200" y="1057525"/>
            <a:ext cx="8640000" cy="382494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9508" y="5603084"/>
            <a:ext cx="4217904" cy="911241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8510" y="874825"/>
            <a:ext cx="5379491" cy="2215941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8510" y="3225426"/>
            <a:ext cx="5388902" cy="2325629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13" name="직사각형 12"/>
          <p:cNvSpPr/>
          <p:nvPr/>
        </p:nvSpPr>
        <p:spPr>
          <a:xfrm>
            <a:off x="5263374" y="2194127"/>
            <a:ext cx="3534627" cy="7254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위쪽은 할당된 업무의 상위업무</a:t>
            </a:r>
            <a:endParaRPr lang="en-US" altLang="ko-KR" sz="1400" smtClean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  <a:p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아래쪽은 본인에게 할당된 업무</a:t>
            </a:r>
            <a:endParaRPr lang="en-US" altLang="ko-KR" sz="1400" smtClean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  <a:p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두 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SQL</a:t>
            </a: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문을 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UNION ALL</a:t>
            </a:r>
            <a:endParaRPr lang="ko-KR" altLang="en-US" sz="140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713693" y="5898477"/>
            <a:ext cx="2151385" cy="5053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자신에게 할당된 업무의 </a:t>
            </a:r>
            <a:endParaRPr lang="en-US" altLang="ko-KR" sz="1400" smtClean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  <a:p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상위업무번호 리스트 호출</a:t>
            </a:r>
            <a:endParaRPr lang="ko-KR" altLang="en-US" sz="140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46818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41033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>
                  <a:solidFill>
                    <a:schemeClr val="bg2">
                      <a:lumMod val="50000"/>
                    </a:schemeClr>
                  </a:solidFill>
                </a:rPr>
                <a:t>웹 화면</a:t>
              </a:r>
              <a:r>
                <a:rPr lang="en-US" altLang="ko-KR" smtClean="0">
                  <a:solidFill>
                    <a:schemeClr val="bg2">
                      <a:lumMod val="50000"/>
                    </a:schemeClr>
                  </a:solidFill>
                </a:rPr>
                <a:t>/</a:t>
              </a:r>
              <a:r>
                <a:rPr lang="ko-KR" altLang="en-US" smtClean="0">
                  <a:solidFill>
                    <a:schemeClr val="bg2">
                      <a:lumMod val="50000"/>
                    </a:schemeClr>
                  </a:solidFill>
                </a:rPr>
                <a:t>핵심코드</a:t>
              </a:r>
              <a:endParaRPr lang="ko-KR" altLang="en-US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화면구현</a:t>
            </a:r>
            <a:r>
              <a:rPr lang="en-US" altLang="ko-KR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 </a:t>
            </a:r>
            <a:r>
              <a:rPr lang="ko-KR" altLang="en-US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간트차트</a:t>
            </a:r>
            <a:r>
              <a:rPr lang="en-US" altLang="ko-KR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(</a:t>
            </a:r>
            <a:r>
              <a:rPr lang="ko-KR" altLang="en-US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팀원</a:t>
            </a:r>
            <a:r>
              <a:rPr lang="en-US" altLang="ko-KR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)</a:t>
            </a:r>
            <a:endParaRPr lang="ko-KR" altLang="en-US" sz="200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200" y="1057525"/>
            <a:ext cx="8640000" cy="382494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914" y="2415193"/>
            <a:ext cx="3619318" cy="974945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7946" y="6266830"/>
            <a:ext cx="3663254" cy="225200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914" y="3469493"/>
            <a:ext cx="3619318" cy="2717982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170743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41033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EEECE1">
                    <a:lumMod val="50000"/>
                  </a:srgbClr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화면구현</a:t>
            </a:r>
            <a:r>
              <a:rPr lang="en-US" altLang="ko-KR" sz="200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  </a:t>
            </a:r>
            <a:endParaRPr lang="ko-KR" altLang="en-US" sz="200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15331" y="3441454"/>
            <a:ext cx="4600850" cy="323934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15331" y="3441454"/>
            <a:ext cx="741405" cy="26753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err="1" smtClean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jsp</a:t>
            </a:r>
            <a:endParaRPr lang="ko-KR" altLang="en-US" sz="1600">
              <a:solidFill>
                <a:prstClr val="white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786185" y="3441454"/>
            <a:ext cx="4221909" cy="323934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endParaRPr lang="en-US" altLang="ko-KR" sz="1200" smtClean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>
              <a:spcBef>
                <a:spcPts val="120"/>
              </a:spcBef>
            </a:pPr>
            <a:endParaRPr lang="en-US" altLang="ko-KR" sz="1200">
              <a:solidFill>
                <a:prstClr val="black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endParaRPr lang="en-US" altLang="ko-KR" sz="1200" smtClean="0">
              <a:solidFill>
                <a:prstClr val="black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endParaRPr lang="en-US" altLang="ko-KR" sz="1200">
              <a:solidFill>
                <a:prstClr val="black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endParaRPr lang="en-US" altLang="ko-KR" sz="1200" smtClean="0">
              <a:solidFill>
                <a:prstClr val="black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endParaRPr lang="en-US" altLang="ko-KR" sz="1200">
              <a:solidFill>
                <a:prstClr val="black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endParaRPr lang="en-US" altLang="ko-KR" sz="1200" smtClean="0">
              <a:solidFill>
                <a:prstClr val="black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endParaRPr lang="en-US" altLang="ko-KR" sz="1200">
              <a:solidFill>
                <a:prstClr val="black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endParaRPr lang="en-US" altLang="ko-KR" sz="1200" smtClean="0">
              <a:solidFill>
                <a:prstClr val="black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endParaRPr lang="en-US" altLang="ko-KR" sz="1200">
              <a:solidFill>
                <a:prstClr val="black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endParaRPr lang="en-US" altLang="ko-KR" sz="1200" smtClean="0">
              <a:solidFill>
                <a:prstClr val="black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endParaRPr lang="en-US" altLang="ko-KR" sz="1200">
              <a:solidFill>
                <a:prstClr val="black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endParaRPr lang="en-US" altLang="ko-KR" sz="1200" smtClean="0">
              <a:solidFill>
                <a:prstClr val="black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endParaRPr lang="en-US" altLang="ko-KR" sz="1200">
              <a:solidFill>
                <a:prstClr val="black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endParaRPr lang="en-US" altLang="ko-KR" sz="1200" smtClean="0">
              <a:solidFill>
                <a:prstClr val="black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endParaRPr lang="en-US" altLang="ko-KR" sz="1200">
              <a:solidFill>
                <a:prstClr val="black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786185" y="3441454"/>
            <a:ext cx="1927655" cy="267530"/>
          </a:xfrm>
          <a:prstGeom prst="rect">
            <a:avLst/>
          </a:prstGeom>
          <a:solidFill>
            <a:srgbClr val="17375E"/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Business logic</a:t>
            </a:r>
            <a:endParaRPr lang="ko-KR" altLang="en-US" sz="1600">
              <a:solidFill>
                <a:prstClr val="white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772930" y="1367481"/>
            <a:ext cx="1268627" cy="6425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화면</a:t>
            </a:r>
            <a:endParaRPr lang="ko-KR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7907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41033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EEECE1">
                    <a:lumMod val="50000"/>
                  </a:srgbClr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화면구현</a:t>
            </a:r>
            <a:r>
              <a:rPr lang="en-US" altLang="ko-KR" sz="200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  </a:t>
            </a:r>
            <a:endParaRPr lang="ko-KR" altLang="en-US" sz="200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782085" y="575271"/>
            <a:ext cx="4226009" cy="433262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782085" y="575271"/>
            <a:ext cx="741405" cy="26753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err="1" smtClean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jsp</a:t>
            </a:r>
            <a:endParaRPr lang="ko-KR" altLang="en-US" sz="1600">
              <a:solidFill>
                <a:prstClr val="white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782085" y="5023119"/>
            <a:ext cx="4221909" cy="165942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endParaRPr lang="en-US" altLang="ko-KR" sz="1200" smtClean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>
              <a:spcBef>
                <a:spcPts val="120"/>
              </a:spcBef>
            </a:pPr>
            <a:endParaRPr lang="en-US" altLang="ko-KR" sz="1200">
              <a:solidFill>
                <a:prstClr val="black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endParaRPr lang="en-US" altLang="ko-KR" sz="1200" smtClean="0">
              <a:solidFill>
                <a:prstClr val="black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endParaRPr lang="en-US" altLang="ko-KR" sz="1200">
              <a:solidFill>
                <a:prstClr val="black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endParaRPr lang="en-US" altLang="ko-KR" sz="1200" smtClean="0">
              <a:solidFill>
                <a:prstClr val="black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endParaRPr lang="en-US" altLang="ko-KR" sz="1200">
              <a:solidFill>
                <a:prstClr val="black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endParaRPr lang="en-US" altLang="ko-KR" sz="1200" smtClean="0">
              <a:solidFill>
                <a:prstClr val="black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endParaRPr lang="en-US" altLang="ko-KR" sz="1200">
              <a:solidFill>
                <a:prstClr val="black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782085" y="5023119"/>
            <a:ext cx="1927655" cy="267530"/>
          </a:xfrm>
          <a:prstGeom prst="rect">
            <a:avLst/>
          </a:prstGeom>
          <a:solidFill>
            <a:srgbClr val="17375E"/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Business logic</a:t>
            </a:r>
            <a:endParaRPr lang="ko-KR" altLang="en-US" sz="1600">
              <a:solidFill>
                <a:prstClr val="white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524000" y="3048000"/>
            <a:ext cx="1268627" cy="6425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화면</a:t>
            </a:r>
            <a:endParaRPr lang="ko-KR" altLang="en-US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718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1"/>
            <a:ext cx="9144000" cy="370703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6511815"/>
            <a:ext cx="9144000" cy="370703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>
              <a:solidFill>
                <a:prstClr val="white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254"/>
          <a:stretch/>
        </p:blipFill>
        <p:spPr>
          <a:xfrm>
            <a:off x="7056657" y="68881"/>
            <a:ext cx="2087343" cy="301821"/>
          </a:xfrm>
          <a:prstGeom prst="rect">
            <a:avLst/>
          </a:prstGeom>
        </p:spPr>
      </p:pic>
      <p:sp>
        <p:nvSpPr>
          <p:cNvPr id="29" name="직사각형 28"/>
          <p:cNvSpPr/>
          <p:nvPr/>
        </p:nvSpPr>
        <p:spPr>
          <a:xfrm>
            <a:off x="0" y="33738"/>
            <a:ext cx="5815915" cy="4695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smtClean="0">
                <a:solidFill>
                  <a:srgbClr val="FDBBC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D</a:t>
            </a:r>
            <a:r>
              <a:rPr lang="en-US" altLang="ko-KR" sz="2400" smtClean="0">
                <a:solidFill>
                  <a:schemeClr val="bg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evelopment </a:t>
            </a:r>
            <a:r>
              <a:rPr lang="en-US" altLang="ko-KR" sz="2400" smtClean="0">
                <a:solidFill>
                  <a:srgbClr val="FDBBC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E</a:t>
            </a:r>
            <a:r>
              <a:rPr lang="en-US" altLang="ko-KR" sz="2400" smtClean="0">
                <a:solidFill>
                  <a:schemeClr val="bg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nvironment</a:t>
            </a:r>
            <a:endParaRPr lang="ko-KR" altLang="en-US" sz="2400">
              <a:solidFill>
                <a:schemeClr val="bg1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3080" y="802505"/>
            <a:ext cx="1928186" cy="400110"/>
          </a:xfrm>
          <a:prstGeom prst="rect">
            <a:avLst/>
          </a:prstGeom>
          <a:solidFill>
            <a:srgbClr val="94C3BB"/>
          </a:solidFill>
          <a:ln>
            <a:solidFill>
              <a:srgbClr val="94C3BB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Ajax Jquery</a:t>
            </a:r>
            <a:endParaRPr lang="ko-KR" altLang="en-US" sz="2000">
              <a:solidFill>
                <a:schemeClr val="tx1">
                  <a:lumMod val="75000"/>
                  <a:lumOff val="25000"/>
                </a:scheme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91298" y="1332360"/>
            <a:ext cx="4310011" cy="7386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altLang="ko-KR" sz="1400" b="0" i="0" smtClean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Jquery</a:t>
            </a:r>
            <a:r>
              <a:rPr lang="ko-KR" altLang="en-US" sz="1400" b="0" i="0" smtClean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문법으로 </a:t>
            </a:r>
            <a:r>
              <a:rPr lang="en-US" altLang="ko-KR" sz="1400" b="0" i="0" smtClean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Ajax</a:t>
            </a:r>
            <a:r>
              <a:rPr lang="ko-KR" altLang="en-US" sz="1400" b="0" i="0" smtClean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를 사용해서 데이터를 받아와서 차트데이터로 출력하는 예제</a:t>
            </a:r>
            <a:endParaRPr lang="en-US" altLang="ko-KR" sz="1400" b="0" i="0">
              <a:solidFill>
                <a:srgbClr val="000000"/>
              </a:solidFill>
              <a:effectLst/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8" t="5645" r="640" b="40944"/>
          <a:stretch/>
        </p:blipFill>
        <p:spPr>
          <a:xfrm>
            <a:off x="391298" y="3996240"/>
            <a:ext cx="8558088" cy="238298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8327" y="785443"/>
            <a:ext cx="3998892" cy="307820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42671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837038" y="1560695"/>
            <a:ext cx="5848866" cy="11203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smtClean="0">
                <a:solidFill>
                  <a:schemeClr val="tx1">
                    <a:lumMod val="85000"/>
                    <a:lumOff val="1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HighCharts </a:t>
            </a:r>
            <a:r>
              <a:rPr lang="ko-KR" altLang="en-US" sz="4000" smtClean="0">
                <a:solidFill>
                  <a:schemeClr val="tx1">
                    <a:lumMod val="85000"/>
                    <a:lumOff val="1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기술</a:t>
            </a:r>
            <a:endParaRPr lang="ko-KR" altLang="en-US" sz="4000" dirty="0">
              <a:solidFill>
                <a:schemeClr val="tx1">
                  <a:lumMod val="85000"/>
                  <a:lumOff val="15000"/>
                </a:scheme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57619" y="2761422"/>
            <a:ext cx="8600053" cy="34454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smtClean="0">
                <a:solidFill>
                  <a:schemeClr val="tx1">
                    <a:lumMod val="85000"/>
                    <a:lumOff val="1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전체 </a:t>
            </a:r>
            <a:r>
              <a:rPr lang="en-US" altLang="ko-KR" sz="2400" smtClean="0">
                <a:solidFill>
                  <a:schemeClr val="tx1">
                    <a:lumMod val="85000"/>
                    <a:lumOff val="1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Example </a:t>
            </a:r>
            <a:r>
              <a:rPr lang="ko-KR" altLang="en-US" sz="2400" smtClean="0">
                <a:solidFill>
                  <a:schemeClr val="tx1">
                    <a:lumMod val="85000"/>
                    <a:lumOff val="1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뒤에 </a:t>
            </a:r>
            <a:r>
              <a:rPr lang="ko-KR" altLang="en-US" sz="2400" smtClean="0">
                <a:solidFill>
                  <a:srgbClr val="FF0000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데이터</a:t>
            </a:r>
            <a:r>
              <a:rPr lang="en-US" altLang="ko-KR" sz="2400">
                <a:solidFill>
                  <a:srgbClr val="FF0000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</a:t>
            </a:r>
            <a:r>
              <a:rPr lang="ko-KR" altLang="en-US" sz="2400" smtClean="0">
                <a:solidFill>
                  <a:srgbClr val="FF0000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입력</a:t>
            </a:r>
            <a:r>
              <a:rPr lang="en-US" altLang="ko-KR" sz="2400" smtClean="0">
                <a:solidFill>
                  <a:srgbClr val="FF0000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, </a:t>
            </a:r>
            <a:r>
              <a:rPr lang="ko-KR" altLang="en-US" sz="2400" smtClean="0">
                <a:solidFill>
                  <a:srgbClr val="FF0000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차트선언 및 기본 입력정보 순서로 배치</a:t>
            </a:r>
            <a:r>
              <a:rPr lang="ko-KR" altLang="en-US" sz="2400" smtClean="0">
                <a:solidFill>
                  <a:schemeClr val="tx1">
                    <a:lumMod val="85000"/>
                    <a:lumOff val="1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해주시면 됩니다</a:t>
            </a:r>
            <a:r>
              <a:rPr lang="en-US" altLang="ko-KR" sz="2400" smtClean="0">
                <a:solidFill>
                  <a:schemeClr val="tx1">
                    <a:lumMod val="85000"/>
                    <a:lumOff val="1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.(</a:t>
            </a:r>
            <a:r>
              <a:rPr lang="ko-KR" altLang="en-US" sz="2400" smtClean="0">
                <a:solidFill>
                  <a:srgbClr val="FF0000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전체 </a:t>
            </a:r>
            <a:r>
              <a:rPr lang="en-US" altLang="ko-KR" sz="2400" smtClean="0">
                <a:solidFill>
                  <a:srgbClr val="FF0000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Example</a:t>
            </a:r>
            <a:r>
              <a:rPr lang="ko-KR" altLang="en-US" sz="2400">
                <a:solidFill>
                  <a:srgbClr val="FF0000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</a:t>
            </a:r>
            <a:r>
              <a:rPr lang="ko-KR" altLang="en-US" sz="2400" smtClean="0">
                <a:solidFill>
                  <a:srgbClr val="FF0000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페이지도 사용</a:t>
            </a:r>
            <a:r>
              <a:rPr lang="ko-KR" altLang="en-US" sz="2400" smtClean="0">
                <a:solidFill>
                  <a:schemeClr val="tx1">
                    <a:lumMod val="85000"/>
                    <a:lumOff val="1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부탁드리겠습니다</a:t>
            </a:r>
            <a:r>
              <a:rPr lang="en-US" altLang="ko-KR" sz="2400" smtClean="0">
                <a:solidFill>
                  <a:schemeClr val="tx1">
                    <a:lumMod val="85000"/>
                    <a:lumOff val="1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.)</a:t>
            </a:r>
          </a:p>
          <a:p>
            <a:pPr algn="ctr"/>
            <a:endParaRPr lang="en-US" altLang="ko-KR" sz="2400" smtClean="0">
              <a:solidFill>
                <a:schemeClr val="tx1">
                  <a:lumMod val="85000"/>
                  <a:lumOff val="15000"/>
                </a:scheme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  <a:p>
            <a:pPr algn="ctr"/>
            <a:r>
              <a:rPr lang="en-US" altLang="ko-KR" sz="2400" smtClean="0">
                <a:solidFill>
                  <a:schemeClr val="tx1">
                    <a:lumMod val="85000"/>
                    <a:lumOff val="1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PMS</a:t>
            </a:r>
            <a:r>
              <a:rPr lang="ko-KR" altLang="en-US" sz="2400" smtClean="0">
                <a:solidFill>
                  <a:schemeClr val="tx1">
                    <a:lumMod val="85000"/>
                    <a:lumOff val="1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와 </a:t>
            </a:r>
            <a:r>
              <a:rPr lang="en-US" altLang="ko-KR" sz="2400" smtClean="0">
                <a:solidFill>
                  <a:schemeClr val="tx1">
                    <a:lumMod val="85000"/>
                    <a:lumOff val="1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Gantt Chart, HighCharts, </a:t>
            </a:r>
            <a:r>
              <a:rPr lang="ko-KR" alt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차트선언 및 기본 </a:t>
            </a:r>
            <a:r>
              <a:rPr lang="ko-KR" alt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입력정보</a:t>
            </a:r>
            <a:r>
              <a:rPr lang="ko-KR" altLang="en-US" sz="2400" smtClean="0">
                <a:solidFill>
                  <a:schemeClr val="tx1">
                    <a:lumMod val="85000"/>
                    <a:lumOff val="1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 부분은 따로 수정된 것 없고 </a:t>
            </a:r>
            <a:r>
              <a:rPr lang="ko-KR" altLang="en-US" sz="2400" smtClean="0">
                <a:solidFill>
                  <a:srgbClr val="FF0000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데이터 입력 부분만 추가</a:t>
            </a:r>
            <a:r>
              <a:rPr lang="ko-KR" altLang="en-US" sz="2400" smtClean="0">
                <a:solidFill>
                  <a:schemeClr val="tx1">
                    <a:lumMod val="85000"/>
                    <a:lumOff val="1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되었습니다</a:t>
            </a:r>
            <a:r>
              <a:rPr lang="en-US" altLang="ko-KR" sz="2400" smtClean="0">
                <a:solidFill>
                  <a:schemeClr val="tx1">
                    <a:lumMod val="85000"/>
                    <a:lumOff val="1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.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48254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1"/>
            <a:ext cx="9144000" cy="370703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6511815"/>
            <a:ext cx="9144000" cy="370703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>
              <a:solidFill>
                <a:prstClr val="white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254"/>
          <a:stretch/>
        </p:blipFill>
        <p:spPr>
          <a:xfrm>
            <a:off x="7056657" y="68881"/>
            <a:ext cx="2087343" cy="301821"/>
          </a:xfrm>
          <a:prstGeom prst="rect">
            <a:avLst/>
          </a:prstGeom>
        </p:spPr>
      </p:pic>
      <p:sp>
        <p:nvSpPr>
          <p:cNvPr id="29" name="직사각형 28"/>
          <p:cNvSpPr/>
          <p:nvPr/>
        </p:nvSpPr>
        <p:spPr>
          <a:xfrm>
            <a:off x="0" y="33738"/>
            <a:ext cx="5815915" cy="4695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 smtClean="0">
                <a:solidFill>
                  <a:srgbClr val="FDBBC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D</a:t>
            </a:r>
            <a:r>
              <a:rPr lang="en-US" altLang="ko-KR" sz="2400" dirty="0" smtClean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evelopment </a:t>
            </a:r>
            <a:r>
              <a:rPr lang="en-US" altLang="ko-KR" sz="2400" dirty="0" smtClean="0">
                <a:solidFill>
                  <a:srgbClr val="FDBBC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E</a:t>
            </a:r>
            <a:r>
              <a:rPr lang="en-US" altLang="ko-KR" sz="2400" dirty="0" smtClean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nvironment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3079" y="802505"/>
            <a:ext cx="2775685" cy="400110"/>
          </a:xfrm>
          <a:prstGeom prst="rect">
            <a:avLst/>
          </a:prstGeom>
          <a:solidFill>
            <a:srgbClr val="94C3BB"/>
          </a:solidFill>
          <a:ln>
            <a:solidFill>
              <a:srgbClr val="94C3BB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PMS</a:t>
            </a:r>
            <a:r>
              <a:rPr lang="ko-KR" altLang="en-US" sz="200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와 </a:t>
            </a:r>
            <a:r>
              <a:rPr lang="en-US" altLang="ko-KR" sz="200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Gantt Chart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85632" y="1501825"/>
            <a:ext cx="863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prstClr val="black"/>
                </a:solidFill>
              </a:rPr>
              <a:t>팀 프로젝트 계획 및 예약</a:t>
            </a:r>
            <a:endParaRPr lang="en-US" altLang="ko-KR" smtClean="0">
              <a:solidFill>
                <a:prstClr val="black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mtClean="0">
                <a:solidFill>
                  <a:prstClr val="black"/>
                </a:solidFill>
              </a:rPr>
              <a:t>프로젝트를 성공적으로 완료하려면 많은 업무</a:t>
            </a:r>
            <a:r>
              <a:rPr lang="en-US" altLang="ko-KR" smtClean="0">
                <a:solidFill>
                  <a:prstClr val="black"/>
                </a:solidFill>
              </a:rPr>
              <a:t>(Task)</a:t>
            </a:r>
            <a:r>
              <a:rPr lang="ko-KR" altLang="en-US" smtClean="0">
                <a:solidFill>
                  <a:prstClr val="black"/>
                </a:solidFill>
              </a:rPr>
              <a:t>를 제어하고 일정대로 완료되었는지 확인해야 한다</a:t>
            </a:r>
            <a:r>
              <a:rPr lang="en-US" altLang="ko-KR" smtClean="0">
                <a:solidFill>
                  <a:prstClr val="black"/>
                </a:solidFill>
              </a:rPr>
              <a:t>. </a:t>
            </a:r>
            <a:r>
              <a:rPr lang="ko-KR" altLang="en-US" smtClean="0">
                <a:solidFill>
                  <a:prstClr val="black"/>
                </a:solidFill>
              </a:rPr>
              <a:t>마감일을 놓치거나 순서대로 작업을 완료하지 않으면 나머지 프로젝트에 영향을 줄 수 있고 결과적으로 프로젝트의 진행이 늦어질 수 있으며 이로 인해서 더 많은 비용이 들어간다</a:t>
            </a:r>
            <a:r>
              <a:rPr lang="en-US" altLang="ko-KR" smtClean="0">
                <a:solidFill>
                  <a:prstClr val="black"/>
                </a:solidFill>
              </a:rPr>
              <a:t>. </a:t>
            </a:r>
            <a:r>
              <a:rPr lang="ko-KR" altLang="en-US" smtClean="0">
                <a:solidFill>
                  <a:prstClr val="black"/>
                </a:solidFill>
              </a:rPr>
              <a:t>따라서 수행해야할 모든 업무를 보고 각 업무를 완료해야하는 시점을 한 눈에 알 수 있는 수단이 필요하다</a:t>
            </a:r>
            <a:r>
              <a:rPr lang="en-US" altLang="ko-KR" smtClean="0">
                <a:solidFill>
                  <a:prstClr val="black"/>
                </a:solidFill>
              </a:rPr>
              <a:t>.</a:t>
            </a:r>
            <a:endParaRPr lang="en-US" altLang="ko-KR">
              <a:solidFill>
                <a:prstClr val="black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>
              <a:solidFill>
                <a:prstClr val="black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smtClean="0">
              <a:solidFill>
                <a:prstClr val="black"/>
              </a:solidFill>
            </a:endParaRPr>
          </a:p>
        </p:txBody>
      </p:sp>
      <p:pic>
        <p:nvPicPr>
          <p:cNvPr id="1026" name="Picture 2" descr="간트 차트 예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1135" y="3369321"/>
            <a:ext cx="4141011" cy="2907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372129" y="3643136"/>
            <a:ext cx="419987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mtClean="0">
                <a:solidFill>
                  <a:prstClr val="black"/>
                </a:solidFill>
              </a:rPr>
              <a:t>간트차트</a:t>
            </a:r>
            <a:r>
              <a:rPr lang="en-US" altLang="ko-KR">
                <a:solidFill>
                  <a:prstClr val="black"/>
                </a:solidFill>
              </a:rPr>
              <a:t>(Gantt Chart)</a:t>
            </a:r>
            <a:r>
              <a:rPr lang="ko-KR" altLang="en-US">
                <a:solidFill>
                  <a:prstClr val="black"/>
                </a:solidFill>
              </a:rPr>
              <a:t>는 이러한 정보를 시각적으로 전달하고 프로젝트와 관련된 모든 작업과 시간 순서에 따라 표시되는 정보를 간략하게 표시한다</a:t>
            </a:r>
            <a:r>
              <a:rPr lang="en-US" altLang="ko-KR">
                <a:solidFill>
                  <a:prstClr val="black"/>
                </a:solidFill>
              </a:rPr>
              <a:t>. </a:t>
            </a:r>
            <a:r>
              <a:rPr lang="ko-KR" altLang="en-US">
                <a:solidFill>
                  <a:prstClr val="black"/>
                </a:solidFill>
              </a:rPr>
              <a:t>이를 통해 프로젝트의 관련 업무 및 완료 시기를 즉각적으로 확인할 수 있다</a:t>
            </a:r>
            <a:r>
              <a:rPr lang="en-US" altLang="ko-KR" smtClean="0">
                <a:solidFill>
                  <a:prstClr val="black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52138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1"/>
            <a:ext cx="9144000" cy="370703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6511815"/>
            <a:ext cx="9144000" cy="370703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>
              <a:solidFill>
                <a:prstClr val="white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254"/>
          <a:stretch/>
        </p:blipFill>
        <p:spPr>
          <a:xfrm>
            <a:off x="7056657" y="68881"/>
            <a:ext cx="2087343" cy="301821"/>
          </a:xfrm>
          <a:prstGeom prst="rect">
            <a:avLst/>
          </a:prstGeom>
        </p:spPr>
      </p:pic>
      <p:sp>
        <p:nvSpPr>
          <p:cNvPr id="29" name="직사각형 28"/>
          <p:cNvSpPr/>
          <p:nvPr/>
        </p:nvSpPr>
        <p:spPr>
          <a:xfrm>
            <a:off x="0" y="33738"/>
            <a:ext cx="5815915" cy="4695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 smtClean="0">
                <a:solidFill>
                  <a:srgbClr val="FDBBC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D</a:t>
            </a:r>
            <a:r>
              <a:rPr lang="en-US" altLang="ko-KR" sz="2400" dirty="0" smtClean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evelopment </a:t>
            </a:r>
            <a:r>
              <a:rPr lang="en-US" altLang="ko-KR" sz="2400" dirty="0" smtClean="0">
                <a:solidFill>
                  <a:srgbClr val="FDBBC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E</a:t>
            </a:r>
            <a:r>
              <a:rPr lang="en-US" altLang="ko-KR" sz="2400" dirty="0" smtClean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nvironment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3080" y="802505"/>
            <a:ext cx="1928186" cy="400110"/>
          </a:xfrm>
          <a:prstGeom prst="rect">
            <a:avLst/>
          </a:prstGeom>
          <a:solidFill>
            <a:srgbClr val="94C3BB"/>
          </a:solidFill>
          <a:ln>
            <a:solidFill>
              <a:srgbClr val="94C3BB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Highcharts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5632" y="1431802"/>
            <a:ext cx="863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mtClean="0">
                <a:solidFill>
                  <a:prstClr val="black"/>
                </a:solidFill>
              </a:rPr>
              <a:t>하이차트란</a:t>
            </a:r>
            <a:r>
              <a:rPr lang="en-US" altLang="ko-KR" smtClean="0">
                <a:solidFill>
                  <a:prstClr val="black"/>
                </a:solidFill>
              </a:rPr>
              <a:t>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mtClean="0">
                <a:solidFill>
                  <a:prstClr val="black"/>
                </a:solidFill>
              </a:rPr>
              <a:t>Javascript</a:t>
            </a:r>
            <a:r>
              <a:rPr lang="ko-KR" altLang="en-US" smtClean="0">
                <a:solidFill>
                  <a:prstClr val="black"/>
                </a:solidFill>
              </a:rPr>
              <a:t>를 이용해 웹의 통계적인 정보 시각화를 위해 사용되는 차트 라이브러리</a:t>
            </a:r>
            <a:endParaRPr lang="en-US" altLang="ko-KR" smtClean="0">
              <a:solidFill>
                <a:prstClr val="black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mtClean="0">
                <a:solidFill>
                  <a:prstClr val="black"/>
                </a:solidFill>
              </a:rPr>
              <a:t>JSON </a:t>
            </a:r>
            <a:r>
              <a:rPr lang="ko-KR" altLang="en-US" smtClean="0">
                <a:solidFill>
                  <a:prstClr val="black"/>
                </a:solidFill>
              </a:rPr>
              <a:t>형식의 </a:t>
            </a:r>
            <a:r>
              <a:rPr lang="ko-KR" altLang="en-US" smtClean="0">
                <a:solidFill>
                  <a:prstClr val="black"/>
                </a:solidFill>
              </a:rPr>
              <a:t>옵션을</a:t>
            </a:r>
            <a:r>
              <a:rPr lang="en-US" altLang="ko-KR">
                <a:solidFill>
                  <a:prstClr val="black"/>
                </a:solidFill>
              </a:rPr>
              <a:t> </a:t>
            </a:r>
            <a:r>
              <a:rPr lang="ko-KR" altLang="en-US" smtClean="0">
                <a:solidFill>
                  <a:prstClr val="black"/>
                </a:solidFill>
              </a:rPr>
              <a:t>사용하여 </a:t>
            </a:r>
            <a:r>
              <a:rPr lang="ko-KR" altLang="en-US" smtClean="0">
                <a:solidFill>
                  <a:prstClr val="black"/>
                </a:solidFill>
              </a:rPr>
              <a:t>데이터 입력</a:t>
            </a:r>
            <a:r>
              <a:rPr lang="en-US" altLang="ko-KR" smtClean="0">
                <a:solidFill>
                  <a:prstClr val="black"/>
                </a:solidFill>
              </a:rPr>
              <a:t>, </a:t>
            </a:r>
            <a:r>
              <a:rPr lang="ko-KR" altLang="en-US" smtClean="0">
                <a:solidFill>
                  <a:prstClr val="black"/>
                </a:solidFill>
              </a:rPr>
              <a:t>옵션 설정이 가능하고 다양한 차트 유형을 제공</a:t>
            </a:r>
            <a:endParaRPr lang="en-US" altLang="ko-KR" smtClean="0">
              <a:solidFill>
                <a:prstClr val="black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mtClean="0">
                <a:solidFill>
                  <a:prstClr val="black"/>
                </a:solidFill>
              </a:rPr>
              <a:t>장점 </a:t>
            </a:r>
            <a:r>
              <a:rPr lang="en-US" altLang="ko-KR" smtClean="0">
                <a:solidFill>
                  <a:prstClr val="black"/>
                </a:solidFill>
              </a:rPr>
              <a:t>:</a:t>
            </a:r>
            <a:r>
              <a:rPr lang="ko-KR" altLang="en-US" smtClean="0">
                <a:solidFill>
                  <a:prstClr val="black"/>
                </a:solidFill>
              </a:rPr>
              <a:t> 데이터 시각화 라이브러리인 </a:t>
            </a:r>
            <a:r>
              <a:rPr lang="en-US" altLang="ko-KR" smtClean="0">
                <a:solidFill>
                  <a:prstClr val="black"/>
                </a:solidFill>
              </a:rPr>
              <a:t>D3.js</a:t>
            </a:r>
            <a:r>
              <a:rPr lang="ko-KR" altLang="en-US" smtClean="0">
                <a:solidFill>
                  <a:prstClr val="black"/>
                </a:solidFill>
              </a:rPr>
              <a:t> 보다 사용하기 쉽다</a:t>
            </a:r>
            <a:r>
              <a:rPr lang="en-US" altLang="ko-KR" smtClean="0">
                <a:solidFill>
                  <a:prstClr val="black"/>
                </a:solidFill>
              </a:rPr>
              <a:t>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85632" y="3726085"/>
            <a:ext cx="863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mtClean="0">
                <a:solidFill>
                  <a:prstClr val="black"/>
                </a:solidFill>
              </a:rPr>
              <a:t>적용 부분</a:t>
            </a:r>
            <a:endParaRPr lang="en-US" altLang="ko-KR" smtClean="0">
              <a:solidFill>
                <a:prstClr val="black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mtClean="0">
                <a:solidFill>
                  <a:prstClr val="black"/>
                </a:solidFill>
              </a:rPr>
              <a:t>일정관리에서 </a:t>
            </a:r>
            <a:r>
              <a:rPr lang="en-US" altLang="ko-KR" smtClean="0">
                <a:solidFill>
                  <a:prstClr val="black"/>
                </a:solidFill>
              </a:rPr>
              <a:t>PM</a:t>
            </a:r>
            <a:r>
              <a:rPr lang="ko-KR" altLang="en-US" smtClean="0">
                <a:solidFill>
                  <a:prstClr val="black"/>
                </a:solidFill>
              </a:rPr>
              <a:t>과 팀원의 일정을 파악할 수 있는 </a:t>
            </a:r>
            <a:r>
              <a:rPr lang="en-US" altLang="ko-KR" smtClean="0">
                <a:solidFill>
                  <a:prstClr val="black"/>
                </a:solidFill>
              </a:rPr>
              <a:t>Gantt Chart </a:t>
            </a:r>
            <a:r>
              <a:rPr lang="ko-KR" altLang="en-US" smtClean="0">
                <a:solidFill>
                  <a:prstClr val="black"/>
                </a:solidFill>
              </a:rPr>
              <a:t>사용</a:t>
            </a:r>
            <a:endParaRPr lang="en-US" altLang="ko-KR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4163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1"/>
            <a:ext cx="9144000" cy="370703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6511815"/>
            <a:ext cx="9144000" cy="370703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>
              <a:solidFill>
                <a:prstClr val="white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254"/>
          <a:stretch/>
        </p:blipFill>
        <p:spPr>
          <a:xfrm>
            <a:off x="7056657" y="68881"/>
            <a:ext cx="2087343" cy="301821"/>
          </a:xfrm>
          <a:prstGeom prst="rect">
            <a:avLst/>
          </a:prstGeom>
        </p:spPr>
      </p:pic>
      <p:sp>
        <p:nvSpPr>
          <p:cNvPr id="29" name="직사각형 28"/>
          <p:cNvSpPr/>
          <p:nvPr/>
        </p:nvSpPr>
        <p:spPr>
          <a:xfrm>
            <a:off x="0" y="33738"/>
            <a:ext cx="5815915" cy="4695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 smtClean="0">
                <a:solidFill>
                  <a:srgbClr val="FDBBC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D</a:t>
            </a:r>
            <a:r>
              <a:rPr lang="en-US" altLang="ko-KR" sz="2400" dirty="0" smtClean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evelopment </a:t>
            </a:r>
            <a:r>
              <a:rPr lang="en-US" altLang="ko-KR" sz="2400" dirty="0" smtClean="0">
                <a:solidFill>
                  <a:srgbClr val="FDBBC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E</a:t>
            </a:r>
            <a:r>
              <a:rPr lang="en-US" altLang="ko-KR" sz="2400" dirty="0" smtClean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nvironment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3080" y="802505"/>
            <a:ext cx="1928186" cy="400110"/>
          </a:xfrm>
          <a:prstGeom prst="rect">
            <a:avLst/>
          </a:prstGeom>
          <a:solidFill>
            <a:srgbClr val="94C3BB"/>
          </a:solidFill>
          <a:ln>
            <a:solidFill>
              <a:srgbClr val="94C3BB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Highcharts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079" y="1269345"/>
            <a:ext cx="8674231" cy="447567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63079" y="802505"/>
            <a:ext cx="1928186" cy="400110"/>
          </a:xfrm>
          <a:prstGeom prst="rect">
            <a:avLst/>
          </a:prstGeom>
          <a:solidFill>
            <a:srgbClr val="94C3BB"/>
          </a:solidFill>
          <a:ln>
            <a:solidFill>
              <a:srgbClr val="94C3BB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Highcharts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943863" y="802505"/>
            <a:ext cx="1676791" cy="400110"/>
          </a:xfrm>
          <a:prstGeom prst="rect">
            <a:avLst/>
          </a:prstGeom>
          <a:solidFill>
            <a:srgbClr val="94C3BB"/>
          </a:solidFill>
          <a:ln>
            <a:solidFill>
              <a:srgbClr val="94C3BB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- Example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86241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1"/>
            <a:ext cx="9144000" cy="370703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6511815"/>
            <a:ext cx="9144000" cy="370703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>
              <a:solidFill>
                <a:prstClr val="white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254"/>
          <a:stretch/>
        </p:blipFill>
        <p:spPr>
          <a:xfrm>
            <a:off x="7056657" y="68881"/>
            <a:ext cx="2087343" cy="301821"/>
          </a:xfrm>
          <a:prstGeom prst="rect">
            <a:avLst/>
          </a:prstGeom>
        </p:spPr>
      </p:pic>
      <p:sp>
        <p:nvSpPr>
          <p:cNvPr id="29" name="직사각형 28"/>
          <p:cNvSpPr/>
          <p:nvPr/>
        </p:nvSpPr>
        <p:spPr>
          <a:xfrm>
            <a:off x="0" y="33738"/>
            <a:ext cx="5815915" cy="4695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 smtClean="0">
                <a:solidFill>
                  <a:srgbClr val="FDBBC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D</a:t>
            </a:r>
            <a:r>
              <a:rPr lang="en-US" altLang="ko-KR" sz="2400" dirty="0" smtClean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evelopment </a:t>
            </a:r>
            <a:r>
              <a:rPr lang="en-US" altLang="ko-KR" sz="2400" dirty="0" smtClean="0">
                <a:solidFill>
                  <a:srgbClr val="FDBBC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E</a:t>
            </a:r>
            <a:r>
              <a:rPr lang="en-US" altLang="ko-KR" sz="2400" dirty="0" smtClean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nvironment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3080" y="802505"/>
            <a:ext cx="1928186" cy="400110"/>
          </a:xfrm>
          <a:prstGeom prst="rect">
            <a:avLst/>
          </a:prstGeom>
          <a:solidFill>
            <a:srgbClr val="94C3BB"/>
          </a:solidFill>
          <a:ln>
            <a:solidFill>
              <a:srgbClr val="94C3BB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Highcharts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63079" y="802505"/>
            <a:ext cx="1928186" cy="400110"/>
          </a:xfrm>
          <a:prstGeom prst="rect">
            <a:avLst/>
          </a:prstGeom>
          <a:solidFill>
            <a:srgbClr val="94C3BB"/>
          </a:solidFill>
          <a:ln>
            <a:solidFill>
              <a:srgbClr val="94C3BB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Highcharts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079" y="3877154"/>
            <a:ext cx="4438230" cy="201601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078" y="2243742"/>
            <a:ext cx="8538519" cy="117772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8400" y="3467188"/>
            <a:ext cx="3823197" cy="294296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2" name="직사각형 21"/>
          <p:cNvSpPr/>
          <p:nvPr/>
        </p:nvSpPr>
        <p:spPr>
          <a:xfrm>
            <a:off x="263079" y="1358651"/>
            <a:ext cx="8538518" cy="7386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altLang="ko-KR" sz="1400" smtClean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HighCharts</a:t>
            </a:r>
            <a:r>
              <a:rPr lang="ko-KR" altLang="en-US" sz="1400" smtClean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에 데이터를 입력시키기 위해 </a:t>
            </a:r>
            <a:r>
              <a:rPr lang="en-US" altLang="ko-KR" sz="1400" smtClean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DB</a:t>
            </a:r>
            <a:r>
              <a:rPr lang="ko-KR" altLang="en-US" sz="1400" smtClean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에서 받아온 </a:t>
            </a:r>
            <a:r>
              <a:rPr lang="en-US" altLang="ko-KR" sz="1400" smtClean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ArrayList </a:t>
            </a:r>
            <a:r>
              <a:rPr lang="ko-KR" altLang="en-US" sz="1400" smtClean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객체를 </a:t>
            </a:r>
            <a:r>
              <a:rPr lang="en-US" altLang="ko-KR" sz="1400" smtClean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JSON </a:t>
            </a:r>
            <a:r>
              <a:rPr lang="ko-KR" altLang="en-US" sz="1400" smtClean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데이터로 변환시켜 </a:t>
            </a:r>
            <a:r>
              <a:rPr lang="en-US" altLang="ko-KR" sz="1400" smtClean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Ajax</a:t>
            </a:r>
            <a:r>
              <a:rPr lang="ko-KR" altLang="en-US" sz="1400" smtClean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를 이용해 불러올 필요가 있다</a:t>
            </a:r>
            <a:r>
              <a:rPr lang="en-US" altLang="ko-KR" sz="1400" smtClean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 Spring</a:t>
            </a:r>
            <a:r>
              <a:rPr lang="ko-KR" altLang="en-US" sz="1400" smtClean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에서 </a:t>
            </a:r>
            <a:r>
              <a:rPr lang="en-US" altLang="ko-KR" sz="1400" smtClean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JSON</a:t>
            </a:r>
            <a:r>
              <a:rPr lang="ko-KR" altLang="en-US" sz="1400" smtClean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처리 </a:t>
            </a:r>
            <a:r>
              <a:rPr lang="en-US" altLang="ko-KR" sz="1400" smtClean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Viewer</a:t>
            </a:r>
            <a:r>
              <a:rPr lang="ko-KR" altLang="en-US" sz="1400" smtClean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를 호출하고 컨트롤러에서 사용</a:t>
            </a:r>
            <a:r>
              <a:rPr lang="en-US" altLang="ko-KR" sz="1400" smtClean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1400" smtClean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해당</a:t>
            </a:r>
            <a:r>
              <a:rPr lang="en-US" altLang="ko-KR" sz="1400" smtClean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1400" smtClean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데이터를</a:t>
            </a:r>
            <a:r>
              <a:rPr lang="en-US" altLang="ko-KR" sz="1400" smtClean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1400" smtClean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페이지로 불러온다</a:t>
            </a:r>
            <a:r>
              <a:rPr lang="en-US" altLang="ko-KR" sz="1400" smtClean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  <a:endParaRPr lang="en-US" altLang="ko-KR" sz="1400">
              <a:solidFill>
                <a:srgbClr val="00000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943863" y="802505"/>
            <a:ext cx="1695264" cy="400110"/>
          </a:xfrm>
          <a:prstGeom prst="rect">
            <a:avLst/>
          </a:prstGeom>
          <a:solidFill>
            <a:srgbClr val="94C3BB"/>
          </a:solidFill>
          <a:ln>
            <a:solidFill>
              <a:srgbClr val="94C3BB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- </a:t>
            </a:r>
            <a:r>
              <a:rPr lang="ko-KR" altLang="en-US" sz="200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데이터 입력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63080" y="3464645"/>
            <a:ext cx="204601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altLang="ko-KR" sz="1200" smtClean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&lt;dispatcher-servlet.xml&gt;</a:t>
            </a:r>
            <a:endParaRPr lang="en-US" altLang="ko-KR" sz="1200">
              <a:solidFill>
                <a:srgbClr val="00000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63078" y="5936341"/>
            <a:ext cx="109466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altLang="ko-KR" sz="1200" smtClean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&lt;Controller&gt;</a:t>
            </a:r>
            <a:endParaRPr lang="en-US" altLang="ko-KR" sz="1200">
              <a:solidFill>
                <a:srgbClr val="00000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639127" y="6037025"/>
            <a:ext cx="1069189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altLang="ko-KR" sz="1200" smtClean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&lt;JSP, Ajax&gt;</a:t>
            </a:r>
            <a:endParaRPr lang="en-US" altLang="ko-KR" sz="1200">
              <a:solidFill>
                <a:srgbClr val="00000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63388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메인 레이아웃_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목차 레이아웃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2959</TotalTime>
  <Words>835</Words>
  <Application>Microsoft Office PowerPoint</Application>
  <PresentationFormat>화면 슬라이드 쇼(4:3)</PresentationFormat>
  <Paragraphs>198</Paragraphs>
  <Slides>34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34</vt:i4>
      </vt:variant>
    </vt:vector>
  </HeadingPairs>
  <TitlesOfParts>
    <vt:vector size="44" baseType="lpstr">
      <vt:lpstr>맑은 고딕</vt:lpstr>
      <vt:lpstr>나눔스퀘어_ac</vt:lpstr>
      <vt:lpstr>나눔스퀘어_ac ExtraBold</vt:lpstr>
      <vt:lpstr>타이포_스톰 B</vt:lpstr>
      <vt:lpstr>Arial</vt:lpstr>
      <vt:lpstr>나눔스퀘어_ac Bold</vt:lpstr>
      <vt:lpstr>Consolas</vt:lpstr>
      <vt:lpstr>메인 레이아웃_1</vt:lpstr>
      <vt:lpstr>목차 레이아웃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HANA K.</dc:creator>
  <cp:lastModifiedBy>507-14</cp:lastModifiedBy>
  <cp:revision>226</cp:revision>
  <dcterms:created xsi:type="dcterms:W3CDTF">2020-05-05T13:43:36Z</dcterms:created>
  <dcterms:modified xsi:type="dcterms:W3CDTF">2020-06-01T09:33:53Z</dcterms:modified>
</cp:coreProperties>
</file>