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8c042ef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e8c042ef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8c042ef6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e8c042ef6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8c042ef6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e8c042ef6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8c042ef6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e8c042ef6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868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03160" y="176868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01960" y="176868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405900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03160" y="405900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01960" y="405900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301320"/>
            <a:ext cx="711468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04000" y="301320"/>
            <a:ext cx="711468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junit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4000" y="2160000"/>
            <a:ext cx="95040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179219" lvl="1" marL="864000" marR="0" rtl="0" algn="ctr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Noto Sans Symbols"/>
              <a:buNone/>
            </a:pPr>
            <a:r>
              <a:t/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9219" lvl="1" marL="864000" marR="0" rtl="0" algn="ctr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Noto Sans Symbols"/>
              <a:buNone/>
            </a:pPr>
            <a:r>
              <a:t/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ctr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Noto Sans Symbols"/>
              <a:buChar char="−"/>
            </a:pPr>
            <a:r>
              <a:rPr b="0" i="0" lang="pt-BR" sz="3040" u="none" cap="none" strike="noStrike">
                <a:latin typeface="Arial"/>
                <a:ea typeface="Arial"/>
                <a:cs typeface="Arial"/>
                <a:sym typeface="Arial"/>
              </a:rPr>
              <a:t>Nádia Félix, Juliana F</a:t>
            </a:r>
            <a:r>
              <a:rPr lang="pt-BR" sz="3040"/>
              <a:t>élix, Dirson Campos</a:t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ctr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Noto Sans Symbols"/>
              <a:buChar char="−"/>
            </a:pPr>
            <a:r>
              <a:rPr b="0" i="0" lang="pt-BR" sz="3040" cap="none" strike="noStrike">
                <a:latin typeface="Arial"/>
                <a:ea typeface="Arial"/>
                <a:cs typeface="Arial"/>
                <a:sym typeface="Arial"/>
              </a:rPr>
              <a:t>nadia@inf.ufg.br</a:t>
            </a:r>
            <a:endParaRPr b="0" i="0" sz="304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2259" lvl="1" marL="864000" marR="0" rtl="0" algn="ctr">
              <a:spcBef>
                <a:spcPts val="1225"/>
              </a:spcBef>
              <a:spcAft>
                <a:spcPts val="0"/>
              </a:spcAft>
              <a:buSzPts val="3040"/>
              <a:buChar char="−"/>
            </a:pPr>
            <a:r>
              <a:rPr lang="pt-BR" sz="3040"/>
              <a:t>julianafelix@ufg.br</a:t>
            </a:r>
            <a:endParaRPr sz="3040"/>
          </a:p>
          <a:p>
            <a:pPr indent="-372259" lvl="1" marL="864000" marR="0" rtl="0" algn="ctr">
              <a:spcBef>
                <a:spcPts val="1225"/>
              </a:spcBef>
              <a:spcAft>
                <a:spcPts val="0"/>
              </a:spcAft>
              <a:buSzPts val="3040"/>
              <a:buChar char="−"/>
            </a:pPr>
            <a:r>
              <a:rPr lang="pt-BR" sz="3040"/>
              <a:t>dirson_campos@ufg.br</a:t>
            </a:r>
            <a:endParaRPr sz="3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00" y="2664000"/>
            <a:ext cx="84960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158741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2603"/>
              <a:buFont typeface="Noto Sans Symbols"/>
              <a:buNone/>
            </a:pPr>
            <a:r>
              <a:t/>
            </a:r>
            <a:endParaRPr b="0" i="0" sz="34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280"/>
              <a:buFont typeface="Noto Sans Symbols"/>
              <a:buChar char="−"/>
            </a:pPr>
            <a:r>
              <a:rPr b="0" i="0" lang="pt-BR" sz="3040" u="none" cap="none" strike="noStrike">
                <a:latin typeface="Arial"/>
                <a:ea typeface="Arial"/>
                <a:cs typeface="Arial"/>
                <a:sym typeface="Arial"/>
              </a:rPr>
              <a:t>Tipos de Teste</a:t>
            </a:r>
            <a:endParaRPr b="0" i="0" sz="304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Testes de Unidade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Testes de Integração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Testes de Sistema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Testes de Aceitação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Testes de Regressão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72000" y="2016000"/>
            <a:ext cx="96480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316563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18427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Testes de Unidade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14713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Tem por objetivo explorar a menor unidade do projeto, procurando provocar falhas ocasionadas por defeitos de lógica e de implementação em cada módulo, separadamente.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0174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8427" lvl="0" marL="431999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Testes de Integração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14713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visa provocar falhas associadas às interfaces entre os módulos quando esses são integrados para construir a estrutura do software que foi estabelecida na fase de projeto.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0174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144000" y="2088000"/>
            <a:ext cx="9648000" cy="5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Testes de Sistema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avalia o software em busca de falhas por meio da utilização do mesmo, como se fosse um usuário final. Verifica se o software satisfaz aos requisitos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0174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Testes de Aceitação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são realizados geralmente por um restrito grupo de usuários finais do sistema para verificar se o comportamento está de acordo com o que foi solicitado.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44000" y="1656000"/>
            <a:ext cx="9648000" cy="5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TDD – </a:t>
            </a: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Test Driven Development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Desenvolvimento orientado a testes é uma técnica de desenvolvimento de software que baseia em um ciclo curto de repetições: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Primeiramente o desenvolvedor escreve um teste automatizado que define uma melhoria desejada ou uma nova funcionalidade.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Então, é produzido código que possa ser validado pelo teste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Posteriormente o código é refatorado para um código sob padrões aceitáveis.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44000" y="1656000"/>
            <a:ext cx="9648000" cy="5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TDD – </a:t>
            </a: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Test Driven Development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00" y="3600000"/>
            <a:ext cx="777600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1" lang="pt-BR" sz="4000" strike="noStrike">
                <a:latin typeface="Arial"/>
                <a:ea typeface="Arial"/>
                <a:cs typeface="Arial"/>
                <a:sym typeface="Arial"/>
              </a:rPr>
              <a:t>JUnit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-209699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1" lang="pt-BR" sz="260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 é um </a:t>
            </a:r>
            <a:r>
              <a:rPr b="0" i="1" lang="pt-BR" sz="2600" strike="noStrike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 com suporte a testes automatizados para a linguagem de programação Java.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Ela tem sido importante na popularização do  "Desenvolvimento Orientado a Testes".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360" y="5760000"/>
            <a:ext cx="1340640" cy="74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216000" y="2167200"/>
            <a:ext cx="9216000" cy="4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O teste de unidade testa o menor dos componentes de um sistema de maneira isolada.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Cada uma dessas unidades define um conjunto de estímulos (chamada de métodos), e de dados de entrada e saída associados a cada estímulo.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As entradas são parâmetros e as saídas podem ser o valor de retorno, exceções ou o estado do objeto.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Tipicamente um teste unitário executa um método individualmente e compara uma saída conhecida após o processamento.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144000" y="2088000"/>
            <a:ext cx="9576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O Java fornece uma completa API (conjunto de classes) para construir os testes em aplicações gráficas e em modo console  para executar os testes criados.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144000" y="1944000"/>
            <a:ext cx="9792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Os principais motivos que favorecem o uso desse </a:t>
            </a:r>
            <a:r>
              <a:rPr b="0" i="1" lang="pt-BR" sz="2600" strike="noStrike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 são: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Verifica se cada unidade de código funciona da forma esperada.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Facilita a criação, execução automática de testes e a apresentação dos resultados.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É Orientado a Objeto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É free e pode ser baixado em:</a:t>
            </a:r>
            <a:r>
              <a:rPr b="0" i="1" lang="pt-BR" sz="2200" u="none" cap="none" strike="noStrike">
                <a:latin typeface="Arial"/>
                <a:ea typeface="Arial"/>
                <a:cs typeface="Arial"/>
                <a:sym typeface="Arial"/>
              </a:rPr>
              <a:t> www.junit.org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25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Para usar o </a:t>
            </a:r>
            <a:r>
              <a:rPr b="0" i="1" lang="pt-BR" sz="240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2400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download do arquivo </a:t>
            </a:r>
            <a:r>
              <a:rPr b="0" i="1" lang="pt-BR" sz="2200" strike="noStrike">
                <a:latin typeface="Arial"/>
                <a:ea typeface="Arial"/>
                <a:cs typeface="Arial"/>
                <a:sym typeface="Arial"/>
              </a:rPr>
              <a:t>junit.jar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em </a:t>
            </a:r>
            <a:r>
              <a:rPr b="0" lang="pt-BR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www.junit.org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e inclusão no </a:t>
            </a:r>
            <a:r>
              <a:rPr b="0" i="1" lang="pt-BR" sz="2200" strike="noStrike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para compilar e rodar os programas de teste.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1" lang="pt-BR" sz="220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já vem configurado nas versões recentes de IDE’s como Eclipse, NetBeans, JBuilder, BlueJ e outros.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Classes da API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3096000"/>
            <a:ext cx="8352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Verificação através de comandos Asserts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assertEquals(valorEsperado,valorAtual)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assertTrue(condicao)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assertFalse(condicao)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assertNull(objeto)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assertNotNull(objeto)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O comando abaixo verifica se o retorno do método </a:t>
            </a:r>
            <a:r>
              <a:rPr b="0" lang="pt-B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metodoX</a:t>
            </a:r>
            <a:r>
              <a:rPr b="0" lang="pt-B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executado com o valor de entrada (parâmetro) 1 é igual a 2.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088000" y="4392000"/>
            <a:ext cx="576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assertEquals(2, </a:t>
            </a:r>
            <a:r>
              <a:rPr b="0" lang="pt-B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metodoX</a:t>
            </a: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(1));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6"/>
          <p:cNvCxnSpPr/>
          <p:nvPr/>
        </p:nvCxnSpPr>
        <p:spPr>
          <a:xfrm flipH="1" rot="10800000">
            <a:off x="3744000" y="4824000"/>
            <a:ext cx="216000" cy="108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36"/>
          <p:cNvCxnSpPr/>
          <p:nvPr/>
        </p:nvCxnSpPr>
        <p:spPr>
          <a:xfrm rot="10800000">
            <a:off x="4896000" y="4824000"/>
            <a:ext cx="648000" cy="115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36"/>
          <p:cNvSpPr txBox="1"/>
          <p:nvPr/>
        </p:nvSpPr>
        <p:spPr>
          <a:xfrm>
            <a:off x="2304000" y="6048000"/>
            <a:ext cx="224568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Resultado Esperado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5436000" y="6084000"/>
            <a:ext cx="345132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Retorno da chamada do método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6376000" y="2753375"/>
            <a:ext cx="2664000" cy="1080000"/>
          </a:xfrm>
          <a:prstGeom prst="rect">
            <a:avLst/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288000" y="1944000"/>
            <a:ext cx="58428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-319940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838"/>
              <a:buFont typeface="Noto Sans Symbols"/>
              <a:buChar char="●"/>
            </a:pPr>
            <a:r>
              <a:rPr b="0" lang="pt-BR" sz="7898" strike="noStrike">
                <a:latin typeface="Arial"/>
                <a:ea typeface="Arial"/>
                <a:cs typeface="Arial"/>
                <a:sym typeface="Arial"/>
              </a:rPr>
              <a:t>JUnit  - Testes Unitários</a:t>
            </a:r>
            <a:endParaRPr b="0" sz="789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7898" strike="noStrike">
              <a:latin typeface="Arial"/>
              <a:ea typeface="Arial"/>
              <a:cs typeface="Arial"/>
              <a:sym typeface="Arial"/>
            </a:endParaRPr>
          </a:p>
          <a:p>
            <a:pPr indent="-347158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746"/>
              <a:buFont typeface="Noto Sans Symbols"/>
              <a:buChar char="●"/>
            </a:pPr>
            <a:r>
              <a:rPr b="1" lang="pt-BR" sz="6628" strike="noStrike">
                <a:latin typeface="Arial"/>
                <a:ea typeface="Arial"/>
                <a:cs typeface="Arial"/>
                <a:sym typeface="Arial"/>
              </a:rPr>
              <a:t>Como Implementar ?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"/>
              <a:buFont typeface="Noto Sans Symbols"/>
              <a:buNone/>
            </a:pPr>
            <a:r>
              <a:t/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-315725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02"/>
              <a:buFont typeface="Noto Sans Symbols"/>
              <a:buChar char="−"/>
            </a:pPr>
            <a:r>
              <a:rPr b="0" i="0" lang="pt-BR" sz="6628" u="none" cap="none" strike="noStrike">
                <a:latin typeface="Arial"/>
                <a:ea typeface="Arial"/>
                <a:cs typeface="Arial"/>
                <a:sym typeface="Arial"/>
              </a:rPr>
              <a:t>Para cada classe a ser testada, crie uma classe que estenda junit.framework.TestCase </a:t>
            </a:r>
            <a:endParaRPr b="0" i="0" sz="66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25"/>
              </a:spcBef>
              <a:spcAft>
                <a:spcPts val="0"/>
              </a:spcAft>
              <a:buNone/>
            </a:pPr>
            <a:r>
              <a:rPr b="0" lang="pt-BR" sz="6628" strike="noStrike">
                <a:latin typeface="Arial"/>
                <a:ea typeface="Arial"/>
                <a:cs typeface="Arial"/>
                <a:sym typeface="Arial"/>
              </a:rPr>
              <a:t>                     import junit.framework.*; 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628" strike="noStrike">
                <a:latin typeface="Arial"/>
                <a:ea typeface="Arial"/>
                <a:cs typeface="Arial"/>
                <a:sym typeface="Arial"/>
              </a:rPr>
              <a:t>                     class MinhaClasseTest extends TestCase {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628" strike="noStrike">
                <a:latin typeface="Arial"/>
                <a:ea typeface="Arial"/>
                <a:cs typeface="Arial"/>
                <a:sym typeface="Arial"/>
              </a:rPr>
              <a:t>...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628" strike="noStrike">
                <a:latin typeface="Arial"/>
                <a:ea typeface="Arial"/>
                <a:cs typeface="Arial"/>
                <a:sym typeface="Arial"/>
              </a:rPr>
              <a:t>                      }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628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-315725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702"/>
              <a:buFont typeface="Noto Sans Symbols"/>
              <a:buChar char="−"/>
            </a:pPr>
            <a:r>
              <a:rPr b="0" i="0" lang="pt-BR" sz="6628" u="none" cap="none" strike="noStrike">
                <a:latin typeface="Arial"/>
                <a:ea typeface="Arial"/>
                <a:cs typeface="Arial"/>
                <a:sym typeface="Arial"/>
              </a:rPr>
              <a:t>Para cada método a ser testado defina um método public void test???() no test case MinhaClasse:</a:t>
            </a:r>
            <a:endParaRPr b="0" i="0" sz="66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1225" lvl="3" marL="1728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413"/>
              <a:buFont typeface="Noto Sans Symbols"/>
              <a:buNone/>
            </a:pPr>
            <a:r>
              <a:t/>
            </a:r>
            <a:endParaRPr b="0" i="0" sz="66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831" lvl="2" marL="1371600" marR="0" rtl="0" algn="l">
              <a:spcBef>
                <a:spcPts val="609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b="0" i="0" lang="pt-BR" sz="6628" u="none" cap="none" strike="noStrike">
                <a:latin typeface="Arial"/>
                <a:ea typeface="Arial"/>
                <a:cs typeface="Arial"/>
                <a:sym typeface="Arial"/>
              </a:rPr>
              <a:t>MinhaClasseTest:</a:t>
            </a:r>
            <a:endParaRPr b="0" i="0" sz="66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609"/>
              </a:spcBef>
              <a:spcAft>
                <a:spcPts val="0"/>
              </a:spcAft>
              <a:buNone/>
            </a:pPr>
            <a:r>
              <a:t/>
            </a:r>
            <a:endParaRPr b="0" sz="6628" strike="noStrike">
              <a:latin typeface="Arial"/>
              <a:ea typeface="Arial"/>
              <a:cs typeface="Arial"/>
              <a:sym typeface="Arial"/>
            </a:endParaRPr>
          </a:p>
          <a:p>
            <a:pPr indent="-333831" lvl="3" marL="1828800" marR="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−"/>
            </a:pPr>
            <a:r>
              <a:rPr b="0" i="0" lang="pt-BR" sz="6628" u="none" cap="none" strike="noStrike">
                <a:latin typeface="Arial"/>
                <a:ea typeface="Arial"/>
                <a:cs typeface="Arial"/>
                <a:sym typeface="Arial"/>
              </a:rPr>
              <a:t>public void testSoma()</a:t>
            </a:r>
            <a:endParaRPr b="0" i="0" sz="66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3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6480000" y="2907875"/>
            <a:ext cx="22212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class MinhaClasse{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…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264000" y="5122750"/>
            <a:ext cx="3312000" cy="1908000"/>
          </a:xfrm>
          <a:prstGeom prst="rect">
            <a:avLst/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                     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6327600" y="5186350"/>
            <a:ext cx="31725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class MinhaClasse {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 public int Soma(Object o) {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 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 }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0000" lnSpcReduction="20000"/>
          </a:bodyPr>
          <a:lstStyle/>
          <a:p>
            <a:pPr indent="-32286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909"/>
              <a:buFont typeface="Noto Sans Symbols"/>
              <a:buChar char="●"/>
            </a:pPr>
            <a:r>
              <a:rPr b="0" i="1" lang="pt-BR" sz="5767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5767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576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5767" strike="noStrike">
              <a:latin typeface="Arial"/>
              <a:ea typeface="Arial"/>
              <a:cs typeface="Arial"/>
              <a:sym typeface="Arial"/>
            </a:endParaRPr>
          </a:p>
          <a:p>
            <a:pPr indent="-344638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96"/>
              <a:buFont typeface="Noto Sans Symbols"/>
              <a:buChar char="●"/>
            </a:pPr>
            <a:r>
              <a:rPr b="1" lang="pt-BR" sz="4497"/>
              <a:t>Uma</a:t>
            </a:r>
            <a:r>
              <a:rPr b="1" lang="pt-BR" sz="4497" strike="noStrike">
                <a:latin typeface="Arial"/>
                <a:ea typeface="Arial"/>
                <a:cs typeface="Arial"/>
                <a:sym typeface="Arial"/>
              </a:rPr>
              <a:t> forma de Implementar – Junit 4.0</a:t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"/>
              <a:buFont typeface="Noto Sans Symbols"/>
              <a:buNone/>
            </a:pPr>
            <a:r>
              <a:t/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-319492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ct val="87771"/>
              <a:buFont typeface="Noto Sans Symbols"/>
              <a:buChar char="−"/>
            </a:pPr>
            <a:r>
              <a:rPr b="0" i="0" lang="pt-BR" sz="4497" u="none" cap="none" strike="noStrike">
                <a:latin typeface="Arial"/>
                <a:ea typeface="Arial"/>
                <a:cs typeface="Arial"/>
                <a:sym typeface="Arial"/>
              </a:rPr>
              <a:t>Métodos de teste definidos com as </a:t>
            </a:r>
            <a:r>
              <a:rPr b="0" i="0" lang="pt-BR" sz="449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anotações</a:t>
            </a:r>
            <a:r>
              <a:rPr b="0" i="0" lang="pt-BR" sz="4497" u="none" cap="none" strike="noStrike">
                <a:latin typeface="Arial"/>
                <a:ea typeface="Arial"/>
                <a:cs typeface="Arial"/>
                <a:sym typeface="Arial"/>
              </a:rPr>
              <a:t> @Test</a:t>
            </a:r>
            <a:endParaRPr b="0" i="0" sz="449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25"/>
              </a:spcBef>
              <a:spcAft>
                <a:spcPts val="0"/>
              </a:spcAft>
              <a:buNone/>
            </a:pPr>
            <a:r>
              <a:rPr b="0" lang="pt-BR" sz="4497" strike="noStrike">
                <a:latin typeface="Arial"/>
                <a:ea typeface="Arial"/>
                <a:cs typeface="Arial"/>
                <a:sym typeface="Arial"/>
              </a:rPr>
              <a:t>                     import junit.*;</a:t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97" strike="noStrike">
                <a:latin typeface="Arial"/>
                <a:ea typeface="Arial"/>
                <a:cs typeface="Arial"/>
                <a:sym typeface="Arial"/>
              </a:rPr>
              <a:t>                     class MinhaClasseTest {</a:t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97" strike="noStrike"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r>
              <a:rPr b="0" lang="pt-BR" sz="4497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endParaRPr b="0" sz="4497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97" u="none" cap="none" strike="noStrike">
                <a:latin typeface="Arial"/>
                <a:ea typeface="Arial"/>
                <a:cs typeface="Arial"/>
                <a:sym typeface="Arial"/>
              </a:rPr>
              <a:t>public void somaTeste() {</a:t>
            </a:r>
            <a:endParaRPr b="0" i="0" sz="449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spcBef>
                <a:spcPts val="303"/>
              </a:spcBef>
              <a:spcAft>
                <a:spcPts val="0"/>
              </a:spcAft>
              <a:buNone/>
            </a:pPr>
            <a:r>
              <a:rPr b="0" i="0" lang="pt-BR" sz="4497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4497" u="none" cap="none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spcBef>
                <a:spcPts val="303"/>
              </a:spcBef>
              <a:spcAft>
                <a:spcPts val="0"/>
              </a:spcAft>
              <a:buNone/>
            </a:pPr>
            <a:r>
              <a:rPr b="0" i="0" lang="pt-BR" sz="4497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449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303"/>
              </a:spcBef>
              <a:spcAft>
                <a:spcPts val="0"/>
              </a:spcAft>
              <a:buNone/>
            </a:pPr>
            <a:r>
              <a:rPr b="0" i="0" lang="pt-BR" sz="4497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4497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9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1999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6048000" y="4464000"/>
            <a:ext cx="3312000" cy="1908000"/>
          </a:xfrm>
          <a:prstGeom prst="rect">
            <a:avLst/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                     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6204960" y="4635720"/>
            <a:ext cx="30111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 strike="noStrike">
                <a:latin typeface="Arial"/>
                <a:ea typeface="Arial"/>
                <a:cs typeface="Arial"/>
                <a:sym typeface="Arial"/>
              </a:rPr>
              <a:t>class MinhaClasse {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 strike="noStrike">
                <a:latin typeface="Arial"/>
                <a:ea typeface="Arial"/>
                <a:cs typeface="Arial"/>
                <a:sym typeface="Arial"/>
              </a:rPr>
              <a:t>  public int Soma(Object o) {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 strike="noStrike">
                <a:latin typeface="Arial"/>
                <a:ea typeface="Arial"/>
                <a:cs typeface="Arial"/>
                <a:sym typeface="Arial"/>
              </a:rPr>
              <a:t>  ..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 strike="noStrike">
                <a:latin typeface="Arial"/>
                <a:ea typeface="Arial"/>
                <a:cs typeface="Arial"/>
                <a:sym typeface="Arial"/>
              </a:rPr>
              <a:t>  }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Anotações </a:t>
            </a: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@Test 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– Identifica método que contem teste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@After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-  Identifica método para ser executado após cada método de teste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@Before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-  Identifica método para ser executado antes cada método de teste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@AfterClass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- Identifica método estático para ser executado após a execução de todos os métodos de teste da classe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@BeforeClass</a:t>
            </a: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- Identifica método estático para ser executado antes da execução de todos os métodos de teste da classe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i="1" lang="pt-BR" sz="3470" strike="noStrike"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  - Testes Unitários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Resultados Possíveis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120" y="3528000"/>
            <a:ext cx="2504880" cy="2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Classe a ser testada : Saude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Métodos a serem testados 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calculaIMC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condicaoFisica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520" y="2026080"/>
            <a:ext cx="5478480" cy="553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Classe de teste : SaudeTest.java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000" y="3096000"/>
            <a:ext cx="79002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Processo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Um processo de software pode ser visto como o conjunto de atividades, métodos, práticas e transformações que guiam pessoas na produção de software.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Rodando o teste com sucesso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" y="3168000"/>
            <a:ext cx="9672120" cy="39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Rodando o teste com Erro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00" y="2412000"/>
            <a:ext cx="9797400" cy="507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Classe Equacao2Grau						Classe de Teste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" y="2952000"/>
            <a:ext cx="5184000" cy="410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5680" y="2880000"/>
            <a:ext cx="4216320" cy="4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Rodando com sucesso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320" y="3172320"/>
            <a:ext cx="7114680" cy="41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/>
        </p:nvSpPr>
        <p:spPr>
          <a:xfrm>
            <a:off x="288000" y="1944000"/>
            <a:ext cx="9504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Exemplo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Rodando com falha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2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7256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" y="3266640"/>
            <a:ext cx="4809600" cy="39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6000" y="2808000"/>
            <a:ext cx="5449680" cy="46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47"/>
          <p:cNvCxnSpPr/>
          <p:nvPr/>
        </p:nvCxnSpPr>
        <p:spPr>
          <a:xfrm flipH="1">
            <a:off x="2304000" y="2160000"/>
            <a:ext cx="1728000" cy="381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47"/>
          <p:cNvSpPr txBox="1"/>
          <p:nvPr/>
        </p:nvSpPr>
        <p:spPr>
          <a:xfrm>
            <a:off x="3888000" y="1944000"/>
            <a:ext cx="19548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Defeito no código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48"/>
          <p:cNvCxnSpPr/>
          <p:nvPr/>
        </p:nvCxnSpPr>
        <p:spPr>
          <a:xfrm>
            <a:off x="4032000" y="2287080"/>
            <a:ext cx="0" cy="498492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48"/>
          <p:cNvSpPr txBox="1"/>
          <p:nvPr/>
        </p:nvSpPr>
        <p:spPr>
          <a:xfrm>
            <a:off x="216000" y="1800000"/>
            <a:ext cx="90720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Outro Exemplo: Classe que trabalha com String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216000" y="2376000"/>
            <a:ext cx="3240000" cy="54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3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TransformaNome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b="0" lang="pt-BR" sz="1300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TransformaNome(String nome)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pt-BR" sz="1300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nome;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maiusculo()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300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.toUpperCase(); 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minusculo()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300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.toLowerCase();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buscarBranco()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qtde = 0;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 = 0;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while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(pos &gt;= 0)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pos = </a:t>
            </a:r>
            <a:r>
              <a:rPr b="0" lang="pt-BR" sz="1300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.indexOf(</a:t>
            </a:r>
            <a:r>
              <a:rPr b="0" lang="pt-BR" sz="13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(pos &gt;= 0) {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qtde++;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 = pos + 1;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qtde;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4176000" y="2342160"/>
            <a:ext cx="5688000" cy="55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org.junit.Assert.*;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org.junit.Test;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TransformaNomeTest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@Test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testMaiusculo()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TransformaNome tnome =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TransformaNome(</a:t>
            </a:r>
            <a:r>
              <a:rPr b="0" lang="pt-BR" sz="14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assertEquals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4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,tnome.maiusculo());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@Test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testMinusculo()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TransformaNome tnome =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TransformaNome(</a:t>
            </a:r>
            <a:r>
              <a:rPr b="0" lang="pt-BR" sz="14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assertEquals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4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,tnome.minusculo());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@Test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testBuscarBranco()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TransformaNome tnome = </a:t>
            </a:r>
            <a:r>
              <a:rPr b="1" lang="pt-BR" sz="1400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TransformaNome(</a:t>
            </a:r>
            <a:r>
              <a:rPr b="0" lang="pt-BR" sz="1400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"Maria            Clara Machado"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assertEquals</a:t>
            </a: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(2,tnome.buscarBranco());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216000" y="1800000"/>
            <a:ext cx="9072000" cy="49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strike="noStrike"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1 - Copie as duas classes anteriores (TransformaNome e TransformaNomeTest (Junit));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2 – Rode o teste para ver se roda com sucesso;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3 – Implemente dois métodos novos na classe TransformaNome: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	- Um método que retorna o nome invertido;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	- Um método que retorna a quantidade de palavras do nome (use o 					buscarBrancos);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4 – Implemente 2 métodos de teste na classe de teste para testar os dois novos métodos criados.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5 – Rode a classe de teste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44000" y="2088000"/>
            <a:ext cx="9648000" cy="5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Processo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Modelo Básico de um Processo de Software: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Planejamento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Análise e Especificação de Requisitos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Implementação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Entrega e Implantação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Operação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Manutenção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44000" y="2088000"/>
            <a:ext cx="9648000" cy="5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Processo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Fatores que influenciam na definição do Processo: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Tipo do software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Paradigma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Domínio da Aplicação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Tamanho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Complexidade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916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Características da Equipe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XP – Extreme Programming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Metodologia ágil de desenvolvimento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Foco em agilidade de equipes e qualidade de projetos, apoiada em valores como simplicidade, comunicação, </a:t>
            </a:r>
            <a:r>
              <a:rPr b="0" i="1" lang="pt-BR" sz="2600" strike="noStrike"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 e coragem.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Máxima integração entre pessoas e, principalmente, estimulando uma participação maior do cliente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XP – Extreme Programming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Sugere um conjunto de boas práticas que melhoram o planejamento, execução, e gerenciamento do projeto de software.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Melhoram a eficiência, diminuindo o retrabalho, garantindo dessa forma a qualidade do seu projeto.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XP – Extreme Programming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Algumas boas práticas: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Organizacionais : Planejamento, Pequenas versões, testes de aceitação, envolvimento do cliente;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Equipes: Padronização de código, Propriedade coletiva, Integração contínua, Ritmo sustentável;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Pares: Programação em pares, Design simples, </a:t>
            </a:r>
            <a:r>
              <a:rPr b="1" i="0" lang="pt-BR" sz="26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, Refatoração;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0174" lvl="1" marL="864000" marR="0" rtl="0" algn="l"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44000" y="20880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4844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Char char="●"/>
            </a:pPr>
            <a:r>
              <a:rPr b="0" lang="pt-BR" sz="3470" strike="noStrike">
                <a:latin typeface="Arial"/>
                <a:ea typeface="Arial"/>
                <a:cs typeface="Arial"/>
                <a:sym typeface="Arial"/>
              </a:rPr>
              <a:t>Teste de Software</a:t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22484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562"/>
              <a:buFont typeface="Noto Sans Symbols"/>
              <a:buNone/>
            </a:pPr>
            <a:r>
              <a:t/>
            </a:r>
            <a:endParaRPr b="0" sz="347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pt-BR" sz="2600" strike="noStrike">
                <a:latin typeface="Arial"/>
                <a:ea typeface="Arial"/>
                <a:cs typeface="Arial"/>
                <a:sym typeface="Arial"/>
              </a:rPr>
              <a:t>Teste de software é o processo de execução de um produto para determinar se ele atingiu suas especificações e funcionou corretamente no ambiente para o qual foi projetado.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528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