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2" r:id="rId2"/>
    <p:sldMasterId id="2147483723" r:id="rId3"/>
  </p:sldMasterIdLst>
  <p:notesMasterIdLst>
    <p:notesMasterId r:id="rId35"/>
  </p:notesMasterIdLst>
  <p:sldIdLst>
    <p:sldId id="298" r:id="rId4"/>
    <p:sldId id="296" r:id="rId5"/>
    <p:sldId id="259" r:id="rId6"/>
    <p:sldId id="260" r:id="rId7"/>
    <p:sldId id="264" r:id="rId8"/>
    <p:sldId id="281" r:id="rId9"/>
    <p:sldId id="284" r:id="rId10"/>
    <p:sldId id="283" r:id="rId11"/>
    <p:sldId id="318" r:id="rId12"/>
    <p:sldId id="285" r:id="rId13"/>
    <p:sldId id="286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13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4" r:id="rId30"/>
    <p:sldId id="315" r:id="rId31"/>
    <p:sldId id="316" r:id="rId32"/>
    <p:sldId id="317" r:id="rId33"/>
    <p:sldId id="297" r:id="rId34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9" autoAdjust="0"/>
  </p:normalViewPr>
  <p:slideViewPr>
    <p:cSldViewPr snapToGrid="0" snapToObjects="1"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664E9-5998-3449-ABDC-E1F02396B3E2}" type="datetimeFigureOut">
              <a:rPr lang="ru-RU" smtClean="0"/>
              <a:t>06.12.2016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9A693-D65E-2D4A-82BD-FD665BC38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961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angular.io</a:t>
            </a:r>
            <a:r>
              <a:rPr lang="en-US" dirty="0" smtClean="0"/>
              <a:t>/docs/</a:t>
            </a:r>
            <a:r>
              <a:rPr lang="en-US" dirty="0" err="1" smtClean="0"/>
              <a:t>ts</a:t>
            </a:r>
            <a:r>
              <a:rPr lang="en-US" dirty="0" smtClean="0"/>
              <a:t>/latest/guide/user-</a:t>
            </a:r>
            <a:r>
              <a:rPr lang="en-US" dirty="0" err="1" smtClean="0"/>
              <a:t>input.html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9A693-D65E-2D4A-82BD-FD665BC384F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81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emf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emf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196975"/>
            <a:ext cx="4219769" cy="500856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0"/>
            <a:ext cx="2762250" cy="4030749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8" y="1421028"/>
            <a:ext cx="2762275" cy="531341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509582"/>
            <a:ext cx="123114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COMPLETED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4" y="1421028"/>
            <a:ext cx="2762275" cy="531341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643948" y="1509582"/>
            <a:ext cx="76687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ACTIVE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1" y="1421028"/>
            <a:ext cx="2762275" cy="531341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6523002" y="1509582"/>
            <a:ext cx="113958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UPCOMING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578756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  <p:sp>
        <p:nvSpPr>
          <p:cNvPr id="18" name="Prostokąt 10"/>
          <p:cNvSpPr/>
          <p:nvPr userDrawn="1"/>
        </p:nvSpPr>
        <p:spPr>
          <a:xfrm>
            <a:off x="286922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9" name="pole tekstowe 11"/>
          <p:cNvSpPr txBox="1"/>
          <p:nvPr userDrawn="1"/>
        </p:nvSpPr>
        <p:spPr>
          <a:xfrm>
            <a:off x="721821" y="1509585"/>
            <a:ext cx="158762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0" name="Prostokąt 12"/>
          <p:cNvSpPr/>
          <p:nvPr userDrawn="1"/>
        </p:nvSpPr>
        <p:spPr>
          <a:xfrm>
            <a:off x="3202518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1" name="pole tekstowe 13"/>
          <p:cNvSpPr txBox="1"/>
          <p:nvPr userDrawn="1"/>
        </p:nvSpPr>
        <p:spPr>
          <a:xfrm>
            <a:off x="3643947" y="1509585"/>
            <a:ext cx="98496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2" name="Prostokąt 14"/>
          <p:cNvSpPr/>
          <p:nvPr userDrawn="1"/>
        </p:nvSpPr>
        <p:spPr>
          <a:xfrm>
            <a:off x="6118165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3" name="pole tekstowe 15"/>
          <p:cNvSpPr txBox="1"/>
          <p:nvPr userDrawn="1"/>
        </p:nvSpPr>
        <p:spPr>
          <a:xfrm>
            <a:off x="6523007" y="1509585"/>
            <a:ext cx="140807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24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7"/>
            <a:ext cx="161912" cy="215883"/>
          </a:xfrm>
          <a:prstGeom prst="rect">
            <a:avLst/>
          </a:prstGeom>
        </p:spPr>
      </p:pic>
      <p:pic>
        <p:nvPicPr>
          <p:cNvPr id="25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52" y="1556141"/>
            <a:ext cx="226223" cy="238499"/>
          </a:xfrm>
          <a:prstGeom prst="rect">
            <a:avLst/>
          </a:prstGeom>
        </p:spPr>
      </p:pic>
      <p:pic>
        <p:nvPicPr>
          <p:cNvPr id="26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5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5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5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7" y="3061195"/>
            <a:ext cx="535785" cy="531341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6" name="Prostokąt 25"/>
          <p:cNvSpPr/>
          <p:nvPr/>
        </p:nvSpPr>
        <p:spPr>
          <a:xfrm>
            <a:off x="286916" y="4712866"/>
            <a:ext cx="535786" cy="531341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8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8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8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2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2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6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3165178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2" name="Prostokąt 10"/>
          <p:cNvSpPr/>
          <p:nvPr userDrawn="1"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3" name="Prostokąt 24"/>
          <p:cNvSpPr/>
          <p:nvPr userDrawn="1"/>
        </p:nvSpPr>
        <p:spPr>
          <a:xfrm>
            <a:off x="286921" y="3061196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4" name="Prostokąt 25"/>
          <p:cNvSpPr/>
          <p:nvPr userDrawn="1"/>
        </p:nvSpPr>
        <p:spPr>
          <a:xfrm>
            <a:off x="286916" y="4712868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pic>
        <p:nvPicPr>
          <p:cNvPr id="33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34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90" y="1556141"/>
            <a:ext cx="226223" cy="238499"/>
          </a:xfrm>
          <a:prstGeom prst="rect">
            <a:avLst/>
          </a:prstGeom>
        </p:spPr>
      </p:pic>
      <p:pic>
        <p:nvPicPr>
          <p:cNvPr id="35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13522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E4BA3A8-FD9F-B341-B316-CC1FE420184B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B192895-1EBC-534B-9BEA-1C5D862E0A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5460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FC4D1-F4D2-4841-8D15-632D45A4EA03}" type="datetimeFigureOut">
              <a:rPr lang="ru-RU" smtClean="0"/>
              <a:t>06.12.2016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09166B-9F6E-AA4E-928A-FB22D2BF4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1145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7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4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7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9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365126"/>
            <a:ext cx="8593493" cy="502623"/>
          </a:xfrm>
        </p:spPr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8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509582"/>
            <a:ext cx="126559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4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509582"/>
            <a:ext cx="79685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1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/>
        </p:nvSpPr>
        <p:spPr>
          <a:xfrm>
            <a:off x="6523003" y="1509582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578756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5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5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5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7" y="3061195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4712866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8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8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8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2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2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6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3165178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 smtClean="0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9601"/>
            <a:ext cx="4184754" cy="43259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879601"/>
            <a:ext cx="4219769" cy="4325936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67700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FC4D1-F4D2-4841-8D15-632D45A4EA03}" type="datetimeFigureOut">
              <a:rPr lang="ru-RU" smtClean="0"/>
              <a:t>06.12.2016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09166B-9F6E-AA4E-928A-FB22D2BF4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9711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FC4D1-F4D2-4841-8D15-632D45A4EA03}" type="datetimeFigureOut">
              <a:rPr lang="ru-RU" smtClean="0"/>
              <a:t>06.12.2016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09166B-9F6E-AA4E-928A-FB22D2BF4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114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2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grpSp>
        <p:nvGrpSpPr>
          <p:cNvPr id="53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54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4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6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3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24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13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22BB48A-F58C-B54F-B2FF-4E714D1B94A0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760776F0-BEF4-7945-BB72-20B10395DD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3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2012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3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196977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7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21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8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811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0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1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2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88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22" y="365129"/>
            <a:ext cx="8593493" cy="502623"/>
          </a:xfrm>
        </p:spPr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2"/>
            <a:ext cx="2762250" cy="4030749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22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5"/>
            <a:ext cx="158762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8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5"/>
            <a:ext cx="98496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5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7" y="1509585"/>
            <a:ext cx="140807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7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52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9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9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9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21" y="3061196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4712868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2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2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6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6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6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90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0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FC4D1-F4D2-4841-8D15-632D45A4EA03}" type="datetimeFigureOut">
              <a:rPr lang="ru-RU" smtClean="0"/>
              <a:t>06.12.2016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09166B-9F6E-AA4E-928A-FB22D2BF4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97112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FC4D1-F4D2-4841-8D15-632D45A4EA03}" type="datetimeFigureOut">
              <a:rPr lang="ru-RU" smtClean="0"/>
              <a:t>06.12.2016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09166B-9F6E-AA4E-928A-FB22D2BF4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114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1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2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grpSp>
        <p:nvGrpSpPr>
          <p:cNvPr id="53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54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4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6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3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24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13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4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763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1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grpSp>
        <p:nvGrpSpPr>
          <p:cNvPr id="52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53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6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9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13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05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sz="2800" dirty="0">
                <a:solidFill>
                  <a:srgbClr val="BD392F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27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4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6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5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66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7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69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122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1" name="Group 130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132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34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36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7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0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16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1856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2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auto">
          <a:xfrm>
            <a:off x="0" y="3"/>
            <a:ext cx="5491870" cy="6773332"/>
            <a:chOff x="-2080" y="-2433"/>
            <a:chExt cx="6947" cy="6426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G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COLOR GAMMA</a:t>
            </a:r>
          </a:p>
        </p:txBody>
      </p:sp>
      <p:sp>
        <p:nvSpPr>
          <p:cNvPr id="3" name="Rectangle 2"/>
          <p:cNvSpPr/>
          <p:nvPr/>
        </p:nvSpPr>
        <p:spPr>
          <a:xfrm>
            <a:off x="7505960" y="1726961"/>
            <a:ext cx="712243" cy="4082712"/>
          </a:xfrm>
          <a:prstGeom prst="rect">
            <a:avLst/>
          </a:prstGeom>
          <a:solidFill>
            <a:srgbClr val="426F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0340" y="1726961"/>
            <a:ext cx="712243" cy="4082712"/>
          </a:xfrm>
          <a:prstGeom prst="rect">
            <a:avLst/>
          </a:prstGeom>
          <a:solidFill>
            <a:srgbClr val="3171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72055" y="1726961"/>
            <a:ext cx="712243" cy="4082712"/>
          </a:xfrm>
          <a:prstGeom prst="rect">
            <a:avLst/>
          </a:prstGeom>
          <a:solidFill>
            <a:srgbClr val="1EA1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38150" y="1726961"/>
            <a:ext cx="712243" cy="4082712"/>
          </a:xfrm>
          <a:prstGeom prst="rect">
            <a:avLst/>
          </a:prstGeom>
          <a:solidFill>
            <a:srgbClr val="F29B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04245" y="1726961"/>
            <a:ext cx="712243" cy="4082712"/>
          </a:xfrm>
          <a:prstGeom prst="rect">
            <a:avLst/>
          </a:prstGeom>
          <a:solidFill>
            <a:srgbClr val="BD3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36435" y="1726961"/>
            <a:ext cx="712243" cy="4082712"/>
          </a:xfrm>
          <a:prstGeom prst="rect">
            <a:avLst/>
          </a:prstGeom>
          <a:solidFill>
            <a:srgbClr val="7D9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8204" y="1726961"/>
            <a:ext cx="712243" cy="4082712"/>
          </a:xfrm>
          <a:prstGeom prst="rect">
            <a:avLst/>
          </a:prstGeom>
          <a:solidFill>
            <a:srgbClr val="445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1179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BD392F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/>
              <a:t>Edit </a:t>
            </a:r>
            <a:r>
              <a:rPr lang="pl-PL" dirty="0" err="1"/>
              <a:t>Title</a:t>
            </a:r>
            <a:r>
              <a:rPr lang="pl-PL" dirty="0"/>
              <a:t>: SUBTITLE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2656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7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err="1"/>
              <a:t>Up</a:t>
            </a:r>
            <a:r>
              <a:rPr lang="pl-PL" dirty="0"/>
              <a:t> to </a:t>
            </a:r>
            <a:r>
              <a:rPr lang="pl-PL" dirty="0" err="1"/>
              <a:t>seven</a:t>
            </a:r>
            <a:r>
              <a:rPr lang="pl-PL" dirty="0"/>
              <a:t> lines of </a:t>
            </a:r>
            <a:r>
              <a:rPr lang="pl-PL" dirty="0" err="1"/>
              <a:t>text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4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972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THANK</a:t>
            </a:r>
            <a:r>
              <a:rPr lang="en-US" sz="3200" baseline="0" dirty="0">
                <a:solidFill>
                  <a:schemeClr val="accent1"/>
                </a:solidFill>
              </a:rPr>
              <a:t> YOU!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46426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89489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7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9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6" name="Trójkąt równoramienny 8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8" name="Trójkąt równoramienny 10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8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0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content</a:t>
            </a:r>
            <a:endParaRPr lang="pl-PL" dirty="0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0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/>
              <a:t>Full size screen shot.</a:t>
            </a:r>
            <a:br>
              <a:rPr lang="pl-PL"/>
            </a:br>
            <a:r>
              <a:rPr lang="pl-PL"/>
              <a:t>Right click to paste picture if copying from other slide. </a:t>
            </a:r>
            <a:br>
              <a:rPr lang="pl-PL"/>
            </a:br>
            <a:r>
              <a:rPr lang="pl-PL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365126"/>
            <a:ext cx="8593493" cy="502623"/>
          </a:xfrm>
        </p:spPr>
        <p:txBody>
          <a:bodyPr/>
          <a:lstStyle/>
          <a:p>
            <a:r>
              <a:rPr lang="pl-PL" dirty="0"/>
              <a:t>Edit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40" Type="http://schemas.openxmlformats.org/officeDocument/2006/relationships/theme" Target="../theme/theme3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8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6" y="646553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6783577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5" y="6783577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7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7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763" r:id="rId32"/>
    <p:sldLayoutId id="2147483764" r:id="rId33"/>
    <p:sldLayoutId id="2147483835" r:id="rId34"/>
    <p:sldLayoutId id="2147483834" r:id="rId35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20" y="365127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20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7" y="652448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6783578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7" y="6783578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8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8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  <p:sldLayoutId id="2147483765" r:id="rId31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noProof="0" dirty="0"/>
              <a:t>Edit Title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8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noProof="0" dirty="0"/>
              <a:t>Click here to enter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PoleTekstowe 1"/>
          <p:cNvSpPr txBox="1"/>
          <p:nvPr/>
        </p:nvSpPr>
        <p:spPr>
          <a:xfrm>
            <a:off x="286917" y="6524486"/>
            <a:ext cx="639162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6783577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5" y="6783577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7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7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Oval 29"/>
          <p:cNvSpPr/>
          <p:nvPr/>
        </p:nvSpPr>
        <p:spPr>
          <a:xfrm>
            <a:off x="8810683" y="50104"/>
            <a:ext cx="291848" cy="389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dirty="0">
              <a:solidFill>
                <a:prstClr val="white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0683" y="50104"/>
            <a:ext cx="291848" cy="3891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68AAC1A9-6820-404F-9E78-0F0008539738}" type="slidenum">
              <a:rPr lang="en-US" sz="12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  <p:sldLayoutId id="2147483746" r:id="rId23"/>
    <p:sldLayoutId id="2147483747" r:id="rId24"/>
    <p:sldLayoutId id="2147483748" r:id="rId25"/>
    <p:sldLayoutId id="2147483749" r:id="rId26"/>
    <p:sldLayoutId id="2147483750" r:id="rId27"/>
    <p:sldLayoutId id="2147483751" r:id="rId28"/>
    <p:sldLayoutId id="2147483752" r:id="rId29"/>
    <p:sldLayoutId id="2147483753" r:id="rId30"/>
    <p:sldLayoutId id="2147483754" r:id="rId31"/>
    <p:sldLayoutId id="2147483755" r:id="rId32"/>
    <p:sldLayoutId id="2147483756" r:id="rId33"/>
    <p:sldLayoutId id="2147483757" r:id="rId34"/>
    <p:sldLayoutId id="2147483758" r:id="rId35"/>
    <p:sldLayoutId id="2147483759" r:id="rId36"/>
    <p:sldLayoutId id="2147483760" r:id="rId37"/>
    <p:sldLayoutId id="2147483761" r:id="rId38"/>
    <p:sldLayoutId id="2147483762" r:id="rId39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0" i="0" kern="1200" cap="all" baseline="0">
          <a:solidFill>
            <a:srgbClr val="BD392F"/>
          </a:solidFill>
          <a:latin typeface="+mn-lt"/>
          <a:ea typeface="Avenir Next Medium" charset="0"/>
          <a:cs typeface="Avenir Next Medium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Wingdings" panose="05000000000000000000" pitchFamily="2" charset="2"/>
        <a:buChar char="w"/>
        <a:defRPr sz="21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Arial" panose="020B0604020202020204" pitchFamily="34" charset="0"/>
        <a:buChar char="­"/>
        <a:defRPr sz="18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5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Arial" panose="020B0604020202020204" pitchFamily="34" charset="0"/>
        <a:buChar char="­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Angular 2</a:t>
            </a:r>
            <a:endParaRPr lang="ru-RU" sz="4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Component basics </a:t>
            </a:r>
          </a:p>
          <a:p>
            <a:r>
              <a:rPr lang="en-US" sz="2400" dirty="0" smtClean="0"/>
              <a:t>and templates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57192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adding hero form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23234" y="1014099"/>
            <a:ext cx="7910226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@</a:t>
            </a:r>
            <a:r>
              <a:rPr lang="en-US" sz="2000" b="1" i="1" dirty="0">
                <a:solidFill>
                  <a:srgbClr val="660E7A"/>
                </a:solidFill>
              </a:rPr>
              <a:t>Component</a:t>
            </a:r>
            <a:r>
              <a:rPr lang="en-US" sz="2000" dirty="0"/>
              <a:t>({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selector</a:t>
            </a:r>
            <a:r>
              <a:rPr lang="en-US" sz="2000" dirty="0"/>
              <a:t>: </a:t>
            </a:r>
            <a:r>
              <a:rPr lang="en-US" sz="2000" b="1" dirty="0" smtClean="0">
                <a:solidFill>
                  <a:srgbClr val="008000"/>
                </a:solidFill>
              </a:rPr>
              <a:t>‘add-hero'</a:t>
            </a:r>
            <a:r>
              <a:rPr lang="en-US" sz="2000" dirty="0" smtClean="0"/>
              <a:t>,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`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400" b="1" dirty="0" smtClean="0">
                <a:solidFill>
                  <a:srgbClr val="008000"/>
                </a:solidFill>
              </a:rPr>
              <a:t>	</a:t>
            </a:r>
            <a:r>
              <a:rPr lang="en-US" dirty="0" smtClean="0"/>
              <a:t>&lt;</a:t>
            </a:r>
            <a:r>
              <a:rPr lang="en-US" b="1" dirty="0" smtClean="0">
                <a:solidFill>
                  <a:srgbClr val="000080"/>
                </a:solidFill>
              </a:rPr>
              <a:t>input </a:t>
            </a:r>
            <a:r>
              <a:rPr lang="en-US" b="1" dirty="0" smtClean="0">
                <a:solidFill>
                  <a:srgbClr val="0000FF"/>
                </a:solidFill>
              </a:rPr>
              <a:t>#</a:t>
            </a:r>
            <a:r>
              <a:rPr lang="en-US" b="1" dirty="0" err="1" smtClean="0">
                <a:solidFill>
                  <a:srgbClr val="0000FF"/>
                </a:solidFill>
              </a:rPr>
              <a:t>newHero</a:t>
            </a:r>
            <a:r>
              <a:rPr lang="en-US" b="1" dirty="0" smtClean="0">
                <a:solidFill>
                  <a:srgbClr val="0000FF"/>
                </a:solidFill>
              </a:rPr>
              <a:t> (</a:t>
            </a:r>
            <a:r>
              <a:rPr lang="en-US" b="1" dirty="0" err="1" smtClean="0">
                <a:solidFill>
                  <a:srgbClr val="0000FF"/>
                </a:solidFill>
              </a:rPr>
              <a:t>keyup.enter</a:t>
            </a:r>
            <a:r>
              <a:rPr lang="en-US" b="1" dirty="0" smtClean="0">
                <a:solidFill>
                  <a:srgbClr val="0000FF"/>
                </a:solidFill>
              </a:rPr>
              <a:t>)=</a:t>
            </a:r>
            <a:r>
              <a:rPr lang="en-US" b="1" dirty="0" smtClean="0">
                <a:solidFill>
                  <a:srgbClr val="008000"/>
                </a:solidFill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</a:rPr>
              <a:t>addHero</a:t>
            </a:r>
            <a:r>
              <a:rPr lang="en-US" b="1" dirty="0" smtClean="0">
                <a:solidFill>
                  <a:srgbClr val="008000"/>
                </a:solidFill>
              </a:rPr>
              <a:t>(</a:t>
            </a:r>
            <a:r>
              <a:rPr lang="en-US" b="1" dirty="0" err="1" smtClean="0">
                <a:solidFill>
                  <a:srgbClr val="008000"/>
                </a:solidFill>
              </a:rPr>
              <a:t>newHero.</a:t>
            </a:r>
            <a:r>
              <a:rPr lang="en-US" b="1" dirty="0" err="1" smtClean="0">
                <a:solidFill>
                  <a:srgbClr val="660E7A"/>
                </a:solidFill>
              </a:rPr>
              <a:t>value</a:t>
            </a:r>
            <a:r>
              <a:rPr lang="en-US" b="1" dirty="0" smtClean="0">
                <a:solidFill>
                  <a:srgbClr val="008000"/>
                </a:solidFill>
              </a:rPr>
              <a:t>)" </a:t>
            </a:r>
            <a:br>
              <a:rPr lang="en-US" b="1" dirty="0" smtClean="0">
                <a:solidFill>
                  <a:srgbClr val="008000"/>
                </a:solidFill>
              </a:rPr>
            </a:br>
            <a:r>
              <a:rPr lang="en-US" b="1" dirty="0" smtClean="0">
                <a:solidFill>
                  <a:srgbClr val="008000"/>
                </a:solidFill>
              </a:rPr>
              <a:t>	       </a:t>
            </a:r>
            <a:r>
              <a:rPr lang="en-US" b="1" dirty="0" smtClean="0">
                <a:solidFill>
                  <a:srgbClr val="0000FF"/>
                </a:solidFill>
              </a:rPr>
              <a:t>(blur)=</a:t>
            </a:r>
            <a:r>
              <a:rPr lang="en-US" b="1" dirty="0" smtClean="0">
                <a:solidFill>
                  <a:srgbClr val="008000"/>
                </a:solidFill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</a:rPr>
              <a:t>addHero</a:t>
            </a:r>
            <a:r>
              <a:rPr lang="en-US" b="1" dirty="0" smtClean="0">
                <a:solidFill>
                  <a:srgbClr val="008000"/>
                </a:solidFill>
              </a:rPr>
              <a:t>(</a:t>
            </a:r>
            <a:r>
              <a:rPr lang="en-US" b="1" dirty="0" err="1" smtClean="0">
                <a:solidFill>
                  <a:srgbClr val="008000"/>
                </a:solidFill>
              </a:rPr>
              <a:t>newHero.</a:t>
            </a:r>
            <a:r>
              <a:rPr lang="en-US" b="1" dirty="0" err="1" smtClean="0">
                <a:solidFill>
                  <a:srgbClr val="660E7A"/>
                </a:solidFill>
              </a:rPr>
              <a:t>value</a:t>
            </a:r>
            <a:r>
              <a:rPr lang="en-US" b="1" dirty="0" smtClean="0">
                <a:solidFill>
                  <a:srgbClr val="008000"/>
                </a:solidFill>
              </a:rPr>
              <a:t>); </a:t>
            </a:r>
            <a:r>
              <a:rPr lang="en-US" b="1" dirty="0" err="1" smtClean="0">
                <a:solidFill>
                  <a:srgbClr val="008000"/>
                </a:solidFill>
              </a:rPr>
              <a:t>newHero.value</a:t>
            </a:r>
            <a:r>
              <a:rPr lang="en-US" b="1" dirty="0" smtClean="0">
                <a:solidFill>
                  <a:srgbClr val="008000"/>
                </a:solidFill>
              </a:rPr>
              <a:t>='' "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en-US" b="1" dirty="0" smtClean="0">
                <a:solidFill>
                  <a:srgbClr val="000080"/>
                </a:solidFill>
              </a:rPr>
              <a:t>button </a:t>
            </a:r>
            <a:r>
              <a:rPr lang="en-US" b="1" dirty="0" smtClean="0">
                <a:solidFill>
                  <a:srgbClr val="0000FF"/>
                </a:solidFill>
              </a:rPr>
              <a:t>(click)=</a:t>
            </a:r>
            <a:r>
              <a:rPr lang="en-US" b="1" dirty="0" err="1" smtClean="0">
                <a:solidFill>
                  <a:srgbClr val="008000"/>
                </a:solidFill>
              </a:rPr>
              <a:t>addHero</a:t>
            </a:r>
            <a:r>
              <a:rPr lang="en-US" b="1" dirty="0" smtClean="0">
                <a:solidFill>
                  <a:srgbClr val="008000"/>
                </a:solidFill>
              </a:rPr>
              <a:t>(</a:t>
            </a:r>
            <a:r>
              <a:rPr lang="en-US" b="1" dirty="0" err="1" smtClean="0">
                <a:solidFill>
                  <a:srgbClr val="008000"/>
                </a:solidFill>
              </a:rPr>
              <a:t>newHero.</a:t>
            </a:r>
            <a:r>
              <a:rPr lang="en-US" b="1" dirty="0" err="1" smtClean="0">
                <a:solidFill>
                  <a:srgbClr val="660E7A"/>
                </a:solidFill>
              </a:rPr>
              <a:t>value</a:t>
            </a:r>
            <a:r>
              <a:rPr lang="en-US" b="1" dirty="0" smtClean="0">
                <a:solidFill>
                  <a:srgbClr val="008000"/>
                </a:solidFill>
              </a:rPr>
              <a:t>)</a:t>
            </a:r>
            <a:r>
              <a:rPr lang="en-US" dirty="0" smtClean="0"/>
              <a:t>&gt;Add&lt;/</a:t>
            </a:r>
            <a:r>
              <a:rPr lang="en-US" b="1" dirty="0" smtClean="0">
                <a:solidFill>
                  <a:srgbClr val="000080"/>
                </a:solidFill>
              </a:rPr>
              <a:t>button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b="1" dirty="0" err="1" smtClean="0">
                <a:solidFill>
                  <a:srgbClr val="000080"/>
                </a:solidFill>
              </a:rPr>
              <a:t>ul</a:t>
            </a:r>
            <a:r>
              <a:rPr lang="en-US" dirty="0" smtClean="0"/>
              <a:t>&gt; &lt;</a:t>
            </a:r>
            <a:r>
              <a:rPr lang="en-US" b="1" dirty="0" smtClean="0">
                <a:solidFill>
                  <a:srgbClr val="000080"/>
                </a:solidFill>
              </a:rPr>
              <a:t>li </a:t>
            </a:r>
            <a:r>
              <a:rPr lang="en-US" b="1" dirty="0" smtClean="0">
                <a:solidFill>
                  <a:srgbClr val="0000FF"/>
                </a:solidFill>
              </a:rPr>
              <a:t>*</a:t>
            </a:r>
            <a:r>
              <a:rPr lang="en-US" b="1" dirty="0" err="1" smtClean="0">
                <a:solidFill>
                  <a:srgbClr val="0000FF"/>
                </a:solidFill>
              </a:rPr>
              <a:t>ngFor</a:t>
            </a:r>
            <a:r>
              <a:rPr lang="en-US" b="1" dirty="0" smtClean="0">
                <a:solidFill>
                  <a:srgbClr val="0000FF"/>
                </a:solidFill>
              </a:rPr>
              <a:t>=</a:t>
            </a:r>
            <a:r>
              <a:rPr lang="en-US" b="1" dirty="0" smtClean="0">
                <a:solidFill>
                  <a:srgbClr val="008000"/>
                </a:solidFill>
              </a:rPr>
              <a:t>"let hero of heroes"</a:t>
            </a:r>
            <a:r>
              <a:rPr lang="en-US" dirty="0" smtClean="0"/>
              <a:t>&gt;{{</a:t>
            </a:r>
            <a:r>
              <a:rPr lang="en-US" b="1" dirty="0" smtClean="0">
                <a:solidFill>
                  <a:srgbClr val="660E7A"/>
                </a:solidFill>
              </a:rPr>
              <a:t>hero</a:t>
            </a:r>
            <a:r>
              <a:rPr lang="en-US" dirty="0" smtClean="0"/>
              <a:t>}}&lt;/</a:t>
            </a:r>
            <a:r>
              <a:rPr lang="en-US" b="1" dirty="0" smtClean="0">
                <a:solidFill>
                  <a:srgbClr val="000080"/>
                </a:solidFill>
              </a:rPr>
              <a:t>li</a:t>
            </a:r>
            <a:r>
              <a:rPr lang="en-US" dirty="0" smtClean="0"/>
              <a:t>&gt; &lt;/</a:t>
            </a:r>
            <a:r>
              <a:rPr lang="en-US" b="1" dirty="0" err="1" smtClean="0">
                <a:solidFill>
                  <a:srgbClr val="000080"/>
                </a:solidFill>
              </a:rPr>
              <a:t>ul</a:t>
            </a:r>
            <a:r>
              <a:rPr lang="en-US" dirty="0" smtClean="0"/>
              <a:t>&gt;</a:t>
            </a:r>
          </a:p>
          <a:p>
            <a:r>
              <a:rPr lang="en-US" sz="2000" b="1" dirty="0" smtClean="0">
                <a:solidFill>
                  <a:srgbClr val="008000"/>
                </a:solidFill>
              </a:rPr>
              <a:t>`</a:t>
            </a:r>
            <a:r>
              <a:rPr lang="en-US" sz="2000" dirty="0" smtClean="0"/>
              <a:t>}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b="1" dirty="0">
                <a:solidFill>
                  <a:srgbClr val="000080"/>
                </a:solidFill>
              </a:rPr>
              <a:t>export class </a:t>
            </a:r>
            <a:r>
              <a:rPr lang="en-US" sz="2000" dirty="0" err="1" smtClean="0"/>
              <a:t>AddHeroComponent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heroes</a:t>
            </a:r>
            <a:r>
              <a:rPr lang="en-US" sz="2000" dirty="0"/>
              <a:t>=[</a:t>
            </a:r>
            <a:r>
              <a:rPr lang="en-US" sz="2000" b="1" dirty="0">
                <a:solidFill>
                  <a:srgbClr val="008000"/>
                </a:solidFill>
              </a:rPr>
              <a:t>'Windstorm'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b="1" dirty="0" err="1">
                <a:solidFill>
                  <a:srgbClr val="008000"/>
                </a:solidFill>
              </a:rPr>
              <a:t>Bombasto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b="1" dirty="0" err="1">
                <a:solidFill>
                  <a:srgbClr val="008000"/>
                </a:solidFill>
              </a:rPr>
              <a:t>Magneta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8000"/>
                </a:solidFill>
              </a:rPr>
              <a:t>'Tornado'</a:t>
            </a:r>
            <a:r>
              <a:rPr lang="en-US" sz="2000" dirty="0"/>
              <a:t>];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err="1" smtClean="0">
                <a:solidFill>
                  <a:srgbClr val="7A7A43"/>
                </a:solidFill>
              </a:rPr>
              <a:t>addHero</a:t>
            </a:r>
            <a:r>
              <a:rPr lang="en-US" sz="2000" dirty="0"/>
              <a:t>(</a:t>
            </a:r>
            <a:r>
              <a:rPr lang="en-US" sz="2000" dirty="0" err="1"/>
              <a:t>newHero:</a:t>
            </a:r>
            <a:r>
              <a:rPr lang="en-US" sz="2000" b="1" dirty="0" err="1">
                <a:solidFill>
                  <a:srgbClr val="000080"/>
                </a:solidFill>
              </a:rPr>
              <a:t>string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>
                <a:solidFill>
                  <a:srgbClr val="000080"/>
                </a:solidFill>
              </a:rPr>
              <a:t>if </a:t>
            </a:r>
            <a:r>
              <a:rPr lang="en-US" sz="2000" dirty="0"/>
              <a:t>(</a:t>
            </a:r>
            <a:r>
              <a:rPr lang="en-US" sz="2000" dirty="0" err="1"/>
              <a:t>newHero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            </a:t>
            </a:r>
            <a:r>
              <a:rPr lang="en-US" sz="2000" b="1" dirty="0" err="1">
                <a:solidFill>
                  <a:srgbClr val="000080"/>
                </a:solidFill>
              </a:rPr>
              <a:t>this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660E7A"/>
                </a:solidFill>
              </a:rPr>
              <a:t>heroes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rgbClr val="7A7A43"/>
                </a:solidFill>
              </a:rPr>
              <a:t>push</a:t>
            </a:r>
            <a:r>
              <a:rPr lang="en-US" sz="2000" dirty="0"/>
              <a:t>(</a:t>
            </a:r>
            <a:r>
              <a:rPr lang="en-US" sz="2000" dirty="0" err="1"/>
              <a:t>newHero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        }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r>
              <a:rPr lang="en-US" sz="2000" dirty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830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execute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6920" y="1143175"/>
            <a:ext cx="89142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5480B7"/>
                </a:solidFill>
              </a:rPr>
              <a:t>main.ts</a:t>
            </a:r>
            <a:endParaRPr lang="ru-RU" b="1" dirty="0" smtClean="0">
              <a:solidFill>
                <a:srgbClr val="5480B7"/>
              </a:solidFill>
            </a:endParaRPr>
          </a:p>
          <a:p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</a:p>
          <a:p>
            <a:r>
              <a:rPr lang="en-US" sz="1600" b="1" dirty="0" smtClean="0">
                <a:solidFill>
                  <a:srgbClr val="000080"/>
                </a:solidFill>
              </a:rPr>
              <a:t>  import </a:t>
            </a:r>
            <a:r>
              <a:rPr lang="en-US" sz="1600" dirty="0" smtClean="0"/>
              <a:t>{</a:t>
            </a:r>
            <a:r>
              <a:rPr lang="en-US" sz="1600" i="1" dirty="0" err="1"/>
              <a:t>platformBrowserDynamic</a:t>
            </a:r>
            <a:r>
              <a:rPr lang="en-US" sz="1600" dirty="0" smtClean="0"/>
              <a:t>}    </a:t>
            </a:r>
            <a:r>
              <a:rPr lang="en-US" sz="1600" b="1" dirty="0" smtClean="0">
                <a:solidFill>
                  <a:srgbClr val="000080"/>
                </a:solidFill>
              </a:rPr>
              <a:t>from </a:t>
            </a:r>
            <a:r>
              <a:rPr lang="en-US" sz="1600" b="1" dirty="0">
                <a:solidFill>
                  <a:srgbClr val="008000"/>
                </a:solidFill>
              </a:rPr>
              <a:t>' @angular/platform-browser-dynamic '</a:t>
            </a:r>
            <a:r>
              <a:rPr lang="en-US" sz="1600" b="1" dirty="0" smtClean="0">
                <a:solidFill>
                  <a:srgbClr val="008000"/>
                </a:solidFill>
              </a:rPr>
              <a:t/>
            </a:r>
            <a:br>
              <a:rPr lang="en-US" sz="1600" b="1" dirty="0" smtClean="0">
                <a:solidFill>
                  <a:srgbClr val="008000"/>
                </a:solidFill>
              </a:rPr>
            </a:br>
            <a:r>
              <a:rPr lang="en-US" sz="1600" b="1" dirty="0" smtClean="0">
                <a:solidFill>
                  <a:srgbClr val="008000"/>
                </a:solidFill>
              </a:rPr>
              <a:t>  </a:t>
            </a:r>
            <a:r>
              <a:rPr lang="en-US" sz="1600" b="1" dirty="0" smtClean="0">
                <a:solidFill>
                  <a:srgbClr val="000080"/>
                </a:solidFill>
              </a:rPr>
              <a:t>import </a:t>
            </a:r>
            <a:r>
              <a:rPr lang="en-US" sz="1600" dirty="0" smtClean="0"/>
              <a:t>{</a:t>
            </a:r>
            <a:r>
              <a:rPr lang="en-US" sz="1600" dirty="0" err="1" smtClean="0"/>
              <a:t>AppModule</a:t>
            </a:r>
            <a:r>
              <a:rPr lang="en-US" sz="1600" dirty="0" smtClean="0"/>
              <a:t>} </a:t>
            </a:r>
            <a:r>
              <a:rPr lang="en-US" sz="1600" b="1" dirty="0" smtClean="0">
                <a:solidFill>
                  <a:srgbClr val="000080"/>
                </a:solidFill>
              </a:rPr>
              <a:t>from </a:t>
            </a:r>
            <a:r>
              <a:rPr lang="en-US" sz="1600" b="1" dirty="0" smtClean="0">
                <a:solidFill>
                  <a:srgbClr val="008000"/>
                </a:solidFill>
              </a:rPr>
              <a:t>'./</a:t>
            </a:r>
            <a:r>
              <a:rPr lang="en-US" sz="1600" b="1" dirty="0" err="1" smtClean="0">
                <a:solidFill>
                  <a:srgbClr val="008000"/>
                </a:solidFill>
              </a:rPr>
              <a:t>app.component</a:t>
            </a:r>
            <a:r>
              <a:rPr lang="en-US" sz="1600" b="1" dirty="0" smtClean="0">
                <a:solidFill>
                  <a:srgbClr val="008000"/>
                </a:solidFill>
              </a:rPr>
              <a:t>'</a:t>
            </a:r>
            <a:br>
              <a:rPr lang="en-US" sz="1600" b="1" dirty="0" smtClean="0">
                <a:solidFill>
                  <a:srgbClr val="008000"/>
                </a:solidFill>
              </a:rPr>
            </a:br>
            <a:r>
              <a:rPr lang="en-US" sz="1600" b="1" dirty="0">
                <a:solidFill>
                  <a:srgbClr val="008000"/>
                </a:solidFill>
              </a:rPr>
              <a:t/>
            </a:r>
            <a:br>
              <a:rPr lang="en-US" sz="1600" b="1" dirty="0">
                <a:solidFill>
                  <a:srgbClr val="008000"/>
                </a:solidFill>
              </a:rPr>
            </a:br>
            <a:r>
              <a:rPr lang="en-US" sz="1600" b="1" dirty="0" smtClean="0">
                <a:solidFill>
                  <a:srgbClr val="008000"/>
                </a:solidFill>
              </a:rPr>
              <a:t>   </a:t>
            </a:r>
            <a:r>
              <a:rPr lang="en-US" sz="1600" b="1" dirty="0" err="1" smtClean="0"/>
              <a:t>const</a:t>
            </a:r>
            <a:r>
              <a:rPr lang="en-US" sz="1600" b="1" dirty="0" smtClean="0"/>
              <a:t> </a:t>
            </a:r>
            <a:r>
              <a:rPr lang="en-US" sz="1600" b="1" dirty="0"/>
              <a:t>platform = </a:t>
            </a:r>
            <a:r>
              <a:rPr lang="en-US" sz="1600" b="1" dirty="0" err="1"/>
              <a:t>platformBrowserDynamic</a:t>
            </a:r>
            <a:r>
              <a:rPr lang="en-US" sz="1600" b="1" dirty="0" smtClean="0"/>
              <a:t>();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</a:t>
            </a:r>
            <a:r>
              <a:rPr lang="en-US" sz="1600" b="1" dirty="0" err="1" smtClean="0"/>
              <a:t>platform.bootstrapModule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AppModule</a:t>
            </a:r>
            <a:r>
              <a:rPr lang="en-US" sz="1600" b="1" dirty="0"/>
              <a:t>);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dirty="0"/>
          </a:p>
          <a:p>
            <a:r>
              <a:rPr lang="en-US" b="1" dirty="0" err="1" smtClean="0">
                <a:solidFill>
                  <a:srgbClr val="5480B7"/>
                </a:solidFill>
              </a:rPr>
              <a:t>package.json</a:t>
            </a:r>
            <a:r>
              <a:rPr lang="en-US" b="1" dirty="0" smtClean="0">
                <a:solidFill>
                  <a:srgbClr val="5480B7"/>
                </a:solidFill>
              </a:rPr>
              <a:t> </a:t>
            </a:r>
            <a:endParaRPr lang="en-US" dirty="0"/>
          </a:p>
          <a:p>
            <a:r>
              <a:rPr lang="en-US" dirty="0" smtClean="0"/>
              <a:t>	scripts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start</a:t>
            </a:r>
            <a:r>
              <a:rPr lang="en-US" dirty="0" smtClean="0"/>
              <a:t>: concurrently start TSC </a:t>
            </a:r>
            <a:r>
              <a:rPr lang="en-US" dirty="0" err="1" smtClean="0"/>
              <a:t>transpiler</a:t>
            </a:r>
            <a:r>
              <a:rPr lang="en-US" dirty="0" smtClean="0"/>
              <a:t> and server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necessary libraries: name</a:t>
            </a:r>
            <a:r>
              <a:rPr lang="en-US" dirty="0" smtClean="0"/>
              <a:t>, </a:t>
            </a:r>
            <a:r>
              <a:rPr lang="en-US" dirty="0" smtClean="0"/>
              <a:t>version</a:t>
            </a:r>
          </a:p>
          <a:p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b="1" dirty="0" smtClean="0"/>
              <a:t>dependencies</a:t>
            </a:r>
            <a:r>
              <a:rPr lang="en-US" dirty="0" smtClean="0"/>
              <a:t> (</a:t>
            </a:r>
            <a:r>
              <a:rPr lang="en-US" dirty="0" err="1" smtClean="0"/>
              <a:t>SystemJS</a:t>
            </a:r>
            <a:r>
              <a:rPr lang="en-US" dirty="0" smtClean="0"/>
              <a:t> is used as module system)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err="1" smtClean="0"/>
              <a:t>devDependencies</a:t>
            </a:r>
            <a:endParaRPr lang="en-US" b="1" dirty="0" smtClean="0"/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5480B7"/>
                </a:solidFill>
              </a:rPr>
              <a:t>tsconfig.json</a:t>
            </a:r>
            <a:r>
              <a:rPr lang="en-US" dirty="0" smtClean="0">
                <a:solidFill>
                  <a:srgbClr val="5480B7"/>
                </a:solidFill>
              </a:rPr>
              <a:t> </a:t>
            </a:r>
          </a:p>
          <a:p>
            <a:r>
              <a:rPr lang="en-US" dirty="0"/>
              <a:t>	</a:t>
            </a:r>
            <a:r>
              <a:rPr lang="en-US" dirty="0" err="1" smtClean="0"/>
              <a:t>TypeScript</a:t>
            </a:r>
            <a:r>
              <a:rPr lang="en-US" dirty="0" smtClean="0"/>
              <a:t> configuration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FF0000"/>
                </a:solidFill>
              </a:rPr>
              <a:t>npm</a:t>
            </a:r>
            <a:r>
              <a:rPr lang="en-US" b="1" dirty="0" smtClean="0">
                <a:solidFill>
                  <a:srgbClr val="FF0000"/>
                </a:solidFill>
              </a:rPr>
              <a:t> start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41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4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ngIf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02734" y="1056893"/>
            <a:ext cx="837353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aseline="30000" dirty="0"/>
              <a:t>The </a:t>
            </a:r>
            <a:r>
              <a:rPr lang="en-US" sz="2800" baseline="30000" dirty="0" err="1"/>
              <a:t>ngIf</a:t>
            </a:r>
            <a:r>
              <a:rPr lang="en-US" sz="2800" baseline="30000" dirty="0"/>
              <a:t> directive is used when you want to display or hide an element based on a condition. The condition is determined by the result of the expression that you pass in to the directive</a:t>
            </a:r>
            <a:r>
              <a:rPr lang="en-US" sz="2800" baseline="30000" dirty="0" smtClean="0"/>
              <a:t>.</a:t>
            </a:r>
          </a:p>
          <a:p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*</a:t>
            </a:r>
            <a:r>
              <a:rPr lang="en-US" b="1" dirty="0" err="1">
                <a:solidFill>
                  <a:srgbClr val="0000FF"/>
                </a:solidFill>
              </a:rPr>
              <a:t>ngIf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"false"</a:t>
            </a:r>
            <a:r>
              <a:rPr lang="en-US" dirty="0">
                <a:solidFill>
                  <a:prstClr val="black"/>
                </a:solidFill>
              </a:rPr>
              <a:t>&gt;&lt;/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>
                <a:solidFill>
                  <a:prstClr val="black"/>
                </a:solidFill>
              </a:rPr>
              <a:t>&gt; </a:t>
            </a:r>
            <a:r>
              <a:rPr lang="en-US" i="1" dirty="0">
                <a:solidFill>
                  <a:srgbClr val="808080"/>
                </a:solidFill>
              </a:rPr>
              <a:t>&lt;!-- never displayed --&gt;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*</a:t>
            </a:r>
            <a:r>
              <a:rPr lang="en-US" b="1" dirty="0" err="1">
                <a:solidFill>
                  <a:srgbClr val="0000FF"/>
                </a:solidFill>
              </a:rPr>
              <a:t>ngIf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"a &gt; b"</a:t>
            </a:r>
            <a:r>
              <a:rPr lang="en-US" dirty="0">
                <a:solidFill>
                  <a:prstClr val="black"/>
                </a:solidFill>
              </a:rPr>
              <a:t>&gt;&lt;/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>
                <a:solidFill>
                  <a:prstClr val="black"/>
                </a:solidFill>
              </a:rPr>
              <a:t>&gt; </a:t>
            </a:r>
            <a:r>
              <a:rPr lang="en-US" i="1" dirty="0">
                <a:solidFill>
                  <a:srgbClr val="808080"/>
                </a:solidFill>
              </a:rPr>
              <a:t>&lt;!-- displayed if a is more than b --&gt;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*</a:t>
            </a:r>
            <a:r>
              <a:rPr lang="en-US" b="1" dirty="0" err="1">
                <a:solidFill>
                  <a:srgbClr val="0000FF"/>
                </a:solidFill>
              </a:rPr>
              <a:t>ngIf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str</a:t>
            </a:r>
            <a:r>
              <a:rPr lang="en-US" b="1" dirty="0">
                <a:solidFill>
                  <a:srgbClr val="008000"/>
                </a:solidFill>
              </a:rPr>
              <a:t> == 'yes'"</a:t>
            </a:r>
            <a:r>
              <a:rPr lang="en-US" dirty="0">
                <a:solidFill>
                  <a:prstClr val="black"/>
                </a:solidFill>
              </a:rPr>
              <a:t>&gt;&lt;/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>
                <a:solidFill>
                  <a:prstClr val="black"/>
                </a:solidFill>
              </a:rPr>
              <a:t>&gt; </a:t>
            </a:r>
            <a:r>
              <a:rPr lang="en-US" i="1" dirty="0">
                <a:solidFill>
                  <a:srgbClr val="808080"/>
                </a:solidFill>
              </a:rPr>
              <a:t>&lt;!-- displayed if </a:t>
            </a:r>
            <a:r>
              <a:rPr lang="en-US" i="1" dirty="0" err="1">
                <a:solidFill>
                  <a:srgbClr val="808080"/>
                </a:solidFill>
              </a:rPr>
              <a:t>str</a:t>
            </a:r>
            <a:r>
              <a:rPr lang="en-US" i="1" dirty="0">
                <a:solidFill>
                  <a:srgbClr val="808080"/>
                </a:solidFill>
              </a:rPr>
              <a:t> holds the string "yes" </a:t>
            </a:r>
            <a:r>
              <a:rPr lang="en-US" i="1" dirty="0" smtClean="0">
                <a:solidFill>
                  <a:srgbClr val="808080"/>
                </a:solidFill>
                <a:sym typeface="Wingdings"/>
              </a:rPr>
              <a:t></a:t>
            </a:r>
            <a:endParaRPr lang="en-US" sz="2800" i="1" dirty="0">
              <a:solidFill>
                <a:srgbClr val="80808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2733" y="3138363"/>
            <a:ext cx="85112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aseline="30000" dirty="0">
                <a:solidFill>
                  <a:prstClr val="black"/>
                </a:solidFill>
              </a:rPr>
              <a:t>Angular 2 offers no built-in alternative for </a:t>
            </a:r>
            <a:r>
              <a:rPr lang="en-US" sz="2800" b="1" baseline="30000" dirty="0" err="1">
                <a:solidFill>
                  <a:prstClr val="black"/>
                </a:solidFill>
              </a:rPr>
              <a:t>ng</a:t>
            </a:r>
            <a:r>
              <a:rPr lang="en-US" sz="2800" b="1" baseline="30000" dirty="0">
                <a:solidFill>
                  <a:prstClr val="black"/>
                </a:solidFill>
              </a:rPr>
              <a:t>-show</a:t>
            </a:r>
            <a:r>
              <a:rPr lang="en-US" sz="2800" baseline="30000" dirty="0">
                <a:solidFill>
                  <a:prstClr val="black"/>
                </a:solidFill>
              </a:rPr>
              <a:t>. So, if your goal is to just change the CSS visibility of an element, you should look into either the </a:t>
            </a:r>
            <a:r>
              <a:rPr lang="en-US" sz="2800" baseline="30000" dirty="0" err="1" smtClean="0">
                <a:solidFill>
                  <a:prstClr val="black"/>
                </a:solidFill>
              </a:rPr>
              <a:t>ngStyle</a:t>
            </a:r>
            <a:r>
              <a:rPr lang="en-US" sz="2800" baseline="30000" dirty="0" smtClean="0">
                <a:solidFill>
                  <a:prstClr val="black"/>
                </a:solidFill>
              </a:rPr>
              <a:t> </a:t>
            </a:r>
            <a:r>
              <a:rPr lang="en-US" sz="2800" baseline="30000" dirty="0">
                <a:solidFill>
                  <a:prstClr val="black"/>
                </a:solidFill>
              </a:rPr>
              <a:t>or the class directives</a:t>
            </a:r>
            <a:r>
              <a:rPr lang="en-US" sz="2800" baseline="30000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i="1" dirty="0">
                <a:solidFill>
                  <a:srgbClr val="808080"/>
                </a:solidFill>
              </a:rPr>
              <a:t>&lt;!-- </a:t>
            </a:r>
            <a:r>
              <a:rPr lang="en-US" i="1" dirty="0" err="1">
                <a:solidFill>
                  <a:srgbClr val="808080"/>
                </a:solidFill>
              </a:rPr>
              <a:t>isSpecial</a:t>
            </a:r>
            <a:r>
              <a:rPr lang="en-US" i="1" dirty="0">
                <a:solidFill>
                  <a:srgbClr val="808080"/>
                </a:solidFill>
              </a:rPr>
              <a:t> is true --&gt;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class.hidden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"!</a:t>
            </a:r>
            <a:r>
              <a:rPr lang="en-US" b="1" dirty="0" err="1">
                <a:solidFill>
                  <a:srgbClr val="008000"/>
                </a:solidFill>
              </a:rPr>
              <a:t>isSpecial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&gt;Show with class&lt;/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class.hidden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isSpecial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&gt;Hide with class&lt;/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style.display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isSpecial</a:t>
            </a:r>
            <a:r>
              <a:rPr lang="en-US" b="1" dirty="0">
                <a:solidFill>
                  <a:srgbClr val="008000"/>
                </a:solidFill>
              </a:rPr>
              <a:t> ? 'block' : 'none'"</a:t>
            </a:r>
            <a:r>
              <a:rPr lang="en-US" dirty="0"/>
              <a:t>&gt;Show with style&lt;/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style.display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isSpecial</a:t>
            </a:r>
            <a:r>
              <a:rPr lang="en-US" b="1" dirty="0">
                <a:solidFill>
                  <a:srgbClr val="008000"/>
                </a:solidFill>
              </a:rPr>
              <a:t> ? 'none'  : 'block'"</a:t>
            </a:r>
            <a:r>
              <a:rPr lang="en-US" dirty="0"/>
              <a:t>&gt;Hide with style&lt;/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endParaRPr lang="en-US" sz="1700" dirty="0" smtClean="0"/>
          </a:p>
          <a:p>
            <a:r>
              <a:rPr lang="en-US" sz="1700" dirty="0" smtClean="0"/>
              <a:t>When </a:t>
            </a:r>
            <a:r>
              <a:rPr lang="en-US" sz="1700" dirty="0" err="1"/>
              <a:t>NgIf</a:t>
            </a:r>
            <a:r>
              <a:rPr lang="en-US" sz="1700" dirty="0"/>
              <a:t> is false, Angular physically removes the element </a:t>
            </a:r>
            <a:r>
              <a:rPr lang="en-US" sz="1700" dirty="0" err="1"/>
              <a:t>subtree</a:t>
            </a:r>
            <a:r>
              <a:rPr lang="en-US" sz="1700" dirty="0"/>
              <a:t> from the DOM.</a:t>
            </a:r>
            <a:endParaRPr lang="en-US" sz="17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36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ngSwitch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2230" y="2417227"/>
            <a:ext cx="6594411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"container"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ngSwitch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myVar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*</a:t>
            </a:r>
            <a:r>
              <a:rPr lang="en-US" b="1" dirty="0" err="1">
                <a:solidFill>
                  <a:srgbClr val="0000FF"/>
                </a:solidFill>
              </a:rPr>
              <a:t>ngSwitchWhen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"'A'"</a:t>
            </a:r>
            <a:r>
              <a:rPr lang="en-US" dirty="0"/>
              <a:t>&gt;</a:t>
            </a:r>
            <a:r>
              <a:rPr lang="en-US" dirty="0" err="1"/>
              <a:t>Var</a:t>
            </a:r>
            <a:r>
              <a:rPr lang="en-US" dirty="0"/>
              <a:t> is A&lt;/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*</a:t>
            </a:r>
            <a:r>
              <a:rPr lang="en-US" b="1" dirty="0" err="1">
                <a:solidFill>
                  <a:srgbClr val="0000FF"/>
                </a:solidFill>
              </a:rPr>
              <a:t>ngSwitchWhen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"'B'"</a:t>
            </a:r>
            <a:r>
              <a:rPr lang="en-US" dirty="0"/>
              <a:t>&gt;</a:t>
            </a:r>
            <a:r>
              <a:rPr lang="en-US" dirty="0" err="1"/>
              <a:t>Var</a:t>
            </a:r>
            <a:r>
              <a:rPr lang="en-US" dirty="0"/>
              <a:t> is B&lt;/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*</a:t>
            </a:r>
            <a:r>
              <a:rPr lang="en-US" b="1" dirty="0" err="1">
                <a:solidFill>
                  <a:srgbClr val="0000FF"/>
                </a:solidFill>
              </a:rPr>
              <a:t>ngSwitchDefault</a:t>
            </a:r>
            <a:r>
              <a:rPr lang="en-US" dirty="0"/>
              <a:t>&gt;</a:t>
            </a:r>
            <a:r>
              <a:rPr lang="en-US" dirty="0" err="1"/>
              <a:t>Var</a:t>
            </a:r>
            <a:r>
              <a:rPr lang="en-US" dirty="0"/>
              <a:t> is something else&lt;/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6394" y="4149187"/>
            <a:ext cx="4023078" cy="379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baseline="30000" dirty="0" err="1" smtClean="0"/>
              <a:t>ngSwitchDefault</a:t>
            </a:r>
            <a:r>
              <a:rPr lang="en-US" sz="2800" i="1" baseline="30000" dirty="0" smtClean="0"/>
              <a:t> element is optional</a:t>
            </a:r>
            <a:endParaRPr lang="en-US" sz="2800" i="1" dirty="0"/>
          </a:p>
        </p:txBody>
      </p:sp>
      <p:sp>
        <p:nvSpPr>
          <p:cNvPr id="5" name="Rectangle 4"/>
          <p:cNvSpPr/>
          <p:nvPr/>
        </p:nvSpPr>
        <p:spPr>
          <a:xfrm>
            <a:off x="618065" y="1280756"/>
            <a:ext cx="746760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aseline="30000" dirty="0"/>
              <a:t>Sometimes you need to render different elements depending on a given condition.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33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ngStyle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26065" y="3005414"/>
            <a:ext cx="65944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style.background</a:t>
            </a:r>
            <a:r>
              <a:rPr lang="en-US" b="1" dirty="0">
                <a:solidFill>
                  <a:srgbClr val="0000FF"/>
                </a:solidFill>
              </a:rPr>
              <a:t>-color]=</a:t>
            </a:r>
            <a:r>
              <a:rPr lang="en-US" b="1" dirty="0">
                <a:solidFill>
                  <a:srgbClr val="008000"/>
                </a:solidFill>
              </a:rPr>
              <a:t>"'yellow'"</a:t>
            </a:r>
            <a:r>
              <a:rPr lang="en-US" dirty="0"/>
              <a:t>&gt; </a:t>
            </a:r>
            <a:br>
              <a:rPr lang="en-US" dirty="0"/>
            </a:br>
            <a:r>
              <a:rPr lang="en-US" dirty="0"/>
              <a:t>    Uses fixed yellow background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26065" y="1337102"/>
            <a:ext cx="6968067" cy="152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aseline="30000" dirty="0"/>
              <a:t>With the </a:t>
            </a:r>
            <a:r>
              <a:rPr lang="en-US" sz="2800" baseline="30000" dirty="0" err="1" smtClean="0"/>
              <a:t>ngStyle</a:t>
            </a:r>
            <a:r>
              <a:rPr lang="en-US" sz="2800" baseline="30000" dirty="0" smtClean="0"/>
              <a:t> </a:t>
            </a:r>
            <a:r>
              <a:rPr lang="en-US" sz="2800" baseline="30000" dirty="0"/>
              <a:t>directive, you can set a given DOM element CSS properties from Angular expressions</a:t>
            </a:r>
            <a:r>
              <a:rPr lang="en-US" sz="2800" baseline="30000" dirty="0" smtClean="0"/>
              <a:t>.</a:t>
            </a:r>
          </a:p>
          <a:p>
            <a:endParaRPr lang="en-US" sz="2800" baseline="30000" dirty="0"/>
          </a:p>
          <a:p>
            <a:r>
              <a:rPr lang="en-US" sz="2800" baseline="30000" dirty="0"/>
              <a:t>The simplest way to use this directive is by doing [style.&lt;</a:t>
            </a:r>
            <a:r>
              <a:rPr lang="en-US" sz="2800" baseline="30000" dirty="0" err="1"/>
              <a:t>cssproperty</a:t>
            </a:r>
            <a:r>
              <a:rPr lang="en-US" sz="2800" baseline="30000" dirty="0"/>
              <a:t>&gt;]="</a:t>
            </a:r>
            <a:r>
              <a:rPr lang="en-US" sz="2800" baseline="30000" dirty="0" smtClean="0"/>
              <a:t>value":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126065" y="4137168"/>
            <a:ext cx="6792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inLibertine"/>
              </a:rPr>
              <a:t>Another way to set fixed values is by using </a:t>
            </a:r>
            <a:r>
              <a:rPr lang="en-US" dirty="0" smtClean="0">
                <a:latin typeface="LinLibertine"/>
              </a:rPr>
              <a:t>the </a:t>
            </a:r>
            <a:r>
              <a:rPr lang="en-US" dirty="0" err="1" smtClean="0">
                <a:latin typeface="LinLibertine"/>
              </a:rPr>
              <a:t>ngStyle</a:t>
            </a:r>
            <a:r>
              <a:rPr lang="en-US" dirty="0" smtClean="0">
                <a:latin typeface="LinLibertine"/>
              </a:rPr>
              <a:t> attribute: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26065" y="4680003"/>
            <a:ext cx="69934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ngStyle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"{</a:t>
            </a:r>
            <a:r>
              <a:rPr lang="en-US" b="1" dirty="0">
                <a:solidFill>
                  <a:srgbClr val="660E7A"/>
                </a:solidFill>
              </a:rPr>
              <a:t>color</a:t>
            </a:r>
            <a:r>
              <a:rPr lang="en-US" b="1" dirty="0">
                <a:solidFill>
                  <a:srgbClr val="008000"/>
                </a:solidFill>
              </a:rPr>
              <a:t>: 'white', 'background-color': 'blue'}"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Uses fixed white text on blue background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06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ngStyle</a:t>
            </a:r>
            <a:r>
              <a:rPr lang="en-US" dirty="0" smtClean="0"/>
              <a:t>: dynamic values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2865" y="973035"/>
            <a:ext cx="7696202" cy="550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inLibertine"/>
              </a:rPr>
              <a:t>The </a:t>
            </a:r>
            <a:r>
              <a:rPr lang="en-US" dirty="0">
                <a:latin typeface="LinLibertine"/>
              </a:rPr>
              <a:t>real power of the </a:t>
            </a:r>
            <a:r>
              <a:rPr lang="en-US" dirty="0" err="1">
                <a:latin typeface="AnonymousPro"/>
              </a:rPr>
              <a:t>NgStyle</a:t>
            </a:r>
            <a:r>
              <a:rPr lang="en-US" dirty="0">
                <a:latin typeface="AnonymousPro"/>
              </a:rPr>
              <a:t> </a:t>
            </a:r>
            <a:r>
              <a:rPr lang="en-US" dirty="0">
                <a:latin typeface="LinLibertine"/>
              </a:rPr>
              <a:t>directive comes with using dynamic </a:t>
            </a:r>
            <a:r>
              <a:rPr lang="en-US" dirty="0" smtClean="0">
                <a:latin typeface="LinLibertine"/>
              </a:rPr>
              <a:t>values.</a:t>
            </a:r>
          </a:p>
          <a:p>
            <a:endParaRPr lang="en-US" sz="2000" dirty="0">
              <a:latin typeface="LinLibertine"/>
            </a:endParaRPr>
          </a:p>
          <a:p>
            <a:r>
              <a:rPr lang="en-US" sz="1400" dirty="0"/>
              <a:t>&lt;</a:t>
            </a:r>
            <a:r>
              <a:rPr lang="en-US" sz="1400" b="1" dirty="0">
                <a:solidFill>
                  <a:srgbClr val="000080"/>
                </a:solidFill>
              </a:rPr>
              <a:t>div </a:t>
            </a:r>
            <a:r>
              <a:rPr lang="en-US" sz="1400" b="1" dirty="0">
                <a:solidFill>
                  <a:srgbClr val="0000FF"/>
                </a:solidFill>
              </a:rPr>
              <a:t>class=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b="1" dirty="0" err="1">
                <a:solidFill>
                  <a:srgbClr val="008000"/>
                </a:solidFill>
              </a:rPr>
              <a:t>ui</a:t>
            </a:r>
            <a:r>
              <a:rPr lang="en-US" sz="1400" b="1" dirty="0">
                <a:solidFill>
                  <a:srgbClr val="008000"/>
                </a:solidFill>
              </a:rPr>
              <a:t> input"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>
                <a:solidFill>
                  <a:srgbClr val="000080"/>
                </a:solidFill>
              </a:rPr>
              <a:t>input </a:t>
            </a:r>
            <a:r>
              <a:rPr lang="en-US" sz="1400" b="1" dirty="0">
                <a:solidFill>
                  <a:srgbClr val="0000FF"/>
                </a:solidFill>
              </a:rPr>
              <a:t>type=</a:t>
            </a:r>
            <a:r>
              <a:rPr lang="en-US" sz="1400" b="1" dirty="0">
                <a:solidFill>
                  <a:srgbClr val="008000"/>
                </a:solidFill>
              </a:rPr>
              <a:t>"text" </a:t>
            </a:r>
            <a:r>
              <a:rPr lang="en-US" sz="1400" b="1" dirty="0">
                <a:solidFill>
                  <a:srgbClr val="0000FF"/>
                </a:solidFill>
              </a:rPr>
              <a:t>name=</a:t>
            </a:r>
            <a:r>
              <a:rPr lang="en-US" sz="1400" b="1" dirty="0">
                <a:solidFill>
                  <a:srgbClr val="008000"/>
                </a:solidFill>
              </a:rPr>
              <a:t>"color" </a:t>
            </a:r>
            <a:r>
              <a:rPr lang="en-US" sz="1400" b="1" dirty="0">
                <a:solidFill>
                  <a:srgbClr val="0000FF"/>
                </a:solidFill>
              </a:rPr>
              <a:t>value=</a:t>
            </a:r>
            <a:r>
              <a:rPr lang="en-US" sz="1400" b="1" dirty="0">
                <a:solidFill>
                  <a:srgbClr val="008000"/>
                </a:solidFill>
              </a:rPr>
              <a:t>"{{color}}" </a:t>
            </a:r>
            <a:r>
              <a:rPr lang="en-US" sz="1400" b="1" dirty="0">
                <a:solidFill>
                  <a:srgbClr val="0000FF"/>
                </a:solidFill>
              </a:rPr>
              <a:t>#</a:t>
            </a:r>
            <a:r>
              <a:rPr lang="en-US" sz="1400" b="1" dirty="0" err="1">
                <a:solidFill>
                  <a:srgbClr val="0000FF"/>
                </a:solidFill>
              </a:rPr>
              <a:t>colorinput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&lt;/</a:t>
            </a:r>
            <a:r>
              <a:rPr lang="en-US" sz="1400" b="1" dirty="0">
                <a:solidFill>
                  <a:srgbClr val="000080"/>
                </a:solidFill>
              </a:rPr>
              <a:t>div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&lt;</a:t>
            </a:r>
            <a:r>
              <a:rPr lang="en-US" sz="1400" b="1" dirty="0">
                <a:solidFill>
                  <a:srgbClr val="000080"/>
                </a:solidFill>
              </a:rPr>
              <a:t>div </a:t>
            </a:r>
            <a:r>
              <a:rPr lang="en-US" sz="1400" b="1" dirty="0">
                <a:solidFill>
                  <a:srgbClr val="0000FF"/>
                </a:solidFill>
              </a:rPr>
              <a:t>class=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b="1" dirty="0" err="1">
                <a:solidFill>
                  <a:srgbClr val="008000"/>
                </a:solidFill>
              </a:rPr>
              <a:t>ui</a:t>
            </a:r>
            <a:r>
              <a:rPr lang="en-US" sz="1400" b="1" dirty="0">
                <a:solidFill>
                  <a:srgbClr val="008000"/>
                </a:solidFill>
              </a:rPr>
              <a:t> input"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>
                <a:solidFill>
                  <a:srgbClr val="000080"/>
                </a:solidFill>
              </a:rPr>
              <a:t>input </a:t>
            </a:r>
            <a:r>
              <a:rPr lang="en-US" sz="1400" b="1" dirty="0">
                <a:solidFill>
                  <a:srgbClr val="0000FF"/>
                </a:solidFill>
              </a:rPr>
              <a:t>type=</a:t>
            </a:r>
            <a:r>
              <a:rPr lang="en-US" sz="1400" b="1" dirty="0">
                <a:solidFill>
                  <a:srgbClr val="008000"/>
                </a:solidFill>
              </a:rPr>
              <a:t>"text" </a:t>
            </a:r>
            <a:r>
              <a:rPr lang="en-US" sz="1400" b="1" dirty="0">
                <a:solidFill>
                  <a:srgbClr val="0000FF"/>
                </a:solidFill>
              </a:rPr>
              <a:t>name=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b="1" dirty="0" err="1">
                <a:solidFill>
                  <a:srgbClr val="008000"/>
                </a:solidFill>
              </a:rPr>
              <a:t>fontSize</a:t>
            </a:r>
            <a:r>
              <a:rPr lang="en-US" sz="1400" b="1" dirty="0">
                <a:solidFill>
                  <a:srgbClr val="008000"/>
                </a:solidFill>
              </a:rPr>
              <a:t>" </a:t>
            </a:r>
            <a:r>
              <a:rPr lang="en-US" sz="1400" b="1" dirty="0">
                <a:solidFill>
                  <a:srgbClr val="0000FF"/>
                </a:solidFill>
              </a:rPr>
              <a:t>value=</a:t>
            </a:r>
            <a:r>
              <a:rPr lang="en-US" sz="1400" b="1" dirty="0">
                <a:solidFill>
                  <a:srgbClr val="008000"/>
                </a:solidFill>
              </a:rPr>
              <a:t>"{{</a:t>
            </a:r>
            <a:r>
              <a:rPr lang="en-US" sz="1400" b="1" dirty="0" err="1">
                <a:solidFill>
                  <a:srgbClr val="008000"/>
                </a:solidFill>
              </a:rPr>
              <a:t>fontSize</a:t>
            </a:r>
            <a:r>
              <a:rPr lang="en-US" sz="1400" b="1" dirty="0">
                <a:solidFill>
                  <a:srgbClr val="008000"/>
                </a:solidFill>
              </a:rPr>
              <a:t>}}" </a:t>
            </a:r>
            <a:r>
              <a:rPr lang="en-US" sz="1400" b="1" dirty="0">
                <a:solidFill>
                  <a:srgbClr val="0000FF"/>
                </a:solidFill>
              </a:rPr>
              <a:t>#</a:t>
            </a:r>
            <a:r>
              <a:rPr lang="en-US" sz="1400" b="1" dirty="0" err="1">
                <a:solidFill>
                  <a:srgbClr val="0000FF"/>
                </a:solidFill>
              </a:rPr>
              <a:t>fontinput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&lt;/</a:t>
            </a:r>
            <a:r>
              <a:rPr lang="en-US" sz="1400" b="1" dirty="0">
                <a:solidFill>
                  <a:srgbClr val="000080"/>
                </a:solidFill>
              </a:rPr>
              <a:t>div</a:t>
            </a:r>
            <a:r>
              <a:rPr lang="en-US" sz="1400" dirty="0" smtClean="0"/>
              <a:t>&gt;</a:t>
            </a:r>
          </a:p>
          <a:p>
            <a:endParaRPr lang="en-US" sz="1400" dirty="0" smtClean="0"/>
          </a:p>
          <a:p>
            <a:r>
              <a:rPr lang="en-US" sz="1400" dirty="0"/>
              <a:t>W</a:t>
            </a:r>
            <a:r>
              <a:rPr lang="en-US" sz="1400" dirty="0" smtClean="0"/>
              <a:t>e’re </a:t>
            </a:r>
            <a:r>
              <a:rPr lang="en-US" sz="1400" dirty="0"/>
              <a:t>setting the font size based on the input </a:t>
            </a:r>
            <a:r>
              <a:rPr lang="en-US" sz="1400" dirty="0" smtClean="0"/>
              <a:t>value: </a:t>
            </a:r>
            <a:endParaRPr lang="en-US" sz="1400" dirty="0"/>
          </a:p>
          <a:p>
            <a:r>
              <a:rPr lang="en-US" sz="1400" dirty="0"/>
              <a:t>&lt;</a:t>
            </a:r>
            <a:r>
              <a:rPr lang="en-US" sz="1400" b="1" dirty="0">
                <a:solidFill>
                  <a:srgbClr val="000080"/>
                </a:solidFill>
              </a:rPr>
              <a:t>span </a:t>
            </a:r>
            <a:r>
              <a:rPr lang="en-US" sz="1400" b="1" dirty="0">
                <a:solidFill>
                  <a:srgbClr val="0000FF"/>
                </a:solidFill>
              </a:rPr>
              <a:t>[</a:t>
            </a:r>
            <a:r>
              <a:rPr lang="en-US" sz="1400" b="1" dirty="0" err="1">
                <a:solidFill>
                  <a:srgbClr val="0000FF"/>
                </a:solidFill>
              </a:rPr>
              <a:t>ngStyle</a:t>
            </a:r>
            <a:r>
              <a:rPr lang="en-US" sz="1400" b="1" dirty="0">
                <a:solidFill>
                  <a:srgbClr val="0000FF"/>
                </a:solidFill>
              </a:rPr>
              <a:t>]=</a:t>
            </a:r>
            <a:r>
              <a:rPr lang="en-US" sz="1400" b="1" dirty="0">
                <a:solidFill>
                  <a:srgbClr val="008000"/>
                </a:solidFill>
              </a:rPr>
              <a:t>"{</a:t>
            </a:r>
            <a:r>
              <a:rPr lang="en-US" sz="1400" b="1" dirty="0">
                <a:solidFill>
                  <a:srgbClr val="660E7A"/>
                </a:solidFill>
              </a:rPr>
              <a:t>color</a:t>
            </a:r>
            <a:r>
              <a:rPr lang="en-US" sz="1400" b="1" dirty="0">
                <a:solidFill>
                  <a:srgbClr val="008000"/>
                </a:solidFill>
              </a:rPr>
              <a:t>: 'red'}" </a:t>
            </a:r>
            <a:r>
              <a:rPr lang="en-US" sz="1400" b="1" dirty="0">
                <a:solidFill>
                  <a:srgbClr val="0000FF"/>
                </a:solidFill>
              </a:rPr>
              <a:t>[</a:t>
            </a:r>
            <a:r>
              <a:rPr lang="en-US" sz="1400" b="1" dirty="0" err="1">
                <a:solidFill>
                  <a:srgbClr val="0000FF"/>
                </a:solidFill>
              </a:rPr>
              <a:t>style.font-size.px</a:t>
            </a:r>
            <a:r>
              <a:rPr lang="en-US" sz="1400" b="1" dirty="0">
                <a:solidFill>
                  <a:srgbClr val="0000FF"/>
                </a:solidFill>
              </a:rPr>
              <a:t>]=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b="1" dirty="0" err="1">
                <a:solidFill>
                  <a:srgbClr val="008000"/>
                </a:solidFill>
              </a:rPr>
              <a:t>fontSize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red text</a:t>
            </a:r>
            <a:br>
              <a:rPr lang="en-US" sz="1400" dirty="0"/>
            </a:br>
            <a:r>
              <a:rPr lang="en-US" sz="1400" dirty="0"/>
              <a:t>&lt;/</a:t>
            </a:r>
            <a:r>
              <a:rPr lang="en-US" sz="1400" b="1" dirty="0">
                <a:solidFill>
                  <a:srgbClr val="000080"/>
                </a:solidFill>
              </a:rPr>
              <a:t>span</a:t>
            </a:r>
            <a:r>
              <a:rPr lang="en-US" sz="1400" dirty="0"/>
              <a:t>&gt;</a:t>
            </a:r>
            <a:br>
              <a:rPr lang="en-US" sz="1400" dirty="0"/>
            </a:br>
            <a:endParaRPr lang="en-US" sz="1400" dirty="0" smtClean="0"/>
          </a:p>
          <a:p>
            <a:r>
              <a:rPr lang="en-US" sz="1400" dirty="0"/>
              <a:t>&lt;</a:t>
            </a:r>
            <a:r>
              <a:rPr lang="en-US" sz="1400" b="1" dirty="0">
                <a:solidFill>
                  <a:srgbClr val="000080"/>
                </a:solidFill>
              </a:rPr>
              <a:t>span </a:t>
            </a:r>
            <a:r>
              <a:rPr lang="en-US" sz="1400" b="1" dirty="0">
                <a:solidFill>
                  <a:srgbClr val="0000FF"/>
                </a:solidFill>
              </a:rPr>
              <a:t>[</a:t>
            </a:r>
            <a:r>
              <a:rPr lang="en-US" sz="1400" b="1" dirty="0" err="1">
                <a:solidFill>
                  <a:srgbClr val="0000FF"/>
                </a:solidFill>
              </a:rPr>
              <a:t>ngStyle</a:t>
            </a:r>
            <a:r>
              <a:rPr lang="en-US" sz="1400" b="1" dirty="0">
                <a:solidFill>
                  <a:srgbClr val="0000FF"/>
                </a:solidFill>
              </a:rPr>
              <a:t>]=</a:t>
            </a:r>
            <a:r>
              <a:rPr lang="en-US" sz="1400" b="1" dirty="0">
                <a:solidFill>
                  <a:srgbClr val="008000"/>
                </a:solidFill>
              </a:rPr>
              <a:t>"{</a:t>
            </a:r>
            <a:r>
              <a:rPr lang="en-US" sz="1400" b="1" dirty="0">
                <a:solidFill>
                  <a:srgbClr val="660E7A"/>
                </a:solidFill>
              </a:rPr>
              <a:t>color</a:t>
            </a:r>
            <a:r>
              <a:rPr lang="en-US" sz="1400" b="1" dirty="0">
                <a:solidFill>
                  <a:srgbClr val="008000"/>
                </a:solidFill>
              </a:rPr>
              <a:t>: </a:t>
            </a:r>
            <a:r>
              <a:rPr lang="en-US" sz="1400" b="1" dirty="0" err="1">
                <a:solidFill>
                  <a:srgbClr val="008000"/>
                </a:solidFill>
              </a:rPr>
              <a:t>colorinput.</a:t>
            </a:r>
            <a:r>
              <a:rPr lang="en-US" sz="1400" b="1" dirty="0" err="1">
                <a:solidFill>
                  <a:srgbClr val="660E7A"/>
                </a:solidFill>
              </a:rPr>
              <a:t>value</a:t>
            </a:r>
            <a:r>
              <a:rPr lang="en-US" sz="1400" b="1" dirty="0">
                <a:solidFill>
                  <a:srgbClr val="008000"/>
                </a:solidFill>
              </a:rPr>
              <a:t>}"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{{ </a:t>
            </a:r>
            <a:r>
              <a:rPr lang="en-US" sz="1400" dirty="0" err="1"/>
              <a:t>colorinput.</a:t>
            </a:r>
            <a:r>
              <a:rPr lang="en-US" sz="1400" b="1" dirty="0" err="1">
                <a:solidFill>
                  <a:srgbClr val="660E7A"/>
                </a:solidFill>
              </a:rPr>
              <a:t>value</a:t>
            </a:r>
            <a:r>
              <a:rPr lang="en-US" sz="1400" b="1" dirty="0">
                <a:solidFill>
                  <a:srgbClr val="660E7A"/>
                </a:solidFill>
              </a:rPr>
              <a:t> </a:t>
            </a:r>
            <a:r>
              <a:rPr lang="en-US" sz="1400" dirty="0"/>
              <a:t>}} text </a:t>
            </a:r>
            <a:br>
              <a:rPr lang="en-US" sz="1400" dirty="0"/>
            </a:br>
            <a:r>
              <a:rPr lang="en-US" sz="1400" dirty="0"/>
              <a:t>&lt;/</a:t>
            </a:r>
            <a:r>
              <a:rPr lang="en-US" sz="1400" b="1" dirty="0">
                <a:solidFill>
                  <a:srgbClr val="000080"/>
                </a:solidFill>
              </a:rPr>
              <a:t>span</a:t>
            </a:r>
            <a:r>
              <a:rPr lang="en-US" sz="1400" dirty="0"/>
              <a:t>&gt;</a:t>
            </a:r>
            <a:br>
              <a:rPr lang="en-US" sz="1400" dirty="0"/>
            </a:br>
            <a:endParaRPr lang="en-US" sz="1400" dirty="0" smtClean="0"/>
          </a:p>
          <a:p>
            <a:r>
              <a:rPr lang="en-US" sz="1400" dirty="0"/>
              <a:t>O</a:t>
            </a:r>
            <a:r>
              <a:rPr lang="en-US" sz="1400" dirty="0" smtClean="0"/>
              <a:t>therwise we can use this:</a:t>
            </a:r>
          </a:p>
          <a:p>
            <a:r>
              <a:rPr lang="en-US" sz="1400" dirty="0" smtClean="0"/>
              <a:t>&lt;</a:t>
            </a:r>
            <a:r>
              <a:rPr lang="en-US" sz="1400" b="1" dirty="0">
                <a:solidFill>
                  <a:srgbClr val="000080"/>
                </a:solidFill>
              </a:rPr>
              <a:t>div </a:t>
            </a:r>
            <a:r>
              <a:rPr lang="en-US" sz="1400" b="1" dirty="0">
                <a:solidFill>
                  <a:srgbClr val="0000FF"/>
                </a:solidFill>
              </a:rPr>
              <a:t>[</a:t>
            </a:r>
            <a:r>
              <a:rPr lang="en-US" sz="1400" b="1" dirty="0" err="1">
                <a:solidFill>
                  <a:srgbClr val="0000FF"/>
                </a:solidFill>
              </a:rPr>
              <a:t>style.background</a:t>
            </a:r>
            <a:r>
              <a:rPr lang="en-US" sz="1400" b="1" dirty="0">
                <a:solidFill>
                  <a:srgbClr val="0000FF"/>
                </a:solidFill>
              </a:rPr>
              <a:t>-color]=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b="1" dirty="0" err="1">
                <a:solidFill>
                  <a:srgbClr val="008000"/>
                </a:solidFill>
              </a:rPr>
              <a:t>colorinput.</a:t>
            </a:r>
            <a:r>
              <a:rPr lang="en-US" sz="1400" b="1" dirty="0" err="1">
                <a:solidFill>
                  <a:srgbClr val="660E7A"/>
                </a:solidFill>
              </a:rPr>
              <a:t>value</a:t>
            </a:r>
            <a:r>
              <a:rPr lang="en-US" sz="1400" b="1" dirty="0">
                <a:solidFill>
                  <a:srgbClr val="008000"/>
                </a:solidFill>
              </a:rPr>
              <a:t>" </a:t>
            </a:r>
            <a:r>
              <a:rPr lang="en-US" sz="1400" b="1" dirty="0">
                <a:solidFill>
                  <a:srgbClr val="0000FF"/>
                </a:solidFill>
              </a:rPr>
              <a:t>style=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b="1" dirty="0">
                <a:solidFill>
                  <a:srgbClr val="0000FF"/>
                </a:solidFill>
              </a:rPr>
              <a:t>color</a:t>
            </a:r>
            <a:r>
              <a:rPr lang="en-US" sz="1400" dirty="0"/>
              <a:t>: </a:t>
            </a:r>
            <a:r>
              <a:rPr lang="en-US" sz="1400" b="1" dirty="0">
                <a:solidFill>
                  <a:srgbClr val="008000"/>
                </a:solidFill>
              </a:rPr>
              <a:t>white</a:t>
            </a:r>
            <a:r>
              <a:rPr lang="en-US" sz="1400" dirty="0"/>
              <a:t>;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{{ </a:t>
            </a:r>
            <a:r>
              <a:rPr lang="en-US" sz="1400" dirty="0" err="1"/>
              <a:t>colorinput.</a:t>
            </a:r>
            <a:r>
              <a:rPr lang="en-US" sz="1400" b="1" dirty="0" err="1">
                <a:solidFill>
                  <a:srgbClr val="660E7A"/>
                </a:solidFill>
              </a:rPr>
              <a:t>value</a:t>
            </a:r>
            <a:r>
              <a:rPr lang="en-US" sz="1400" b="1" dirty="0">
                <a:solidFill>
                  <a:srgbClr val="660E7A"/>
                </a:solidFill>
              </a:rPr>
              <a:t> </a:t>
            </a:r>
            <a:r>
              <a:rPr lang="en-US" sz="1400" dirty="0"/>
              <a:t>}} background </a:t>
            </a:r>
            <a:br>
              <a:rPr lang="en-US" sz="1400" dirty="0"/>
            </a:br>
            <a:r>
              <a:rPr lang="en-US" sz="1400" dirty="0"/>
              <a:t>&lt;/</a:t>
            </a:r>
            <a:r>
              <a:rPr lang="en-US" sz="1400" b="1" dirty="0">
                <a:solidFill>
                  <a:srgbClr val="000080"/>
                </a:solidFill>
              </a:rPr>
              <a:t>div</a:t>
            </a:r>
            <a:r>
              <a:rPr lang="en-US" sz="1400" dirty="0"/>
              <a:t>&gt;</a:t>
            </a:r>
            <a:br>
              <a:rPr lang="en-US" sz="1400" dirty="0"/>
            </a:br>
            <a:endParaRPr lang="en-US" sz="1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8980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ngClass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7400" y="1006102"/>
            <a:ext cx="7924800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nonymousPro"/>
              </a:rPr>
              <a:t>ngClass</a:t>
            </a:r>
            <a:r>
              <a:rPr lang="en-US" dirty="0" smtClean="0">
                <a:latin typeface="AnonymousPro"/>
              </a:rPr>
              <a:t> </a:t>
            </a:r>
            <a:r>
              <a:rPr lang="en-US" dirty="0">
                <a:latin typeface="LinLibertine"/>
              </a:rPr>
              <a:t>directive, represented by a </a:t>
            </a:r>
            <a:r>
              <a:rPr lang="en-US" dirty="0" err="1">
                <a:latin typeface="AnonymousPro"/>
              </a:rPr>
              <a:t>ngClass</a:t>
            </a:r>
            <a:r>
              <a:rPr lang="en-US" dirty="0">
                <a:latin typeface="AnonymousPro"/>
              </a:rPr>
              <a:t> </a:t>
            </a:r>
            <a:r>
              <a:rPr lang="en-US" dirty="0">
                <a:latin typeface="LinLibertine"/>
              </a:rPr>
              <a:t>attribute in your HTML template, allows you to dynamically set and change the CSS classes for a given DOM </a:t>
            </a:r>
            <a:r>
              <a:rPr lang="en-US" dirty="0" smtClean="0">
                <a:latin typeface="LinLibertine"/>
              </a:rPr>
              <a:t>element.</a:t>
            </a:r>
          </a:p>
          <a:p>
            <a:endParaRPr lang="en-US" dirty="0">
              <a:latin typeface="LinLibertine"/>
            </a:endParaRPr>
          </a:p>
          <a:p>
            <a:r>
              <a:rPr lang="en-US" dirty="0"/>
              <a:t>.bordered {</a:t>
            </a:r>
            <a:br>
              <a:rPr lang="en-US" dirty="0"/>
            </a:br>
            <a:r>
              <a:rPr lang="en-US" dirty="0"/>
              <a:t>    border: 1px dashed black; background-color: #</a:t>
            </a:r>
            <a:r>
              <a:rPr lang="en-US" dirty="0" err="1"/>
              <a:t>eee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ngClass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"{</a:t>
            </a:r>
            <a:r>
              <a:rPr lang="en-US" b="1" dirty="0">
                <a:solidFill>
                  <a:srgbClr val="660E7A"/>
                </a:solidFill>
              </a:rPr>
              <a:t>bordered</a:t>
            </a:r>
            <a:r>
              <a:rPr lang="en-US" b="1" dirty="0">
                <a:solidFill>
                  <a:srgbClr val="008000"/>
                </a:solidFill>
              </a:rPr>
              <a:t>: false}"</a:t>
            </a:r>
            <a:r>
              <a:rPr lang="en-US" dirty="0"/>
              <a:t>&gt;This is never bordered&lt;/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ngClass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"{</a:t>
            </a:r>
            <a:r>
              <a:rPr lang="en-US" b="1" dirty="0">
                <a:solidFill>
                  <a:srgbClr val="660E7A"/>
                </a:solidFill>
              </a:rPr>
              <a:t>bordered</a:t>
            </a:r>
            <a:r>
              <a:rPr lang="en-US" b="1" dirty="0">
                <a:solidFill>
                  <a:srgbClr val="008000"/>
                </a:solidFill>
              </a:rPr>
              <a:t>: true}"</a:t>
            </a:r>
            <a:r>
              <a:rPr lang="en-US" dirty="0"/>
              <a:t>&gt;This is always bordered&lt;/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ngClass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"{</a:t>
            </a:r>
            <a:r>
              <a:rPr lang="en-US" b="1" dirty="0">
                <a:solidFill>
                  <a:srgbClr val="660E7A"/>
                </a:solidFill>
              </a:rPr>
              <a:t>bordered</a:t>
            </a:r>
            <a:r>
              <a:rPr lang="en-US" b="1" dirty="0">
                <a:solidFill>
                  <a:srgbClr val="008000"/>
                </a:solidFill>
              </a:rPr>
              <a:t>: </a:t>
            </a:r>
            <a:r>
              <a:rPr lang="en-US" b="1" dirty="0" err="1">
                <a:solidFill>
                  <a:srgbClr val="008000"/>
                </a:solidFill>
              </a:rPr>
              <a:t>isBordered</a:t>
            </a:r>
            <a:r>
              <a:rPr lang="en-US" b="1" dirty="0">
                <a:solidFill>
                  <a:srgbClr val="008000"/>
                </a:solidFill>
              </a:rPr>
              <a:t>}"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Using object literal. Border {{ </a:t>
            </a:r>
            <a:r>
              <a:rPr lang="en-US" dirty="0" err="1"/>
              <a:t>isBordered</a:t>
            </a:r>
            <a:r>
              <a:rPr lang="en-US" dirty="0"/>
              <a:t> ? "ON" : "OFF" }}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List of classes:</a:t>
            </a:r>
          </a:p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"base"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ngClass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"['blue', 'round']"</a:t>
            </a:r>
            <a:r>
              <a:rPr lang="en-US" dirty="0"/>
              <a:t>&gt; </a:t>
            </a:r>
            <a:br>
              <a:rPr lang="en-US" dirty="0"/>
            </a:br>
            <a:r>
              <a:rPr lang="en-US" dirty="0"/>
              <a:t>    This will always have a blue background and round corners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6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ngFor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1933" y="1090768"/>
            <a:ext cx="8009467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nLibertine"/>
              </a:rPr>
              <a:t>The role of this directive is to </a:t>
            </a:r>
            <a:r>
              <a:rPr lang="en-US" dirty="0">
                <a:latin typeface="LinLibertineB"/>
              </a:rPr>
              <a:t>repeat a given DOM element </a:t>
            </a:r>
            <a:r>
              <a:rPr lang="en-US" dirty="0">
                <a:latin typeface="LinLibertine"/>
              </a:rPr>
              <a:t>(or a collection of DOM elements), each time passing it a different value from an array.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syntax is *</a:t>
            </a:r>
            <a:r>
              <a:rPr lang="en-US" dirty="0" err="1"/>
              <a:t>ngFor</a:t>
            </a:r>
            <a:r>
              <a:rPr lang="en-US" dirty="0"/>
              <a:t>="let item of items". </a:t>
            </a:r>
          </a:p>
          <a:p>
            <a:endParaRPr lang="en-US" dirty="0" smtClean="0"/>
          </a:p>
          <a:p>
            <a:r>
              <a:rPr lang="en-US" b="1" dirty="0" err="1">
                <a:solidFill>
                  <a:srgbClr val="007F00"/>
                </a:solidFill>
                <a:latin typeface="AnonymousPro"/>
              </a:rPr>
              <a:t>this</a:t>
            </a:r>
            <a:r>
              <a:rPr lang="en-US" dirty="0" err="1">
                <a:latin typeface="AnonymousPro"/>
              </a:rPr>
              <a:t>.cities</a:t>
            </a:r>
            <a:r>
              <a:rPr lang="en-US" dirty="0">
                <a:latin typeface="AnonymousPro"/>
              </a:rPr>
              <a:t> </a:t>
            </a:r>
            <a:r>
              <a:rPr lang="en-US" dirty="0">
                <a:solidFill>
                  <a:srgbClr val="666666"/>
                </a:solidFill>
                <a:latin typeface="AnonymousPro"/>
              </a:rPr>
              <a:t>= </a:t>
            </a:r>
            <a:r>
              <a:rPr lang="en-US" dirty="0">
                <a:latin typeface="AnonymousPro"/>
              </a:rPr>
              <a:t>[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'Miami'</a:t>
            </a:r>
            <a:r>
              <a:rPr lang="en-US" dirty="0">
                <a:latin typeface="AnonymousPro"/>
              </a:rPr>
              <a:t>, 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'Sao Paulo'</a:t>
            </a:r>
            <a:r>
              <a:rPr lang="en-US" dirty="0">
                <a:latin typeface="AnonymousPro"/>
              </a:rPr>
              <a:t>, 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'New York'</a:t>
            </a:r>
            <a:r>
              <a:rPr lang="en-US" dirty="0">
                <a:latin typeface="AnonymousPro"/>
              </a:rPr>
              <a:t>];</a:t>
            </a:r>
            <a:br>
              <a:rPr lang="en-US" dirty="0">
                <a:latin typeface="AnonymousPro"/>
              </a:rPr>
            </a:br>
            <a:endParaRPr lang="en-US" dirty="0"/>
          </a:p>
          <a:p>
            <a:r>
              <a:rPr lang="en-US" b="1" dirty="0">
                <a:solidFill>
                  <a:srgbClr val="007F00"/>
                </a:solidFill>
                <a:latin typeface="AnonymousPro"/>
              </a:rPr>
              <a:t>&lt;div </a:t>
            </a:r>
            <a:r>
              <a:rPr lang="en-US" dirty="0">
                <a:solidFill>
                  <a:srgbClr val="7C8E28"/>
                </a:solidFill>
                <a:latin typeface="AnonymousPro"/>
              </a:rPr>
              <a:t>class=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"</a:t>
            </a:r>
            <a:r>
              <a:rPr lang="en-US" dirty="0" err="1">
                <a:solidFill>
                  <a:srgbClr val="BA2121"/>
                </a:solidFill>
                <a:latin typeface="AnonymousPro"/>
              </a:rPr>
              <a:t>ui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 list" </a:t>
            </a:r>
            <a:r>
              <a:rPr lang="en-US" dirty="0">
                <a:solidFill>
                  <a:srgbClr val="FF0000"/>
                </a:solidFill>
                <a:latin typeface="AnonymousPro"/>
              </a:rPr>
              <a:t>*</a:t>
            </a:r>
            <a:r>
              <a:rPr lang="en-US" dirty="0" err="1">
                <a:solidFill>
                  <a:srgbClr val="7C8E28"/>
                </a:solidFill>
                <a:latin typeface="AnonymousPro"/>
              </a:rPr>
              <a:t>ngFor</a:t>
            </a:r>
            <a:r>
              <a:rPr lang="en-US" dirty="0">
                <a:solidFill>
                  <a:srgbClr val="7C8E28"/>
                </a:solidFill>
                <a:latin typeface="AnonymousPro"/>
              </a:rPr>
              <a:t>=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"let c of cities"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&gt; </a:t>
            </a:r>
            <a:endParaRPr lang="en-US" b="1" dirty="0" smtClean="0">
              <a:solidFill>
                <a:srgbClr val="007F00"/>
              </a:solidFill>
              <a:latin typeface="AnonymousPro"/>
            </a:endParaRPr>
          </a:p>
          <a:p>
            <a:r>
              <a:rPr lang="en-US" b="1" dirty="0">
                <a:solidFill>
                  <a:srgbClr val="007F00"/>
                </a:solidFill>
                <a:latin typeface="AnonymousPro"/>
              </a:rPr>
              <a:t>	</a:t>
            </a:r>
            <a:r>
              <a:rPr lang="en-US" b="1" dirty="0" smtClean="0">
                <a:solidFill>
                  <a:srgbClr val="007F00"/>
                </a:solidFill>
                <a:latin typeface="AnonymousPro"/>
              </a:rPr>
              <a:t>&lt;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div </a:t>
            </a:r>
            <a:r>
              <a:rPr lang="en-US" dirty="0">
                <a:solidFill>
                  <a:srgbClr val="7C8E28"/>
                </a:solidFill>
                <a:latin typeface="AnonymousPro"/>
              </a:rPr>
              <a:t>class=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"item"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&gt;</a:t>
            </a:r>
            <a:r>
              <a:rPr lang="en-US" i="1" dirty="0">
                <a:solidFill>
                  <a:srgbClr val="BC7A00"/>
                </a:solidFill>
                <a:latin typeface="AnonymousPro"/>
              </a:rPr>
              <a:t>{{ </a:t>
            </a:r>
            <a:r>
              <a:rPr lang="en-US" dirty="0">
                <a:solidFill>
                  <a:srgbClr val="19167C"/>
                </a:solidFill>
                <a:latin typeface="AnonymousPro"/>
              </a:rPr>
              <a:t>c </a:t>
            </a:r>
            <a:r>
              <a:rPr lang="en-US" i="1" dirty="0">
                <a:solidFill>
                  <a:srgbClr val="BC7A00"/>
                </a:solidFill>
                <a:latin typeface="AnonymousPro"/>
              </a:rPr>
              <a:t>}}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&lt;/div&gt; </a:t>
            </a:r>
            <a:endParaRPr lang="en-US" dirty="0"/>
          </a:p>
          <a:p>
            <a:r>
              <a:rPr lang="en-US" b="1" dirty="0">
                <a:solidFill>
                  <a:srgbClr val="007F00"/>
                </a:solidFill>
                <a:latin typeface="AnonymousPro"/>
              </a:rPr>
              <a:t>&lt;/div&gt; 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ngFor</a:t>
            </a:r>
            <a:r>
              <a:rPr lang="en-US" dirty="0" smtClean="0"/>
              <a:t> with index:</a:t>
            </a:r>
          </a:p>
          <a:p>
            <a:r>
              <a:rPr lang="en-US" b="1" dirty="0">
                <a:solidFill>
                  <a:srgbClr val="007F00"/>
                </a:solidFill>
                <a:latin typeface="AnonymousPro"/>
              </a:rPr>
              <a:t>&lt;div </a:t>
            </a:r>
            <a:r>
              <a:rPr lang="en-US" dirty="0">
                <a:solidFill>
                  <a:srgbClr val="7C8E28"/>
                </a:solidFill>
                <a:latin typeface="AnonymousPro"/>
              </a:rPr>
              <a:t>class=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"</a:t>
            </a:r>
            <a:r>
              <a:rPr lang="en-US" dirty="0" err="1">
                <a:solidFill>
                  <a:srgbClr val="BA2121"/>
                </a:solidFill>
                <a:latin typeface="AnonymousPro"/>
              </a:rPr>
              <a:t>ui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 list" </a:t>
            </a:r>
            <a:r>
              <a:rPr lang="en-US" dirty="0">
                <a:solidFill>
                  <a:srgbClr val="FF0000"/>
                </a:solidFill>
                <a:latin typeface="AnonymousPro"/>
              </a:rPr>
              <a:t>*</a:t>
            </a:r>
            <a:r>
              <a:rPr lang="en-US" dirty="0" err="1">
                <a:solidFill>
                  <a:srgbClr val="7C8E28"/>
                </a:solidFill>
                <a:latin typeface="AnonymousPro"/>
              </a:rPr>
              <a:t>ngFor</a:t>
            </a:r>
            <a:r>
              <a:rPr lang="en-US" dirty="0">
                <a:solidFill>
                  <a:srgbClr val="7C8E28"/>
                </a:solidFill>
                <a:latin typeface="AnonymousPro"/>
              </a:rPr>
              <a:t>=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"let c of cities; let </a:t>
            </a:r>
            <a:r>
              <a:rPr lang="en-US" dirty="0" err="1">
                <a:solidFill>
                  <a:srgbClr val="BA2121"/>
                </a:solidFill>
                <a:latin typeface="AnonymousPro"/>
              </a:rPr>
              <a:t>num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 = index"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&gt; </a:t>
            </a:r>
            <a:endParaRPr lang="en-US" b="1" dirty="0" smtClean="0">
              <a:solidFill>
                <a:srgbClr val="007F00"/>
              </a:solidFill>
              <a:latin typeface="AnonymousPro"/>
            </a:endParaRPr>
          </a:p>
          <a:p>
            <a:r>
              <a:rPr lang="en-US" b="1" dirty="0">
                <a:solidFill>
                  <a:srgbClr val="007F00"/>
                </a:solidFill>
                <a:latin typeface="AnonymousPro"/>
              </a:rPr>
              <a:t>	</a:t>
            </a:r>
            <a:r>
              <a:rPr lang="en-US" b="1" dirty="0" smtClean="0">
                <a:solidFill>
                  <a:srgbClr val="007F00"/>
                </a:solidFill>
                <a:latin typeface="AnonymousPro"/>
              </a:rPr>
              <a:t>&lt;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div </a:t>
            </a:r>
            <a:r>
              <a:rPr lang="en-US" dirty="0">
                <a:solidFill>
                  <a:srgbClr val="7C8E28"/>
                </a:solidFill>
                <a:latin typeface="AnonymousPro"/>
              </a:rPr>
              <a:t>class=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"item"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&gt;</a:t>
            </a:r>
            <a:r>
              <a:rPr lang="en-US" i="1" dirty="0">
                <a:solidFill>
                  <a:srgbClr val="BC7A00"/>
                </a:solidFill>
                <a:latin typeface="AnonymousPro"/>
              </a:rPr>
              <a:t>{{ </a:t>
            </a:r>
            <a:r>
              <a:rPr lang="en-US" dirty="0">
                <a:solidFill>
                  <a:srgbClr val="19167C"/>
                </a:solidFill>
                <a:latin typeface="AnonymousPro"/>
              </a:rPr>
              <a:t>num</a:t>
            </a:r>
            <a:r>
              <a:rPr lang="en-US" dirty="0">
                <a:solidFill>
                  <a:srgbClr val="666666"/>
                </a:solidFill>
                <a:latin typeface="AnonymousPro"/>
              </a:rPr>
              <a:t>+1 </a:t>
            </a:r>
            <a:r>
              <a:rPr lang="en-US" i="1" dirty="0">
                <a:solidFill>
                  <a:srgbClr val="BC7A00"/>
                </a:solidFill>
                <a:latin typeface="AnonymousPro"/>
              </a:rPr>
              <a:t>}} </a:t>
            </a:r>
            <a:r>
              <a:rPr lang="en-US" dirty="0">
                <a:latin typeface="AnonymousPro"/>
              </a:rPr>
              <a:t>- </a:t>
            </a:r>
            <a:r>
              <a:rPr lang="en-US" i="1" dirty="0">
                <a:solidFill>
                  <a:srgbClr val="BC7A00"/>
                </a:solidFill>
                <a:latin typeface="AnonymousPro"/>
              </a:rPr>
              <a:t>{{ </a:t>
            </a:r>
            <a:r>
              <a:rPr lang="en-US" dirty="0">
                <a:solidFill>
                  <a:srgbClr val="19167C"/>
                </a:solidFill>
                <a:latin typeface="AnonymousPro"/>
              </a:rPr>
              <a:t>c </a:t>
            </a:r>
            <a:r>
              <a:rPr lang="en-US" i="1" dirty="0">
                <a:solidFill>
                  <a:srgbClr val="BC7A00"/>
                </a:solidFill>
                <a:latin typeface="AnonymousPro"/>
              </a:rPr>
              <a:t>}}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&lt;/div&gt; </a:t>
            </a:r>
            <a:endParaRPr lang="en-US" dirty="0"/>
          </a:p>
          <a:p>
            <a:r>
              <a:rPr lang="en-US" b="1" dirty="0">
                <a:solidFill>
                  <a:srgbClr val="007F00"/>
                </a:solidFill>
                <a:latin typeface="AnonymousPro"/>
              </a:rPr>
              <a:t>&lt;/div&gt;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01" y="4389966"/>
            <a:ext cx="18034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80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and &lt;template&gt;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694267" y="1056269"/>
            <a:ext cx="8339666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we reviewed the </a:t>
            </a:r>
            <a:r>
              <a:rPr lang="en-US" dirty="0" err="1"/>
              <a:t>NgFor</a:t>
            </a:r>
            <a:r>
              <a:rPr lang="en-US" dirty="0"/>
              <a:t>, </a:t>
            </a:r>
            <a:r>
              <a:rPr lang="en-US" dirty="0" err="1"/>
              <a:t>NgIf</a:t>
            </a:r>
            <a:r>
              <a:rPr lang="en-US" dirty="0"/>
              <a:t>, and </a:t>
            </a:r>
            <a:r>
              <a:rPr lang="en-US" dirty="0" err="1"/>
              <a:t>NgSwitch</a:t>
            </a:r>
            <a:r>
              <a:rPr lang="en-US" dirty="0"/>
              <a:t> built-in directives, we </a:t>
            </a:r>
            <a:r>
              <a:rPr lang="en-US" dirty="0" smtClean="0"/>
              <a:t>used asterisk </a:t>
            </a:r>
            <a:r>
              <a:rPr lang="en-US" dirty="0"/>
              <a:t>(*) that appears before the directive names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do what Angular does ourselves and expand the * prefix syntax to template </a:t>
            </a:r>
            <a:r>
              <a:rPr lang="en-US" dirty="0" smtClean="0"/>
              <a:t>syntax: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b="1" dirty="0">
                <a:solidFill>
                  <a:srgbClr val="00006D"/>
                </a:solidFill>
                <a:latin typeface="Menlo"/>
              </a:rPr>
              <a:t>hero-detail </a:t>
            </a:r>
            <a:r>
              <a:rPr lang="en-US" b="1" dirty="0">
                <a:solidFill>
                  <a:srgbClr val="0000FE"/>
                </a:solidFill>
                <a:latin typeface="Menlo"/>
              </a:rPr>
              <a:t>*</a:t>
            </a:r>
            <a:r>
              <a:rPr lang="en-US" b="1" dirty="0" err="1">
                <a:solidFill>
                  <a:srgbClr val="0000FE"/>
                </a:solidFill>
                <a:latin typeface="Menlo"/>
              </a:rPr>
              <a:t>ngIf</a:t>
            </a:r>
            <a:r>
              <a:rPr lang="en-US" b="1" dirty="0">
                <a:solidFill>
                  <a:srgbClr val="0000FE"/>
                </a:solidFill>
                <a:latin typeface="Menlo"/>
              </a:rPr>
              <a:t>=</a:t>
            </a:r>
            <a:r>
              <a:rPr lang="en-US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b="1" dirty="0" err="1">
                <a:solidFill>
                  <a:srgbClr val="0F7003"/>
                </a:solidFill>
                <a:latin typeface="Menlo"/>
              </a:rPr>
              <a:t>currentHero</a:t>
            </a:r>
            <a:r>
              <a:rPr lang="en-US" b="1" dirty="0">
                <a:solidFill>
                  <a:srgbClr val="0F7003"/>
                </a:solidFill>
                <a:latin typeface="Menlo"/>
              </a:rPr>
              <a:t>" </a:t>
            </a:r>
            <a:r>
              <a:rPr lang="en-US" b="1" dirty="0">
                <a:solidFill>
                  <a:srgbClr val="0000FE"/>
                </a:solidFill>
                <a:latin typeface="Menlo"/>
              </a:rPr>
              <a:t>[hero]=</a:t>
            </a:r>
            <a:r>
              <a:rPr lang="en-US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b="1" dirty="0" err="1">
                <a:solidFill>
                  <a:srgbClr val="0F7003"/>
                </a:solidFill>
                <a:latin typeface="Menlo"/>
              </a:rPr>
              <a:t>currentHero</a:t>
            </a:r>
            <a:r>
              <a:rPr lang="en-US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&gt;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/</a:t>
            </a:r>
            <a:r>
              <a:rPr lang="en-US" b="1" dirty="0">
                <a:solidFill>
                  <a:srgbClr val="00006D"/>
                </a:solidFill>
                <a:latin typeface="Menlo"/>
              </a:rPr>
              <a:t>hero-detail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endParaRPr lang="en-US" dirty="0" smtClean="0">
              <a:solidFill>
                <a:srgbClr val="000000"/>
              </a:solidFill>
              <a:latin typeface="Open sans"/>
              <a:cs typeface="Open san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Open sans"/>
                <a:cs typeface="Open sans"/>
              </a:rPr>
              <a:t>Is the same as</a:t>
            </a:r>
          </a:p>
          <a:p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b="1" dirty="0">
                <a:solidFill>
                  <a:srgbClr val="00006D"/>
                </a:solidFill>
                <a:latin typeface="Menlo"/>
              </a:rPr>
              <a:t>template </a:t>
            </a:r>
            <a:r>
              <a:rPr lang="en-US" b="1" dirty="0">
                <a:solidFill>
                  <a:srgbClr val="0000FE"/>
                </a:solidFill>
                <a:latin typeface="Menlo"/>
              </a:rPr>
              <a:t>[</a:t>
            </a:r>
            <a:r>
              <a:rPr lang="en-US" b="1" dirty="0" err="1">
                <a:solidFill>
                  <a:srgbClr val="0000FE"/>
                </a:solidFill>
                <a:latin typeface="Menlo"/>
              </a:rPr>
              <a:t>ngIf</a:t>
            </a:r>
            <a:r>
              <a:rPr lang="en-US" b="1" dirty="0">
                <a:solidFill>
                  <a:srgbClr val="0000FE"/>
                </a:solidFill>
                <a:latin typeface="Menlo"/>
              </a:rPr>
              <a:t>]=</a:t>
            </a:r>
            <a:r>
              <a:rPr lang="en-US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b="1" dirty="0" err="1">
                <a:solidFill>
                  <a:srgbClr val="0F7003"/>
                </a:solidFill>
                <a:latin typeface="Menlo"/>
              </a:rPr>
              <a:t>currentHero</a:t>
            </a:r>
            <a:r>
              <a:rPr lang="en-US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&lt;</a:t>
            </a:r>
            <a:r>
              <a:rPr lang="en-US" b="1" dirty="0">
                <a:solidFill>
                  <a:srgbClr val="00006D"/>
                </a:solidFill>
                <a:latin typeface="Menlo"/>
              </a:rPr>
              <a:t>hero-detail </a:t>
            </a:r>
            <a:r>
              <a:rPr lang="en-US" b="1" dirty="0">
                <a:solidFill>
                  <a:srgbClr val="0000FE"/>
                </a:solidFill>
                <a:latin typeface="Menlo"/>
              </a:rPr>
              <a:t>[hero]=</a:t>
            </a:r>
            <a:r>
              <a:rPr lang="en-US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b="1" dirty="0" err="1">
                <a:solidFill>
                  <a:srgbClr val="0F7003"/>
                </a:solidFill>
                <a:latin typeface="Menlo"/>
              </a:rPr>
              <a:t>currentHero</a:t>
            </a:r>
            <a:r>
              <a:rPr lang="en-US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&gt;&lt;/</a:t>
            </a:r>
            <a:r>
              <a:rPr lang="en-US" b="1" dirty="0">
                <a:solidFill>
                  <a:srgbClr val="00006D"/>
                </a:solidFill>
                <a:latin typeface="Menlo"/>
              </a:rPr>
              <a:t>hero-detail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&lt;/</a:t>
            </a:r>
            <a:r>
              <a:rPr lang="en-US" b="1" dirty="0">
                <a:solidFill>
                  <a:srgbClr val="00006D"/>
                </a:solidFill>
                <a:latin typeface="Menlo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endParaRPr lang="en-US" dirty="0">
              <a:solidFill>
                <a:srgbClr val="000000"/>
              </a:solidFill>
              <a:latin typeface="Menl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4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module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11551" y="1047079"/>
            <a:ext cx="83688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Angular apps are modular and Angular has its own modularity system called Angular modules or </a:t>
            </a:r>
            <a:r>
              <a:rPr lang="en-US" b="1" dirty="0" err="1"/>
              <a:t>NgModules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Every Angular app has at least one module, the root module, conventionally named </a:t>
            </a:r>
            <a:r>
              <a:rPr lang="en-US" b="1" dirty="0" err="1"/>
              <a:t>AppModule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/>
              <a:t>An Angular module, whether a root or feature, is a class with an </a:t>
            </a:r>
            <a:r>
              <a:rPr lang="en-US" b="1" dirty="0" smtClean="0"/>
              <a:t>@</a:t>
            </a:r>
            <a:r>
              <a:rPr lang="en-US" b="1" dirty="0" err="1" smtClean="0"/>
              <a:t>NgModule</a:t>
            </a:r>
            <a:r>
              <a:rPr lang="en-US" b="1" dirty="0" smtClean="0"/>
              <a:t> </a:t>
            </a:r>
            <a:r>
              <a:rPr lang="en-US" dirty="0" smtClean="0"/>
              <a:t>decorator</a:t>
            </a:r>
            <a:r>
              <a:rPr lang="en-US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68858" y="3520238"/>
            <a:ext cx="73276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{ </a:t>
            </a:r>
            <a:r>
              <a:rPr lang="en-US" dirty="0" err="1"/>
              <a:t>NgModule</a:t>
            </a:r>
            <a:r>
              <a:rPr lang="en-US" dirty="0"/>
              <a:t> }     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>
                <a:solidFill>
                  <a:srgbClr val="008000"/>
                </a:solidFill>
              </a:rPr>
              <a:t>'@angular/core'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{ </a:t>
            </a:r>
            <a:r>
              <a:rPr lang="en-US" dirty="0" err="1"/>
              <a:t>BrowserModule</a:t>
            </a:r>
            <a:r>
              <a:rPr lang="en-US" dirty="0"/>
              <a:t> }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>
                <a:solidFill>
                  <a:srgbClr val="008000"/>
                </a:solidFill>
              </a:rPr>
              <a:t>'@angular/platform-browser'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NgModule</a:t>
            </a:r>
            <a:r>
              <a:rPr lang="en-US" dirty="0"/>
              <a:t>({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>
                <a:solidFill>
                  <a:srgbClr val="660E7A"/>
                </a:solidFill>
              </a:rPr>
              <a:t>imports</a:t>
            </a:r>
            <a:r>
              <a:rPr lang="en-US" dirty="0"/>
              <a:t>:      [ </a:t>
            </a:r>
            <a:r>
              <a:rPr lang="en-US" dirty="0" err="1"/>
              <a:t>BrowserModule</a:t>
            </a:r>
            <a:r>
              <a:rPr lang="en-US" dirty="0"/>
              <a:t> ],</a:t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b="1" dirty="0" smtClean="0">
                <a:solidFill>
                  <a:srgbClr val="660E7A"/>
                </a:solidFill>
              </a:rPr>
              <a:t>declarations</a:t>
            </a:r>
            <a:r>
              <a:rPr lang="en-US" dirty="0"/>
              <a:t>: [ </a:t>
            </a:r>
            <a:r>
              <a:rPr lang="en-US" dirty="0" err="1"/>
              <a:t>AppComponent</a:t>
            </a:r>
            <a:r>
              <a:rPr lang="en-US" dirty="0"/>
              <a:t> ],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>
                <a:solidFill>
                  <a:srgbClr val="660E7A"/>
                </a:solidFill>
              </a:rPr>
              <a:t>exports</a:t>
            </a:r>
            <a:r>
              <a:rPr lang="en-US" dirty="0"/>
              <a:t>:      [ </a:t>
            </a:r>
            <a:r>
              <a:rPr lang="en-US" dirty="0" err="1"/>
              <a:t>AppComponent</a:t>
            </a:r>
            <a:r>
              <a:rPr lang="en-US" dirty="0"/>
              <a:t> ],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>
                <a:solidFill>
                  <a:srgbClr val="660E7A"/>
                </a:solidFill>
              </a:rPr>
              <a:t>bootstrap</a:t>
            </a:r>
            <a:r>
              <a:rPr lang="en-US" dirty="0"/>
              <a:t>:    [ </a:t>
            </a:r>
            <a:r>
              <a:rPr lang="en-US" dirty="0" err="1"/>
              <a:t>AppComponent</a:t>
            </a:r>
            <a:r>
              <a:rPr lang="en-US" dirty="0"/>
              <a:t> ]</a:t>
            </a:r>
            <a:br>
              <a:rPr lang="en-US" dirty="0"/>
            </a:br>
            <a:r>
              <a:rPr lang="en-US" dirty="0"/>
              <a:t>})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export class </a:t>
            </a:r>
            <a:r>
              <a:rPr lang="en-US" dirty="0" err="1"/>
              <a:t>AppModule</a:t>
            </a:r>
            <a:r>
              <a:rPr lang="en-US" dirty="0"/>
              <a:t> { 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078543" y="6013229"/>
            <a:ext cx="2801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app/</a:t>
            </a:r>
            <a:r>
              <a:rPr lang="en-US" b="1" dirty="0" err="1" smtClean="0"/>
              <a:t>app.module.ts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7731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ngNonBindable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096518"/>
            <a:ext cx="776393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nLibertine"/>
              </a:rPr>
              <a:t>We use </a:t>
            </a:r>
            <a:r>
              <a:rPr lang="en-US" dirty="0" err="1">
                <a:latin typeface="AnonymousPro"/>
              </a:rPr>
              <a:t>ngNonBindable</a:t>
            </a:r>
            <a:r>
              <a:rPr lang="en-US" dirty="0">
                <a:latin typeface="AnonymousPro"/>
              </a:rPr>
              <a:t> </a:t>
            </a:r>
            <a:r>
              <a:rPr lang="en-US" dirty="0">
                <a:latin typeface="LinLibertine"/>
              </a:rPr>
              <a:t>when we want tell Angular </a:t>
            </a:r>
            <a:r>
              <a:rPr lang="en-US" dirty="0">
                <a:latin typeface="LinLibertineB"/>
              </a:rPr>
              <a:t>not </a:t>
            </a:r>
            <a:r>
              <a:rPr lang="en-US" dirty="0">
                <a:latin typeface="LinLibertine"/>
              </a:rPr>
              <a:t>to compile or bind a particular section of our page. </a:t>
            </a:r>
            <a:endParaRPr lang="en-US" dirty="0" smtClean="0">
              <a:latin typeface="LinLibertine"/>
            </a:endParaRPr>
          </a:p>
          <a:p>
            <a:endParaRPr lang="en-US" dirty="0"/>
          </a:p>
          <a:p>
            <a:r>
              <a:rPr lang="en-US" dirty="0">
                <a:latin typeface="LinLibertine"/>
              </a:rPr>
              <a:t>Let’s say we want to render the literal text </a:t>
            </a:r>
            <a:r>
              <a:rPr lang="en-US" dirty="0">
                <a:latin typeface="AnonymousPro"/>
              </a:rPr>
              <a:t>{{ content }} </a:t>
            </a:r>
            <a:r>
              <a:rPr lang="en-US" dirty="0">
                <a:latin typeface="LinLibertine"/>
              </a:rPr>
              <a:t>in our template. Normally that text will be </a:t>
            </a:r>
            <a:r>
              <a:rPr lang="en-US" dirty="0">
                <a:latin typeface="LinLibertineI"/>
              </a:rPr>
              <a:t>bound </a:t>
            </a:r>
            <a:r>
              <a:rPr lang="en-US" dirty="0">
                <a:latin typeface="LinLibertine"/>
              </a:rPr>
              <a:t>to the value of the </a:t>
            </a:r>
            <a:r>
              <a:rPr lang="en-US" dirty="0">
                <a:latin typeface="AnonymousPro"/>
              </a:rPr>
              <a:t>content </a:t>
            </a:r>
            <a:r>
              <a:rPr lang="en-US" dirty="0">
                <a:latin typeface="LinLibertine"/>
              </a:rPr>
              <a:t>variable because we’re using the </a:t>
            </a:r>
            <a:r>
              <a:rPr lang="en-US" dirty="0">
                <a:latin typeface="AnonymousPro"/>
              </a:rPr>
              <a:t>{{ }} </a:t>
            </a:r>
            <a:r>
              <a:rPr lang="en-US" dirty="0">
                <a:latin typeface="LinLibertine"/>
              </a:rPr>
              <a:t>template syntax.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3067" y="3090502"/>
            <a:ext cx="6248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F00"/>
                </a:solidFill>
                <a:latin typeface="AnonymousPro"/>
              </a:rPr>
              <a:t>&lt;div&gt;</a:t>
            </a:r>
            <a:br>
              <a:rPr lang="en-US" b="1" dirty="0">
                <a:solidFill>
                  <a:srgbClr val="007F00"/>
                </a:solidFill>
                <a:latin typeface="AnonymousPro"/>
              </a:rPr>
            </a:br>
            <a:r>
              <a:rPr lang="en-US" b="1" dirty="0" smtClean="0">
                <a:solidFill>
                  <a:srgbClr val="007F00"/>
                </a:solidFill>
                <a:latin typeface="AnonymousPro"/>
              </a:rPr>
              <a:t>	&lt;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span </a:t>
            </a:r>
            <a:r>
              <a:rPr lang="en-US" dirty="0">
                <a:solidFill>
                  <a:srgbClr val="7C8E28"/>
                </a:solidFill>
                <a:latin typeface="AnonymousPro"/>
              </a:rPr>
              <a:t>class=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"bordered"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&gt;</a:t>
            </a:r>
            <a:r>
              <a:rPr lang="en-US" i="1" dirty="0">
                <a:solidFill>
                  <a:srgbClr val="BC7A00"/>
                </a:solidFill>
                <a:latin typeface="AnonymousPro"/>
              </a:rPr>
              <a:t>{{ </a:t>
            </a:r>
            <a:r>
              <a:rPr lang="en-US" dirty="0">
                <a:solidFill>
                  <a:srgbClr val="19167C"/>
                </a:solidFill>
                <a:latin typeface="AnonymousPro"/>
              </a:rPr>
              <a:t>content </a:t>
            </a:r>
            <a:r>
              <a:rPr lang="en-US" i="1" dirty="0">
                <a:solidFill>
                  <a:srgbClr val="BC7A00"/>
                </a:solidFill>
                <a:latin typeface="AnonymousPro"/>
              </a:rPr>
              <a:t>}}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&lt;/span&gt; </a:t>
            </a:r>
            <a:endParaRPr lang="en-US" b="1" dirty="0" smtClean="0">
              <a:solidFill>
                <a:srgbClr val="007F00"/>
              </a:solidFill>
              <a:latin typeface="AnonymousPro"/>
            </a:endParaRPr>
          </a:p>
          <a:p>
            <a:endParaRPr lang="en-US" b="1" dirty="0" smtClean="0">
              <a:solidFill>
                <a:srgbClr val="007F00"/>
              </a:solidFill>
              <a:latin typeface="AnonymousPro"/>
            </a:endParaRPr>
          </a:p>
          <a:p>
            <a:pPr lvl="1"/>
            <a:r>
              <a:rPr lang="en-US" b="1" dirty="0" smtClean="0">
                <a:solidFill>
                  <a:srgbClr val="007F00"/>
                </a:solidFill>
                <a:latin typeface="AnonymousPro"/>
              </a:rPr>
              <a:t>&lt;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span </a:t>
            </a:r>
            <a:r>
              <a:rPr lang="en-US" dirty="0">
                <a:solidFill>
                  <a:srgbClr val="7C8E28"/>
                </a:solidFill>
                <a:latin typeface="AnonymousPro"/>
              </a:rPr>
              <a:t>class=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"pre" </a:t>
            </a:r>
            <a:r>
              <a:rPr lang="en-US" dirty="0" err="1">
                <a:solidFill>
                  <a:srgbClr val="FF0000"/>
                </a:solidFill>
                <a:latin typeface="AnonymousPro"/>
              </a:rPr>
              <a:t>ngNonBindable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&gt; </a:t>
            </a:r>
            <a:endParaRPr lang="en-US" dirty="0"/>
          </a:p>
          <a:p>
            <a:pPr lvl="1"/>
            <a:r>
              <a:rPr lang="en-US" b="1" dirty="0">
                <a:solidFill>
                  <a:srgbClr val="999999"/>
                </a:solidFill>
                <a:latin typeface="AnonymousPro"/>
              </a:rPr>
              <a:t>&amp;</a:t>
            </a:r>
            <a:r>
              <a:rPr lang="en-US" b="1" dirty="0" err="1">
                <a:solidFill>
                  <a:srgbClr val="999999"/>
                </a:solidFill>
                <a:latin typeface="AnonymousPro"/>
              </a:rPr>
              <a:t>larr</a:t>
            </a:r>
            <a:r>
              <a:rPr lang="en-US" b="1" dirty="0">
                <a:solidFill>
                  <a:srgbClr val="999999"/>
                </a:solidFill>
                <a:latin typeface="AnonymousPro"/>
              </a:rPr>
              <a:t>; </a:t>
            </a:r>
            <a:r>
              <a:rPr lang="en-US" dirty="0">
                <a:latin typeface="AnonymousPro"/>
              </a:rPr>
              <a:t>This is what </a:t>
            </a:r>
            <a:r>
              <a:rPr lang="en-US" i="1" dirty="0">
                <a:solidFill>
                  <a:srgbClr val="BC7A00"/>
                </a:solidFill>
                <a:latin typeface="AnonymousPro"/>
              </a:rPr>
              <a:t>{{ </a:t>
            </a:r>
            <a:r>
              <a:rPr lang="en-US" dirty="0">
                <a:solidFill>
                  <a:srgbClr val="19167C"/>
                </a:solidFill>
                <a:latin typeface="AnonymousPro"/>
              </a:rPr>
              <a:t>content </a:t>
            </a:r>
            <a:r>
              <a:rPr lang="en-US" i="1" dirty="0">
                <a:solidFill>
                  <a:srgbClr val="BC7A00"/>
                </a:solidFill>
                <a:latin typeface="AnonymousPro"/>
              </a:rPr>
              <a:t>}} </a:t>
            </a:r>
            <a:r>
              <a:rPr lang="en-US" dirty="0">
                <a:latin typeface="AnonymousPro"/>
              </a:rPr>
              <a:t>rendered </a:t>
            </a:r>
            <a:endParaRPr lang="en-US" dirty="0" smtClean="0">
              <a:latin typeface="AnonymousPro"/>
            </a:endParaRPr>
          </a:p>
          <a:p>
            <a:pPr lvl="1"/>
            <a:r>
              <a:rPr lang="en-US" b="1" dirty="0" smtClean="0">
                <a:solidFill>
                  <a:srgbClr val="007F00"/>
                </a:solidFill>
                <a:latin typeface="AnonymousPro"/>
              </a:rPr>
              <a:t>&lt;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/span&gt; </a:t>
            </a:r>
            <a:endParaRPr lang="en-US" dirty="0"/>
          </a:p>
          <a:p>
            <a:r>
              <a:rPr lang="en-US" b="1" dirty="0">
                <a:solidFill>
                  <a:srgbClr val="007F00"/>
                </a:solidFill>
                <a:latin typeface="AnonymousPro"/>
              </a:rPr>
              <a:t>&lt;/div&gt;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67" y="5398826"/>
            <a:ext cx="6866466" cy="71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58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728133" y="963136"/>
            <a:ext cx="7247467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write a template property binding when we want to set a property of a view element to the value of a template expression.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binding the </a:t>
            </a:r>
            <a:r>
              <a:rPr lang="en-US" dirty="0" err="1"/>
              <a:t>src</a:t>
            </a:r>
            <a:r>
              <a:rPr lang="en-US" dirty="0"/>
              <a:t> property of an image element to a component’s </a:t>
            </a:r>
            <a:r>
              <a:rPr lang="en-US" dirty="0" err="1"/>
              <a:t>heroImageUrl</a:t>
            </a:r>
            <a:r>
              <a:rPr lang="en-US" dirty="0"/>
              <a:t> </a:t>
            </a:r>
            <a:r>
              <a:rPr lang="en-US" dirty="0" smtClean="0"/>
              <a:t>property:</a:t>
            </a:r>
          </a:p>
          <a:p>
            <a:r>
              <a:rPr lang="en-US" dirty="0" smtClean="0"/>
              <a:t>  &lt;</a:t>
            </a:r>
            <a:r>
              <a:rPr lang="en-US" b="1" dirty="0" err="1">
                <a:solidFill>
                  <a:srgbClr val="000080"/>
                </a:solidFill>
              </a:rPr>
              <a:t>img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src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heroImageUrl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disabling a button when the component says that it </a:t>
            </a:r>
            <a:r>
              <a:rPr lang="en-US" dirty="0" err="1" smtClean="0"/>
              <a:t>isUnchanged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&lt;</a:t>
            </a:r>
            <a:r>
              <a:rPr lang="en-US" b="1" dirty="0">
                <a:solidFill>
                  <a:srgbClr val="000080"/>
                </a:solidFill>
              </a:rPr>
              <a:t>button </a:t>
            </a:r>
            <a:r>
              <a:rPr lang="en-US" b="1" dirty="0">
                <a:solidFill>
                  <a:srgbClr val="0000FF"/>
                </a:solidFill>
              </a:rPr>
              <a:t>[disabled]=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isUnchanged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&gt;Cancel is disabled&lt;/</a:t>
            </a:r>
            <a:r>
              <a:rPr lang="en-US" b="1" dirty="0">
                <a:solidFill>
                  <a:srgbClr val="000080"/>
                </a:solidFill>
              </a:rPr>
              <a:t>button</a:t>
            </a:r>
            <a:r>
              <a:rPr lang="en-US" dirty="0"/>
              <a:t>&gt;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setting </a:t>
            </a:r>
            <a:r>
              <a:rPr lang="en-US" dirty="0"/>
              <a:t>a property of a </a:t>
            </a:r>
            <a:r>
              <a:rPr lang="en-US" dirty="0" smtClean="0"/>
              <a:t>directive:</a:t>
            </a:r>
          </a:p>
          <a:p>
            <a:r>
              <a:rPr lang="en-US" dirty="0" smtClean="0"/>
              <a:t>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ngClass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>
                <a:solidFill>
                  <a:srgbClr val="660E7A"/>
                </a:solidFill>
              </a:rPr>
              <a:t>classes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&gt;[</a:t>
            </a:r>
            <a:r>
              <a:rPr lang="en-US" dirty="0" err="1"/>
              <a:t>ngClass</a:t>
            </a:r>
            <a:r>
              <a:rPr lang="en-US" dirty="0"/>
              <a:t>] binding to the classes property&lt;/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setting the model property of a custom </a:t>
            </a:r>
            <a:r>
              <a:rPr lang="en-US" dirty="0" smtClean="0"/>
              <a:t>component:</a:t>
            </a:r>
          </a:p>
          <a:p>
            <a:r>
              <a:rPr lang="en-US" dirty="0" smtClean="0"/>
              <a:t>  &lt;</a:t>
            </a:r>
            <a:r>
              <a:rPr lang="en-US" b="1" dirty="0">
                <a:solidFill>
                  <a:srgbClr val="000080"/>
                </a:solidFill>
              </a:rPr>
              <a:t>hero-detail </a:t>
            </a:r>
            <a:r>
              <a:rPr lang="en-US" b="1" dirty="0">
                <a:solidFill>
                  <a:srgbClr val="0000FF"/>
                </a:solidFill>
              </a:rPr>
              <a:t>[hero]=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currentHero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&gt;&lt;/</a:t>
            </a:r>
            <a:r>
              <a:rPr lang="en-US" b="1" dirty="0">
                <a:solidFill>
                  <a:srgbClr val="000080"/>
                </a:solidFill>
              </a:rPr>
              <a:t>hero-detail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8133" y="5759818"/>
            <a:ext cx="8152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Property </a:t>
            </a:r>
            <a:r>
              <a:rPr lang="en-US" dirty="0"/>
              <a:t>binding as one-way data binding because it flows a value in one direction, from a component’s data property into a target element </a:t>
            </a:r>
            <a:r>
              <a:rPr lang="en-US" dirty="0" smtClean="0"/>
              <a:t>property.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41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binding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399" y="1028468"/>
            <a:ext cx="8136468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must use attribute binding when there is no element property to bind.</a:t>
            </a:r>
          </a:p>
          <a:p>
            <a:endParaRPr lang="en-US" dirty="0" smtClean="0"/>
          </a:p>
          <a:p>
            <a:r>
              <a:rPr lang="en-US" dirty="0" smtClean="0"/>
              <a:t>If we try this:</a:t>
            </a:r>
          </a:p>
          <a:p>
            <a:r>
              <a:rPr lang="en-US" dirty="0"/>
              <a:t>&lt;</a:t>
            </a:r>
            <a:r>
              <a:rPr lang="en-US" b="1" dirty="0" err="1">
                <a:solidFill>
                  <a:srgbClr val="000080"/>
                </a:solidFill>
              </a:rPr>
              <a:t>tr</a:t>
            </a:r>
            <a:r>
              <a:rPr lang="en-US" dirty="0"/>
              <a:t>&gt;&lt;</a:t>
            </a:r>
            <a:r>
              <a:rPr lang="en-US" b="1" dirty="0">
                <a:solidFill>
                  <a:srgbClr val="000080"/>
                </a:solidFill>
              </a:rPr>
              <a:t>td </a:t>
            </a:r>
            <a:r>
              <a:rPr lang="en-US" b="1" dirty="0" err="1">
                <a:solidFill>
                  <a:srgbClr val="0000FF"/>
                </a:solidFill>
              </a:rPr>
              <a:t>colspan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"{{1 + 1}}"</a:t>
            </a:r>
            <a:r>
              <a:rPr lang="en-US" dirty="0"/>
              <a:t>&gt;Three-Four&lt;/</a:t>
            </a:r>
            <a:r>
              <a:rPr lang="en-US" b="1" dirty="0">
                <a:solidFill>
                  <a:srgbClr val="000080"/>
                </a:solidFill>
              </a:rPr>
              <a:t>td</a:t>
            </a:r>
            <a:r>
              <a:rPr lang="en-US" dirty="0"/>
              <a:t>&gt;&lt;/</a:t>
            </a:r>
            <a:r>
              <a:rPr lang="en-US" b="1" dirty="0" err="1">
                <a:solidFill>
                  <a:srgbClr val="000080"/>
                </a:solidFill>
              </a:rPr>
              <a:t>tr</a:t>
            </a:r>
            <a:r>
              <a:rPr lang="en-US" dirty="0"/>
              <a:t>&gt;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We’ll get the error:</a:t>
            </a:r>
          </a:p>
          <a:p>
            <a:endParaRPr lang="en-US" dirty="0"/>
          </a:p>
          <a:p>
            <a:pPr lvl="1"/>
            <a:r>
              <a:rPr lang="en-US" i="1" dirty="0"/>
              <a:t>Template parse errors:</a:t>
            </a:r>
          </a:p>
          <a:p>
            <a:pPr lvl="1"/>
            <a:r>
              <a:rPr lang="en-US" i="1" dirty="0"/>
              <a:t>Can't bind to '</a:t>
            </a:r>
            <a:r>
              <a:rPr lang="en-US" i="1" dirty="0" err="1"/>
              <a:t>colspan</a:t>
            </a:r>
            <a:r>
              <a:rPr lang="en-US" i="1" dirty="0"/>
              <a:t>' since it isn't a known native </a:t>
            </a:r>
            <a:r>
              <a:rPr lang="en-US" i="1" dirty="0" smtClean="0"/>
              <a:t>property</a:t>
            </a:r>
          </a:p>
          <a:p>
            <a:endParaRPr lang="en-US" dirty="0"/>
          </a:p>
          <a:p>
            <a:r>
              <a:rPr lang="en-US" dirty="0"/>
              <a:t>&lt;td&gt; element does not have a </a:t>
            </a:r>
            <a:r>
              <a:rPr lang="en-US" dirty="0" err="1"/>
              <a:t>colspan</a:t>
            </a:r>
            <a:r>
              <a:rPr lang="en-US" dirty="0"/>
              <a:t> property. It has the "</a:t>
            </a:r>
            <a:r>
              <a:rPr lang="en-US" dirty="0" err="1"/>
              <a:t>colspan</a:t>
            </a:r>
            <a:r>
              <a:rPr lang="en-US" dirty="0"/>
              <a:t>" attribute, but interpolation and property binding can set only properties, not attributes</a:t>
            </a:r>
            <a:r>
              <a:rPr lang="en-US" dirty="0" smtClean="0"/>
              <a:t>.</a:t>
            </a:r>
          </a:p>
          <a:p>
            <a:r>
              <a:rPr lang="en-US" dirty="0"/>
              <a:t>We need attribute bindings to create and bind to such attributes.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b="1" dirty="0" err="1">
                <a:solidFill>
                  <a:srgbClr val="000080"/>
                </a:solidFill>
              </a:rPr>
              <a:t>tr</a:t>
            </a:r>
            <a:r>
              <a:rPr lang="en-US" dirty="0"/>
              <a:t>&gt;&lt;</a:t>
            </a:r>
            <a:r>
              <a:rPr lang="en-US" b="1" dirty="0">
                <a:solidFill>
                  <a:srgbClr val="000080"/>
                </a:solidFill>
              </a:rPr>
              <a:t>td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attr.colspan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"1 + 1"</a:t>
            </a:r>
            <a:r>
              <a:rPr lang="en-US" dirty="0"/>
              <a:t>&gt;One-Two&lt;/</a:t>
            </a:r>
            <a:r>
              <a:rPr lang="en-US" b="1" dirty="0">
                <a:solidFill>
                  <a:srgbClr val="000080"/>
                </a:solidFill>
              </a:rPr>
              <a:t>td</a:t>
            </a:r>
            <a:r>
              <a:rPr lang="en-US" dirty="0"/>
              <a:t>&gt;&lt;/</a:t>
            </a:r>
            <a:r>
              <a:rPr lang="en-US" b="1" dirty="0" err="1">
                <a:solidFill>
                  <a:srgbClr val="000080"/>
                </a:solidFill>
              </a:rPr>
              <a:t>tr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38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binding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8132" y="926867"/>
            <a:ext cx="7349067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add and remove CSS class names from an element’s class attribute with a class binding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Replacement binding:</a:t>
            </a:r>
          </a:p>
          <a:p>
            <a:endParaRPr lang="en-US" dirty="0"/>
          </a:p>
          <a:p>
            <a:r>
              <a:rPr lang="en-US" i="1" dirty="0">
                <a:solidFill>
                  <a:srgbClr val="808080"/>
                </a:solidFill>
              </a:rPr>
              <a:t>&lt;!-- reset/override all class names with a binding  --&gt;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"bad curly special"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</a:t>
            </a:r>
            <a:r>
              <a:rPr lang="en-US" b="1" dirty="0">
                <a:solidFill>
                  <a:srgbClr val="0000FF"/>
                </a:solidFill>
              </a:rPr>
              <a:t>[class]=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badCurly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&gt;Bad curly&lt;/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Angular adds the class when the template expression evaluates to </a:t>
            </a:r>
            <a:r>
              <a:rPr lang="en-US" dirty="0" err="1"/>
              <a:t>truthy</a:t>
            </a:r>
            <a:r>
              <a:rPr lang="en-US" dirty="0"/>
              <a:t>. It removes the class when the expression is </a:t>
            </a:r>
            <a:r>
              <a:rPr lang="en-US" dirty="0" err="1"/>
              <a:t>falsey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i="1" dirty="0">
                <a:solidFill>
                  <a:srgbClr val="808080"/>
                </a:solidFill>
              </a:rPr>
              <a:t>&lt;!-- toggle the "special" class on/off with a property --&gt;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class.special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isSpecial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&gt;The class binding is special&lt;/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&lt;!-- binding to `</a:t>
            </a:r>
            <a:r>
              <a:rPr lang="en-US" i="1" dirty="0" err="1">
                <a:solidFill>
                  <a:srgbClr val="808080"/>
                </a:solidFill>
              </a:rPr>
              <a:t>class.special</a:t>
            </a:r>
            <a:r>
              <a:rPr lang="en-US" i="1" dirty="0">
                <a:solidFill>
                  <a:srgbClr val="808080"/>
                </a:solidFill>
              </a:rPr>
              <a:t>` trumps the class attribute --&gt;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"special"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class.special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"!</a:t>
            </a:r>
            <a:r>
              <a:rPr lang="en-US" b="1" dirty="0" err="1">
                <a:solidFill>
                  <a:srgbClr val="008000"/>
                </a:solidFill>
              </a:rPr>
              <a:t>isSpecial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&gt;This one is not so special&lt;/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managing multiple class </a:t>
            </a:r>
            <a:r>
              <a:rPr lang="en-US" dirty="0" smtClean="0"/>
              <a:t>names it’s preferred to use </a:t>
            </a:r>
            <a:r>
              <a:rPr lang="en-US" dirty="0" err="1" smtClean="0"/>
              <a:t>ngClass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01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binding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960735"/>
            <a:ext cx="85343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set inline styles with a style binding.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button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style.color</a:t>
            </a:r>
            <a:r>
              <a:rPr lang="en-US" b="1" dirty="0">
                <a:solidFill>
                  <a:srgbClr val="0000FF"/>
                </a:solidFill>
              </a:rPr>
              <a:t>] = 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isSpecial</a:t>
            </a:r>
            <a:r>
              <a:rPr lang="en-US" b="1" dirty="0">
                <a:solidFill>
                  <a:srgbClr val="008000"/>
                </a:solidFill>
              </a:rPr>
              <a:t> ? 'red': 'green</a:t>
            </a:r>
            <a:r>
              <a:rPr lang="en-US" b="1" dirty="0" smtClean="0">
                <a:solidFill>
                  <a:srgbClr val="008000"/>
                </a:solidFill>
              </a:rPr>
              <a:t>'”</a:t>
            </a:r>
            <a:r>
              <a:rPr lang="en-US" dirty="0" smtClean="0"/>
              <a:t>&gt;Red&lt;</a:t>
            </a:r>
            <a:r>
              <a:rPr lang="en-US" dirty="0"/>
              <a:t>/</a:t>
            </a:r>
            <a:r>
              <a:rPr lang="en-US" b="1" dirty="0">
                <a:solidFill>
                  <a:srgbClr val="000080"/>
                </a:solidFill>
              </a:rPr>
              <a:t>button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button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style.background</a:t>
            </a:r>
            <a:r>
              <a:rPr lang="en-US" b="1" dirty="0">
                <a:solidFill>
                  <a:srgbClr val="0000FF"/>
                </a:solidFill>
              </a:rPr>
              <a:t>-color]=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canSave</a:t>
            </a:r>
            <a:r>
              <a:rPr lang="en-US" b="1" dirty="0">
                <a:solidFill>
                  <a:srgbClr val="008000"/>
                </a:solidFill>
              </a:rPr>
              <a:t> ? 'cyan': 'grey'" 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Save</a:t>
            </a:r>
          </a:p>
          <a:p>
            <a:r>
              <a:rPr lang="en-US" dirty="0" smtClean="0"/>
              <a:t>&lt;/</a:t>
            </a:r>
            <a:r>
              <a:rPr lang="en-US" b="1" dirty="0">
                <a:solidFill>
                  <a:srgbClr val="000080"/>
                </a:solidFill>
              </a:rPr>
              <a:t>button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Some style binding styles have unit extension. Here we conditionally set the font size in “</a:t>
            </a:r>
            <a:r>
              <a:rPr lang="en-US" dirty="0" err="1"/>
              <a:t>em</a:t>
            </a:r>
            <a:r>
              <a:rPr lang="en-US" dirty="0"/>
              <a:t>” and “%” </a:t>
            </a:r>
            <a:r>
              <a:rPr lang="en-US" dirty="0" smtClean="0"/>
              <a:t>units:</a:t>
            </a:r>
          </a:p>
          <a:p>
            <a:endParaRPr lang="en-US" dirty="0" smtClean="0"/>
          </a:p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button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style.font-size.em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isSpecial</a:t>
            </a:r>
            <a:r>
              <a:rPr lang="en-US" b="1" dirty="0">
                <a:solidFill>
                  <a:srgbClr val="008000"/>
                </a:solidFill>
              </a:rPr>
              <a:t> ? 3 : 1" </a:t>
            </a:r>
            <a:r>
              <a:rPr lang="en-US" dirty="0"/>
              <a:t>&gt;Big&lt;/</a:t>
            </a:r>
            <a:r>
              <a:rPr lang="en-US" b="1" dirty="0">
                <a:solidFill>
                  <a:srgbClr val="000080"/>
                </a:solidFill>
              </a:rPr>
              <a:t>button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button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style.font</a:t>
            </a:r>
            <a:r>
              <a:rPr lang="en-US" b="1" dirty="0">
                <a:solidFill>
                  <a:srgbClr val="0000FF"/>
                </a:solidFill>
              </a:rPr>
              <a:t>-size.%]=</a:t>
            </a:r>
            <a:r>
              <a:rPr lang="en-US" b="1" dirty="0">
                <a:solidFill>
                  <a:srgbClr val="008000"/>
                </a:solidFill>
              </a:rPr>
              <a:t>"!</a:t>
            </a:r>
            <a:r>
              <a:rPr lang="en-US" b="1" dirty="0" err="1">
                <a:solidFill>
                  <a:srgbClr val="008000"/>
                </a:solidFill>
              </a:rPr>
              <a:t>isSpecial</a:t>
            </a:r>
            <a:r>
              <a:rPr lang="en-US" b="1" dirty="0">
                <a:solidFill>
                  <a:srgbClr val="008000"/>
                </a:solidFill>
              </a:rPr>
              <a:t> ? 150 : 50" </a:t>
            </a:r>
            <a:r>
              <a:rPr lang="en-US" dirty="0"/>
              <a:t>&gt;Small&lt;/</a:t>
            </a:r>
            <a:r>
              <a:rPr lang="en-US" b="1" dirty="0">
                <a:solidFill>
                  <a:srgbClr val="000080"/>
                </a:solidFill>
              </a:rPr>
              <a:t>button</a:t>
            </a:r>
            <a:r>
              <a:rPr lang="en-US" dirty="0"/>
              <a:t>&gt;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setting several inline styles at the same </a:t>
            </a:r>
            <a:r>
              <a:rPr lang="en-US" dirty="0" smtClean="0"/>
              <a:t>time </a:t>
            </a:r>
            <a:r>
              <a:rPr lang="en-US" dirty="0" err="1" smtClean="0"/>
              <a:t>ngStyle</a:t>
            </a:r>
            <a:r>
              <a:rPr lang="en-US" dirty="0" smtClean="0"/>
              <a:t> directive is </a:t>
            </a:r>
            <a:r>
              <a:rPr lang="en-US" dirty="0" err="1" smtClean="0"/>
              <a:t>preferrable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03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binding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042370"/>
            <a:ext cx="85598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</a:t>
            </a:r>
            <a:r>
              <a:rPr lang="en-US" dirty="0"/>
              <a:t>actions may result in a flow of data in the opposite direction: from an element to a </a:t>
            </a:r>
            <a:r>
              <a:rPr lang="en-US" dirty="0" smtClean="0"/>
              <a:t>component. They are described with event bindings: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b="1" dirty="0">
                <a:solidFill>
                  <a:srgbClr val="000080"/>
                </a:solidFill>
              </a:rPr>
              <a:t>button </a:t>
            </a:r>
            <a:r>
              <a:rPr lang="en-US" b="1" dirty="0">
                <a:solidFill>
                  <a:srgbClr val="0000FF"/>
                </a:solidFill>
              </a:rPr>
              <a:t>(click)=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onSave</a:t>
            </a:r>
            <a:r>
              <a:rPr lang="en-US" b="1" dirty="0">
                <a:solidFill>
                  <a:srgbClr val="008000"/>
                </a:solidFill>
              </a:rPr>
              <a:t>()"</a:t>
            </a:r>
            <a:r>
              <a:rPr lang="en-US" dirty="0"/>
              <a:t>&gt;Save&lt;/</a:t>
            </a:r>
            <a:r>
              <a:rPr lang="en-US" b="1" dirty="0">
                <a:solidFill>
                  <a:srgbClr val="000080"/>
                </a:solidFill>
              </a:rPr>
              <a:t>button</a:t>
            </a:r>
            <a:r>
              <a:rPr lang="en-US" dirty="0"/>
              <a:t>&gt;</a:t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The binding conveys information about the event, including data values, through an event object named </a:t>
            </a:r>
            <a:r>
              <a:rPr lang="en-US" b="1" dirty="0"/>
              <a:t>$event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Event </a:t>
            </a:r>
            <a:r>
              <a:rPr lang="en-US" dirty="0"/>
              <a:t>object is determined by the target event. If the target event is a native DOM element event, then </a:t>
            </a:r>
            <a:r>
              <a:rPr lang="en-US" b="1" dirty="0"/>
              <a:t>$event </a:t>
            </a:r>
            <a:r>
              <a:rPr lang="en-US" dirty="0"/>
              <a:t>is a </a:t>
            </a:r>
            <a:r>
              <a:rPr lang="en-US" b="1" dirty="0"/>
              <a:t>DOM event object</a:t>
            </a:r>
            <a:r>
              <a:rPr lang="en-US" dirty="0"/>
              <a:t>, with properties such as target and </a:t>
            </a:r>
            <a:r>
              <a:rPr lang="en-US" dirty="0" err="1" smtClean="0"/>
              <a:t>target.value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[value]=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currentHero.firstName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</a:t>
            </a:r>
            <a:r>
              <a:rPr lang="en-US" b="1" dirty="0">
                <a:solidFill>
                  <a:srgbClr val="0000FF"/>
                </a:solidFill>
              </a:rPr>
              <a:t>(input)=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currentHero.firstName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b="1" i="1" dirty="0">
                <a:solidFill>
                  <a:srgbClr val="660E7A"/>
                </a:solidFill>
              </a:rPr>
              <a:t>$</a:t>
            </a:r>
            <a:r>
              <a:rPr lang="en-US" b="1" i="1" dirty="0" err="1">
                <a:solidFill>
                  <a:srgbClr val="660E7A"/>
                </a:solidFill>
              </a:rPr>
              <a:t>event</a:t>
            </a:r>
            <a:r>
              <a:rPr lang="en-US" b="1" dirty="0" err="1">
                <a:solidFill>
                  <a:srgbClr val="008000"/>
                </a:solidFill>
              </a:rPr>
              <a:t>.target.value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dirty="0"/>
              <a:t>&gt;</a:t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7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</a:t>
            </a:r>
            <a:r>
              <a:rPr lang="en-US" dirty="0" smtClean="0"/>
              <a:t>binding with </a:t>
            </a:r>
            <a:r>
              <a:rPr lang="en-US" dirty="0" err="1" smtClean="0"/>
              <a:t>ngModel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8734" y="991570"/>
            <a:ext cx="8695266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often want to both display a data property and update that property when the user makes changes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					  [</a:t>
            </a:r>
            <a:r>
              <a:rPr lang="en-US" dirty="0"/>
              <a:t>( )] = BANANA IN A BOX</a:t>
            </a:r>
          </a:p>
          <a:p>
            <a:endParaRPr lang="en-US" dirty="0"/>
          </a:p>
          <a:p>
            <a:r>
              <a:rPr lang="en-US" dirty="0"/>
              <a:t>Two-way data binding with the </a:t>
            </a:r>
            <a:r>
              <a:rPr lang="en-US" dirty="0" err="1"/>
              <a:t>NgModel</a:t>
            </a:r>
            <a:r>
              <a:rPr lang="en-US" dirty="0"/>
              <a:t> directive makes that easy. Here's an example: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[(</a:t>
            </a:r>
            <a:r>
              <a:rPr lang="en-US" b="1" dirty="0" err="1">
                <a:solidFill>
                  <a:srgbClr val="0000FF"/>
                </a:solidFill>
              </a:rPr>
              <a:t>ngModel</a:t>
            </a:r>
            <a:r>
              <a:rPr lang="en-US" b="1" dirty="0">
                <a:solidFill>
                  <a:srgbClr val="0000FF"/>
                </a:solidFill>
              </a:rPr>
              <a:t>)]=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currentHero.firstName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Note: </a:t>
            </a:r>
            <a:r>
              <a:rPr lang="en-US" dirty="0" smtClean="0"/>
              <a:t>to </a:t>
            </a:r>
            <a:r>
              <a:rPr lang="en-US" dirty="0"/>
              <a:t>make [(</a:t>
            </a:r>
            <a:r>
              <a:rPr lang="en-US" dirty="0" err="1"/>
              <a:t>ngModel</a:t>
            </a:r>
            <a:r>
              <a:rPr lang="en-US" dirty="0"/>
              <a:t>)] </a:t>
            </a:r>
            <a:r>
              <a:rPr lang="en-US" dirty="0" smtClean="0"/>
              <a:t>available we have </a:t>
            </a:r>
            <a:r>
              <a:rPr lang="en-US" dirty="0"/>
              <a:t>to import </a:t>
            </a:r>
            <a:r>
              <a:rPr lang="en-US" dirty="0" err="1" smtClean="0"/>
              <a:t>FormsModule</a:t>
            </a:r>
            <a:r>
              <a:rPr lang="en-US" dirty="0" smtClean="0"/>
              <a:t> in </a:t>
            </a:r>
            <a:r>
              <a:rPr lang="en-US" dirty="0" err="1" smtClean="0"/>
              <a:t>NgModule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&lt;</a:t>
            </a:r>
            <a:r>
              <a:rPr lang="en-US" dirty="0" smtClean="0"/>
              <a:t>input&gt; it’s the same as</a:t>
            </a:r>
            <a:endParaRPr lang="en-US" dirty="0"/>
          </a:p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[value]=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currentHero.firstName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</a:t>
            </a:r>
            <a:r>
              <a:rPr lang="en-US" b="1" dirty="0">
                <a:solidFill>
                  <a:srgbClr val="0000FF"/>
                </a:solidFill>
              </a:rPr>
              <a:t>(input)=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currentHero.firstName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b="1" i="1" dirty="0">
                <a:solidFill>
                  <a:srgbClr val="660E7A"/>
                </a:solidFill>
              </a:rPr>
              <a:t>$</a:t>
            </a:r>
            <a:r>
              <a:rPr lang="en-US" b="1" i="1" dirty="0" err="1">
                <a:solidFill>
                  <a:srgbClr val="660E7A"/>
                </a:solidFill>
              </a:rPr>
              <a:t>event</a:t>
            </a:r>
            <a:r>
              <a:rPr lang="en-US" b="1" dirty="0" err="1">
                <a:solidFill>
                  <a:srgbClr val="008000"/>
                </a:solidFill>
              </a:rPr>
              <a:t>.target.value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dirty="0" smtClean="0"/>
              <a:t>&gt;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That </a:t>
            </a:r>
            <a:r>
              <a:rPr lang="en-US" dirty="0" err="1"/>
              <a:t>ngModel</a:t>
            </a:r>
            <a:r>
              <a:rPr lang="en-US" dirty="0"/>
              <a:t> directive hides these onerous details behind its own </a:t>
            </a:r>
            <a:r>
              <a:rPr lang="en-US" dirty="0" err="1"/>
              <a:t>ngModel</a:t>
            </a:r>
            <a:r>
              <a:rPr lang="en-US" dirty="0"/>
              <a:t> input and </a:t>
            </a:r>
            <a:r>
              <a:rPr lang="en-US" dirty="0" err="1"/>
              <a:t>ngModelChange</a:t>
            </a:r>
            <a:r>
              <a:rPr lang="en-US" dirty="0"/>
              <a:t> output </a:t>
            </a:r>
            <a:r>
              <a:rPr lang="en-US" dirty="0" smtClean="0"/>
              <a:t>properties: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input 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ngModel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currentHero.firstName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>
                <a:solidFill>
                  <a:srgbClr val="0000FF"/>
                </a:solidFill>
              </a:rPr>
              <a:t>(</a:t>
            </a:r>
            <a:r>
              <a:rPr lang="en-US" b="1" dirty="0" err="1">
                <a:solidFill>
                  <a:srgbClr val="0000FF"/>
                </a:solidFill>
              </a:rPr>
              <a:t>ngModelChange</a:t>
            </a:r>
            <a:r>
              <a:rPr lang="en-US" b="1" dirty="0">
                <a:solidFill>
                  <a:srgbClr val="0000FF"/>
                </a:solidFill>
              </a:rPr>
              <a:t>)=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currentHero.firstName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b="1" i="1" dirty="0">
                <a:solidFill>
                  <a:srgbClr val="660E7A"/>
                </a:solidFill>
              </a:rPr>
              <a:t>$event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reference variables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778933" y="1059302"/>
            <a:ext cx="810147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template reference variable is a reference to a DOM element or directive within a template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Note: Do not define the same variable name more than once in the same template. The runtime value will be unpredictable.</a:t>
            </a:r>
          </a:p>
          <a:p>
            <a:endParaRPr lang="en-US" dirty="0" smtClean="0"/>
          </a:p>
          <a:p>
            <a:r>
              <a:rPr lang="en-US" i="1" dirty="0">
                <a:solidFill>
                  <a:srgbClr val="808080"/>
                </a:solidFill>
              </a:rPr>
              <a:t>&lt;!-- phone refers to the input element; pass its `value` to an event handler --&gt;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#phone placeholder=</a:t>
            </a:r>
            <a:r>
              <a:rPr lang="en-US" b="1" dirty="0">
                <a:solidFill>
                  <a:srgbClr val="008000"/>
                </a:solidFill>
              </a:rPr>
              <a:t>"phone number"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button </a:t>
            </a:r>
            <a:r>
              <a:rPr lang="en-US" b="1" dirty="0">
                <a:solidFill>
                  <a:srgbClr val="0000FF"/>
                </a:solidFill>
              </a:rPr>
              <a:t>(click)=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callPhone</a:t>
            </a:r>
            <a:r>
              <a:rPr lang="en-US" b="1" dirty="0">
                <a:solidFill>
                  <a:srgbClr val="008000"/>
                </a:solidFill>
              </a:rPr>
              <a:t>(</a:t>
            </a:r>
            <a:r>
              <a:rPr lang="en-US" b="1" dirty="0" err="1">
                <a:solidFill>
                  <a:srgbClr val="008000"/>
                </a:solidFill>
              </a:rPr>
              <a:t>phone.value</a:t>
            </a:r>
            <a:r>
              <a:rPr lang="en-US" b="1" dirty="0">
                <a:solidFill>
                  <a:srgbClr val="008000"/>
                </a:solidFill>
              </a:rPr>
              <a:t>)"</a:t>
            </a:r>
            <a:r>
              <a:rPr lang="en-US" dirty="0"/>
              <a:t>&gt;Call&lt;/</a:t>
            </a:r>
            <a:r>
              <a:rPr lang="en-US" b="1" dirty="0">
                <a:solidFill>
                  <a:srgbClr val="000080"/>
                </a:solidFill>
              </a:rPr>
              <a:t>button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28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in templates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43326"/>
              </p:ext>
            </p:extLst>
          </p:nvPr>
        </p:nvGraphicFramePr>
        <p:xfrm>
          <a:off x="572170" y="1755216"/>
          <a:ext cx="8114630" cy="4320898"/>
        </p:xfrm>
        <a:graphic>
          <a:graphicData uri="http://schemas.openxmlformats.org/drawingml/2006/table">
            <a:tbl>
              <a:tblPr firstRow="1" firstCol="1" bandRow="1"/>
              <a:tblGrid>
                <a:gridCol w="2305678"/>
                <a:gridCol w="3947675"/>
                <a:gridCol w="1861277"/>
              </a:tblGrid>
              <a:tr h="3268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EB571C"/>
                          </a:solidFill>
                          <a:effectLst/>
                          <a:latin typeface="Helvetica Neue Light"/>
                        </a:rPr>
                        <a:t>Data Direction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EB571C"/>
                          </a:solidFill>
                          <a:effectLst/>
                          <a:latin typeface="Helvetica Neue Light"/>
                        </a:rPr>
                        <a:t>Syntax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EB571C"/>
                          </a:solidFill>
                          <a:effectLst/>
                          <a:latin typeface="Helvetica Neue Light"/>
                        </a:rPr>
                        <a:t>Binding Type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</a:tr>
              <a:tr h="1672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One way</a:t>
                      </a:r>
                    </a:p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from data source</a:t>
                      </a:r>
                    </a:p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to view target</a:t>
                      </a:r>
                    </a:p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1" i="0" u="none" strike="noStrike" dirty="0" smtClean="0">
                        <a:solidFill>
                          <a:srgbClr val="7A8B94"/>
                        </a:solidFill>
                        <a:effectLst/>
                        <a:latin typeface="Monaco"/>
                      </a:endParaRPr>
                    </a:p>
                    <a:p>
                      <a:pPr algn="l" fontAlgn="ctr"/>
                      <a:r>
                        <a:rPr lang="en-US" sz="2000" b="1" i="0" u="none" strike="noStrike" dirty="0" smtClean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{</a:t>
                      </a:r>
                      <a:r>
                        <a:rPr lang="en-US" sz="20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{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expression</a:t>
                      </a:r>
                      <a:r>
                        <a:rPr lang="en-US" sz="20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}}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endParaRPr lang="en-US" sz="2000" b="1" i="0" u="none" strike="noStrike" dirty="0">
                        <a:solidFill>
                          <a:srgbClr val="7A8B94"/>
                        </a:solidFill>
                        <a:effectLst/>
                        <a:latin typeface="Monaco"/>
                      </a:endParaRPr>
                    </a:p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[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target</a:t>
                      </a:r>
                      <a:r>
                        <a:rPr lang="en-US" sz="20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]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r>
                        <a:rPr lang="en-US" sz="20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r>
                        <a:rPr lang="en-US" sz="20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"expression"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endParaRPr lang="en-US" sz="2000" b="1" i="0" u="none" strike="noStrike" dirty="0">
                        <a:solidFill>
                          <a:srgbClr val="7A8B94"/>
                        </a:solidFill>
                        <a:effectLst/>
                        <a:latin typeface="Monaco"/>
                      </a:endParaRPr>
                    </a:p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Interpolation</a:t>
                      </a:r>
                    </a:p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Property</a:t>
                      </a:r>
                    </a:p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Attribute</a:t>
                      </a:r>
                    </a:p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Class</a:t>
                      </a:r>
                    </a:p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Style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63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One way</a:t>
                      </a:r>
                    </a:p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from view target</a:t>
                      </a:r>
                    </a:p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to data source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(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target</a:t>
                      </a:r>
                      <a:r>
                        <a:rPr lang="en-US" sz="20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)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r>
                        <a:rPr lang="en-US" sz="20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r>
                        <a:rPr lang="en-US" sz="20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"expression"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endParaRPr lang="en-US" sz="2000" b="1" i="0" u="none" strike="noStrike" dirty="0">
                        <a:solidFill>
                          <a:srgbClr val="7A8B94"/>
                        </a:solidFill>
                        <a:effectLst/>
                        <a:latin typeface="Monaco"/>
                      </a:endParaRPr>
                    </a:p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Event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92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Two way</a:t>
                      </a:r>
                    </a:p>
                  </a:txBody>
                  <a:tcPr marL="304800" marR="12700" marT="1524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[(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target</a:t>
                      </a:r>
                      <a:r>
                        <a:rPr lang="en-US" sz="20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)]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r>
                        <a:rPr lang="en-US" sz="20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r>
                        <a:rPr lang="en-US" sz="20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</a:t>
                      </a:r>
                      <a:r>
                        <a:rPr lang="en-US" sz="2000" b="1" i="0" u="none" strike="noStrike" dirty="0" err="1" smtClean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expr</a:t>
                      </a:r>
                      <a:r>
                        <a:rPr lang="en-US" sz="2000" b="1" i="0" u="none" strike="noStrike" dirty="0" smtClean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”</a:t>
                      </a:r>
                      <a:r>
                        <a:rPr lang="en-US" sz="2000" b="1" i="0" u="none" strike="noStrike" dirty="0" smtClean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</a:p>
                  </a:txBody>
                  <a:tcPr marL="304800" marR="12700" marT="1524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Two-way</a:t>
                      </a:r>
                    </a:p>
                  </a:txBody>
                  <a:tcPr marL="304800" marR="12700" marT="1524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1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targets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653757"/>
              </p:ext>
            </p:extLst>
          </p:nvPr>
        </p:nvGraphicFramePr>
        <p:xfrm>
          <a:off x="457201" y="1071079"/>
          <a:ext cx="8385349" cy="5394274"/>
        </p:xfrm>
        <a:graphic>
          <a:graphicData uri="http://schemas.openxmlformats.org/drawingml/2006/table">
            <a:tbl>
              <a:tblPr/>
              <a:tblGrid>
                <a:gridCol w="1102303"/>
                <a:gridCol w="2524146"/>
                <a:gridCol w="4758900"/>
              </a:tblGrid>
              <a:tr h="2089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Binding Type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Target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Examples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333035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Property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Element Property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&lt;img</a:t>
                      </a:r>
                      <a:r>
                        <a:rPr lang="en-US" sz="1600" b="1" i="0" u="none" strike="noStrike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[</a:t>
                      </a:r>
                      <a:r>
                        <a:rPr lang="en-US" sz="1600" b="1" i="0" u="none" strike="noStrike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src</a:t>
                      </a:r>
                      <a:r>
                        <a:rPr lang="en-US" sz="1600" b="1" i="0" u="none" strike="noStrike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] </a:t>
                      </a:r>
                      <a:r>
                        <a:rPr lang="en-US" sz="1600" b="1" i="0" u="none" strike="noStrike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1600" b="1" i="0" u="none" strike="noStrike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r>
                        <a:rPr lang="en-US" sz="1600" b="1" i="0" u="none" strike="noStrike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"heroImageUrl"</a:t>
                      </a:r>
                      <a:r>
                        <a:rPr lang="en-US" sz="1600" b="1" i="0" u="none" strike="noStrike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557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0" i="0" u="none" strike="noStrike" dirty="0" err="1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Component</a:t>
                      </a:r>
                      <a:r>
                        <a:rPr lang="ru-RU" sz="18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 </a:t>
                      </a:r>
                      <a:r>
                        <a:rPr lang="ru-RU" sz="1800" b="0" i="0" u="none" strike="noStrike" dirty="0" err="1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Property</a:t>
                      </a:r>
                      <a:endParaRPr lang="ru-RU" sz="1800" b="0" i="0" u="none" strike="noStrike" dirty="0">
                        <a:solidFill>
                          <a:srgbClr val="1A2326"/>
                        </a:solidFill>
                        <a:effectLst/>
                        <a:latin typeface="Helvetica Neue Light"/>
                      </a:endParaRP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&lt;hero-detail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[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hero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]</a:t>
                      </a:r>
                      <a:r>
                        <a:rPr lang="en-US" sz="16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</a:t>
                      </a:r>
                      <a:r>
                        <a:rPr lang="en-US" sz="16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currentHero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</a:t>
                      </a:r>
                      <a:r>
                        <a:rPr lang="en-US" sz="16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</a:t>
                      </a:r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/hero-detail&gt;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57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Directive property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&lt;div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endParaRPr lang="en-US" sz="1600" b="1" i="0" u="none" strike="noStrike" dirty="0" smtClean="0">
                        <a:solidFill>
                          <a:srgbClr val="5C707A"/>
                        </a:solidFill>
                        <a:effectLst/>
                        <a:latin typeface="Monaco"/>
                      </a:endParaRPr>
                    </a:p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[</a:t>
                      </a:r>
                      <a:r>
                        <a:rPr lang="en-US" sz="16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ngClass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] </a:t>
                      </a:r>
                      <a:r>
                        <a:rPr lang="en-US" sz="16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"{</a:t>
                      </a:r>
                      <a:r>
                        <a:rPr lang="en-US" sz="1600" b="1" i="0" u="none" strike="noStrike" dirty="0" smtClean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selected: </a:t>
                      </a:r>
                      <a:r>
                        <a:rPr lang="en-US" sz="1600" b="1" i="0" u="none" strike="noStrike" dirty="0" err="1" smtClean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isSelected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}"</a:t>
                      </a:r>
                      <a:r>
                        <a:rPr lang="en-US" sz="16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</a:t>
                      </a:r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/div&gt;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1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ru-RU" sz="1800" b="0" i="0" u="none" strike="noStrike" dirty="0">
                        <a:solidFill>
                          <a:srgbClr val="1A2326"/>
                        </a:solidFill>
                        <a:effectLst/>
                        <a:latin typeface="Helvetica Neue Light"/>
                      </a:endParaRP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381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Event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 err="1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Element</a:t>
                      </a:r>
                      <a:r>
                        <a:rPr lang="fr-FR" sz="18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 Event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&lt;button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(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click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) </a:t>
                      </a:r>
                      <a:r>
                        <a:rPr lang="en-US" sz="16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</a:t>
                      </a:r>
                      <a:r>
                        <a:rPr lang="en-US" sz="16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onSave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()"</a:t>
                      </a:r>
                      <a:r>
                        <a:rPr lang="en-US" sz="16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  Save</a:t>
                      </a:r>
                    </a:p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</a:t>
                      </a:r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/button&gt;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557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0" i="0" u="none" strike="noStrike" dirty="0" err="1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Component</a:t>
                      </a:r>
                      <a:r>
                        <a:rPr lang="ru-RU" sz="18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 </a:t>
                      </a:r>
                      <a:r>
                        <a:rPr lang="ru-RU" sz="1800" b="0" i="0" u="none" strike="noStrike" dirty="0" err="1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Event</a:t>
                      </a:r>
                      <a:endParaRPr lang="ru-RU" sz="1800" b="0" i="0" u="none" strike="noStrike" dirty="0">
                        <a:solidFill>
                          <a:srgbClr val="1A2326"/>
                        </a:solidFill>
                        <a:effectLst/>
                        <a:latin typeface="Helvetica Neue Light"/>
                      </a:endParaRP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&lt;hero-detail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endParaRPr lang="en-US" sz="1600" b="1" i="0" u="none" strike="noStrike" dirty="0" smtClean="0">
                        <a:solidFill>
                          <a:srgbClr val="5C707A"/>
                        </a:solidFill>
                        <a:effectLst/>
                        <a:latin typeface="Monaco"/>
                      </a:endParaRPr>
                    </a:p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      (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deleted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)</a:t>
                      </a:r>
                      <a:r>
                        <a:rPr lang="en-US" sz="16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</a:t>
                      </a:r>
                      <a:r>
                        <a:rPr lang="en-US" sz="16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onHeroDeleted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()"</a:t>
                      </a:r>
                      <a:r>
                        <a:rPr lang="en-US" sz="16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</a:t>
                      </a:r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/hero-detail&gt;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189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Directive Event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&lt;div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myClick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(</a:t>
                      </a:r>
                      <a:r>
                        <a:rPr lang="en-US" sz="16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myClick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)</a:t>
                      </a:r>
                      <a:r>
                        <a:rPr lang="en-US" sz="16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"clicked=$event"</a:t>
                      </a:r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click me</a:t>
                      </a:r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&lt;/div&gt;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Two-way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Directive Event </a:t>
                      </a:r>
                      <a:r>
                        <a:rPr lang="fr-FR" sz="1800" b="0" i="0" u="none" strike="noStrike" dirty="0" err="1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Property</a:t>
                      </a:r>
                      <a:endParaRPr lang="fr-FR" sz="1800" b="0" i="0" u="none" strike="noStrike" dirty="0">
                        <a:solidFill>
                          <a:srgbClr val="1A2326"/>
                        </a:solidFill>
                        <a:effectLst/>
                        <a:latin typeface="Helvetica Neue Light"/>
                      </a:endParaRP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&lt;input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[(</a:t>
                      </a:r>
                      <a:r>
                        <a:rPr lang="en-US" sz="16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ngModel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)]</a:t>
                      </a:r>
                      <a:r>
                        <a:rPr lang="en-US" sz="16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</a:t>
                      </a:r>
                      <a:r>
                        <a:rPr lang="en-US" sz="16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heroName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</a:t>
                      </a:r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02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91327" y="2209887"/>
            <a:ext cx="7995473" cy="3662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75"/>
              </a:spcAft>
            </a:pPr>
            <a:r>
              <a:rPr lang="en-US" b="1" dirty="0">
                <a:solidFill>
                  <a:srgbClr val="000080"/>
                </a:solidFill>
              </a:rPr>
              <a:t>export class </a:t>
            </a:r>
            <a:r>
              <a:rPr lang="en-US" dirty="0" err="1" smtClean="0"/>
              <a:t>HeroListComponent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80"/>
                </a:solidFill>
              </a:rPr>
              <a:t>implements </a:t>
            </a:r>
            <a:r>
              <a:rPr lang="en-US" dirty="0" err="1"/>
              <a:t>OnInit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>
                <a:solidFill>
                  <a:srgbClr val="660E7A"/>
                </a:solidFill>
              </a:rPr>
              <a:t>heroes</a:t>
            </a:r>
            <a:r>
              <a:rPr lang="en-US" dirty="0"/>
              <a:t>: Hero[];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 err="1">
                <a:solidFill>
                  <a:srgbClr val="660E7A"/>
                </a:solidFill>
              </a:rPr>
              <a:t>selectedHero</a:t>
            </a:r>
            <a:r>
              <a:rPr lang="en-US" dirty="0"/>
              <a:t>: Hero;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>
                <a:solidFill>
                  <a:srgbClr val="000080"/>
                </a:solidFill>
              </a:rPr>
              <a:t>constructor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/>
              <a:t>service: </a:t>
            </a:r>
            <a:r>
              <a:rPr lang="en-US" dirty="0" err="1"/>
              <a:t>HeroService</a:t>
            </a:r>
            <a:r>
              <a:rPr lang="en-US" dirty="0"/>
              <a:t>) {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7A7A43"/>
                </a:solidFill>
              </a:rPr>
              <a:t>ngOnInit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heroes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.service.getHeroes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7A7A43"/>
                </a:solidFill>
              </a:rPr>
              <a:t>selectHero</a:t>
            </a:r>
            <a:r>
              <a:rPr lang="en-US" dirty="0"/>
              <a:t>(hero: Hero) {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selectedHero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hero;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sz="1600" b="1" dirty="0">
              <a:effectLst/>
              <a:latin typeface="Cambria"/>
              <a:ea typeface="ＭＳ 明朝"/>
              <a:cs typeface="Times New Roman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631580"/>
            <a:ext cx="2843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EB571C"/>
                </a:solidFill>
              </a:rPr>
              <a:t>app/hero-</a:t>
            </a:r>
            <a:r>
              <a:rPr lang="en-US" b="1" dirty="0" err="1" smtClean="0">
                <a:solidFill>
                  <a:srgbClr val="EB571C"/>
                </a:solidFill>
              </a:rPr>
              <a:t>list.component.ts</a:t>
            </a:r>
            <a:endParaRPr lang="ru-RU" b="1" dirty="0">
              <a:solidFill>
                <a:srgbClr val="EB571C"/>
              </a:solidFill>
            </a:endParaRPr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043" y="539526"/>
            <a:ext cx="2657694" cy="152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11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targets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06987"/>
              </p:ext>
            </p:extLst>
          </p:nvPr>
        </p:nvGraphicFramePr>
        <p:xfrm>
          <a:off x="555674" y="1691241"/>
          <a:ext cx="8131126" cy="4622800"/>
        </p:xfrm>
        <a:graphic>
          <a:graphicData uri="http://schemas.openxmlformats.org/drawingml/2006/table">
            <a:tbl>
              <a:tblPr/>
              <a:tblGrid>
                <a:gridCol w="1248865"/>
                <a:gridCol w="2264931"/>
                <a:gridCol w="4617330"/>
              </a:tblGrid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Binding Type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Target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Examples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Attribute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Attribute (the exception</a:t>
                      </a:r>
                      <a:r>
                        <a:rPr lang="en-US" sz="2000" b="0" i="0" u="none" strike="noStrike" dirty="0" smtClean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 smtClean="0">
                        <a:solidFill>
                          <a:srgbClr val="D43669"/>
                        </a:solidFill>
                        <a:effectLst/>
                        <a:latin typeface="Monaco"/>
                      </a:endParaRPr>
                    </a:p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</a:t>
                      </a:r>
                      <a:r>
                        <a:rPr lang="en-US" sz="18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button</a:t>
                      </a:r>
                      <a:r>
                        <a:rPr lang="en-US" sz="18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[</a:t>
                      </a:r>
                      <a:r>
                        <a:rPr lang="en-US" sz="18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attr</a:t>
                      </a:r>
                      <a:r>
                        <a:rPr lang="en-US" sz="1800" b="1" i="0" u="none" strike="noStrike" dirty="0" err="1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.</a:t>
                      </a:r>
                      <a:r>
                        <a:rPr lang="en-US" sz="18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aria</a:t>
                      </a:r>
                      <a:r>
                        <a:rPr lang="en-US" sz="18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-label</a:t>
                      </a:r>
                      <a:r>
                        <a:rPr lang="en-US" sz="18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]</a:t>
                      </a:r>
                      <a:r>
                        <a:rPr lang="en-US" sz="18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18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"help"</a:t>
                      </a:r>
                      <a:r>
                        <a:rPr lang="en-US" sz="18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  help</a:t>
                      </a:r>
                    </a:p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</a:t>
                      </a:r>
                      <a:r>
                        <a:rPr lang="en-US" sz="18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/button</a:t>
                      </a:r>
                      <a:r>
                        <a:rPr lang="en-US" sz="18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fontAlgn="b"/>
                      <a:endParaRPr lang="en-US" sz="1800" b="1" i="0" u="none" strike="noStrike" dirty="0">
                        <a:solidFill>
                          <a:srgbClr val="D43669"/>
                        </a:solidFill>
                        <a:effectLst/>
                        <a:latin typeface="Monaco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Class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class</a:t>
                      </a:r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 Property</a:t>
                      </a:r>
                      <a:endParaRPr lang="en-US" sz="1800" b="0" i="0" u="none" strike="noStrike" dirty="0">
                        <a:solidFill>
                          <a:srgbClr val="5C707A"/>
                        </a:solidFill>
                        <a:effectLst/>
                        <a:latin typeface="Monaco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 smtClean="0">
                        <a:solidFill>
                          <a:srgbClr val="D43669"/>
                        </a:solidFill>
                        <a:effectLst/>
                        <a:latin typeface="Monaco"/>
                      </a:endParaRPr>
                    </a:p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</a:t>
                      </a:r>
                      <a:r>
                        <a:rPr lang="en-US" sz="18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div</a:t>
                      </a:r>
                      <a:r>
                        <a:rPr lang="en-US" sz="18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[</a:t>
                      </a:r>
                      <a:r>
                        <a:rPr lang="en-US" sz="18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class</a:t>
                      </a:r>
                      <a:r>
                        <a:rPr lang="en-US" sz="1800" b="1" i="0" u="none" strike="noStrike" dirty="0" err="1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.</a:t>
                      </a:r>
                      <a:r>
                        <a:rPr lang="en-US" sz="18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special</a:t>
                      </a:r>
                      <a:r>
                        <a:rPr lang="en-US" sz="18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]</a:t>
                      </a:r>
                      <a:r>
                        <a:rPr lang="en-US" sz="18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18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</a:t>
                      </a:r>
                      <a:r>
                        <a:rPr lang="en-US" sz="18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isSpecial</a:t>
                      </a:r>
                      <a:r>
                        <a:rPr lang="en-US" sz="18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</a:t>
                      </a:r>
                      <a:r>
                        <a:rPr lang="en-US" sz="18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  Special</a:t>
                      </a:r>
                    </a:p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</a:t>
                      </a:r>
                      <a:r>
                        <a:rPr lang="en-US" sz="18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/div</a:t>
                      </a:r>
                      <a:r>
                        <a:rPr lang="en-US" sz="18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fontAlgn="b"/>
                      <a:endParaRPr lang="en-US" sz="1800" b="1" i="0" u="none" strike="noStrike" dirty="0">
                        <a:solidFill>
                          <a:srgbClr val="D43669"/>
                        </a:solidFill>
                        <a:effectLst/>
                        <a:latin typeface="Monaco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Style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b="0" i="0" u="none" strike="noStrike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style</a:t>
                      </a:r>
                      <a:r>
                        <a:rPr lang="pl-PL" sz="2000" b="0" i="0" u="none" strike="noStrike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 Property</a:t>
                      </a:r>
                      <a:endParaRPr lang="pl-PL" sz="1800" b="0" i="0" u="none" strike="noStrike">
                        <a:solidFill>
                          <a:srgbClr val="5C707A"/>
                        </a:solidFill>
                        <a:effectLst/>
                        <a:latin typeface="Monaco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 smtClean="0">
                        <a:solidFill>
                          <a:srgbClr val="D43669"/>
                        </a:solidFill>
                        <a:effectLst/>
                        <a:latin typeface="Monaco"/>
                      </a:endParaRPr>
                    </a:p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</a:t>
                      </a:r>
                      <a:r>
                        <a:rPr lang="en-US" sz="18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button</a:t>
                      </a:r>
                      <a:r>
                        <a:rPr lang="en-US" sz="18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[</a:t>
                      </a:r>
                      <a:r>
                        <a:rPr lang="en-US" sz="18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style</a:t>
                      </a:r>
                      <a:r>
                        <a:rPr lang="en-US" sz="1800" b="1" i="0" u="none" strike="noStrike" dirty="0" err="1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.</a:t>
                      </a:r>
                      <a:r>
                        <a:rPr lang="en-US" sz="18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color</a:t>
                      </a:r>
                      <a:r>
                        <a:rPr lang="en-US" sz="18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] </a:t>
                      </a:r>
                      <a:r>
                        <a:rPr lang="en-US" sz="18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18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endParaRPr lang="en-US" sz="1800" b="1" i="0" u="none" strike="noStrike" dirty="0" smtClean="0">
                        <a:solidFill>
                          <a:srgbClr val="5C707A"/>
                        </a:solidFill>
                        <a:effectLst/>
                        <a:latin typeface="Monaco"/>
                      </a:endParaRPr>
                    </a:p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  </a:t>
                      </a:r>
                      <a:r>
                        <a:rPr lang="en-US" sz="1800" b="1" i="0" u="none" strike="noStrike" dirty="0" smtClean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</a:t>
                      </a:r>
                      <a:r>
                        <a:rPr lang="en-US" sz="18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isSpecial</a:t>
                      </a:r>
                      <a:r>
                        <a:rPr lang="en-US" sz="18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 ? 'red' : 'green'"</a:t>
                      </a:r>
                      <a:r>
                        <a:rPr lang="en-US" sz="18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fontAlgn="b"/>
                      <a:endParaRPr lang="en-US" sz="1800" b="1" i="0" u="none" strike="noStrike" dirty="0">
                        <a:solidFill>
                          <a:srgbClr val="D43669"/>
                        </a:solidFill>
                        <a:effectLst/>
                        <a:latin typeface="Monaco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663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833644" y="3121448"/>
            <a:ext cx="7470096" cy="1719533"/>
          </a:xfrm>
        </p:spPr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and have a great Angular 2</a:t>
            </a:r>
            <a:br>
              <a:rPr lang="en-US" dirty="0" smtClean="0"/>
            </a:br>
            <a:r>
              <a:rPr lang="en-US" dirty="0" smtClean="0"/>
              <a:t>experience!</a:t>
            </a:r>
            <a:endParaRPr lang="ru-RU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469928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8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4438" y="2074490"/>
            <a:ext cx="8686800" cy="3221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h2</a:t>
            </a:r>
            <a:r>
              <a:rPr lang="en-US" dirty="0"/>
              <a:t>&gt;Hero List&lt;/</a:t>
            </a:r>
            <a:r>
              <a:rPr lang="en-US" b="1" dirty="0">
                <a:solidFill>
                  <a:srgbClr val="000080"/>
                </a:solidFill>
              </a:rPr>
              <a:t>h2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</a:t>
            </a:r>
            <a:endParaRPr lang="en-US" dirty="0" smtClean="0"/>
          </a:p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/>
              <a:t>&lt;</a:t>
            </a:r>
            <a:r>
              <a:rPr lang="en-US" b="1" dirty="0" smtClean="0">
                <a:solidFill>
                  <a:srgbClr val="000080"/>
                </a:solidFill>
              </a:rPr>
              <a:t>p</a:t>
            </a:r>
            <a:r>
              <a:rPr lang="en-US" dirty="0" smtClean="0"/>
              <a:t>&gt;&lt;</a:t>
            </a:r>
            <a:r>
              <a:rPr lang="en-US" b="1" dirty="0" err="1" smtClean="0">
                <a:solidFill>
                  <a:srgbClr val="000080"/>
                </a:solidFill>
              </a:rPr>
              <a:t>i</a:t>
            </a:r>
            <a:r>
              <a:rPr lang="en-US" dirty="0" smtClean="0"/>
              <a:t>&gt;Pick a hero from the list&lt;/</a:t>
            </a:r>
            <a:r>
              <a:rPr lang="en-US" b="1" dirty="0" err="1" smtClean="0">
                <a:solidFill>
                  <a:srgbClr val="000080"/>
                </a:solidFill>
              </a:rPr>
              <a:t>i</a:t>
            </a:r>
            <a:r>
              <a:rPr lang="en-US" dirty="0" smtClean="0"/>
              <a:t>&gt;&lt;/</a:t>
            </a:r>
            <a:r>
              <a:rPr lang="en-US" b="1" dirty="0" smtClean="0">
                <a:solidFill>
                  <a:srgbClr val="000080"/>
                </a:solidFill>
              </a:rPr>
              <a:t>p</a:t>
            </a:r>
            <a:r>
              <a:rPr lang="en-US" dirty="0" smtClean="0"/>
              <a:t>&gt;</a:t>
            </a:r>
          </a:p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/>
              <a:t>&lt;</a:t>
            </a:r>
            <a:r>
              <a:rPr lang="en-US" b="1" dirty="0" smtClean="0">
                <a:solidFill>
                  <a:srgbClr val="000080"/>
                </a:solidFill>
              </a:rPr>
              <a:t>div </a:t>
            </a:r>
            <a:r>
              <a:rPr lang="en-US" b="1" dirty="0" smtClean="0">
                <a:solidFill>
                  <a:srgbClr val="0000FF"/>
                </a:solidFill>
              </a:rPr>
              <a:t>*</a:t>
            </a:r>
            <a:r>
              <a:rPr lang="en-US" b="1" dirty="0" err="1" smtClean="0">
                <a:solidFill>
                  <a:srgbClr val="0000FF"/>
                </a:solidFill>
              </a:rPr>
              <a:t>ngFor</a:t>
            </a:r>
            <a:r>
              <a:rPr lang="en-US" b="1" dirty="0" smtClean="0">
                <a:solidFill>
                  <a:srgbClr val="0000FF"/>
                </a:solidFill>
              </a:rPr>
              <a:t>=</a:t>
            </a:r>
            <a:r>
              <a:rPr lang="en-US" b="1" dirty="0" smtClean="0">
                <a:solidFill>
                  <a:srgbClr val="008000"/>
                </a:solidFill>
              </a:rPr>
              <a:t>"let hero of heroes" </a:t>
            </a:r>
            <a:r>
              <a:rPr lang="en-US" b="1" dirty="0" smtClean="0">
                <a:solidFill>
                  <a:srgbClr val="0000FF"/>
                </a:solidFill>
              </a:rPr>
              <a:t>(click)=</a:t>
            </a:r>
            <a:r>
              <a:rPr lang="en-US" b="1" dirty="0" smtClean="0">
                <a:solidFill>
                  <a:srgbClr val="008000"/>
                </a:solidFill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</a:rPr>
              <a:t>selectHero</a:t>
            </a:r>
            <a:r>
              <a:rPr lang="en-US" b="1" dirty="0" smtClean="0">
                <a:solidFill>
                  <a:srgbClr val="008000"/>
                </a:solidFill>
              </a:rPr>
              <a:t>(</a:t>
            </a:r>
            <a:r>
              <a:rPr lang="en-US" b="1" dirty="0" smtClean="0">
                <a:solidFill>
                  <a:srgbClr val="660E7A"/>
                </a:solidFill>
              </a:rPr>
              <a:t>hero</a:t>
            </a:r>
            <a:r>
              <a:rPr lang="en-US" b="1" dirty="0" smtClean="0">
                <a:solidFill>
                  <a:srgbClr val="008000"/>
                </a:solidFill>
              </a:rPr>
              <a:t>)”</a:t>
            </a:r>
            <a:r>
              <a:rPr lang="en-US" dirty="0" smtClean="0"/>
              <a:t>&gt;</a:t>
            </a:r>
          </a:p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/>
              <a:t>    {{</a:t>
            </a:r>
            <a:r>
              <a:rPr lang="en-US" b="1" dirty="0" err="1" smtClean="0">
                <a:solidFill>
                  <a:srgbClr val="660E7A"/>
                </a:solidFill>
              </a:rPr>
              <a:t>hero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</a:rPr>
              <a:t>name</a:t>
            </a:r>
            <a:r>
              <a:rPr lang="en-US" dirty="0" smtClean="0"/>
              <a:t>}}</a:t>
            </a:r>
          </a:p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/>
              <a:t>&lt;/</a:t>
            </a:r>
            <a:r>
              <a:rPr lang="en-US" b="1" dirty="0" smtClean="0">
                <a:solidFill>
                  <a:srgbClr val="000080"/>
                </a:solidFill>
              </a:rPr>
              <a:t>div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</a:t>
            </a:r>
            <a:endParaRPr lang="en-US" dirty="0" smtClean="0"/>
          </a:p>
          <a:p>
            <a:pPr marL="342900" indent="-342900">
              <a:spcAft>
                <a:spcPts val="3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p</a:t>
            </a:r>
            <a:r>
              <a:rPr lang="en-US" dirty="0"/>
              <a:t>&gt;</a:t>
            </a:r>
            <a:r>
              <a:rPr lang="en-US" dirty="0" smtClean="0"/>
              <a:t>Selected hero: </a:t>
            </a:r>
            <a:r>
              <a:rPr lang="en-US" b="1" dirty="0" smtClean="0">
                <a:solidFill>
                  <a:srgbClr val="008000"/>
                </a:solidFill>
              </a:rPr>
              <a:t>“{{selectedHero.name}}"</a:t>
            </a: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p</a:t>
            </a:r>
            <a:r>
              <a:rPr lang="en-US" dirty="0"/>
              <a:t>&gt;</a:t>
            </a:r>
          </a:p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 smtClean="0"/>
          </a:p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 smtClean="0">
                <a:effectLst/>
                <a:latin typeface="Times"/>
                <a:ea typeface="Times New Roman"/>
                <a:cs typeface="Times New Roman"/>
              </a:rPr>
              <a:t> </a:t>
            </a:r>
            <a:endParaRPr lang="en-US" sz="2800" b="1" dirty="0">
              <a:effectLst/>
              <a:latin typeface="Cambria"/>
              <a:ea typeface="ＭＳ 明朝"/>
              <a:cs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80311" y="1498013"/>
            <a:ext cx="3120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EB571C"/>
                </a:solidFill>
              </a:rPr>
              <a:t>app/hero-</a:t>
            </a:r>
            <a:r>
              <a:rPr lang="en-US" b="1" dirty="0" err="1" smtClean="0">
                <a:solidFill>
                  <a:srgbClr val="EB571C"/>
                </a:solidFill>
              </a:rPr>
              <a:t>list.component.html</a:t>
            </a:r>
            <a:endParaRPr lang="en-US" b="1" dirty="0">
              <a:solidFill>
                <a:srgbClr val="EB571C"/>
              </a:solidFill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089" y="304694"/>
            <a:ext cx="3810183" cy="216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@Component decorator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7919" y="1126981"/>
            <a:ext cx="6858000" cy="1573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457200" algn="l"/>
              </a:tabLst>
            </a:pPr>
            <a:r>
              <a:rPr lang="en-US" dirty="0"/>
              <a:t>@Component({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660E7A"/>
                </a:solidFill>
              </a:rPr>
              <a:t>selector</a:t>
            </a:r>
            <a:r>
              <a:rPr lang="en-US" dirty="0"/>
              <a:t>:    </a:t>
            </a:r>
            <a:r>
              <a:rPr lang="en-US" b="1" dirty="0">
                <a:solidFill>
                  <a:srgbClr val="008000"/>
                </a:solidFill>
              </a:rPr>
              <a:t>'hero-list'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660E7A"/>
                </a:solidFill>
              </a:rPr>
              <a:t>templateUrl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'app/hero-</a:t>
            </a:r>
            <a:r>
              <a:rPr lang="en-US" b="1" dirty="0" err="1" smtClean="0">
                <a:solidFill>
                  <a:srgbClr val="008000"/>
                </a:solidFill>
              </a:rPr>
              <a:t>list.component.html</a:t>
            </a:r>
            <a:r>
              <a:rPr lang="en-US" b="1" dirty="0" smtClean="0">
                <a:solidFill>
                  <a:srgbClr val="008000"/>
                </a:solidFill>
              </a:rPr>
              <a:t>'</a:t>
            </a:r>
          </a:p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457200" algn="l"/>
              </a:tabLst>
            </a:pPr>
            <a:r>
              <a:rPr lang="en-US" dirty="0" smtClean="0"/>
              <a:t>})</a:t>
            </a:r>
          </a:p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457200" algn="l"/>
              </a:tabLst>
            </a:pPr>
            <a:r>
              <a:rPr lang="en-US" b="1" dirty="0" smtClean="0">
                <a:solidFill>
                  <a:srgbClr val="000080"/>
                </a:solidFill>
              </a:rPr>
              <a:t>export </a:t>
            </a:r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 err="1"/>
              <a:t>HeroListComponent</a:t>
            </a:r>
            <a:r>
              <a:rPr lang="en-US" dirty="0"/>
              <a:t> { </a:t>
            </a:r>
            <a:r>
              <a:rPr lang="en-US" dirty="0"/>
              <a:t>... }</a:t>
            </a:r>
            <a:endParaRPr lang="en-US" sz="2800" b="1" dirty="0">
              <a:effectLst/>
              <a:latin typeface="Cambria"/>
              <a:ea typeface="ＭＳ 明朝"/>
              <a:cs typeface="Times New Roman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07919" y="3539934"/>
            <a:ext cx="8228595" cy="1594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600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selector</a:t>
            </a: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Times New Roman"/>
                <a:cs typeface="Times New Roman"/>
              </a:rPr>
              <a:t> - a </a:t>
            </a:r>
            <a:r>
              <a:rPr lang="en-US" dirty="0" err="1" smtClean="0">
                <a:solidFill>
                  <a:srgbClr val="1A2326"/>
                </a:solidFill>
                <a:effectLst/>
                <a:latin typeface="Helvetica Neue Light"/>
                <a:ea typeface="Times New Roman"/>
                <a:cs typeface="Times New Roman"/>
              </a:rPr>
              <a:t>css</a:t>
            </a: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Times New Roman"/>
                <a:cs typeface="Times New Roman"/>
              </a:rPr>
              <a:t> selector that tells Angular to create and insert an instance of this component where it finds a </a:t>
            </a:r>
            <a:r>
              <a:rPr lang="en-US" sz="1600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&lt;hero-list&gt;</a:t>
            </a: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Times New Roman"/>
                <a:cs typeface="Times New Roman"/>
              </a:rPr>
              <a:t> tag in </a:t>
            </a:r>
            <a:r>
              <a:rPr lang="en-US" i="1" dirty="0" smtClean="0">
                <a:solidFill>
                  <a:srgbClr val="1A2326"/>
                </a:solidFill>
                <a:effectLst/>
                <a:latin typeface="Helvetica Neue Light"/>
                <a:ea typeface="Times New Roman"/>
                <a:cs typeface="Times New Roman"/>
              </a:rPr>
              <a:t>parent</a:t>
            </a: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Times New Roman"/>
                <a:cs typeface="Times New Roman"/>
              </a:rPr>
              <a:t> HTML</a:t>
            </a:r>
            <a:r>
              <a:rPr lang="en-US" dirty="0">
                <a:solidFill>
                  <a:srgbClr val="1A2326"/>
                </a:solidFill>
                <a:latin typeface="Helvetica Neue Light"/>
                <a:ea typeface="Times New Roman"/>
                <a:cs typeface="Times New Roman"/>
              </a:rPr>
              <a:t>:</a:t>
            </a:r>
            <a:r>
              <a:rPr lang="ru-RU" dirty="0" smtClean="0">
                <a:latin typeface="Cambria"/>
                <a:ea typeface="ＭＳ 明朝"/>
                <a:cs typeface="Times New Roman"/>
              </a:rPr>
              <a:t>  </a:t>
            </a:r>
            <a:r>
              <a:rPr lang="en-US" sz="1200" dirty="0" smtClean="0">
                <a:solidFill>
                  <a:srgbClr val="D43669"/>
                </a:solidFill>
                <a:effectLst/>
                <a:latin typeface="Monaco"/>
                <a:ea typeface="ＭＳ 明朝"/>
                <a:cs typeface="Courier"/>
              </a:rPr>
              <a:t>&lt;hero-list&gt;&lt;/hero-list&gt;</a:t>
            </a:r>
            <a:endParaRPr lang="en-US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ＭＳ 明朝"/>
                <a:cs typeface="Times New Roman"/>
              </a:rPr>
              <a:t>	Angular inserts an instance of the </a:t>
            </a:r>
            <a:r>
              <a:rPr lang="en-US" sz="1600" dirty="0" err="1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HeroListComponent</a:t>
            </a: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ＭＳ 明朝"/>
                <a:cs typeface="Times New Roman"/>
              </a:rPr>
              <a:t> view between tags.</a:t>
            </a:r>
            <a:endParaRPr lang="en-US" dirty="0" smtClean="0">
              <a:effectLst/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lnSpc>
                <a:spcPts val="21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600" b="1" dirty="0" err="1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templateUrl</a:t>
            </a: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ＭＳ 明朝"/>
                <a:cs typeface="Times New Roman"/>
              </a:rPr>
              <a:t> - the address of this component's template </a:t>
            </a:r>
            <a:endParaRPr lang="en-US" dirty="0" smtClean="0">
              <a:effectLst/>
              <a:latin typeface="Cambria"/>
              <a:ea typeface="ＭＳ 明朝"/>
              <a:cs typeface="Times New Roman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484" y="365127"/>
            <a:ext cx="1700030" cy="299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7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component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58380" y="917912"/>
            <a:ext cx="7302852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</a:rPr>
              <a:t>import </a:t>
            </a:r>
            <a:r>
              <a:rPr lang="en-US" sz="2000" dirty="0"/>
              <a:t>{Component} from </a:t>
            </a:r>
            <a:r>
              <a:rPr lang="en-US" sz="2000" b="1" dirty="0" smtClean="0">
                <a:solidFill>
                  <a:srgbClr val="008000"/>
                </a:solidFill>
              </a:rPr>
              <a:t>’@angular/</a:t>
            </a:r>
            <a:r>
              <a:rPr lang="en-US" sz="2000" b="1" dirty="0">
                <a:solidFill>
                  <a:srgbClr val="008000"/>
                </a:solidFill>
              </a:rPr>
              <a:t>core'</a:t>
            </a:r>
            <a:r>
              <a:rPr lang="en-US" sz="2000" dirty="0"/>
              <a:t>;</a:t>
            </a:r>
            <a:br>
              <a:rPr lang="en-US" sz="2000" dirty="0"/>
            </a:br>
            <a:endParaRPr lang="en-US" sz="1000" dirty="0" smtClean="0"/>
          </a:p>
          <a:p>
            <a:r>
              <a:rPr lang="en-US" sz="2000" dirty="0" smtClean="0"/>
              <a:t>@</a:t>
            </a:r>
            <a:r>
              <a:rPr lang="en-US" sz="2000" dirty="0"/>
              <a:t>Component({</a:t>
            </a:r>
            <a:br>
              <a:rPr lang="en-US" sz="2000" dirty="0"/>
            </a:br>
            <a:r>
              <a:rPr lang="en-US" sz="2000" dirty="0"/>
              <a:t>    selector: </a:t>
            </a:r>
            <a:r>
              <a:rPr lang="en-US" sz="2000" b="1" dirty="0">
                <a:solidFill>
                  <a:srgbClr val="008000"/>
                </a:solidFill>
              </a:rPr>
              <a:t>'my-app'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    template: </a:t>
            </a:r>
            <a:r>
              <a:rPr lang="en-US" sz="2000" b="1" dirty="0">
                <a:solidFill>
                  <a:srgbClr val="008000"/>
                </a:solidFill>
              </a:rPr>
              <a:t>`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>
                <a:solidFill>
                  <a:srgbClr val="008000"/>
                </a:solidFill>
              </a:rPr>
              <a:t>    </a:t>
            </a:r>
            <a:r>
              <a:rPr lang="en-US" sz="2000" b="1" dirty="0" smtClean="0">
                <a:solidFill>
                  <a:srgbClr val="008000"/>
                </a:solidFill>
              </a:rPr>
              <a:t>  &lt;</a:t>
            </a:r>
            <a:r>
              <a:rPr lang="en-US" sz="2000" b="1" dirty="0">
                <a:solidFill>
                  <a:srgbClr val="008000"/>
                </a:solidFill>
              </a:rPr>
              <a:t>h1&gt;{{title}}&lt;/h1&gt;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>
                <a:solidFill>
                  <a:srgbClr val="008000"/>
                </a:solidFill>
              </a:rPr>
              <a:t>    </a:t>
            </a:r>
            <a:r>
              <a:rPr lang="en-US" sz="2000" b="1" dirty="0" smtClean="0">
                <a:solidFill>
                  <a:srgbClr val="008000"/>
                </a:solidFill>
              </a:rPr>
              <a:t>  &lt;</a:t>
            </a:r>
            <a:r>
              <a:rPr lang="en-US" sz="2000" b="1" dirty="0">
                <a:solidFill>
                  <a:srgbClr val="008000"/>
                </a:solidFill>
              </a:rPr>
              <a:t>h2&gt;My favorite hero is: {{</a:t>
            </a:r>
            <a:r>
              <a:rPr lang="en-US" sz="2000" b="1" dirty="0" err="1">
                <a:solidFill>
                  <a:srgbClr val="008000"/>
                </a:solidFill>
              </a:rPr>
              <a:t>myHero</a:t>
            </a:r>
            <a:r>
              <a:rPr lang="en-US" sz="2000" b="1" dirty="0">
                <a:solidFill>
                  <a:srgbClr val="008000"/>
                </a:solidFill>
              </a:rPr>
              <a:t>}}&lt;/h2&gt;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>
                <a:solidFill>
                  <a:srgbClr val="008000"/>
                </a:solidFill>
              </a:rPr>
              <a:t>    `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dirty="0"/>
              <a:t>})</a:t>
            </a:r>
            <a:br>
              <a:rPr lang="en-US" sz="2000" dirty="0"/>
            </a:br>
            <a:r>
              <a:rPr lang="en-US" sz="2000" b="1" dirty="0">
                <a:solidFill>
                  <a:srgbClr val="000080"/>
                </a:solidFill>
              </a:rPr>
              <a:t>export class </a:t>
            </a:r>
            <a:r>
              <a:rPr lang="en-US" sz="2000" dirty="0" err="1"/>
              <a:t>AppComponent</a:t>
            </a:r>
            <a:r>
              <a:rPr lang="en-US" sz="2000" dirty="0"/>
              <a:t> {</a:t>
            </a:r>
            <a:br>
              <a:rPr lang="en-US" sz="2000" dirty="0"/>
            </a:br>
            <a:r>
              <a:rPr lang="en-US" sz="2000" dirty="0"/>
              <a:t>    title = </a:t>
            </a:r>
            <a:r>
              <a:rPr lang="en-US" sz="2000" b="1" dirty="0">
                <a:solidFill>
                  <a:srgbClr val="008000"/>
                </a:solidFill>
              </a:rPr>
              <a:t>'Tour of Heroes'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myHero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008000"/>
                </a:solidFill>
              </a:rPr>
              <a:t>'Windstorm'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endParaRPr lang="en-US" sz="1000" b="1" dirty="0" smtClean="0">
              <a:solidFill>
                <a:srgbClr val="5480B7"/>
              </a:solidFill>
            </a:endParaRPr>
          </a:p>
          <a:p>
            <a:endParaRPr lang="en-US" sz="1000" b="1" dirty="0">
              <a:solidFill>
                <a:srgbClr val="5480B7"/>
              </a:solidFill>
            </a:endParaRPr>
          </a:p>
          <a:p>
            <a:r>
              <a:rPr lang="en-US" sz="2000" dirty="0"/>
              <a:t>&lt;</a:t>
            </a:r>
            <a:r>
              <a:rPr lang="en-US" sz="2000" b="1" dirty="0">
                <a:solidFill>
                  <a:srgbClr val="000080"/>
                </a:solidFill>
              </a:rPr>
              <a:t>body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>
                <a:solidFill>
                  <a:srgbClr val="000080"/>
                </a:solidFill>
              </a:rPr>
              <a:t>my-app</a:t>
            </a:r>
            <a:r>
              <a:rPr lang="en-US" sz="2000" dirty="0"/>
              <a:t>&gt;Loading...&lt;/</a:t>
            </a:r>
            <a:r>
              <a:rPr lang="en-US" sz="2000" b="1" dirty="0">
                <a:solidFill>
                  <a:srgbClr val="000080"/>
                </a:solidFill>
              </a:rPr>
              <a:t>my-app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&lt;/</a:t>
            </a:r>
            <a:r>
              <a:rPr lang="en-US" sz="2000" b="1" dirty="0">
                <a:solidFill>
                  <a:srgbClr val="000080"/>
                </a:solidFill>
              </a:rPr>
              <a:t>body</a:t>
            </a:r>
            <a:r>
              <a:rPr lang="en-US" sz="2000" dirty="0"/>
              <a:t>&gt;</a:t>
            </a:r>
            <a:br>
              <a:rPr lang="en-US" sz="2000" dirty="0"/>
            </a:b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1303" y="4920243"/>
            <a:ext cx="1415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5480B7"/>
                </a:solidFill>
              </a:rPr>
              <a:t>index.html</a:t>
            </a:r>
            <a:r>
              <a:rPr lang="en-US" b="1" dirty="0">
                <a:solidFill>
                  <a:srgbClr val="5480B7"/>
                </a:solidFill>
              </a:rPr>
              <a:t>:</a:t>
            </a:r>
            <a:endParaRPr lang="ru-RU" b="1" dirty="0">
              <a:solidFill>
                <a:srgbClr val="5480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9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create class for data and fill it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93788" y="955955"/>
            <a:ext cx="7867324" cy="5332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chemeClr val="accent5"/>
                </a:solidFill>
              </a:rPr>
              <a:t>hero.ts</a:t>
            </a:r>
            <a:r>
              <a:rPr lang="en-US" sz="2000" b="1" dirty="0" smtClean="0">
                <a:solidFill>
                  <a:schemeClr val="accent5"/>
                </a:solidFill>
              </a:rPr>
              <a:t>:</a:t>
            </a:r>
          </a:p>
          <a:p>
            <a:endParaRPr lang="en-US" sz="1050" b="1" dirty="0" smtClean="0">
              <a:solidFill>
                <a:srgbClr val="000080"/>
              </a:solidFill>
            </a:endParaRPr>
          </a:p>
          <a:p>
            <a:r>
              <a:rPr lang="en-US" sz="2000" b="1" dirty="0" smtClean="0">
                <a:solidFill>
                  <a:srgbClr val="000080"/>
                </a:solidFill>
              </a:rPr>
              <a:t>  export </a:t>
            </a:r>
            <a:r>
              <a:rPr lang="en-US" sz="2000" b="1" dirty="0">
                <a:solidFill>
                  <a:srgbClr val="000080"/>
                </a:solidFill>
              </a:rPr>
              <a:t>class </a:t>
            </a:r>
            <a:r>
              <a:rPr lang="en-US" sz="2000" dirty="0"/>
              <a:t>Hero 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000080"/>
                </a:solidFill>
              </a:rPr>
              <a:t>constructor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0080"/>
                </a:solidFill>
              </a:rPr>
              <a:t>public </a:t>
            </a:r>
            <a:r>
              <a:rPr lang="en-US" sz="2000" dirty="0" err="1"/>
              <a:t>id:</a:t>
            </a:r>
            <a:r>
              <a:rPr lang="en-US" sz="2000" b="1" dirty="0" err="1">
                <a:solidFill>
                  <a:srgbClr val="000080"/>
                </a:solidFill>
              </a:rPr>
              <a:t>number</a:t>
            </a:r>
            <a:r>
              <a:rPr lang="en-US" sz="2000" dirty="0" smtClean="0"/>
              <a:t>, </a:t>
            </a:r>
            <a:r>
              <a:rPr lang="en-US" sz="2000" b="1" dirty="0">
                <a:solidFill>
                  <a:srgbClr val="000080"/>
                </a:solidFill>
              </a:rPr>
              <a:t>public </a:t>
            </a:r>
            <a:r>
              <a:rPr lang="en-US" sz="2000" dirty="0" err="1"/>
              <a:t>name:</a:t>
            </a:r>
            <a:r>
              <a:rPr lang="en-US" sz="2000" b="1" dirty="0" err="1">
                <a:solidFill>
                  <a:srgbClr val="000080"/>
                </a:solidFill>
              </a:rPr>
              <a:t>string</a:t>
            </a:r>
            <a:r>
              <a:rPr lang="en-US" sz="2000" dirty="0"/>
              <a:t>) { }</a:t>
            </a:r>
            <a:br>
              <a:rPr lang="en-US" sz="2000" dirty="0"/>
            </a:br>
            <a:r>
              <a:rPr lang="en-US" sz="2000" dirty="0" smtClean="0"/>
              <a:t>  }</a:t>
            </a:r>
          </a:p>
          <a:p>
            <a:endParaRPr lang="en-US" sz="2000" dirty="0" smtClean="0"/>
          </a:p>
          <a:p>
            <a:r>
              <a:rPr lang="en-US" sz="2000" b="1" dirty="0" err="1" smtClean="0">
                <a:solidFill>
                  <a:schemeClr val="accent5"/>
                </a:solidFill>
              </a:rPr>
              <a:t>app.component.ts</a:t>
            </a:r>
            <a:r>
              <a:rPr lang="en-US" sz="2000" b="1" dirty="0" smtClean="0">
                <a:solidFill>
                  <a:schemeClr val="accent5"/>
                </a:solidFill>
              </a:rPr>
              <a:t>:</a:t>
            </a:r>
          </a:p>
          <a:p>
            <a:endParaRPr lang="en-US" sz="1000" dirty="0"/>
          </a:p>
          <a:p>
            <a:r>
              <a:rPr lang="en-US" sz="2000" b="1" dirty="0" smtClean="0">
                <a:solidFill>
                  <a:srgbClr val="000080"/>
                </a:solidFill>
              </a:rPr>
              <a:t> </a:t>
            </a:r>
            <a:r>
              <a:rPr lang="en-US" sz="2000" dirty="0"/>
              <a:t>@Component({ selector: </a:t>
            </a:r>
            <a:r>
              <a:rPr lang="en-US" sz="2000" b="1" dirty="0">
                <a:solidFill>
                  <a:srgbClr val="008000"/>
                </a:solidFill>
              </a:rPr>
              <a:t>'my-app’</a:t>
            </a:r>
            <a:r>
              <a:rPr lang="en-US" sz="2000" dirty="0"/>
              <a:t>,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err="1" smtClean="0"/>
              <a:t>templateUrl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'app.component.html'</a:t>
            </a:r>
            <a:r>
              <a:rPr lang="en-US" sz="2000" dirty="0"/>
              <a:t> }) </a:t>
            </a:r>
            <a:endParaRPr lang="en-US" sz="2000" dirty="0" smtClean="0"/>
          </a:p>
          <a:p>
            <a:r>
              <a:rPr lang="en-US" sz="2000" b="1" dirty="0" smtClean="0">
                <a:solidFill>
                  <a:srgbClr val="000080"/>
                </a:solidFill>
              </a:rPr>
              <a:t>export </a:t>
            </a:r>
            <a:r>
              <a:rPr lang="en-US" sz="2000" b="1" dirty="0">
                <a:solidFill>
                  <a:srgbClr val="000080"/>
                </a:solidFill>
              </a:rPr>
              <a:t>class </a:t>
            </a:r>
            <a:r>
              <a:rPr lang="en-US" sz="2000" dirty="0" err="1"/>
              <a:t>AppComponent</a:t>
            </a:r>
            <a:r>
              <a:rPr lang="en-US" sz="2000" dirty="0"/>
              <a:t> 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 smtClean="0">
                <a:solidFill>
                  <a:srgbClr val="660E7A"/>
                </a:solidFill>
              </a:rPr>
              <a:t>title </a:t>
            </a:r>
            <a:r>
              <a:rPr lang="en-US" sz="2000" dirty="0"/>
              <a:t>= </a:t>
            </a:r>
            <a:r>
              <a:rPr lang="en-US" sz="2000" b="1" dirty="0">
                <a:solidFill>
                  <a:srgbClr val="008000"/>
                </a:solidFill>
              </a:rPr>
              <a:t>'Tour of Heroes'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heroes </a:t>
            </a:r>
            <a:r>
              <a:rPr lang="en-US" sz="2000" dirty="0"/>
              <a:t>= [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>
                <a:solidFill>
                  <a:srgbClr val="000080"/>
                </a:solidFill>
              </a:rPr>
              <a:t>new </a:t>
            </a:r>
            <a:r>
              <a:rPr lang="en-US" sz="2000" dirty="0"/>
              <a:t>Hero(</a:t>
            </a:r>
            <a:r>
              <a:rPr lang="en-US" sz="2000" dirty="0">
                <a:solidFill>
                  <a:srgbClr val="0000FF"/>
                </a:solidFill>
              </a:rPr>
              <a:t>1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8000"/>
                </a:solidFill>
              </a:rPr>
              <a:t>'Windstorm'</a:t>
            </a:r>
            <a:r>
              <a:rPr lang="en-US" sz="2000" dirty="0"/>
              <a:t>)</a:t>
            </a:r>
            <a:r>
              <a:rPr lang="en-US" sz="2000" dirty="0" smtClean="0"/>
              <a:t>,  </a:t>
            </a:r>
            <a:r>
              <a:rPr lang="en-US" sz="2000" b="1" dirty="0" smtClean="0">
                <a:solidFill>
                  <a:srgbClr val="000080"/>
                </a:solidFill>
              </a:rPr>
              <a:t>new </a:t>
            </a:r>
            <a:r>
              <a:rPr lang="en-US" sz="2000" dirty="0"/>
              <a:t>Hero(</a:t>
            </a:r>
            <a:r>
              <a:rPr lang="en-US" sz="2000" dirty="0">
                <a:solidFill>
                  <a:srgbClr val="0000FF"/>
                </a:solidFill>
              </a:rPr>
              <a:t>13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b="1" dirty="0" err="1">
                <a:solidFill>
                  <a:srgbClr val="008000"/>
                </a:solidFill>
              </a:rPr>
              <a:t>Bombasto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dirty="0"/>
              <a:t>),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>
                <a:solidFill>
                  <a:srgbClr val="000080"/>
                </a:solidFill>
              </a:rPr>
              <a:t>new </a:t>
            </a:r>
            <a:r>
              <a:rPr lang="en-US" sz="2000" dirty="0"/>
              <a:t>Hero(</a:t>
            </a:r>
            <a:r>
              <a:rPr lang="en-US" sz="2000" dirty="0">
                <a:solidFill>
                  <a:srgbClr val="0000FF"/>
                </a:solidFill>
              </a:rPr>
              <a:t>15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b="1" dirty="0" err="1">
                <a:solidFill>
                  <a:srgbClr val="008000"/>
                </a:solidFill>
              </a:rPr>
              <a:t>Magneta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dirty="0"/>
              <a:t>)</a:t>
            </a:r>
            <a:r>
              <a:rPr lang="en-US" sz="2000" dirty="0" smtClean="0"/>
              <a:t>,  </a:t>
            </a:r>
            <a:r>
              <a:rPr lang="en-US" sz="2000" b="1" dirty="0" smtClean="0">
                <a:solidFill>
                  <a:srgbClr val="000080"/>
                </a:solidFill>
              </a:rPr>
              <a:t>new </a:t>
            </a:r>
            <a:r>
              <a:rPr lang="en-US" sz="2000" dirty="0"/>
              <a:t>Hero(</a:t>
            </a:r>
            <a:r>
              <a:rPr lang="en-US" sz="2000" dirty="0">
                <a:solidFill>
                  <a:srgbClr val="0000FF"/>
                </a:solidFill>
              </a:rPr>
              <a:t>20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8000"/>
                </a:solidFill>
              </a:rPr>
              <a:t>'Tornado'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    ];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 err="1">
                <a:solidFill>
                  <a:srgbClr val="660E7A"/>
                </a:solidFill>
              </a:rPr>
              <a:t>myHero</a:t>
            </a:r>
            <a:r>
              <a:rPr lang="en-US" sz="2000" b="1" dirty="0">
                <a:solidFill>
                  <a:srgbClr val="660E7A"/>
                </a:solidFill>
              </a:rPr>
              <a:t> </a:t>
            </a:r>
            <a:r>
              <a:rPr lang="en-US" sz="2000" dirty="0"/>
              <a:t>= </a:t>
            </a:r>
            <a:r>
              <a:rPr lang="en-US" sz="2000" b="1" dirty="0" err="1">
                <a:solidFill>
                  <a:srgbClr val="000080"/>
                </a:solidFill>
              </a:rPr>
              <a:t>this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660E7A"/>
                </a:solidFill>
              </a:rPr>
              <a:t>heroes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0000FF"/>
                </a:solidFill>
              </a:rPr>
              <a:t>0</a:t>
            </a:r>
            <a:r>
              <a:rPr lang="en-US" sz="2000" dirty="0"/>
              <a:t>];</a:t>
            </a:r>
            <a:br>
              <a:rPr lang="en-US" sz="2000" dirty="0"/>
            </a:br>
            <a:r>
              <a:rPr lang="en-US" sz="2000" dirty="0" smtClean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29286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show the list of heroes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99750" y="1114726"/>
            <a:ext cx="867124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Template </a:t>
            </a:r>
            <a:r>
              <a:rPr lang="en-US" sz="2000" b="1" dirty="0">
                <a:solidFill>
                  <a:srgbClr val="008000"/>
                </a:solidFill>
              </a:rPr>
              <a:t>app.component.html</a:t>
            </a:r>
            <a:r>
              <a:rPr lang="en-US" sz="2000" dirty="0" smtClean="0"/>
              <a:t>: </a:t>
            </a:r>
            <a:endParaRPr lang="en-US" sz="2000" b="1" dirty="0" smtClean="0">
              <a:solidFill>
                <a:srgbClr val="008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	&lt;</a:t>
            </a:r>
            <a:r>
              <a:rPr lang="en-US" sz="2000" b="1" dirty="0" smtClean="0">
                <a:solidFill>
                  <a:srgbClr val="00006D"/>
                </a:solidFill>
                <a:latin typeface="Open sans"/>
                <a:cs typeface="Open sans"/>
              </a:rPr>
              <a:t>h1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&gt;{{</a:t>
            </a:r>
            <a:r>
              <a:rPr lang="en-US" sz="2000" b="1" dirty="0" smtClean="0">
                <a:solidFill>
                  <a:srgbClr val="520067"/>
                </a:solidFill>
                <a:latin typeface="Open sans"/>
                <a:cs typeface="Open sans"/>
              </a:rPr>
              <a:t>title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}}&lt;/</a:t>
            </a:r>
            <a:r>
              <a:rPr lang="en-US" sz="2000" b="1" dirty="0" smtClean="0">
                <a:solidFill>
                  <a:srgbClr val="00006D"/>
                </a:solidFill>
                <a:latin typeface="Open sans"/>
                <a:cs typeface="Open sans"/>
              </a:rPr>
              <a:t>h1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</a:t>
            </a:r>
            <a:b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</a:b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	&lt;</a:t>
            </a:r>
            <a:r>
              <a:rPr lang="en-US" sz="2000" b="1" dirty="0" smtClean="0">
                <a:solidFill>
                  <a:srgbClr val="00006D"/>
                </a:solidFill>
                <a:latin typeface="Open sans"/>
                <a:cs typeface="Open sans"/>
              </a:rPr>
              <a:t>h2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&gt;My favorite hero is: {{</a:t>
            </a:r>
            <a:r>
              <a:rPr lang="en-US" sz="2000" dirty="0" err="1" smtClean="0">
                <a:solidFill>
                  <a:srgbClr val="000000"/>
                </a:solidFill>
                <a:latin typeface="Open sans"/>
                <a:cs typeface="Open sans"/>
              </a:rPr>
              <a:t>myHero.</a:t>
            </a:r>
            <a:r>
              <a:rPr lang="en-US" sz="2000" b="1" dirty="0" err="1" smtClean="0">
                <a:solidFill>
                  <a:srgbClr val="520067"/>
                </a:solidFill>
                <a:latin typeface="Open sans"/>
                <a:cs typeface="Open sans"/>
              </a:rPr>
              <a:t>name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}}&lt;/</a:t>
            </a:r>
            <a:r>
              <a:rPr lang="en-US" sz="2000" b="1" dirty="0" smtClean="0">
                <a:solidFill>
                  <a:srgbClr val="00006D"/>
                </a:solidFill>
                <a:latin typeface="Open sans"/>
                <a:cs typeface="Open sans"/>
              </a:rPr>
              <a:t>h2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</a:t>
            </a:r>
            <a:b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</a:b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	&lt;</a:t>
            </a:r>
            <a:r>
              <a:rPr lang="en-US" sz="2000" b="1" dirty="0" smtClean="0">
                <a:solidFill>
                  <a:srgbClr val="00006D"/>
                </a:solidFill>
                <a:latin typeface="Open sans"/>
                <a:cs typeface="Open sans"/>
              </a:rPr>
              <a:t>p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&gt;Heroes:&lt;/</a:t>
            </a:r>
            <a:r>
              <a:rPr lang="en-US" sz="2000" b="1" dirty="0" smtClean="0">
                <a:solidFill>
                  <a:srgbClr val="00006D"/>
                </a:solidFill>
                <a:latin typeface="Open sans"/>
                <a:cs typeface="Open sans"/>
              </a:rPr>
              <a:t>p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</a:t>
            </a:r>
            <a:b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</a:b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	&lt;</a:t>
            </a:r>
            <a:r>
              <a:rPr lang="en-US" sz="2000" b="1" dirty="0" err="1" smtClean="0">
                <a:solidFill>
                  <a:srgbClr val="00006D"/>
                </a:solidFill>
                <a:latin typeface="Open sans"/>
                <a:cs typeface="Open sans"/>
              </a:rPr>
              <a:t>ul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</a:t>
            </a:r>
            <a:b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</a:b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 	   &lt;</a:t>
            </a:r>
            <a:r>
              <a:rPr lang="en-US" sz="2000" b="1" dirty="0" smtClean="0">
                <a:solidFill>
                  <a:srgbClr val="00006D"/>
                </a:solidFill>
                <a:latin typeface="Open sans"/>
                <a:cs typeface="Open sans"/>
              </a:rPr>
              <a:t>li </a:t>
            </a:r>
            <a:r>
              <a:rPr lang="en-US" sz="2000" b="1" dirty="0" smtClean="0">
                <a:solidFill>
                  <a:srgbClr val="0000FE"/>
                </a:solidFill>
                <a:latin typeface="Open sans"/>
                <a:cs typeface="Open sans"/>
              </a:rPr>
              <a:t>*</a:t>
            </a:r>
            <a:r>
              <a:rPr lang="en-US" sz="2000" b="1" dirty="0" err="1" smtClean="0">
                <a:solidFill>
                  <a:srgbClr val="0000FE"/>
                </a:solidFill>
                <a:latin typeface="Open sans"/>
                <a:cs typeface="Open sans"/>
              </a:rPr>
              <a:t>ngFor</a:t>
            </a:r>
            <a:r>
              <a:rPr lang="en-US" sz="2000" b="1" dirty="0" smtClean="0">
                <a:solidFill>
                  <a:srgbClr val="0000FE"/>
                </a:solidFill>
                <a:latin typeface="Open sans"/>
                <a:cs typeface="Open sans"/>
              </a:rPr>
              <a:t>=</a:t>
            </a:r>
            <a:r>
              <a:rPr lang="en-US" sz="2000" b="1" dirty="0" smtClean="0">
                <a:solidFill>
                  <a:srgbClr val="0F7003"/>
                </a:solidFill>
                <a:latin typeface="Open sans"/>
                <a:cs typeface="Open sans"/>
              </a:rPr>
              <a:t>"let hero of heroes"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</a:t>
            </a:r>
            <a:b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</a:b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  	      {{ </a:t>
            </a:r>
            <a:r>
              <a:rPr lang="en-US" sz="2000" b="1" dirty="0" err="1" smtClean="0">
                <a:solidFill>
                  <a:srgbClr val="520067"/>
                </a:solidFill>
                <a:latin typeface="Open sans"/>
                <a:cs typeface="Open sans"/>
              </a:rPr>
              <a:t>hero</a:t>
            </a:r>
            <a:r>
              <a:rPr lang="en-US" sz="2000" dirty="0" err="1" smtClean="0">
                <a:solidFill>
                  <a:srgbClr val="000000"/>
                </a:solidFill>
                <a:latin typeface="Open sans"/>
                <a:cs typeface="Open sans"/>
              </a:rPr>
              <a:t>.</a:t>
            </a:r>
            <a:r>
              <a:rPr lang="en-US" sz="2000" b="1" dirty="0" err="1" smtClean="0">
                <a:solidFill>
                  <a:srgbClr val="520067"/>
                </a:solidFill>
                <a:latin typeface="Open sans"/>
                <a:cs typeface="Open sans"/>
              </a:rPr>
              <a:t>name</a:t>
            </a:r>
            <a:r>
              <a:rPr lang="en-US" sz="2000" b="1" dirty="0" smtClean="0">
                <a:solidFill>
                  <a:srgbClr val="520067"/>
                </a:solidFill>
                <a:latin typeface="Open sans"/>
                <a:cs typeface="Open san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}}</a:t>
            </a:r>
            <a:b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</a:b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  	  &lt;/</a:t>
            </a:r>
            <a:r>
              <a:rPr lang="en-US" sz="2000" b="1" dirty="0" smtClean="0">
                <a:solidFill>
                  <a:srgbClr val="00006D"/>
                </a:solidFill>
                <a:latin typeface="Open sans"/>
                <a:cs typeface="Open sans"/>
              </a:rPr>
              <a:t>li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</a:t>
            </a:r>
            <a:b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</a:b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	&lt;/</a:t>
            </a:r>
            <a:r>
              <a:rPr lang="en-US" sz="2000" b="1" dirty="0" err="1" smtClean="0">
                <a:solidFill>
                  <a:srgbClr val="00006D"/>
                </a:solidFill>
                <a:latin typeface="Open sans"/>
                <a:cs typeface="Open sans"/>
              </a:rPr>
              <a:t>ul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</a:t>
            </a:r>
            <a:b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</a:b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	&lt;</a:t>
            </a:r>
            <a:r>
              <a:rPr lang="en-US" sz="2000" b="1" dirty="0" smtClean="0">
                <a:solidFill>
                  <a:srgbClr val="00006D"/>
                </a:solidFill>
                <a:latin typeface="Open sans"/>
                <a:cs typeface="Open sans"/>
              </a:rPr>
              <a:t>p </a:t>
            </a:r>
            <a:r>
              <a:rPr lang="en-US" sz="2000" b="1" dirty="0" smtClean="0">
                <a:solidFill>
                  <a:srgbClr val="0000FE"/>
                </a:solidFill>
                <a:latin typeface="Open sans"/>
                <a:cs typeface="Open sans"/>
              </a:rPr>
              <a:t>*</a:t>
            </a:r>
            <a:r>
              <a:rPr lang="en-US" sz="2000" b="1" dirty="0" err="1" smtClean="0">
                <a:solidFill>
                  <a:srgbClr val="0000FE"/>
                </a:solidFill>
                <a:latin typeface="Open sans"/>
                <a:cs typeface="Open sans"/>
              </a:rPr>
              <a:t>ngIf</a:t>
            </a:r>
            <a:r>
              <a:rPr lang="en-US" sz="2000" b="1" dirty="0" smtClean="0">
                <a:solidFill>
                  <a:srgbClr val="0000FE"/>
                </a:solidFill>
                <a:latin typeface="Open sans"/>
                <a:cs typeface="Open sans"/>
              </a:rPr>
              <a:t>=</a:t>
            </a:r>
            <a:r>
              <a:rPr lang="en-US" sz="2000" b="1" dirty="0" smtClean="0">
                <a:solidFill>
                  <a:srgbClr val="0F7003"/>
                </a:solidFill>
                <a:latin typeface="Open sans"/>
                <a:cs typeface="Open sans"/>
              </a:rPr>
              <a:t>"</a:t>
            </a:r>
            <a:r>
              <a:rPr lang="en-US" sz="2000" b="1" dirty="0" err="1" smtClean="0">
                <a:solidFill>
                  <a:srgbClr val="0F7003"/>
                </a:solidFill>
                <a:latin typeface="Open sans"/>
                <a:cs typeface="Open sans"/>
              </a:rPr>
              <a:t>heroes.</a:t>
            </a:r>
            <a:r>
              <a:rPr lang="en-US" sz="2000" b="1" dirty="0" err="1" smtClean="0">
                <a:solidFill>
                  <a:srgbClr val="520067"/>
                </a:solidFill>
                <a:latin typeface="Open sans"/>
                <a:cs typeface="Open sans"/>
              </a:rPr>
              <a:t>length</a:t>
            </a:r>
            <a:r>
              <a:rPr lang="en-US" sz="2000" b="1" dirty="0" smtClean="0">
                <a:solidFill>
                  <a:srgbClr val="0F7003"/>
                </a:solidFill>
                <a:latin typeface="Open sans"/>
                <a:cs typeface="Open sans"/>
              </a:rPr>
              <a:t> &gt; 3"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&gt;There are many heroes!&lt;/</a:t>
            </a:r>
            <a:r>
              <a:rPr lang="en-US" sz="2000" b="1" dirty="0" smtClean="0">
                <a:solidFill>
                  <a:srgbClr val="00006D"/>
                </a:solidFill>
                <a:latin typeface="Open sans"/>
                <a:cs typeface="Open sans"/>
              </a:rPr>
              <a:t>p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</a:t>
            </a:r>
            <a:b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</a:br>
            <a:endParaRPr lang="en-US" sz="2000" dirty="0">
              <a:solidFill>
                <a:srgbClr val="000000"/>
              </a:solidFill>
              <a:latin typeface="Open sans"/>
              <a:cs typeface="Open sans"/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5396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work with the events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23229" y="1305342"/>
            <a:ext cx="815718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@</a:t>
            </a:r>
            <a:r>
              <a:rPr lang="en-US" sz="2000" b="1" i="1" dirty="0">
                <a:solidFill>
                  <a:srgbClr val="660E7A"/>
                </a:solidFill>
              </a:rPr>
              <a:t>Component</a:t>
            </a:r>
            <a:r>
              <a:rPr lang="en-US" sz="2000" dirty="0"/>
              <a:t>({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selector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'click-me'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`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>
                <a:solidFill>
                  <a:srgbClr val="008000"/>
                </a:solidFill>
              </a:rPr>
              <a:t>   </a:t>
            </a:r>
            <a:r>
              <a:rPr lang="en-US" sz="2000" b="1" dirty="0" smtClean="0">
                <a:solidFill>
                  <a:srgbClr val="008000"/>
                </a:solidFill>
              </a:rPr>
              <a:t>     &lt;</a:t>
            </a:r>
            <a:r>
              <a:rPr lang="en-US" sz="2000" b="1" dirty="0">
                <a:solidFill>
                  <a:srgbClr val="008000"/>
                </a:solidFill>
              </a:rPr>
              <a:t>button (click)="</a:t>
            </a:r>
            <a:r>
              <a:rPr lang="en-US" sz="2000" b="1" dirty="0" err="1">
                <a:solidFill>
                  <a:srgbClr val="008000"/>
                </a:solidFill>
              </a:rPr>
              <a:t>onClickMe</a:t>
            </a:r>
            <a:r>
              <a:rPr lang="en-US" sz="2000" b="1" dirty="0">
                <a:solidFill>
                  <a:srgbClr val="008000"/>
                </a:solidFill>
              </a:rPr>
              <a:t>()"&gt;Click me!&lt;/button&gt;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>
                <a:solidFill>
                  <a:srgbClr val="008000"/>
                </a:solidFill>
              </a:rPr>
              <a:t>    </a:t>
            </a:r>
            <a:r>
              <a:rPr lang="en-US" sz="2000" b="1" dirty="0" smtClean="0">
                <a:solidFill>
                  <a:srgbClr val="008000"/>
                </a:solidFill>
              </a:rPr>
              <a:t>    {</a:t>
            </a:r>
            <a:r>
              <a:rPr lang="en-US" sz="2000" b="1" dirty="0">
                <a:solidFill>
                  <a:srgbClr val="008000"/>
                </a:solidFill>
              </a:rPr>
              <a:t>{</a:t>
            </a:r>
            <a:r>
              <a:rPr lang="en-US" sz="2000" b="1" dirty="0" err="1">
                <a:solidFill>
                  <a:srgbClr val="008000"/>
                </a:solidFill>
              </a:rPr>
              <a:t>clickMessage</a:t>
            </a:r>
            <a:r>
              <a:rPr lang="en-US" sz="2000" b="1" dirty="0">
                <a:solidFill>
                  <a:srgbClr val="008000"/>
                </a:solidFill>
              </a:rPr>
              <a:t>}}`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dirty="0"/>
              <a:t>})</a:t>
            </a:r>
            <a:br>
              <a:rPr lang="en-US" sz="2000" dirty="0"/>
            </a:br>
            <a:r>
              <a:rPr lang="en-US" sz="2000" b="1" dirty="0">
                <a:solidFill>
                  <a:srgbClr val="000080"/>
                </a:solidFill>
              </a:rPr>
              <a:t>export class </a:t>
            </a:r>
            <a:r>
              <a:rPr lang="en-US" sz="2000" dirty="0" err="1"/>
              <a:t>ClickMeComponent</a:t>
            </a:r>
            <a:r>
              <a:rPr lang="en-US" sz="2000" dirty="0"/>
              <a:t> 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 err="1">
                <a:solidFill>
                  <a:srgbClr val="660E7A"/>
                </a:solidFill>
              </a:rPr>
              <a:t>clickMessage</a:t>
            </a:r>
            <a:r>
              <a:rPr lang="en-US" sz="2000" b="1" dirty="0">
                <a:solidFill>
                  <a:srgbClr val="660E7A"/>
                </a:solidFill>
              </a:rPr>
              <a:t> </a:t>
            </a:r>
            <a:r>
              <a:rPr lang="en-US" sz="2000" dirty="0"/>
              <a:t>= </a:t>
            </a:r>
            <a:r>
              <a:rPr lang="en-US" sz="2000" b="1" dirty="0">
                <a:solidFill>
                  <a:srgbClr val="008000"/>
                </a:solidFill>
              </a:rPr>
              <a:t>''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>
                <a:solidFill>
                  <a:srgbClr val="7A7A43"/>
                </a:solidFill>
              </a:rPr>
              <a:t>onClickMe</a:t>
            </a:r>
            <a:r>
              <a:rPr lang="en-US" sz="2000" dirty="0"/>
              <a:t>(</a:t>
            </a:r>
            <a:r>
              <a:rPr lang="en-US" sz="2000" dirty="0" smtClean="0"/>
              <a:t>) 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 err="1">
                <a:solidFill>
                  <a:srgbClr val="000080"/>
                </a:solidFill>
              </a:rPr>
              <a:t>this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660E7A"/>
                </a:solidFill>
              </a:rPr>
              <a:t>clickMessage</a:t>
            </a:r>
            <a:r>
              <a:rPr lang="en-US" sz="2000" b="1" dirty="0">
                <a:solidFill>
                  <a:srgbClr val="660E7A"/>
                </a:solidFill>
              </a:rPr>
              <a:t> </a:t>
            </a:r>
            <a:r>
              <a:rPr lang="en-US" sz="2000" dirty="0"/>
              <a:t>=</a:t>
            </a:r>
            <a:r>
              <a:rPr lang="en-US" sz="2000" b="1" dirty="0">
                <a:solidFill>
                  <a:srgbClr val="008000"/>
                </a:solidFill>
              </a:rPr>
              <a:t>'You are my hero!'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380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-template-v3.4" id="{F0BBB28C-EED3-4C9E-AC46-0A2469816214}" vid="{37383A5C-C4E3-4CA0-9820-12933A0EA401}"/>
    </a:ext>
  </a:extLst>
</a:theme>
</file>

<file path=ppt/theme/theme2.xml><?xml version="1.0" encoding="utf-8"?>
<a:theme xmlns:a="http://schemas.openxmlformats.org/drawingml/2006/main" name="powerpoint-template-luxoft-v4.3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-template-v3.4" id="{F0BBB28C-EED3-4C9E-AC46-0A2469816214}" vid="{F7716D20-A5D3-4677-B270-2AEEC011A1D9}"/>
    </a:ext>
  </a:extLst>
</a:theme>
</file>

<file path=ppt/theme/theme3.xml><?xml version="1.0" encoding="utf-8"?>
<a:theme xmlns:a="http://schemas.openxmlformats.org/drawingml/2006/main" name="Luxoft modern 2015">
  <a:themeElements>
    <a:clrScheme name="Lux 2015 Colors">
      <a:dk1>
        <a:srgbClr val="000000"/>
      </a:dk1>
      <a:lt1>
        <a:srgbClr val="FFFFFF"/>
      </a:lt1>
      <a:dk2>
        <a:srgbClr val="1B2130"/>
      </a:dk2>
      <a:lt2>
        <a:srgbClr val="E7E6E6"/>
      </a:lt2>
      <a:accent1>
        <a:srgbClr val="445469"/>
      </a:accent1>
      <a:accent2>
        <a:srgbClr val="7D994C"/>
      </a:accent2>
      <a:accent3>
        <a:srgbClr val="3171AC"/>
      </a:accent3>
      <a:accent4>
        <a:srgbClr val="BD392F"/>
      </a:accent4>
      <a:accent5>
        <a:srgbClr val="F29B26"/>
      </a:accent5>
      <a:accent6>
        <a:srgbClr val="1EA185"/>
      </a:accent6>
      <a:hlink>
        <a:srgbClr val="D26D12"/>
      </a:hlink>
      <a:folHlink>
        <a:srgbClr val="D26D1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 2016 LTC Structured template" id="{40042C15-B4F2-D94F-94B4-1CD95A98B1FC}" vid="{C7E96C23-103A-5047-802D-7605F3EFAE45}"/>
    </a:ext>
  </a:extLst>
</a:theme>
</file>

<file path=ppt/theme/theme4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V2015.potx</Template>
  <TotalTime>4624</TotalTime>
  <Words>1063</Words>
  <Application>Microsoft Office PowerPoint</Application>
  <PresentationFormat>On-screen Show (4:3)</PresentationFormat>
  <Paragraphs>296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Luxoft: Computer / TV</vt:lpstr>
      <vt:lpstr>powerpoint-template-luxoft-v4.3</vt:lpstr>
      <vt:lpstr>Luxoft modern 2015</vt:lpstr>
      <vt:lpstr>Angular 2</vt:lpstr>
      <vt:lpstr>Angular module</vt:lpstr>
      <vt:lpstr>Component</vt:lpstr>
      <vt:lpstr>Template</vt:lpstr>
      <vt:lpstr>@Component decorator</vt:lpstr>
      <vt:lpstr>Example: component</vt:lpstr>
      <vt:lpstr>Example: create class for data and fill it</vt:lpstr>
      <vt:lpstr>Example: show the list of heroes</vt:lpstr>
      <vt:lpstr>Example: work with the events</vt:lpstr>
      <vt:lpstr>Example: adding hero form</vt:lpstr>
      <vt:lpstr>Example: execute</vt:lpstr>
      <vt:lpstr>Templates</vt:lpstr>
      <vt:lpstr>ngIf</vt:lpstr>
      <vt:lpstr>ngSwitch</vt:lpstr>
      <vt:lpstr>ngStyle </vt:lpstr>
      <vt:lpstr>ngStyle: dynamic values</vt:lpstr>
      <vt:lpstr>ngClass</vt:lpstr>
      <vt:lpstr>ngFor</vt:lpstr>
      <vt:lpstr>* and &lt;template&gt;</vt:lpstr>
      <vt:lpstr>ngNonBindable </vt:lpstr>
      <vt:lpstr>Property binding</vt:lpstr>
      <vt:lpstr>Attribute binding</vt:lpstr>
      <vt:lpstr>Class binding</vt:lpstr>
      <vt:lpstr>Style binding</vt:lpstr>
      <vt:lpstr>Event binding</vt:lpstr>
      <vt:lpstr>Two-way binding with ngModel</vt:lpstr>
      <vt:lpstr>Template reference variables</vt:lpstr>
      <vt:lpstr>Binding in templates</vt:lpstr>
      <vt:lpstr>Binding targets</vt:lpstr>
      <vt:lpstr>Binding targets</vt:lpstr>
      <vt:lpstr>Thank you and have a great Angular 2 experience!</vt:lpstr>
    </vt:vector>
  </TitlesOfParts>
  <Company>vladson@ya.ru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 Sonkin</dc:creator>
  <cp:lastModifiedBy>Teacher112</cp:lastModifiedBy>
  <cp:revision>53</cp:revision>
  <dcterms:created xsi:type="dcterms:W3CDTF">2015-12-24T21:03:49Z</dcterms:created>
  <dcterms:modified xsi:type="dcterms:W3CDTF">2016-12-06T13:47:17Z</dcterms:modified>
</cp:coreProperties>
</file>