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2" d="100"/>
          <a:sy n="122" d="100"/>
        </p:scale>
        <p:origin x="-225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3E8AF2-F925-D949-85F5-D326F5011E2D}" type="datetimeFigureOut">
              <a:rPr lang="en-US" smtClean="0"/>
              <a:t>06/12/16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ED6FA6-B68C-6342-8DE1-6CC371A38109}" type="slidenum">
              <a:rPr lang="en-US" smtClean="0"/>
              <a:t>‹#›</a:t>
            </a:fld>
            <a:endParaRPr lang="en-US"/>
          </a:p>
        </p:txBody>
      </p:sp>
    </p:spTree>
    <p:extLst>
      <p:ext uri="{BB962C8B-B14F-4D97-AF65-F5344CB8AC3E}">
        <p14:creationId xmlns:p14="http://schemas.microsoft.com/office/powerpoint/2010/main" val="5083562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import references to the </a:t>
            </a:r>
            <a:r>
              <a:rPr lang="en-US" dirty="0" err="1" smtClean="0"/>
              <a:t>ViewChild</a:t>
            </a:r>
            <a:r>
              <a:rPr lang="en-US" dirty="0" smtClean="0"/>
              <a:t> decorator and the </a:t>
            </a:r>
            <a:r>
              <a:rPr lang="en-US" dirty="0" err="1" smtClean="0"/>
              <a:t>AfterViewInit</a:t>
            </a:r>
            <a:r>
              <a:rPr lang="en-US" dirty="0" smtClean="0"/>
              <a:t> lifecycle hook.</a:t>
            </a:r>
          </a:p>
          <a:p>
            <a:endParaRPr lang="en-US" dirty="0" smtClean="0"/>
          </a:p>
          <a:p>
            <a:r>
              <a:rPr lang="en-US" dirty="0" smtClean="0"/>
              <a:t>We inject the child </a:t>
            </a:r>
            <a:r>
              <a:rPr lang="en-US" dirty="0" err="1" smtClean="0"/>
              <a:t>CountdownTimerComponent</a:t>
            </a:r>
            <a:r>
              <a:rPr lang="en-US" dirty="0" smtClean="0"/>
              <a:t> into the private </a:t>
            </a:r>
            <a:r>
              <a:rPr lang="en-US" dirty="0" err="1" smtClean="0"/>
              <a:t>timerComponent</a:t>
            </a:r>
            <a:r>
              <a:rPr lang="en-US" dirty="0" smtClean="0"/>
              <a:t> property via the @</a:t>
            </a:r>
            <a:r>
              <a:rPr lang="en-US" dirty="0" err="1" smtClean="0"/>
              <a:t>ViewChild</a:t>
            </a:r>
            <a:r>
              <a:rPr lang="en-US" dirty="0" smtClean="0"/>
              <a:t> property decoration.</a:t>
            </a:r>
          </a:p>
          <a:p>
            <a:endParaRPr lang="en-US" dirty="0" smtClean="0"/>
          </a:p>
          <a:p>
            <a:r>
              <a:rPr lang="en-US" dirty="0" smtClean="0"/>
              <a:t>The #timer local variable is gone from the component metadata. Instead we bind the buttons to the parent component's own start and stop methods and present the ticking seconds in an interpolation around the parent component's seconds method.</a:t>
            </a:r>
          </a:p>
          <a:p>
            <a:endParaRPr lang="en-US" dirty="0" smtClean="0"/>
          </a:p>
          <a:p>
            <a:r>
              <a:rPr lang="en-US" dirty="0" smtClean="0"/>
              <a:t>These methods access the injected timer component directly.</a:t>
            </a:r>
          </a:p>
          <a:p>
            <a:endParaRPr lang="en-US" dirty="0" smtClean="0"/>
          </a:p>
          <a:p>
            <a:r>
              <a:rPr lang="en-US" dirty="0" smtClean="0"/>
              <a:t>The </a:t>
            </a:r>
            <a:r>
              <a:rPr lang="en-US" dirty="0" err="1" smtClean="0"/>
              <a:t>ngAfterViewInit</a:t>
            </a:r>
            <a:r>
              <a:rPr lang="en-US" dirty="0" smtClean="0"/>
              <a:t> lifecycle hook is an important wrinkle. The timer component isn't available until after Angular displays the parent view. So we display 0 seconds initially.</a:t>
            </a:r>
          </a:p>
          <a:p>
            <a:endParaRPr lang="en-US" dirty="0" smtClean="0"/>
          </a:p>
          <a:p>
            <a:r>
              <a:rPr lang="en-US" dirty="0" smtClean="0"/>
              <a:t>Then Angular calls the </a:t>
            </a:r>
            <a:r>
              <a:rPr lang="en-US" dirty="0" err="1" smtClean="0"/>
              <a:t>ngAfterViewInit</a:t>
            </a:r>
            <a:r>
              <a:rPr lang="en-US" dirty="0" smtClean="0"/>
              <a:t> lifecycle hook at which time it is too late to update the parent view's display of the countdown seconds. </a:t>
            </a:r>
            <a:r>
              <a:rPr lang="en-US" dirty="0" err="1" smtClean="0"/>
              <a:t>Angular's</a:t>
            </a:r>
            <a:r>
              <a:rPr lang="en-US" dirty="0" smtClean="0"/>
              <a:t> unidirectional data flow rule prevents us from updating the parent view's in the same cycle. We have to wait one turn before we can display the seconds.</a:t>
            </a:r>
          </a:p>
          <a:p>
            <a:endParaRPr lang="en-US" dirty="0" smtClean="0"/>
          </a:p>
          <a:p>
            <a:r>
              <a:rPr lang="en-US" dirty="0" smtClean="0"/>
              <a:t>We use </a:t>
            </a:r>
            <a:r>
              <a:rPr lang="en-US" dirty="0" err="1" smtClean="0"/>
              <a:t>setTimeout</a:t>
            </a:r>
            <a:r>
              <a:rPr lang="en-US" dirty="0" smtClean="0"/>
              <a:t> to wait one tick and then revise the seconds method so that it takes future values from the timer component.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BED6FA6-B68C-6342-8DE1-6CC371A38109}" type="slidenum">
              <a:rPr lang="en-US" smtClean="0"/>
              <a:t>10</a:t>
            </a:fld>
            <a:endParaRPr lang="en-US"/>
          </a:p>
        </p:txBody>
      </p:sp>
    </p:spTree>
    <p:extLst>
      <p:ext uri="{BB962C8B-B14F-4D97-AF65-F5344CB8AC3E}">
        <p14:creationId xmlns:p14="http://schemas.microsoft.com/office/powerpoint/2010/main" val="126530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Section Break / Final">
    <p:spTree>
      <p:nvGrpSpPr>
        <p:cNvPr id="1" name=""/>
        <p:cNvGrpSpPr/>
        <p:nvPr/>
      </p:nvGrpSpPr>
      <p:grpSpPr>
        <a:xfrm>
          <a:off x="0" y="0"/>
          <a:ext cx="0" cy="0"/>
          <a:chOff x="0" y="0"/>
          <a:chExt cx="0" cy="0"/>
        </a:xfrm>
      </p:grpSpPr>
      <p:sp>
        <p:nvSpPr>
          <p:cNvPr id="32" name="Prostokąt 2"/>
          <p:cNvSpPr/>
          <p:nvPr/>
        </p:nvSpPr>
        <p:spPr>
          <a:xfrm>
            <a:off x="793" y="0"/>
            <a:ext cx="9144000" cy="685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b="1" dirty="0">
              <a:ln>
                <a:noFill/>
              </a:ln>
              <a:solidFill>
                <a:schemeClr val="bg1"/>
              </a:solidFill>
            </a:endParaRPr>
          </a:p>
        </p:txBody>
      </p:sp>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800" b="0">
                <a:solidFill>
                  <a:schemeClr val="bg1"/>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6"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7"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8"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9"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0"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2"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4"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5"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6"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7"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9"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0"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2"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3"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4"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5"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3532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dirty="0"/>
              <a:t>Edit Title</a:t>
            </a:r>
            <a:endParaRPr lang="en-US" dirty="0"/>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46146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ull size 1 container SUB">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rgbClr val="BD392F"/>
                </a:solidFill>
                <a:latin typeface="+mn-lt"/>
                <a:ea typeface="Avenir Next" charset="0"/>
                <a:cs typeface="Avenir Next" charset="0"/>
              </a:defRPr>
            </a:lvl1pPr>
          </a:lstStyle>
          <a:p>
            <a:r>
              <a:rPr lang="pl-PL" dirty="0"/>
              <a:t>Edit </a:t>
            </a:r>
            <a:r>
              <a:rPr lang="pl-PL" dirty="0" err="1"/>
              <a:t>Title</a:t>
            </a:r>
            <a:r>
              <a:rPr lang="pl-PL" dirty="0"/>
              <a:t>: SUBTITLE</a:t>
            </a:r>
            <a:endParaRPr lang="en-US" dirty="0"/>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73442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atin typeface="+mj-lt"/>
                <a:ea typeface="Avenir Next" charset="0"/>
                <a:cs typeface="Avenir Next" charset="0"/>
              </a:defRPr>
            </a:lvl1pPr>
          </a:lstStyle>
          <a:p>
            <a:pPr lvl="0"/>
            <a:r>
              <a:rPr lang="pl-PL"/>
              <a:t>Up to seven lines of text.</a:t>
            </a:r>
            <a:endParaRPr lang="en-US"/>
          </a:p>
        </p:txBody>
      </p:sp>
    </p:spTree>
    <p:extLst>
      <p:ext uri="{BB962C8B-B14F-4D97-AF65-F5344CB8AC3E}">
        <p14:creationId xmlns:p14="http://schemas.microsoft.com/office/powerpoint/2010/main" val="3318422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1196975"/>
            <a:ext cx="4184754"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272444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7" y="1196976"/>
            <a:ext cx="4185047" cy="5008563"/>
          </a:xfrm>
        </p:spPr>
        <p:txBody>
          <a:bodyPr/>
          <a:lstStyle>
            <a:lvl1pPr marL="0" indent="0">
              <a:buNone/>
              <a:defRPr/>
            </a:lvl1pPr>
          </a:lstStyle>
          <a:p>
            <a:pPr lvl="0"/>
            <a:r>
              <a:rPr lang="pl-PL" dirty="0" err="1"/>
              <a:t>Up</a:t>
            </a:r>
            <a:r>
              <a:rPr lang="pl-PL" dirty="0"/>
              <a:t> to </a:t>
            </a:r>
            <a:r>
              <a:rPr lang="pl-PL" dirty="0" err="1"/>
              <a:t>seven</a:t>
            </a:r>
            <a:r>
              <a:rPr lang="pl-PL" dirty="0"/>
              <a:t> lines of </a:t>
            </a:r>
            <a:r>
              <a:rPr lang="pl-PL" dirty="0" err="1"/>
              <a:t>text</a:t>
            </a:r>
            <a:r>
              <a:rPr lang="pl-PL" dirty="0"/>
              <a:t>.</a:t>
            </a:r>
            <a:endParaRPr lang="en-US" dirty="0"/>
          </a:p>
        </p:txBody>
      </p:sp>
      <p:sp>
        <p:nvSpPr>
          <p:cNvPr id="8" name="Symbol zastępczy tekstu 3"/>
          <p:cNvSpPr>
            <a:spLocks noGrp="1"/>
          </p:cNvSpPr>
          <p:nvPr>
            <p:ph type="body" sz="quarter" idx="14" hasCustomPrompt="1"/>
          </p:nvPr>
        </p:nvSpPr>
        <p:spPr>
          <a:xfrm>
            <a:off x="4695364" y="1196976"/>
            <a:ext cx="4185047"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419321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atin typeface="+mj-lt"/>
                <a:ea typeface="Avenir Next" charset="0"/>
                <a:cs typeface="Avenir Next" charset="0"/>
              </a:defRPr>
            </a:lvl1pPr>
          </a:lstStyle>
          <a:p>
            <a:pPr lvl="0"/>
            <a:r>
              <a:rPr lang="pl-PL"/>
              <a:t>Up to seven lines of text.</a:t>
            </a:r>
            <a:endParaRPr lang="en-US"/>
          </a:p>
        </p:txBody>
      </p:sp>
    </p:spTree>
    <p:extLst>
      <p:ext uri="{BB962C8B-B14F-4D97-AF65-F5344CB8AC3E}">
        <p14:creationId xmlns:p14="http://schemas.microsoft.com/office/powerpoint/2010/main" val="3840769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TextBox 1"/>
          <p:cNvSpPr txBox="1"/>
          <p:nvPr/>
        </p:nvSpPr>
        <p:spPr>
          <a:xfrm>
            <a:off x="1" y="0"/>
            <a:ext cx="9144000" cy="6858000"/>
          </a:xfrm>
          <a:prstGeom prst="rect">
            <a:avLst/>
          </a:prstGeom>
          <a:noFill/>
        </p:spPr>
        <p:txBody>
          <a:bodyPr wrap="square" rtlCol="0" anchor="ctr">
            <a:noAutofit/>
          </a:bodyPr>
          <a:lstStyle/>
          <a:p>
            <a:pPr algn="ctr"/>
            <a:r>
              <a:rPr lang="en-US" sz="3200" dirty="0">
                <a:solidFill>
                  <a:schemeClr val="accent1"/>
                </a:solidFill>
              </a:rPr>
              <a:t>THANK</a:t>
            </a:r>
            <a:r>
              <a:rPr lang="en-US" sz="3200" baseline="0" dirty="0">
                <a:solidFill>
                  <a:schemeClr val="accent1"/>
                </a:solidFill>
              </a:rPr>
              <a:t> YOU!</a:t>
            </a:r>
            <a:endParaRPr lang="en-US" sz="3200" dirty="0">
              <a:solidFill>
                <a:schemeClr val="accent1"/>
              </a:solidFill>
            </a:endParaRPr>
          </a:p>
        </p:txBody>
      </p:sp>
      <p:sp>
        <p:nvSpPr>
          <p:cNvPr id="3" name="Rectangle 2"/>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584642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Rectangle 2"/>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0289489"/>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6"/>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6"/>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6"/>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3573769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05658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Section Break / Final">
    <p:spTree>
      <p:nvGrpSpPr>
        <p:cNvPr id="1" name=""/>
        <p:cNvGrpSpPr/>
        <p:nvPr/>
      </p:nvGrpSpPr>
      <p:grpSpPr>
        <a:xfrm>
          <a:off x="0" y="0"/>
          <a:ext cx="0" cy="0"/>
          <a:chOff x="0" y="0"/>
          <a:chExt cx="0" cy="0"/>
        </a:xfrm>
      </p:grpSpPr>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800" b="0">
                <a:solidFill>
                  <a:schemeClr val="accent4"/>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6"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7"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8"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9"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0"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2"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4"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5"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6"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7"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9"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0"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2"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3"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4"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5"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accent4"/>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6176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1370338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13705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7"/>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402572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82284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4180469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82529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651362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9"/>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800" b="0">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7"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98"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9"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0"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1"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3"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4"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5"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6"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7"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8"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9"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10"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1"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2"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3"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4"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5"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6"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0859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dirty="0" err="1"/>
              <a:t>Click</a:t>
            </a:r>
            <a:r>
              <a:rPr lang="pl-PL" dirty="0"/>
              <a:t> to </a:t>
            </a:r>
            <a:r>
              <a:rPr lang="pl-PL" dirty="0" err="1"/>
              <a:t>edit</a:t>
            </a:r>
            <a:r>
              <a:rPr lang="pl-PL" dirty="0"/>
              <a:t> </a:t>
            </a:r>
            <a:r>
              <a:rPr lang="pl-PL" dirty="0" err="1"/>
              <a:t>content</a:t>
            </a:r>
            <a:endParaRPr lang="pl-PL" dirty="0"/>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18" y="365126"/>
            <a:ext cx="8593493" cy="502623"/>
          </a:xfrm>
        </p:spPr>
        <p:txBody>
          <a:bodyPr/>
          <a:lstStyle/>
          <a:p>
            <a:r>
              <a:rPr lang="pl-PL" dirty="0"/>
              <a:t>Edit </a:t>
            </a:r>
            <a:r>
              <a:rPr lang="pl-PL" dirty="0" err="1"/>
              <a:t>Title</a:t>
            </a:r>
            <a:endParaRPr lang="en-US" dirty="0"/>
          </a:p>
        </p:txBody>
      </p:sp>
    </p:spTree>
    <p:extLst>
      <p:ext uri="{BB962C8B-B14F-4D97-AF65-F5344CB8AC3E}">
        <p14:creationId xmlns:p14="http://schemas.microsoft.com/office/powerpoint/2010/main" val="924023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0"/>
            <a:ext cx="2762250" cy="4030749"/>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0"/>
            <a:ext cx="2762250" cy="4030749"/>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0"/>
            <a:ext cx="2762250" cy="4030749"/>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p:nvSpPr>
        <p:spPr>
          <a:xfrm>
            <a:off x="286918" y="1421028"/>
            <a:ext cx="2762275" cy="531341"/>
          </a:xfrm>
          <a:prstGeom prst="rect">
            <a:avLst/>
          </a:prstGeom>
          <a:solidFill>
            <a:srgbClr val="7D9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2" name="pole tekstowe 11"/>
          <p:cNvSpPr txBox="1"/>
          <p:nvPr/>
        </p:nvSpPr>
        <p:spPr>
          <a:xfrm>
            <a:off x="721821" y="1509582"/>
            <a:ext cx="1231145" cy="284693"/>
          </a:xfrm>
          <a:prstGeom prst="rect">
            <a:avLst/>
          </a:prstGeom>
          <a:noFill/>
        </p:spPr>
        <p:txBody>
          <a:bodyPr wrap="none" lIns="68580" tIns="34290" rIns="68580" bIns="34290" rtlCol="0">
            <a:spAutoFit/>
          </a:bodyPr>
          <a:lstStyle/>
          <a:p>
            <a:r>
              <a:rPr lang="pl-PL" b="0" i="0" dirty="0">
                <a:solidFill>
                  <a:schemeClr val="bg1"/>
                </a:solidFill>
                <a:latin typeface="Avenir Next Medium" charset="0"/>
                <a:ea typeface="Avenir Next Medium" charset="0"/>
                <a:cs typeface="Avenir Next Medium" charset="0"/>
              </a:rPr>
              <a:t>COMPLETED</a:t>
            </a:r>
            <a:endParaRPr lang="en-US" b="0" i="0" dirty="0">
              <a:solidFill>
                <a:schemeClr val="bg1"/>
              </a:solidFill>
              <a:latin typeface="Avenir Next Medium" charset="0"/>
              <a:ea typeface="Avenir Next Medium" charset="0"/>
              <a:cs typeface="Avenir Next Medium" charset="0"/>
            </a:endParaRPr>
          </a:p>
        </p:txBody>
      </p:sp>
      <p:sp>
        <p:nvSpPr>
          <p:cNvPr id="13" name="Prostokąt 12"/>
          <p:cNvSpPr/>
          <p:nvPr/>
        </p:nvSpPr>
        <p:spPr>
          <a:xfrm>
            <a:off x="3202514" y="1421028"/>
            <a:ext cx="2762275" cy="531341"/>
          </a:xfrm>
          <a:prstGeom prst="rect">
            <a:avLst/>
          </a:prstGeom>
          <a:solidFill>
            <a:srgbClr val="3171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4" name="pole tekstowe 13"/>
          <p:cNvSpPr txBox="1"/>
          <p:nvPr/>
        </p:nvSpPr>
        <p:spPr>
          <a:xfrm>
            <a:off x="3643948" y="1509582"/>
            <a:ext cx="766877" cy="284693"/>
          </a:xfrm>
          <a:prstGeom prst="rect">
            <a:avLst/>
          </a:prstGeom>
          <a:noFill/>
        </p:spPr>
        <p:txBody>
          <a:bodyPr wrap="none" lIns="68580" tIns="34290" rIns="68580" bIns="34290" rtlCol="0">
            <a:spAutoFit/>
          </a:bodyPr>
          <a:lstStyle/>
          <a:p>
            <a:r>
              <a:rPr lang="pl-PL" b="0" i="0" dirty="0">
                <a:solidFill>
                  <a:schemeClr val="bg1"/>
                </a:solidFill>
                <a:latin typeface="Avenir Next Medium" charset="0"/>
                <a:ea typeface="Avenir Next Medium" charset="0"/>
                <a:cs typeface="Avenir Next Medium" charset="0"/>
              </a:rPr>
              <a:t>ACTIVE</a:t>
            </a:r>
            <a:endParaRPr lang="en-US" b="0" i="0" dirty="0">
              <a:solidFill>
                <a:schemeClr val="bg1"/>
              </a:solidFill>
              <a:latin typeface="Avenir Next Medium" charset="0"/>
              <a:ea typeface="Avenir Next Medium" charset="0"/>
              <a:cs typeface="Avenir Next Medium" charset="0"/>
            </a:endParaRPr>
          </a:p>
        </p:txBody>
      </p:sp>
      <p:sp>
        <p:nvSpPr>
          <p:cNvPr id="15" name="Prostokąt 14"/>
          <p:cNvSpPr/>
          <p:nvPr/>
        </p:nvSpPr>
        <p:spPr>
          <a:xfrm>
            <a:off x="6118161" y="1421028"/>
            <a:ext cx="2762275" cy="531341"/>
          </a:xfrm>
          <a:prstGeom prst="rect">
            <a:avLst/>
          </a:prstGeom>
          <a:solidFill>
            <a:srgbClr val="F29B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6" name="pole tekstowe 15"/>
          <p:cNvSpPr txBox="1"/>
          <p:nvPr/>
        </p:nvSpPr>
        <p:spPr>
          <a:xfrm>
            <a:off x="6523002" y="1509582"/>
            <a:ext cx="1139585" cy="284693"/>
          </a:xfrm>
          <a:prstGeom prst="rect">
            <a:avLst/>
          </a:prstGeom>
          <a:noFill/>
        </p:spPr>
        <p:txBody>
          <a:bodyPr wrap="none" lIns="68580" tIns="34290" rIns="68580" bIns="34290" rtlCol="0">
            <a:spAutoFit/>
          </a:bodyPr>
          <a:lstStyle/>
          <a:p>
            <a:r>
              <a:rPr lang="pl-PL" b="0" i="0">
                <a:solidFill>
                  <a:schemeClr val="bg1"/>
                </a:solidFill>
                <a:latin typeface="Avenir Next Medium" charset="0"/>
                <a:ea typeface="Avenir Next Medium" charset="0"/>
                <a:cs typeface="Avenir Next Medium" charset="0"/>
              </a:rPr>
              <a:t>UPCOMING</a:t>
            </a:r>
            <a:endParaRPr lang="en-US" b="0" i="0" dirty="0">
              <a:solidFill>
                <a:schemeClr val="bg1"/>
              </a:solidFill>
              <a:latin typeface="Avenir Next Medium" charset="0"/>
              <a:ea typeface="Avenir Next Medium" charset="0"/>
              <a:cs typeface="Avenir Next Medium" charset="0"/>
            </a:endParaRPr>
          </a:p>
        </p:txBody>
      </p:sp>
      <p:pic>
        <p:nvPicPr>
          <p:cNvPr id="6" name="Obraz 5"/>
          <p:cNvPicPr>
            <a:picLocks noChangeAspect="1"/>
          </p:cNvPicPr>
          <p:nvPr/>
        </p:nvPicPr>
        <p:blipFill>
          <a:blip r:embed="rId2"/>
          <a:stretch>
            <a:fillRect/>
          </a:stretch>
        </p:blipFill>
        <p:spPr>
          <a:xfrm>
            <a:off x="6239625" y="1578756"/>
            <a:ext cx="161912" cy="215883"/>
          </a:xfrm>
          <a:prstGeom prst="rect">
            <a:avLst/>
          </a:prstGeom>
        </p:spPr>
      </p:pic>
      <p:pic>
        <p:nvPicPr>
          <p:cNvPr id="7" name="Obraz 6"/>
          <p:cNvPicPr>
            <a:picLocks noChangeAspect="1"/>
          </p:cNvPicPr>
          <p:nvPr/>
        </p:nvPicPr>
        <p:blipFill>
          <a:blip r:embed="rId3"/>
          <a:stretch>
            <a:fillRect/>
          </a:stretch>
        </p:blipFill>
        <p:spPr>
          <a:xfrm>
            <a:off x="425048" y="1556141"/>
            <a:ext cx="226223" cy="238499"/>
          </a:xfrm>
          <a:prstGeom prst="rect">
            <a:avLst/>
          </a:prstGeom>
        </p:spPr>
      </p:pic>
      <p:pic>
        <p:nvPicPr>
          <p:cNvPr id="17" name="Obraz 16"/>
          <p:cNvPicPr>
            <a:picLocks noChangeAspect="1"/>
          </p:cNvPicPr>
          <p:nvPr/>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9079222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p:nvSpPr>
        <p:spPr>
          <a:xfrm>
            <a:off x="286917" y="1421028"/>
            <a:ext cx="535784" cy="531341"/>
          </a:xfrm>
          <a:prstGeom prst="rect">
            <a:avLst/>
          </a:prstGeom>
          <a:solidFill>
            <a:srgbClr val="7D9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7" name="Symbol zastępczy tekstu 10"/>
          <p:cNvSpPr>
            <a:spLocks noGrp="1"/>
          </p:cNvSpPr>
          <p:nvPr>
            <p:ph type="body" sz="quarter" idx="19" hasCustomPrompt="1"/>
          </p:nvPr>
        </p:nvSpPr>
        <p:spPr>
          <a:xfrm>
            <a:off x="6326155" y="1421028"/>
            <a:ext cx="2554255" cy="1505053"/>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5" y="4712866"/>
            <a:ext cx="2554255" cy="1505053"/>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5" y="3066947"/>
            <a:ext cx="2554255" cy="1505053"/>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p:nvSpPr>
        <p:spPr>
          <a:xfrm>
            <a:off x="286917" y="3061195"/>
            <a:ext cx="535785" cy="531341"/>
          </a:xfrm>
          <a:prstGeom prst="rect">
            <a:avLst/>
          </a:prstGeom>
          <a:solidFill>
            <a:srgbClr val="3171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6" name="Prostokąt 25"/>
          <p:cNvSpPr/>
          <p:nvPr/>
        </p:nvSpPr>
        <p:spPr>
          <a:xfrm>
            <a:off x="286916" y="4712866"/>
            <a:ext cx="535786" cy="531341"/>
          </a:xfrm>
          <a:prstGeom prst="rect">
            <a:avLst/>
          </a:prstGeom>
          <a:solidFill>
            <a:srgbClr val="F29B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7" name="Symbol zastępczy tekstu 10"/>
          <p:cNvSpPr>
            <a:spLocks noGrp="1"/>
          </p:cNvSpPr>
          <p:nvPr>
            <p:ph type="body" sz="quarter" idx="22" hasCustomPrompt="1"/>
          </p:nvPr>
        </p:nvSpPr>
        <p:spPr>
          <a:xfrm>
            <a:off x="3574428" y="1421028"/>
            <a:ext cx="2554255" cy="1505053"/>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8" y="4712866"/>
            <a:ext cx="2554255" cy="1505053"/>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8" y="3066947"/>
            <a:ext cx="2554255" cy="1505053"/>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2" y="1421028"/>
            <a:ext cx="2554255" cy="1505053"/>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2" y="4712866"/>
            <a:ext cx="2554255" cy="1505053"/>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2" y="3066947"/>
            <a:ext cx="2554255" cy="1505053"/>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p:nvPicPr>
        <p:blipFill>
          <a:blip r:embed="rId2"/>
          <a:stretch>
            <a:fillRect/>
          </a:stretch>
        </p:blipFill>
        <p:spPr>
          <a:xfrm>
            <a:off x="392896" y="4870593"/>
            <a:ext cx="161912" cy="215883"/>
          </a:xfrm>
          <a:prstGeom prst="rect">
            <a:avLst/>
          </a:prstGeom>
        </p:spPr>
      </p:pic>
      <p:pic>
        <p:nvPicPr>
          <p:cNvPr id="40" name="Obraz 39"/>
          <p:cNvPicPr>
            <a:picLocks noChangeAspect="1"/>
          </p:cNvPicPr>
          <p:nvPr/>
        </p:nvPicPr>
        <p:blipFill>
          <a:blip r:embed="rId3"/>
          <a:stretch>
            <a:fillRect/>
          </a:stretch>
        </p:blipFill>
        <p:spPr>
          <a:xfrm>
            <a:off x="363186" y="1556141"/>
            <a:ext cx="226223" cy="238499"/>
          </a:xfrm>
          <a:prstGeom prst="rect">
            <a:avLst/>
          </a:prstGeom>
        </p:spPr>
      </p:pic>
      <p:pic>
        <p:nvPicPr>
          <p:cNvPr id="41" name="Obraz 40"/>
          <p:cNvPicPr>
            <a:picLocks noChangeAspect="1"/>
          </p:cNvPicPr>
          <p:nvPr/>
        </p:nvPicPr>
        <p:blipFill>
          <a:blip r:embed="rId4"/>
          <a:stretch>
            <a:fillRect/>
          </a:stretch>
        </p:blipFill>
        <p:spPr>
          <a:xfrm>
            <a:off x="364624" y="3165178"/>
            <a:ext cx="224784" cy="323373"/>
          </a:xfrm>
          <a:prstGeom prst="rect">
            <a:avLst/>
          </a:prstGeom>
        </p:spPr>
      </p:pic>
      <p:sp>
        <p:nvSpPr>
          <p:cNvPr id="4" name="Symbol zastępczy tekstu 3"/>
          <p:cNvSpPr>
            <a:spLocks noGrp="1"/>
          </p:cNvSpPr>
          <p:nvPr>
            <p:ph type="body" sz="quarter" idx="28" hasCustomPrompt="1"/>
          </p:nvPr>
        </p:nvSpPr>
        <p:spPr>
          <a:xfrm>
            <a:off x="2701529" y="1048970"/>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1048970"/>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1048970"/>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Tree>
    <p:extLst>
      <p:ext uri="{BB962C8B-B14F-4D97-AF65-F5344CB8AC3E}">
        <p14:creationId xmlns:p14="http://schemas.microsoft.com/office/powerpoint/2010/main" val="3777155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1914B5D-1A8B-0D4C-A21A-7F84084D41FF}" type="datetimeFigureOut">
              <a:rPr lang="en-US" smtClean="0"/>
              <a:t>06/12/16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2E9D77A-4693-A940-B4C7-5FB58D0077B9}" type="slidenum">
              <a:rPr lang="en-US" smtClean="0"/>
              <a:t>‹#›</a:t>
            </a:fld>
            <a:endParaRPr lang="en-US"/>
          </a:p>
        </p:txBody>
      </p:sp>
    </p:spTree>
    <p:extLst>
      <p:ext uri="{BB962C8B-B14F-4D97-AF65-F5344CB8AC3E}">
        <p14:creationId xmlns:p14="http://schemas.microsoft.com/office/powerpoint/2010/main" val="20528546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1914B5D-1A8B-0D4C-A21A-7F84084D41FF}" type="datetimeFigureOut">
              <a:rPr lang="en-US" smtClean="0"/>
              <a:t>06/12/16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2E9D77A-4693-A940-B4C7-5FB58D0077B9}" type="slidenum">
              <a:rPr lang="en-US" smtClean="0"/>
              <a:t>‹#›</a:t>
            </a:fld>
            <a:endParaRPr lang="en-US"/>
          </a:p>
        </p:txBody>
      </p:sp>
    </p:spTree>
    <p:extLst>
      <p:ext uri="{BB962C8B-B14F-4D97-AF65-F5344CB8AC3E}">
        <p14:creationId xmlns:p14="http://schemas.microsoft.com/office/powerpoint/2010/main" val="879896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11D2DA8-68AC-A943-9D18-8C3198C74F9A}" type="datetimeFigureOut">
              <a:rPr lang="en-US" smtClean="0"/>
              <a:t>05/12/16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C75166-F071-5C45-B435-395E8C45297E}" type="slidenum">
              <a:rPr lang="en-US" smtClean="0"/>
              <a:t>‹#›</a:t>
            </a:fld>
            <a:endParaRPr lang="en-US"/>
          </a:p>
        </p:txBody>
      </p:sp>
    </p:spTree>
    <p:extLst>
      <p:ext uri="{BB962C8B-B14F-4D97-AF65-F5344CB8AC3E}">
        <p14:creationId xmlns:p14="http://schemas.microsoft.com/office/powerpoint/2010/main" val="50038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lang="en-US" sz="2800" dirty="0">
                <a:solidFill>
                  <a:srgbClr val="BD392F"/>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7"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98"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9"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0"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1"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3"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4"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5"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6"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7"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8"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9"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10"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1"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2"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3"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4"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5"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6"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25" name="Rectangle 24"/>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174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sp>
        <p:nvSpPr>
          <p:cNvPr id="34" name="Prostokąt 2"/>
          <p:cNvSpPr/>
          <p:nvPr/>
        </p:nvSpPr>
        <p:spPr>
          <a:xfrm>
            <a:off x="0" y="0"/>
            <a:ext cx="9144000" cy="685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ln>
                <a:noFill/>
              </a:ln>
              <a:solidFill>
                <a:schemeClr val="bg1"/>
              </a:solidFill>
            </a:endParaRPr>
          </a:p>
        </p:txBody>
      </p:sp>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bg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6" name="Freeform 53"/>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7" name="Freeform 54"/>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8" name="Freeform 55"/>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9" name="Freeform 56"/>
            <p:cNvSpPr>
              <a:spLocks noEditPoints="1"/>
            </p:cNvSpPr>
            <p:nvPr/>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471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1">
    <p:spTree>
      <p:nvGrpSpPr>
        <p:cNvPr id="1" name=""/>
        <p:cNvGrpSpPr/>
        <p:nvPr/>
      </p:nvGrpSpPr>
      <p:grpSpPr>
        <a:xfrm>
          <a:off x="0" y="0"/>
          <a:ext cx="0" cy="0"/>
          <a:chOff x="0" y="0"/>
          <a:chExt cx="0" cy="0"/>
        </a:xfrm>
      </p:grpSpPr>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6" name="Freeform 53"/>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7" name="Freeform 54"/>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8" name="Freeform 55"/>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9" name="Freeform 56"/>
            <p:cNvSpPr>
              <a:spLocks noEditPoints="1"/>
            </p:cNvSpPr>
            <p:nvPr/>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86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p:nvGrpSpPr>
        <p:grpSpPr bwMode="auto">
          <a:xfrm>
            <a:off x="0" y="2"/>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Gam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 GAMMA</a:t>
            </a:r>
          </a:p>
        </p:txBody>
      </p:sp>
      <p:sp>
        <p:nvSpPr>
          <p:cNvPr id="3" name="Rectangle 2"/>
          <p:cNvSpPr/>
          <p:nvPr/>
        </p:nvSpPr>
        <p:spPr>
          <a:xfrm>
            <a:off x="7505960" y="1726961"/>
            <a:ext cx="712243" cy="4082712"/>
          </a:xfrm>
          <a:prstGeom prst="rect">
            <a:avLst/>
          </a:prstGeom>
          <a:solidFill>
            <a:srgbClr val="426F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970340" y="1726961"/>
            <a:ext cx="712243" cy="4082712"/>
          </a:xfrm>
          <a:prstGeom prst="rect">
            <a:avLst/>
          </a:prstGeom>
          <a:solidFill>
            <a:srgbClr val="3171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372055" y="1726961"/>
            <a:ext cx="712243" cy="4082712"/>
          </a:xfrm>
          <a:prstGeom prst="rect">
            <a:avLst/>
          </a:prstGeom>
          <a:solidFill>
            <a:srgbClr val="1EA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238150" y="1726961"/>
            <a:ext cx="712243" cy="4082712"/>
          </a:xfrm>
          <a:prstGeom prst="rect">
            <a:avLst/>
          </a:prstGeom>
          <a:solidFill>
            <a:srgbClr val="F29B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104245" y="1726961"/>
            <a:ext cx="712243" cy="4082712"/>
          </a:xfrm>
          <a:prstGeom prst="rect">
            <a:avLst/>
          </a:prstGeom>
          <a:solidFill>
            <a:srgbClr val="BD39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836435" y="1726961"/>
            <a:ext cx="712243" cy="4082712"/>
          </a:xfrm>
          <a:prstGeom prst="rect">
            <a:avLst/>
          </a:prstGeom>
          <a:solidFill>
            <a:srgbClr val="7D99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98204" y="1726961"/>
            <a:ext cx="712243" cy="4082712"/>
          </a:xfrm>
          <a:prstGeom prst="rect">
            <a:avLst/>
          </a:prstGeom>
          <a:solidFill>
            <a:srgbClr val="445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0711799"/>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8" y="365126"/>
            <a:ext cx="8593493" cy="502623"/>
          </a:xfrm>
          <a:prstGeom prst="rect">
            <a:avLst/>
          </a:prstGeom>
        </p:spPr>
        <p:txBody>
          <a:bodyPr vert="horz" lIns="68580" tIns="34290" rIns="68580" bIns="34290" rtlCol="0" anchor="ctr">
            <a:noAutofit/>
          </a:bodyPr>
          <a:lstStyle/>
          <a:p>
            <a:r>
              <a:rPr lang="en-US" noProof="0" dirty="0"/>
              <a:t>Edit Title</a:t>
            </a:r>
          </a:p>
        </p:txBody>
      </p:sp>
      <p:sp>
        <p:nvSpPr>
          <p:cNvPr id="3" name="Symbol zastępczy tekstu 2"/>
          <p:cNvSpPr>
            <a:spLocks noGrp="1"/>
          </p:cNvSpPr>
          <p:nvPr>
            <p:ph type="body" idx="1"/>
          </p:nvPr>
        </p:nvSpPr>
        <p:spPr>
          <a:xfrm>
            <a:off x="286918" y="1196975"/>
            <a:ext cx="8593493" cy="4979988"/>
          </a:xfrm>
          <a:prstGeom prst="rect">
            <a:avLst/>
          </a:prstGeom>
        </p:spPr>
        <p:txBody>
          <a:bodyPr vert="horz" lIns="68580" tIns="34290" rIns="68580" bIns="34290" rtlCol="0">
            <a:normAutofit/>
          </a:bodyPr>
          <a:lstStyle/>
          <a:p>
            <a:pPr lvl="0"/>
            <a:r>
              <a:rPr lang="en-US" noProof="0" dirty="0"/>
              <a:t>Click here to enter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PoleTekstowe 1"/>
          <p:cNvSpPr txBox="1"/>
          <p:nvPr/>
        </p:nvSpPr>
        <p:spPr>
          <a:xfrm>
            <a:off x="286917" y="6524486"/>
            <a:ext cx="639162"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7"/>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11" name="Rectangle 7"/>
          <p:cNvSpPr>
            <a:spLocks noChangeArrowheads="1"/>
          </p:cNvSpPr>
          <p:nvPr/>
        </p:nvSpPr>
        <p:spPr bwMode="auto">
          <a:xfrm>
            <a:off x="5724525" y="6783577"/>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12" name="Rectangle 6"/>
          <p:cNvSpPr>
            <a:spLocks noChangeArrowheads="1"/>
          </p:cNvSpPr>
          <p:nvPr/>
        </p:nvSpPr>
        <p:spPr bwMode="auto">
          <a:xfrm>
            <a:off x="-4" y="6783577"/>
            <a:ext cx="2862264" cy="77924"/>
          </a:xfrm>
          <a:prstGeom prst="rect">
            <a:avLst/>
          </a:prstGeom>
          <a:solidFill>
            <a:srgbClr val="043B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6"/>
          <p:cNvSpPr>
            <a:spLocks noChangeArrowheads="1"/>
          </p:cNvSpPr>
          <p:nvPr/>
        </p:nvSpPr>
        <p:spPr bwMode="auto">
          <a:xfrm>
            <a:off x="2862260" y="6783577"/>
            <a:ext cx="2862264" cy="77924"/>
          </a:xfrm>
          <a:prstGeom prst="rect">
            <a:avLst/>
          </a:prstGeom>
          <a:solidFill>
            <a:srgbClr val="C01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Oval 29"/>
          <p:cNvSpPr/>
          <p:nvPr/>
        </p:nvSpPr>
        <p:spPr>
          <a:xfrm>
            <a:off x="8810683" y="50104"/>
            <a:ext cx="291848" cy="389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500" dirty="0">
              <a:solidFill>
                <a:prstClr val="white"/>
              </a:solidFill>
              <a:latin typeface="Calibri Light" panose="020F0302020204030204" pitchFamily="34" charset="0"/>
            </a:endParaRPr>
          </a:p>
        </p:txBody>
      </p:sp>
      <p:sp>
        <p:nvSpPr>
          <p:cNvPr id="4" name="TextBox 3"/>
          <p:cNvSpPr txBox="1"/>
          <p:nvPr/>
        </p:nvSpPr>
        <p:spPr>
          <a:xfrm>
            <a:off x="8810683" y="50104"/>
            <a:ext cx="291848" cy="389131"/>
          </a:xfrm>
          <a:prstGeom prst="rect">
            <a:avLst/>
          </a:prstGeom>
          <a:noFill/>
        </p:spPr>
        <p:txBody>
          <a:bodyPr wrap="square" lIns="0" tIns="0" rIns="0" bIns="0" rtlCol="0" anchor="ctr">
            <a:noAutofit/>
          </a:bodyPr>
          <a:lstStyle/>
          <a:p>
            <a:pPr algn="ctr"/>
            <a:fld id="{68AAC1A9-6820-404F-9E78-0F0008539738}" type="slidenum">
              <a:rPr lang="en-US" sz="1200" smtClean="0">
                <a:solidFill>
                  <a:schemeClr val="bg1"/>
                </a:solidFill>
                <a:latin typeface="+mj-lt"/>
              </a:rPr>
              <a:pPr algn="ctr"/>
              <a:t>‹#›</a:t>
            </a:fld>
            <a:endParaRPr lang="en-US" sz="1200" dirty="0">
              <a:solidFill>
                <a:schemeClr val="bg1"/>
              </a:solidFill>
              <a:latin typeface="+mj-lt"/>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7" r:id="rId36"/>
    <p:sldLayoutId id="2147483698" r:id="rId37"/>
    <p:sldLayoutId id="2147483699" r:id="rId38"/>
  </p:sldLayoutIdLst>
  <p:txStyles>
    <p:titleStyle>
      <a:lvl1pPr algn="l" defTabSz="685800" rtl="0" eaLnBrk="1" latinLnBrk="0" hangingPunct="1">
        <a:lnSpc>
          <a:spcPct val="100000"/>
        </a:lnSpc>
        <a:spcBef>
          <a:spcPts val="450"/>
        </a:spcBef>
        <a:spcAft>
          <a:spcPts val="450"/>
        </a:spcAft>
        <a:buNone/>
        <a:defRPr sz="2300" b="0" i="0" kern="1200" cap="all" baseline="0">
          <a:solidFill>
            <a:srgbClr val="BD392F"/>
          </a:solidFill>
          <a:latin typeface="+mn-lt"/>
          <a:ea typeface="Avenir Next Medium" charset="0"/>
          <a:cs typeface="Avenir Next Medium" charset="0"/>
        </a:defRPr>
      </a:lvl1pPr>
    </p:titleStyle>
    <p:body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ANGULAr</a:t>
            </a:r>
            <a:r>
              <a:rPr lang="en-US" dirty="0" smtClean="0"/>
              <a:t> 2</a:t>
            </a:r>
            <a:br>
              <a:rPr lang="en-US" dirty="0" smtClean="0"/>
            </a:br>
            <a:r>
              <a:rPr lang="en-US" dirty="0"/>
              <a:t/>
            </a:r>
            <a:br>
              <a:rPr lang="en-US" dirty="0"/>
            </a:br>
            <a:r>
              <a:rPr lang="en-US" sz="2000" dirty="0" smtClean="0"/>
              <a:t>component advanced:</a:t>
            </a:r>
            <a:br>
              <a:rPr lang="en-US" sz="2000" dirty="0" smtClean="0"/>
            </a:br>
            <a:r>
              <a:rPr lang="en-US" sz="2000" dirty="0" smtClean="0"/>
              <a:t>communication &amp; lifecycle</a:t>
            </a:r>
            <a:endParaRPr lang="en-US" dirty="0"/>
          </a:p>
        </p:txBody>
      </p:sp>
    </p:spTree>
    <p:extLst>
      <p:ext uri="{BB962C8B-B14F-4D97-AF65-F5344CB8AC3E}">
        <p14:creationId xmlns:p14="http://schemas.microsoft.com/office/powerpoint/2010/main" val="452322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calls a </a:t>
            </a:r>
            <a:r>
              <a:rPr lang="en-US" dirty="0" err="1"/>
              <a:t>ViewChild</a:t>
            </a:r>
            <a:endParaRPr lang="en-US" dirty="0"/>
          </a:p>
        </p:txBody>
      </p:sp>
      <p:sp>
        <p:nvSpPr>
          <p:cNvPr id="3" name="Rectangle 2"/>
          <p:cNvSpPr/>
          <p:nvPr/>
        </p:nvSpPr>
        <p:spPr>
          <a:xfrm>
            <a:off x="286918" y="884558"/>
            <a:ext cx="8166100" cy="646331"/>
          </a:xfrm>
          <a:prstGeom prst="rect">
            <a:avLst/>
          </a:prstGeom>
        </p:spPr>
        <p:txBody>
          <a:bodyPr wrap="square">
            <a:spAutoFit/>
          </a:bodyPr>
          <a:lstStyle/>
          <a:p>
            <a:r>
              <a:rPr lang="en-US" dirty="0" smtClean="0"/>
              <a:t>We can't use the local variable to access from parent component to child. </a:t>
            </a:r>
          </a:p>
          <a:p>
            <a:r>
              <a:rPr lang="en-US" dirty="0" smtClean="0"/>
              <a:t>In this case we can use @</a:t>
            </a:r>
            <a:r>
              <a:rPr lang="en-US" dirty="0" err="1" smtClean="0"/>
              <a:t>ViewChild</a:t>
            </a:r>
            <a:endParaRPr lang="en-US" dirty="0" smtClean="0"/>
          </a:p>
        </p:txBody>
      </p:sp>
      <p:sp>
        <p:nvSpPr>
          <p:cNvPr id="4" name="Rectangle 3"/>
          <p:cNvSpPr/>
          <p:nvPr/>
        </p:nvSpPr>
        <p:spPr>
          <a:xfrm>
            <a:off x="477418" y="1514021"/>
            <a:ext cx="9969500" cy="5078314"/>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'countdown-parent-</a:t>
            </a:r>
            <a:r>
              <a:rPr lang="en-US" b="1" dirty="0" err="1" smtClean="0">
                <a:solidFill>
                  <a:srgbClr val="008000"/>
                </a:solidFill>
                <a:effectLst/>
              </a:rPr>
              <a:t>vc</a:t>
            </a:r>
            <a:r>
              <a:rPr lang="en-US" b="1" dirty="0" smtClean="0">
                <a:solidFill>
                  <a:srgbClr val="008000"/>
                </a:solidFill>
                <a:effectLst/>
              </a:rPr>
              <a:t>'</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&lt;h3&gt;Countdown to Liftoff (via </a:t>
            </a:r>
            <a:r>
              <a:rPr lang="en-US" b="1" dirty="0" err="1" smtClean="0">
                <a:solidFill>
                  <a:srgbClr val="008000"/>
                </a:solidFill>
                <a:effectLst/>
              </a:rPr>
              <a:t>ViewChild</a:t>
            </a:r>
            <a:r>
              <a:rPr lang="en-US" b="1" dirty="0" smtClean="0">
                <a:solidFill>
                  <a:srgbClr val="008000"/>
                </a:solidFill>
                <a:effectLst/>
              </a:rPr>
              <a:t>)&lt;/h3&gt;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start</a:t>
            </a:r>
            <a:r>
              <a:rPr lang="en-US" b="1" dirty="0" smtClean="0">
                <a:solidFill>
                  <a:srgbClr val="008000"/>
                </a:solidFill>
                <a:effectLst/>
              </a:rPr>
              <a:t>()"&gt;Start&lt;/button&gt;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stop</a:t>
            </a:r>
            <a:r>
              <a:rPr lang="en-US" b="1" dirty="0" smtClean="0">
                <a:solidFill>
                  <a:srgbClr val="008000"/>
                </a:solidFill>
                <a:effectLst/>
              </a:rPr>
              <a:t>()"&gt;Stop&lt;/button&gt;</a:t>
            </a:r>
            <a:br>
              <a:rPr lang="en-US" b="1" dirty="0" smtClean="0">
                <a:solidFill>
                  <a:srgbClr val="008000"/>
                </a:solidFill>
                <a:effectLst/>
              </a:rPr>
            </a:br>
            <a:r>
              <a:rPr lang="en-US" b="1" dirty="0" smtClean="0">
                <a:solidFill>
                  <a:srgbClr val="008000"/>
                </a:solidFill>
                <a:effectLst/>
              </a:rPr>
              <a:t>        &lt;div class="seconds"&gt;{{ </a:t>
            </a:r>
            <a:r>
              <a:rPr lang="en-US" b="1" dirty="0" smtClean="0">
                <a:solidFill>
                  <a:srgbClr val="7A7A43"/>
                </a:solidFill>
                <a:effectLst/>
              </a:rPr>
              <a:t>seconds</a:t>
            </a:r>
            <a:r>
              <a:rPr lang="en-US" b="1" dirty="0" smtClean="0">
                <a:solidFill>
                  <a:srgbClr val="008000"/>
                </a:solidFill>
                <a:effectLst/>
              </a:rPr>
              <a:t>() }}&lt;/div&gt;</a:t>
            </a:r>
            <a:br>
              <a:rPr lang="en-US" b="1" dirty="0" smtClean="0">
                <a:solidFill>
                  <a:srgbClr val="008000"/>
                </a:solidFill>
                <a:effectLst/>
              </a:rPr>
            </a:br>
            <a:r>
              <a:rPr lang="en-US" b="1" dirty="0" smtClean="0">
                <a:solidFill>
                  <a:srgbClr val="008000"/>
                </a:solidFill>
                <a:effectLst/>
              </a:rPr>
              <a:t>         &lt;countdown-timer&gt;&lt;/countdown-timer&gt;`</a:t>
            </a:r>
            <a:br>
              <a:rPr lang="en-US" b="1" dirty="0" smtClean="0">
                <a:solidFill>
                  <a:srgbClr val="008000"/>
                </a:solidFill>
                <a:effectLst/>
              </a:rPr>
            </a:br>
            <a:r>
              <a:rPr lang="en-US" dirty="0" smtClean="0"/>
              <a:t>})</a:t>
            </a:r>
            <a:br>
              <a:rPr lang="en-US" dirty="0" smtClean="0"/>
            </a:br>
            <a:r>
              <a:rPr lang="en-US" b="1" dirty="0" smtClean="0">
                <a:solidFill>
                  <a:srgbClr val="000080"/>
                </a:solidFill>
                <a:effectLst/>
              </a:rPr>
              <a:t>export class </a:t>
            </a:r>
            <a:r>
              <a:rPr lang="en-US" dirty="0" err="1" smtClean="0"/>
              <a:t>CountdownViewChildParentComponent</a:t>
            </a:r>
            <a:r>
              <a:rPr lang="en-US" dirty="0" smtClean="0"/>
              <a:t> </a:t>
            </a:r>
            <a:r>
              <a:rPr lang="en-US" b="1" dirty="0" smtClean="0">
                <a:solidFill>
                  <a:srgbClr val="000080"/>
                </a:solidFill>
                <a:effectLst/>
              </a:rPr>
              <a:t>implements </a:t>
            </a:r>
            <a:r>
              <a:rPr lang="en-US" dirty="0" err="1" smtClean="0"/>
              <a:t>AfterViewInit</a:t>
            </a:r>
            <a:r>
              <a:rPr lang="en-US" dirty="0" smtClean="0"/>
              <a:t> {</a:t>
            </a:r>
            <a:br>
              <a:rPr lang="en-US" dirty="0" smtClean="0"/>
            </a:br>
            <a:r>
              <a:rPr lang="en-US" dirty="0" smtClean="0"/>
              <a:t>    @</a:t>
            </a:r>
            <a:r>
              <a:rPr lang="en-US" dirty="0" err="1" smtClean="0"/>
              <a:t>ViewChild</a:t>
            </a:r>
            <a:r>
              <a:rPr lang="en-US" dirty="0" smtClean="0"/>
              <a:t>(</a:t>
            </a:r>
            <a:r>
              <a:rPr lang="en-US" dirty="0" err="1" smtClean="0"/>
              <a:t>CountdownTimerComponent</a:t>
            </a:r>
            <a:r>
              <a:rPr lang="en-US" dirty="0" smtClean="0"/>
              <a:t>)</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timerComponent</a:t>
            </a:r>
            <a:r>
              <a:rPr lang="en-US" dirty="0" smtClean="0"/>
              <a:t>: </a:t>
            </a:r>
            <a:r>
              <a:rPr lang="en-US" dirty="0" err="1" smtClean="0"/>
              <a:t>CountdownTimerComponent</a:t>
            </a:r>
            <a:r>
              <a:rPr lang="en-US" dirty="0" smtClean="0"/>
              <a:t>;</a:t>
            </a:r>
            <a:br>
              <a:rPr lang="en-US" dirty="0" smtClean="0"/>
            </a:br>
            <a:r>
              <a:rPr lang="en-US" dirty="0" smtClean="0"/>
              <a:t>    </a:t>
            </a:r>
            <a:r>
              <a:rPr lang="en-US" dirty="0" smtClean="0">
                <a:solidFill>
                  <a:srgbClr val="7A7A43"/>
                </a:solidFill>
                <a:effectLst/>
              </a:rPr>
              <a:t>seconds</a:t>
            </a:r>
            <a:r>
              <a:rPr lang="en-US" dirty="0" smtClean="0"/>
              <a:t>() { </a:t>
            </a:r>
            <a:r>
              <a:rPr lang="en-US" b="1" dirty="0" smtClean="0">
                <a:solidFill>
                  <a:srgbClr val="000080"/>
                </a:solidFill>
                <a:effectLst/>
              </a:rPr>
              <a:t>return </a:t>
            </a:r>
            <a:r>
              <a:rPr lang="en-US" dirty="0" smtClean="0">
                <a:solidFill>
                  <a:srgbClr val="0000FF"/>
                </a:solidFill>
                <a:effectLst/>
              </a:rPr>
              <a:t>0</a:t>
            </a:r>
            <a:r>
              <a:rPr lang="en-US" dirty="0" smtClean="0"/>
              <a:t>; }</a:t>
            </a:r>
            <a:br>
              <a:rPr lang="en-US" dirty="0" smtClean="0"/>
            </a:br>
            <a:r>
              <a:rPr lang="en-US" dirty="0" smtClean="0"/>
              <a:t>    </a:t>
            </a:r>
            <a:r>
              <a:rPr lang="en-US" dirty="0" err="1" smtClean="0">
                <a:solidFill>
                  <a:srgbClr val="7A7A43"/>
                </a:solidFill>
                <a:effectLst/>
              </a:rPr>
              <a:t>ngAfterViewInit</a:t>
            </a:r>
            <a:r>
              <a:rPr lang="en-US" dirty="0" smtClean="0"/>
              <a:t>() { </a:t>
            </a:r>
            <a:r>
              <a:rPr lang="en-US" i="1" dirty="0" err="1" smtClean="0">
                <a:effectLst/>
              </a:rPr>
              <a:t>setTimeout</a:t>
            </a:r>
            <a:r>
              <a:rPr lang="en-US" dirty="0" smtClean="0"/>
              <a:t>(() =&gt; </a:t>
            </a:r>
          </a:p>
          <a:p>
            <a:r>
              <a:rPr lang="en-US" b="1" dirty="0">
                <a:solidFill>
                  <a:srgbClr val="000080"/>
                </a:solidFill>
                <a:effectLst/>
              </a:rPr>
              <a:t>	</a:t>
            </a:r>
            <a:r>
              <a:rPr lang="en-US" b="1" dirty="0" smtClean="0">
                <a:solidFill>
                  <a:srgbClr val="000080"/>
                </a:solidFill>
                <a:effectLst/>
              </a:rPr>
              <a:t>				</a:t>
            </a:r>
            <a:r>
              <a:rPr lang="en-US" b="1" dirty="0" err="1" smtClean="0">
                <a:solidFill>
                  <a:srgbClr val="000080"/>
                </a:solidFill>
                <a:effectLst/>
              </a:rPr>
              <a:t>this</a:t>
            </a:r>
            <a:r>
              <a:rPr lang="en-US" dirty="0" err="1" smtClean="0"/>
              <a:t>.</a:t>
            </a:r>
            <a:r>
              <a:rPr lang="en-US" dirty="0" err="1" smtClean="0">
                <a:solidFill>
                  <a:srgbClr val="7A7A43"/>
                </a:solidFill>
                <a:effectLst/>
              </a:rPr>
              <a:t>seconds</a:t>
            </a:r>
            <a:r>
              <a:rPr lang="en-US" dirty="0" smtClean="0">
                <a:solidFill>
                  <a:srgbClr val="7A7A43"/>
                </a:solidFill>
                <a:effectLst/>
              </a:rPr>
              <a:t> </a:t>
            </a:r>
            <a:r>
              <a:rPr lang="en-US" dirty="0" smtClean="0"/>
              <a:t>= () =&gt; </a:t>
            </a:r>
            <a:r>
              <a:rPr lang="en-US" b="1" dirty="0" err="1" smtClean="0">
                <a:solidFill>
                  <a:srgbClr val="000080"/>
                </a:solidFill>
                <a:effectLst/>
              </a:rPr>
              <a:t>this</a:t>
            </a:r>
            <a:r>
              <a:rPr lang="en-US" dirty="0" err="1" smtClean="0"/>
              <a:t>.</a:t>
            </a:r>
            <a:r>
              <a:rPr lang="en-US" b="1" dirty="0" err="1" smtClean="0">
                <a:solidFill>
                  <a:srgbClr val="660E7A"/>
                </a:solidFill>
                <a:effectLst/>
              </a:rPr>
              <a:t>timerComponent</a:t>
            </a:r>
            <a:r>
              <a:rPr lang="en-US" dirty="0" err="1" smtClean="0"/>
              <a:t>.seconds</a:t>
            </a:r>
            <a:r>
              <a:rPr lang="en-US" dirty="0" smtClean="0"/>
              <a:t>, </a:t>
            </a:r>
            <a:r>
              <a:rPr lang="en-US" dirty="0" smtClean="0">
                <a:solidFill>
                  <a:srgbClr val="0000FF"/>
                </a:solidFill>
                <a:effectLst/>
              </a:rPr>
              <a:t>0</a:t>
            </a:r>
            <a:r>
              <a:rPr lang="en-US" dirty="0" smtClean="0"/>
              <a:t>); }</a:t>
            </a:r>
            <a:br>
              <a:rPr lang="en-US" dirty="0" smtClean="0"/>
            </a:br>
            <a:r>
              <a:rPr lang="en-US" dirty="0" smtClean="0"/>
              <a:t>    </a:t>
            </a:r>
            <a:r>
              <a:rPr lang="en-US" dirty="0" smtClean="0">
                <a:solidFill>
                  <a:srgbClr val="7A7A43"/>
                </a:solidFill>
                <a:effectLst/>
              </a:rPr>
              <a:t>start</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timerComponent</a:t>
            </a:r>
            <a:r>
              <a:rPr lang="en-US" dirty="0" err="1" smtClean="0"/>
              <a:t>.start</a:t>
            </a:r>
            <a:r>
              <a:rPr lang="en-US" dirty="0" smtClean="0"/>
              <a:t>(); }</a:t>
            </a:r>
            <a:br>
              <a:rPr lang="en-US" dirty="0" smtClean="0"/>
            </a:br>
            <a:r>
              <a:rPr lang="en-US" dirty="0" smtClean="0"/>
              <a:t>    </a:t>
            </a:r>
            <a:r>
              <a:rPr lang="en-US" dirty="0" smtClean="0">
                <a:solidFill>
                  <a:srgbClr val="7A7A43"/>
                </a:solidFill>
                <a:effectLst/>
              </a:rPr>
              <a:t>stop</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timerComponent</a:t>
            </a:r>
            <a:r>
              <a:rPr lang="en-US" dirty="0" err="1" smtClean="0"/>
              <a:t>.stop</a:t>
            </a:r>
            <a:r>
              <a:rPr lang="en-US" dirty="0" smtClean="0"/>
              <a:t>(); }</a:t>
            </a:r>
            <a:br>
              <a:rPr lang="en-US" dirty="0" smtClean="0"/>
            </a:br>
            <a:r>
              <a:rPr lang="en-US" dirty="0" smtClean="0"/>
              <a:t>}</a:t>
            </a:r>
            <a:endParaRPr lang="en-US" dirty="0"/>
          </a:p>
        </p:txBody>
      </p:sp>
      <p:pic>
        <p:nvPicPr>
          <p:cNvPr id="5" name="Picture 4"/>
          <p:cNvPicPr>
            <a:picLocks noChangeAspect="1"/>
          </p:cNvPicPr>
          <p:nvPr/>
        </p:nvPicPr>
        <p:blipFill>
          <a:blip r:embed="rId3"/>
          <a:stretch>
            <a:fillRect/>
          </a:stretch>
        </p:blipFill>
        <p:spPr>
          <a:xfrm>
            <a:off x="5994495" y="1322844"/>
            <a:ext cx="3149505" cy="2654300"/>
          </a:xfrm>
          <a:prstGeom prst="rect">
            <a:avLst/>
          </a:prstGeom>
        </p:spPr>
      </p:pic>
    </p:spTree>
    <p:extLst>
      <p:ext uri="{BB962C8B-B14F-4D97-AF65-F5344CB8AC3E}">
        <p14:creationId xmlns:p14="http://schemas.microsoft.com/office/powerpoint/2010/main" val="371331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a:t>
            </a:r>
            <a:r>
              <a:rPr lang="en-US" dirty="0" smtClean="0"/>
              <a:t>service</a:t>
            </a:r>
            <a:endParaRPr lang="en-US" dirty="0"/>
          </a:p>
        </p:txBody>
      </p:sp>
      <p:sp>
        <p:nvSpPr>
          <p:cNvPr id="4" name="Rectangle 3"/>
          <p:cNvSpPr/>
          <p:nvPr/>
        </p:nvSpPr>
        <p:spPr>
          <a:xfrm>
            <a:off x="508000" y="1353046"/>
            <a:ext cx="7734300" cy="4801315"/>
          </a:xfrm>
          <a:prstGeom prst="rect">
            <a:avLst/>
          </a:prstGeom>
        </p:spPr>
        <p:txBody>
          <a:bodyPr wrap="square">
            <a:spAutoFit/>
          </a:bodyPr>
          <a:lstStyle/>
          <a:p>
            <a:r>
              <a:rPr lang="en-US" dirty="0" smtClean="0"/>
              <a:t>@Injectable()</a:t>
            </a:r>
            <a:br>
              <a:rPr lang="en-US" dirty="0" smtClean="0"/>
            </a:br>
            <a:r>
              <a:rPr lang="en-US" b="1" dirty="0" smtClean="0">
                <a:solidFill>
                  <a:srgbClr val="000080"/>
                </a:solidFill>
                <a:effectLst/>
              </a:rPr>
              <a:t>export class </a:t>
            </a:r>
            <a:r>
              <a:rPr lang="en-US" dirty="0" err="1" smtClean="0"/>
              <a:t>MissionService</a:t>
            </a:r>
            <a:r>
              <a:rPr lang="en-US" dirty="0" smtClean="0"/>
              <a:t> {</a:t>
            </a:r>
            <a:br>
              <a:rPr lang="en-US" dirty="0" smtClean="0"/>
            </a:br>
            <a:r>
              <a:rPr lang="en-US" dirty="0" smtClean="0"/>
              <a:t>    </a:t>
            </a:r>
            <a:r>
              <a:rPr lang="en-US" i="1" dirty="0" smtClean="0">
                <a:solidFill>
                  <a:srgbClr val="808080"/>
                </a:solidFill>
                <a:effectLst/>
              </a:rPr>
              <a:t>// Observable string sources</a:t>
            </a:r>
            <a:br>
              <a:rPr lang="en-US" i="1" dirty="0" smtClean="0">
                <a:solidFill>
                  <a:srgbClr val="808080"/>
                </a:solidFill>
                <a:effectLst/>
              </a:rPr>
            </a:br>
            <a:r>
              <a:rPr lang="en-US" i="1" dirty="0" smtClean="0">
                <a:solidFill>
                  <a:srgbClr val="808080"/>
                </a:solidFill>
                <a:effectLst/>
              </a:rPr>
              <a:t>    </a:t>
            </a:r>
            <a:r>
              <a:rPr lang="en-US" b="1" dirty="0" smtClean="0">
                <a:solidFill>
                  <a:srgbClr val="000080"/>
                </a:solidFill>
                <a:effectLst/>
              </a:rPr>
              <a:t>private </a:t>
            </a:r>
            <a:r>
              <a:rPr lang="en-US" b="1" dirty="0" err="1" smtClean="0">
                <a:solidFill>
                  <a:srgbClr val="660E7A"/>
                </a:solidFill>
                <a:effectLst/>
              </a:rPr>
              <a:t>missionAnnouncedSource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missionConfirmedSource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i="1" dirty="0" smtClean="0">
                <a:solidFill>
                  <a:srgbClr val="808080"/>
                </a:solidFill>
                <a:effectLst/>
              </a:rPr>
              <a:t>// Observable string streams</a:t>
            </a:r>
            <a:br>
              <a:rPr lang="en-US" i="1" dirty="0" smtClean="0">
                <a:solidFill>
                  <a:srgbClr val="808080"/>
                </a:solidFill>
                <a:effectLst/>
              </a:rPr>
            </a:br>
            <a:r>
              <a:rPr lang="en-US" i="1" dirty="0" smtClean="0">
                <a:solidFill>
                  <a:srgbClr val="808080"/>
                </a:solidFill>
                <a:effectLst/>
              </a:rPr>
              <a:t>    </a:t>
            </a:r>
            <a:r>
              <a:rPr lang="en-US" b="1" dirty="0" err="1" smtClean="0">
                <a:solidFill>
                  <a:srgbClr val="660E7A"/>
                </a:solidFill>
                <a:effectLst/>
              </a:rPr>
              <a:t>missionAnnounced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b="1" dirty="0" err="1" smtClean="0">
                <a:solidFill>
                  <a:srgbClr val="660E7A"/>
                </a:solidFill>
                <a:effectLst/>
              </a:rPr>
              <a:t>missionConfirmed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i="1" dirty="0" smtClean="0">
                <a:solidFill>
                  <a:srgbClr val="808080"/>
                </a:solidFill>
                <a:effectLst/>
              </a:rPr>
              <a:t>// Service message commands</a:t>
            </a:r>
            <a:br>
              <a:rPr lang="en-US" i="1" dirty="0" smtClean="0">
                <a:solidFill>
                  <a:srgbClr val="808080"/>
                </a:solidFill>
                <a:effectLst/>
              </a:rPr>
            </a:br>
            <a:r>
              <a:rPr lang="en-US" i="1" dirty="0" smtClean="0">
                <a:solidFill>
                  <a:srgbClr val="808080"/>
                </a:solidFill>
                <a:effectLst/>
              </a:rPr>
              <a:t>    </a:t>
            </a:r>
            <a:r>
              <a:rPr lang="en-US" dirty="0" err="1" smtClean="0">
                <a:solidFill>
                  <a:srgbClr val="7A7A43"/>
                </a:solidFill>
                <a:effectLst/>
              </a:rPr>
              <a:t>announceMission</a:t>
            </a:r>
            <a:r>
              <a:rPr lang="en-US" dirty="0" smtClean="0"/>
              <a:t>(mission: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next</a:t>
            </a:r>
            <a:r>
              <a:rPr lang="en-US" dirty="0" smtClean="0"/>
              <a:t>(mission);</a:t>
            </a:r>
            <a:br>
              <a:rPr lang="en-US" dirty="0" smtClean="0"/>
            </a:br>
            <a:r>
              <a:rPr lang="en-US" dirty="0" smtClean="0"/>
              <a:t>    }</a:t>
            </a:r>
            <a:br>
              <a:rPr lang="en-US" dirty="0" smtClean="0"/>
            </a:br>
            <a:r>
              <a:rPr lang="en-US" dirty="0" smtClean="0"/>
              <a:t>    </a:t>
            </a:r>
            <a:r>
              <a:rPr lang="en-US" dirty="0" err="1" smtClean="0">
                <a:solidFill>
                  <a:srgbClr val="7A7A43"/>
                </a:solidFill>
                <a:effectLst/>
              </a:rPr>
              <a:t>confirmMission</a:t>
            </a:r>
            <a:r>
              <a:rPr lang="en-US" dirty="0" smtClean="0"/>
              <a:t>(astronaut: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next</a:t>
            </a:r>
            <a:r>
              <a:rPr lang="en-US" dirty="0" smtClean="0"/>
              <a:t>(astronaut);</a:t>
            </a:r>
            <a:br>
              <a:rPr lang="en-US" dirty="0" smtClean="0"/>
            </a:br>
            <a:r>
              <a:rPr lang="en-US" dirty="0" smtClean="0"/>
              <a:t>    }</a:t>
            </a:r>
            <a:br>
              <a:rPr lang="en-US" dirty="0" smtClean="0"/>
            </a:br>
            <a:r>
              <a:rPr lang="en-US" dirty="0" smtClean="0"/>
              <a:t>}</a:t>
            </a:r>
            <a:br>
              <a:rPr lang="en-US" dirty="0" smtClean="0"/>
            </a:br>
            <a:endParaRPr lang="en-US" dirty="0"/>
          </a:p>
        </p:txBody>
      </p:sp>
    </p:spTree>
    <p:extLst>
      <p:ext uri="{BB962C8B-B14F-4D97-AF65-F5344CB8AC3E}">
        <p14:creationId xmlns:p14="http://schemas.microsoft.com/office/powerpoint/2010/main" val="4627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a:t>
            </a:r>
            <a:r>
              <a:rPr lang="en-US" dirty="0" smtClean="0"/>
              <a:t>service</a:t>
            </a:r>
            <a:endParaRPr lang="en-US" dirty="0"/>
          </a:p>
        </p:txBody>
      </p:sp>
      <p:sp>
        <p:nvSpPr>
          <p:cNvPr id="4" name="Rectangle 3"/>
          <p:cNvSpPr/>
          <p:nvPr/>
        </p:nvSpPr>
        <p:spPr>
          <a:xfrm>
            <a:off x="507999" y="1865532"/>
            <a:ext cx="7734300" cy="4801315"/>
          </a:xfrm>
          <a:prstGeom prst="rect">
            <a:avLst/>
          </a:prstGeom>
        </p:spPr>
        <p:txBody>
          <a:bodyPr wrap="square">
            <a:spAutoFit/>
          </a:bodyPr>
          <a:lstStyle/>
          <a:p>
            <a:r>
              <a:rPr lang="en-US" dirty="0" smtClean="0"/>
              <a:t>@Injectable()</a:t>
            </a:r>
            <a:br>
              <a:rPr lang="en-US" dirty="0" smtClean="0"/>
            </a:br>
            <a:r>
              <a:rPr lang="en-US" b="1" dirty="0" smtClean="0">
                <a:solidFill>
                  <a:srgbClr val="000080"/>
                </a:solidFill>
                <a:effectLst/>
              </a:rPr>
              <a:t>export class </a:t>
            </a:r>
            <a:r>
              <a:rPr lang="en-US" dirty="0" err="1" smtClean="0"/>
              <a:t>MissionService</a:t>
            </a:r>
            <a:r>
              <a:rPr lang="en-US" dirty="0" smtClean="0"/>
              <a:t> {</a:t>
            </a:r>
            <a:br>
              <a:rPr lang="en-US" dirty="0" smtClean="0"/>
            </a:br>
            <a:r>
              <a:rPr lang="en-US" dirty="0" smtClean="0"/>
              <a:t>    </a:t>
            </a:r>
            <a:r>
              <a:rPr lang="en-US" i="1" dirty="0" smtClean="0">
                <a:solidFill>
                  <a:srgbClr val="808080"/>
                </a:solidFill>
                <a:effectLst/>
              </a:rPr>
              <a:t>// Observable string sources</a:t>
            </a:r>
            <a:br>
              <a:rPr lang="en-US" i="1" dirty="0" smtClean="0">
                <a:solidFill>
                  <a:srgbClr val="808080"/>
                </a:solidFill>
                <a:effectLst/>
              </a:rPr>
            </a:br>
            <a:r>
              <a:rPr lang="en-US" i="1" dirty="0" smtClean="0">
                <a:solidFill>
                  <a:srgbClr val="808080"/>
                </a:solidFill>
                <a:effectLst/>
              </a:rPr>
              <a:t>    </a:t>
            </a:r>
            <a:r>
              <a:rPr lang="en-US" b="1" dirty="0" smtClean="0">
                <a:solidFill>
                  <a:srgbClr val="000080"/>
                </a:solidFill>
                <a:effectLst/>
              </a:rPr>
              <a:t>private </a:t>
            </a:r>
            <a:r>
              <a:rPr lang="en-US" b="1" dirty="0" err="1" smtClean="0">
                <a:solidFill>
                  <a:srgbClr val="660E7A"/>
                </a:solidFill>
                <a:effectLst/>
              </a:rPr>
              <a:t>missionAnnouncedSource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missionConfirmedSource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i="1" dirty="0" smtClean="0">
                <a:solidFill>
                  <a:srgbClr val="808080"/>
                </a:solidFill>
                <a:effectLst/>
              </a:rPr>
              <a:t>// Observable string streams</a:t>
            </a:r>
            <a:br>
              <a:rPr lang="en-US" i="1" dirty="0" smtClean="0">
                <a:solidFill>
                  <a:srgbClr val="808080"/>
                </a:solidFill>
                <a:effectLst/>
              </a:rPr>
            </a:br>
            <a:r>
              <a:rPr lang="en-US" i="1" dirty="0" smtClean="0">
                <a:solidFill>
                  <a:srgbClr val="808080"/>
                </a:solidFill>
                <a:effectLst/>
              </a:rPr>
              <a:t>    </a:t>
            </a:r>
            <a:r>
              <a:rPr lang="en-US" b="1" dirty="0" err="1" smtClean="0">
                <a:solidFill>
                  <a:srgbClr val="660E7A"/>
                </a:solidFill>
                <a:effectLst/>
              </a:rPr>
              <a:t>missionAnnounced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b="1" dirty="0" err="1" smtClean="0">
                <a:solidFill>
                  <a:srgbClr val="660E7A"/>
                </a:solidFill>
                <a:effectLst/>
              </a:rPr>
              <a:t>missionConfirmed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i="1" dirty="0" smtClean="0">
                <a:solidFill>
                  <a:srgbClr val="808080"/>
                </a:solidFill>
                <a:effectLst/>
              </a:rPr>
              <a:t>// Service message commands</a:t>
            </a:r>
            <a:br>
              <a:rPr lang="en-US" i="1" dirty="0" smtClean="0">
                <a:solidFill>
                  <a:srgbClr val="808080"/>
                </a:solidFill>
                <a:effectLst/>
              </a:rPr>
            </a:br>
            <a:r>
              <a:rPr lang="en-US" i="1" dirty="0" smtClean="0">
                <a:solidFill>
                  <a:srgbClr val="808080"/>
                </a:solidFill>
                <a:effectLst/>
              </a:rPr>
              <a:t>    </a:t>
            </a:r>
            <a:r>
              <a:rPr lang="en-US" dirty="0" err="1" smtClean="0">
                <a:solidFill>
                  <a:srgbClr val="7A7A43"/>
                </a:solidFill>
                <a:effectLst/>
              </a:rPr>
              <a:t>announceMission</a:t>
            </a:r>
            <a:r>
              <a:rPr lang="en-US" dirty="0" smtClean="0"/>
              <a:t>(mission: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next</a:t>
            </a:r>
            <a:r>
              <a:rPr lang="en-US" dirty="0" smtClean="0"/>
              <a:t>(mission);</a:t>
            </a:r>
            <a:br>
              <a:rPr lang="en-US" dirty="0" smtClean="0"/>
            </a:br>
            <a:r>
              <a:rPr lang="en-US" dirty="0" smtClean="0"/>
              <a:t>    }</a:t>
            </a:r>
            <a:br>
              <a:rPr lang="en-US" dirty="0" smtClean="0"/>
            </a:br>
            <a:r>
              <a:rPr lang="en-US" dirty="0" smtClean="0"/>
              <a:t>    </a:t>
            </a:r>
            <a:r>
              <a:rPr lang="en-US" dirty="0" err="1" smtClean="0">
                <a:solidFill>
                  <a:srgbClr val="7A7A43"/>
                </a:solidFill>
                <a:effectLst/>
              </a:rPr>
              <a:t>confirmMission</a:t>
            </a:r>
            <a:r>
              <a:rPr lang="en-US" dirty="0" smtClean="0"/>
              <a:t>(astronaut: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next</a:t>
            </a:r>
            <a:r>
              <a:rPr lang="en-US" dirty="0" smtClean="0"/>
              <a:t>(astronaut);</a:t>
            </a:r>
            <a:br>
              <a:rPr lang="en-US" dirty="0" smtClean="0"/>
            </a:br>
            <a:r>
              <a:rPr lang="en-US" dirty="0" smtClean="0"/>
              <a:t>    }</a:t>
            </a:r>
            <a:br>
              <a:rPr lang="en-US" dirty="0" smtClean="0"/>
            </a:br>
            <a:r>
              <a:rPr lang="en-US" dirty="0" smtClean="0"/>
              <a:t>}</a:t>
            </a:r>
            <a:br>
              <a:rPr lang="en-US" dirty="0" smtClean="0"/>
            </a:br>
            <a:endParaRPr lang="en-US" dirty="0"/>
          </a:p>
        </p:txBody>
      </p:sp>
      <p:sp>
        <p:nvSpPr>
          <p:cNvPr id="3" name="Rectangle 2"/>
          <p:cNvSpPr/>
          <p:nvPr/>
        </p:nvSpPr>
        <p:spPr>
          <a:xfrm>
            <a:off x="507999" y="1000036"/>
            <a:ext cx="8372411" cy="923330"/>
          </a:xfrm>
          <a:prstGeom prst="rect">
            <a:avLst/>
          </a:prstGeom>
        </p:spPr>
        <p:txBody>
          <a:bodyPr wrap="square">
            <a:spAutoFit/>
          </a:bodyPr>
          <a:lstStyle/>
          <a:p>
            <a:r>
              <a:rPr lang="en-US" dirty="0" smtClean="0"/>
              <a:t>A parent component and its children share a service whose interface enables bi-directional communication within the family.</a:t>
            </a:r>
          </a:p>
          <a:p>
            <a:endParaRPr lang="en-US" dirty="0"/>
          </a:p>
        </p:txBody>
      </p:sp>
    </p:spTree>
    <p:extLst>
      <p:ext uri="{BB962C8B-B14F-4D97-AF65-F5344CB8AC3E}">
        <p14:creationId xmlns:p14="http://schemas.microsoft.com/office/powerpoint/2010/main" val="4196586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service</a:t>
            </a:r>
          </a:p>
        </p:txBody>
      </p:sp>
      <p:sp>
        <p:nvSpPr>
          <p:cNvPr id="6" name="Rectangle 5"/>
          <p:cNvSpPr/>
          <p:nvPr/>
        </p:nvSpPr>
        <p:spPr>
          <a:xfrm>
            <a:off x="557852" y="1051778"/>
            <a:ext cx="11336203" cy="5509201"/>
          </a:xfrm>
          <a:prstGeom prst="rect">
            <a:avLst/>
          </a:prstGeom>
        </p:spPr>
        <p:txBody>
          <a:bodyPr wrap="square">
            <a:spAutoFit/>
          </a:bodyPr>
          <a:lstStyle/>
          <a:p>
            <a:r>
              <a:rPr lang="en-US" sz="1600" dirty="0" smtClean="0"/>
              <a:t>@Component({</a:t>
            </a:r>
            <a:br>
              <a:rPr lang="en-US" sz="1600" dirty="0" smtClean="0"/>
            </a:br>
            <a:r>
              <a:rPr lang="en-US" sz="1600" dirty="0" smtClean="0"/>
              <a:t>    </a:t>
            </a:r>
            <a:r>
              <a:rPr lang="en-US" sz="1600" b="1" dirty="0" smtClean="0">
                <a:solidFill>
                  <a:srgbClr val="660E7A"/>
                </a:solidFill>
                <a:effectLst/>
              </a:rPr>
              <a:t>selector</a:t>
            </a:r>
            <a:r>
              <a:rPr lang="en-US" sz="1600" dirty="0" smtClean="0"/>
              <a:t>: </a:t>
            </a:r>
            <a:r>
              <a:rPr lang="en-US" sz="1600" b="1" dirty="0" smtClean="0">
                <a:solidFill>
                  <a:srgbClr val="008000"/>
                </a:solidFill>
                <a:effectLst/>
              </a:rPr>
              <a:t>'mission-control'</a:t>
            </a:r>
            <a:r>
              <a:rPr lang="en-US" sz="1600" dirty="0" smtClean="0"/>
              <a:t>,</a:t>
            </a:r>
            <a:br>
              <a:rPr lang="en-US" sz="1600" dirty="0" smtClean="0"/>
            </a:br>
            <a:r>
              <a:rPr lang="en-US" sz="1600" dirty="0" smtClean="0"/>
              <a:t>    </a:t>
            </a:r>
            <a:r>
              <a:rPr lang="en-US" sz="1600" b="1" dirty="0" smtClean="0">
                <a:solidFill>
                  <a:srgbClr val="660E7A"/>
                </a:solidFill>
                <a:effectLst/>
              </a:rPr>
              <a:t>template</a:t>
            </a:r>
            <a:r>
              <a:rPr lang="en-US" sz="1600" dirty="0" smtClean="0"/>
              <a:t>: </a:t>
            </a:r>
            <a:r>
              <a:rPr lang="en-US" sz="1600" b="1" dirty="0" smtClean="0">
                <a:solidFill>
                  <a:srgbClr val="008000"/>
                </a:solidFill>
                <a:effectLst/>
              </a:rPr>
              <a:t>`&lt;h2&gt;Mission Control&lt;/h2&gt;</a:t>
            </a:r>
            <a:br>
              <a:rPr lang="en-US" sz="1600" b="1" dirty="0" smtClean="0">
                <a:solidFill>
                  <a:srgbClr val="008000"/>
                </a:solidFill>
                <a:effectLst/>
              </a:rPr>
            </a:br>
            <a:r>
              <a:rPr lang="en-US" sz="1600" b="1" dirty="0" smtClean="0">
                <a:solidFill>
                  <a:srgbClr val="008000"/>
                </a:solidFill>
                <a:effectLst/>
              </a:rPr>
              <a:t>    &lt;button (click)="</a:t>
            </a:r>
            <a:r>
              <a:rPr lang="en-US" sz="1600" b="1" dirty="0" smtClean="0">
                <a:solidFill>
                  <a:srgbClr val="7A7A43"/>
                </a:solidFill>
                <a:effectLst/>
              </a:rPr>
              <a:t>announce</a:t>
            </a:r>
            <a:r>
              <a:rPr lang="en-US" sz="1600" b="1" dirty="0" smtClean="0">
                <a:solidFill>
                  <a:srgbClr val="008000"/>
                </a:solidFill>
                <a:effectLst/>
              </a:rPr>
              <a:t>()"&gt;Announce mission&lt;/button&gt;</a:t>
            </a:r>
            <a:br>
              <a:rPr lang="en-US" sz="1600" b="1" dirty="0" smtClean="0">
                <a:solidFill>
                  <a:srgbClr val="008000"/>
                </a:solidFill>
                <a:effectLst/>
              </a:rPr>
            </a:br>
            <a:r>
              <a:rPr lang="en-US" sz="1600" b="1" dirty="0" smtClean="0">
                <a:solidFill>
                  <a:srgbClr val="008000"/>
                </a:solidFill>
                <a:effectLst/>
              </a:rPr>
              <a:t>    &lt;my-astronaut *</a:t>
            </a:r>
            <a:r>
              <a:rPr lang="en-US" sz="1600" b="1" dirty="0" err="1" smtClean="0">
                <a:solidFill>
                  <a:srgbClr val="008000"/>
                </a:solidFill>
                <a:effectLst/>
              </a:rPr>
              <a:t>ngFor</a:t>
            </a:r>
            <a:r>
              <a:rPr lang="en-US" sz="1600" b="1" dirty="0" smtClean="0">
                <a:solidFill>
                  <a:srgbClr val="008000"/>
                </a:solidFill>
                <a:effectLst/>
              </a:rPr>
              <a:t>="let astronaut of </a:t>
            </a:r>
            <a:r>
              <a:rPr lang="en-US" sz="1600" b="1" dirty="0" smtClean="0">
                <a:solidFill>
                  <a:srgbClr val="660E7A"/>
                </a:solidFill>
                <a:effectLst/>
              </a:rPr>
              <a:t>astronauts</a:t>
            </a:r>
            <a:r>
              <a:rPr lang="en-US" sz="1600" b="1" dirty="0" smtClean="0">
                <a:solidFill>
                  <a:srgbClr val="008000"/>
                </a:solidFill>
                <a:effectLst/>
              </a:rPr>
              <a:t>"</a:t>
            </a:r>
            <a:br>
              <a:rPr lang="en-US" sz="1600" b="1" dirty="0" smtClean="0">
                <a:solidFill>
                  <a:srgbClr val="008000"/>
                </a:solidFill>
                <a:effectLst/>
              </a:rPr>
            </a:br>
            <a:r>
              <a:rPr lang="en-US" sz="1600" b="1" dirty="0" smtClean="0">
                <a:solidFill>
                  <a:srgbClr val="008000"/>
                </a:solidFill>
                <a:effectLst/>
              </a:rPr>
              <a:t>      [astronaut]="</a:t>
            </a:r>
            <a:r>
              <a:rPr lang="en-US" sz="1600" b="1" dirty="0" smtClean="0">
                <a:solidFill>
                  <a:srgbClr val="660E7A"/>
                </a:solidFill>
                <a:effectLst/>
              </a:rPr>
              <a:t>astronaut</a:t>
            </a:r>
            <a:r>
              <a:rPr lang="en-US" sz="1600" b="1" dirty="0" smtClean="0">
                <a:solidFill>
                  <a:srgbClr val="008000"/>
                </a:solidFill>
                <a:effectLst/>
              </a:rPr>
              <a:t>”&gt;&lt;/my-astronaut&gt;</a:t>
            </a:r>
            <a:br>
              <a:rPr lang="en-US" sz="1600" b="1" dirty="0" smtClean="0">
                <a:solidFill>
                  <a:srgbClr val="008000"/>
                </a:solidFill>
                <a:effectLst/>
              </a:rPr>
            </a:br>
            <a:r>
              <a:rPr lang="en-US" sz="1600" b="1" dirty="0" smtClean="0">
                <a:solidFill>
                  <a:srgbClr val="008000"/>
                </a:solidFill>
                <a:effectLst/>
              </a:rPr>
              <a:t>    &lt;h3&gt;History&lt;/h3&gt;</a:t>
            </a:r>
            <a:br>
              <a:rPr lang="en-US" sz="1600" b="1" dirty="0" smtClean="0">
                <a:solidFill>
                  <a:srgbClr val="008000"/>
                </a:solidFill>
                <a:effectLst/>
              </a:rPr>
            </a:br>
            <a:r>
              <a:rPr lang="en-US" sz="1600" b="1" dirty="0" smtClean="0">
                <a:solidFill>
                  <a:srgbClr val="008000"/>
                </a:solidFill>
                <a:effectLst/>
              </a:rPr>
              <a:t>    &lt;</a:t>
            </a:r>
            <a:r>
              <a:rPr lang="en-US" sz="1600" b="1" dirty="0" err="1" smtClean="0">
                <a:solidFill>
                  <a:srgbClr val="008000"/>
                </a:solidFill>
                <a:effectLst/>
              </a:rPr>
              <a:t>ul</a:t>
            </a:r>
            <a:r>
              <a:rPr lang="en-US" sz="1600" b="1" dirty="0" smtClean="0">
                <a:solidFill>
                  <a:srgbClr val="008000"/>
                </a:solidFill>
                <a:effectLst/>
              </a:rPr>
              <a:t>&gt;&lt;li *</a:t>
            </a:r>
            <a:r>
              <a:rPr lang="en-US" sz="1600" b="1" dirty="0" err="1" smtClean="0">
                <a:solidFill>
                  <a:srgbClr val="008000"/>
                </a:solidFill>
                <a:effectLst/>
              </a:rPr>
              <a:t>ngFor</a:t>
            </a:r>
            <a:r>
              <a:rPr lang="en-US" sz="1600" b="1" dirty="0" smtClean="0">
                <a:solidFill>
                  <a:srgbClr val="008000"/>
                </a:solidFill>
                <a:effectLst/>
              </a:rPr>
              <a:t>="let event of </a:t>
            </a:r>
            <a:r>
              <a:rPr lang="en-US" sz="1600" b="1" i="1" dirty="0" smtClean="0">
                <a:solidFill>
                  <a:srgbClr val="660E7A"/>
                </a:solidFill>
                <a:effectLst/>
              </a:rPr>
              <a:t>history</a:t>
            </a:r>
            <a:r>
              <a:rPr lang="en-US" sz="1600" b="1" dirty="0" smtClean="0">
                <a:solidFill>
                  <a:srgbClr val="008000"/>
                </a:solidFill>
                <a:effectLst/>
              </a:rPr>
              <a:t>"&gt;{{</a:t>
            </a:r>
            <a:r>
              <a:rPr lang="en-US" sz="1600" b="1" dirty="0" smtClean="0">
                <a:solidFill>
                  <a:srgbClr val="660E7A"/>
                </a:solidFill>
                <a:effectLst/>
              </a:rPr>
              <a:t>event</a:t>
            </a:r>
            <a:r>
              <a:rPr lang="en-US" sz="1600" b="1" dirty="0" smtClean="0">
                <a:solidFill>
                  <a:srgbClr val="008000"/>
                </a:solidFill>
                <a:effectLst/>
              </a:rPr>
              <a:t>}}&lt;/li&gt;&lt;/</a:t>
            </a:r>
            <a:r>
              <a:rPr lang="en-US" sz="1600" b="1" dirty="0" err="1" smtClean="0">
                <a:solidFill>
                  <a:srgbClr val="008000"/>
                </a:solidFill>
                <a:effectLst/>
              </a:rPr>
              <a:t>ul</a:t>
            </a:r>
            <a:r>
              <a:rPr lang="en-US" sz="1600" b="1" dirty="0" smtClean="0">
                <a:solidFill>
                  <a:srgbClr val="008000"/>
                </a:solidFill>
                <a:effectLst/>
              </a:rPr>
              <a:t>&gt;`</a:t>
            </a:r>
            <a:r>
              <a:rPr lang="en-US" sz="1600" dirty="0" smtClean="0"/>
              <a:t>})</a:t>
            </a:r>
            <a:br>
              <a:rPr lang="en-US" sz="1600" dirty="0" smtClean="0"/>
            </a:br>
            <a:r>
              <a:rPr lang="en-US" sz="1600" b="1" dirty="0" smtClean="0">
                <a:solidFill>
                  <a:srgbClr val="000080"/>
                </a:solidFill>
                <a:effectLst/>
              </a:rPr>
              <a:t>export class </a:t>
            </a:r>
            <a:r>
              <a:rPr lang="en-US" sz="1600" dirty="0" err="1" smtClean="0"/>
              <a:t>MissionControlComponent</a:t>
            </a:r>
            <a:r>
              <a:rPr lang="en-US" sz="1600" dirty="0" smtClean="0"/>
              <a:t> {</a:t>
            </a:r>
            <a:br>
              <a:rPr lang="en-US" sz="1600" dirty="0" smtClean="0"/>
            </a:br>
            <a:r>
              <a:rPr lang="en-US" sz="1600" dirty="0" smtClean="0"/>
              <a:t>    </a:t>
            </a:r>
            <a:r>
              <a:rPr lang="en-US" sz="1600" b="1" dirty="0" smtClean="0">
                <a:solidFill>
                  <a:srgbClr val="660E7A"/>
                </a:solidFill>
                <a:effectLst/>
              </a:rPr>
              <a:t>astronauts </a:t>
            </a:r>
            <a:r>
              <a:rPr lang="en-US" sz="1600" dirty="0" smtClean="0"/>
              <a:t>= [</a:t>
            </a:r>
            <a:r>
              <a:rPr lang="en-US" sz="1600" b="1" dirty="0" smtClean="0">
                <a:solidFill>
                  <a:srgbClr val="008000"/>
                </a:solidFill>
                <a:effectLst/>
              </a:rPr>
              <a:t>'Lovell'</a:t>
            </a:r>
            <a:r>
              <a:rPr lang="en-US" sz="1600" dirty="0" smtClean="0"/>
              <a:t>, </a:t>
            </a:r>
            <a:r>
              <a:rPr lang="en-US" sz="1600" b="1" dirty="0" smtClean="0">
                <a:solidFill>
                  <a:srgbClr val="008000"/>
                </a:solidFill>
                <a:effectLst/>
              </a:rPr>
              <a:t>'</a:t>
            </a:r>
            <a:r>
              <a:rPr lang="en-US" sz="1600" b="1" dirty="0" err="1" smtClean="0">
                <a:solidFill>
                  <a:srgbClr val="008000"/>
                </a:solidFill>
                <a:effectLst/>
              </a:rPr>
              <a:t>Swigert</a:t>
            </a:r>
            <a:r>
              <a:rPr lang="en-US" sz="1600" b="1" dirty="0" smtClean="0">
                <a:solidFill>
                  <a:srgbClr val="008000"/>
                </a:solidFill>
                <a:effectLst/>
              </a:rPr>
              <a:t>'</a:t>
            </a:r>
            <a:r>
              <a:rPr lang="en-US" sz="1600" dirty="0" smtClean="0"/>
              <a:t>, </a:t>
            </a:r>
            <a:r>
              <a:rPr lang="en-US" sz="1600" b="1" dirty="0" smtClean="0">
                <a:solidFill>
                  <a:srgbClr val="008000"/>
                </a:solidFill>
                <a:effectLst/>
              </a:rPr>
              <a:t>'</a:t>
            </a:r>
            <a:r>
              <a:rPr lang="en-US" sz="1600" b="1" dirty="0" err="1" smtClean="0">
                <a:solidFill>
                  <a:srgbClr val="008000"/>
                </a:solidFill>
                <a:effectLst/>
              </a:rPr>
              <a:t>Haise</a:t>
            </a:r>
            <a:r>
              <a:rPr lang="en-US" sz="1600" b="1" dirty="0" smtClean="0">
                <a:solidFill>
                  <a:srgbClr val="008000"/>
                </a:solidFill>
                <a:effectLst/>
              </a:rPr>
              <a:t>'</a:t>
            </a:r>
            <a:r>
              <a:rPr lang="en-US" sz="1600" dirty="0" smtClean="0"/>
              <a:t>];</a:t>
            </a:r>
            <a:br>
              <a:rPr lang="en-US" sz="1600" dirty="0" smtClean="0"/>
            </a:br>
            <a:r>
              <a:rPr lang="en-US" sz="1600" dirty="0" smtClean="0"/>
              <a:t>    </a:t>
            </a:r>
            <a:r>
              <a:rPr lang="en-US" sz="1600" b="1" dirty="0" smtClean="0">
                <a:solidFill>
                  <a:srgbClr val="660E7A"/>
                </a:solidFill>
                <a:effectLst/>
              </a:rPr>
              <a:t>history</a:t>
            </a:r>
            <a:r>
              <a:rPr lang="en-US" sz="1600" dirty="0" smtClean="0"/>
              <a:t>: </a:t>
            </a:r>
            <a:r>
              <a:rPr lang="en-US" sz="1600" b="1" dirty="0" smtClean="0">
                <a:solidFill>
                  <a:srgbClr val="000080"/>
                </a:solidFill>
                <a:effectLst/>
              </a:rPr>
              <a:t>string</a:t>
            </a:r>
            <a:r>
              <a:rPr lang="en-US" sz="1600" dirty="0" smtClean="0"/>
              <a:t>[] = [];</a:t>
            </a:r>
            <a:br>
              <a:rPr lang="en-US" sz="1600" dirty="0" smtClean="0"/>
            </a:br>
            <a:r>
              <a:rPr lang="en-US" sz="1600" dirty="0" smtClean="0"/>
              <a:t>    </a:t>
            </a:r>
            <a:r>
              <a:rPr lang="en-US" sz="1600" b="1" dirty="0" smtClean="0">
                <a:solidFill>
                  <a:srgbClr val="660E7A"/>
                </a:solidFill>
                <a:effectLst/>
              </a:rPr>
              <a:t>missions </a:t>
            </a:r>
            <a:r>
              <a:rPr lang="en-US" sz="1600" dirty="0" smtClean="0"/>
              <a:t>= [</a:t>
            </a:r>
            <a:r>
              <a:rPr lang="en-US" sz="1600" b="1" dirty="0" smtClean="0">
                <a:solidFill>
                  <a:srgbClr val="008000"/>
                </a:solidFill>
                <a:effectLst/>
              </a:rPr>
              <a:t>'Fly to the moon!'</a:t>
            </a:r>
            <a:r>
              <a:rPr lang="en-US" sz="1600" dirty="0" smtClean="0"/>
              <a:t>, </a:t>
            </a:r>
            <a:r>
              <a:rPr lang="en-US" sz="1600" b="1" dirty="0" smtClean="0">
                <a:solidFill>
                  <a:srgbClr val="008000"/>
                </a:solidFill>
                <a:effectLst/>
              </a:rPr>
              <a:t>'Fly to mars!'</a:t>
            </a:r>
            <a:r>
              <a:rPr lang="en-US" sz="1600" dirty="0" smtClean="0"/>
              <a:t>, </a:t>
            </a:r>
            <a:r>
              <a:rPr lang="en-US" sz="1600" b="1" dirty="0" smtClean="0">
                <a:solidFill>
                  <a:srgbClr val="008000"/>
                </a:solidFill>
                <a:effectLst/>
              </a:rPr>
              <a:t>'Fly to Vegas!'</a:t>
            </a:r>
            <a:r>
              <a:rPr lang="en-US" sz="1600" dirty="0" smtClean="0"/>
              <a:t>];</a:t>
            </a:r>
            <a:br>
              <a:rPr lang="en-US" sz="1600" dirty="0" smtClean="0"/>
            </a:br>
            <a:r>
              <a:rPr lang="en-US" sz="1600" dirty="0" smtClean="0"/>
              <a:t>    </a:t>
            </a:r>
            <a:r>
              <a:rPr lang="en-US" sz="1600" b="1" dirty="0" err="1" smtClean="0">
                <a:solidFill>
                  <a:srgbClr val="660E7A"/>
                </a:solidFill>
                <a:effectLst/>
              </a:rPr>
              <a:t>nextMission</a:t>
            </a:r>
            <a:r>
              <a:rPr lang="en-US" sz="1600" b="1" dirty="0" smtClean="0">
                <a:solidFill>
                  <a:srgbClr val="660E7A"/>
                </a:solidFill>
                <a:effectLst/>
              </a:rPr>
              <a:t> </a:t>
            </a:r>
            <a:r>
              <a:rPr lang="en-US" sz="1600" dirty="0" smtClean="0"/>
              <a:t>= </a:t>
            </a:r>
            <a:r>
              <a:rPr lang="en-US" sz="1600" dirty="0" smtClean="0">
                <a:solidFill>
                  <a:srgbClr val="0000FF"/>
                </a:solidFill>
                <a:effectLst/>
              </a:rPr>
              <a:t>0</a:t>
            </a:r>
            <a:r>
              <a:rPr lang="en-US" sz="1600" dirty="0" smtClean="0"/>
              <a:t>;</a:t>
            </a:r>
            <a:br>
              <a:rPr lang="en-US" sz="1600" dirty="0" smtClean="0"/>
            </a:br>
            <a:r>
              <a:rPr lang="en-US" sz="1600" dirty="0" smtClean="0"/>
              <a:t>    </a:t>
            </a:r>
            <a:r>
              <a:rPr lang="en-US" sz="1600" b="1" dirty="0" smtClean="0">
                <a:solidFill>
                  <a:srgbClr val="000080"/>
                </a:solidFill>
                <a:effectLst/>
              </a:rPr>
              <a:t>constructor</a:t>
            </a:r>
            <a:r>
              <a:rPr lang="en-US" sz="1600" dirty="0" smtClean="0"/>
              <a:t>(</a:t>
            </a:r>
            <a:r>
              <a:rPr lang="en-US" sz="1600" b="1" dirty="0" smtClean="0">
                <a:solidFill>
                  <a:srgbClr val="000080"/>
                </a:solidFill>
                <a:effectLst/>
              </a:rPr>
              <a:t>private </a:t>
            </a:r>
            <a:r>
              <a:rPr lang="en-US" sz="1600" dirty="0" err="1" smtClean="0"/>
              <a:t>missionService</a:t>
            </a:r>
            <a:r>
              <a:rPr lang="en-US" sz="1600" dirty="0" smtClean="0"/>
              <a:t>: </a:t>
            </a:r>
            <a:r>
              <a:rPr lang="en-US" sz="1600" dirty="0" err="1" smtClean="0"/>
              <a:t>MissionService</a:t>
            </a:r>
            <a:r>
              <a:rPr lang="en-US" sz="1600" dirty="0" smtClean="0"/>
              <a:t>) {</a:t>
            </a:r>
            <a:br>
              <a:rPr lang="en-US" sz="1600" dirty="0" smtClean="0"/>
            </a:br>
            <a:r>
              <a:rPr lang="en-US" sz="1600" dirty="0" smtClean="0"/>
              <a:t>        missionService.</a:t>
            </a:r>
            <a:r>
              <a:rPr lang="en-US" sz="1600" dirty="0" err="1" smtClean="0"/>
              <a:t>missionConfirmed</a:t>
            </a:r>
            <a:r>
              <a:rPr lang="en-US" sz="1600" dirty="0" smtClean="0"/>
              <a:t>$.subscribe( astronaut =&gt;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history</a:t>
            </a:r>
            <a:r>
              <a:rPr lang="en-US" sz="1600" dirty="0" err="1" smtClean="0"/>
              <a:t>.</a:t>
            </a:r>
            <a:r>
              <a:rPr lang="en-US" sz="1600" dirty="0" err="1" smtClean="0">
                <a:solidFill>
                  <a:srgbClr val="7A7A43"/>
                </a:solidFill>
                <a:effectLst/>
              </a:rPr>
              <a:t>push</a:t>
            </a:r>
            <a:r>
              <a:rPr lang="en-US" sz="1600" dirty="0" smtClean="0"/>
              <a:t>(</a:t>
            </a:r>
            <a:r>
              <a:rPr lang="en-US" sz="1600" b="1" dirty="0" smtClean="0">
                <a:solidFill>
                  <a:srgbClr val="008000"/>
                </a:solidFill>
                <a:effectLst/>
              </a:rPr>
              <a:t>`</a:t>
            </a:r>
            <a:r>
              <a:rPr lang="en-US" sz="1600" dirty="0" smtClean="0"/>
              <a:t>${astronaut}</a:t>
            </a:r>
            <a:r>
              <a:rPr lang="en-US" sz="1600" b="1" dirty="0" smtClean="0">
                <a:solidFill>
                  <a:srgbClr val="008000"/>
                </a:solidFill>
                <a:effectLst/>
              </a:rPr>
              <a:t> confirmed the mission`</a:t>
            </a:r>
            <a:r>
              <a:rPr lang="en-US" sz="1600" dirty="0" smtClean="0"/>
              <a:t>);</a:t>
            </a:r>
            <a:r>
              <a:rPr lang="en-US" sz="1600" dirty="0"/>
              <a:t> </a:t>
            </a:r>
            <a:r>
              <a:rPr lang="en-US" sz="1600" dirty="0" smtClean="0"/>
              <a:t>});}</a:t>
            </a:r>
            <a:br>
              <a:rPr lang="en-US" sz="1600" dirty="0" smtClean="0"/>
            </a:br>
            <a:r>
              <a:rPr lang="en-US" sz="1600" dirty="0" smtClean="0"/>
              <a:t>    </a:t>
            </a:r>
            <a:r>
              <a:rPr lang="en-US" sz="1600" dirty="0" smtClean="0">
                <a:solidFill>
                  <a:srgbClr val="7A7A43"/>
                </a:solidFill>
                <a:effectLst/>
              </a:rPr>
              <a:t>announce</a:t>
            </a:r>
            <a:r>
              <a:rPr lang="en-US" sz="1600" dirty="0" smtClean="0"/>
              <a:t>() {</a:t>
            </a:r>
            <a:br>
              <a:rPr lang="en-US" sz="1600" dirty="0" smtClean="0"/>
            </a:br>
            <a:r>
              <a:rPr lang="en-US" sz="1600" dirty="0" smtClean="0"/>
              <a:t>        </a:t>
            </a:r>
            <a:r>
              <a:rPr lang="en-US" sz="1600" b="1" dirty="0" smtClean="0">
                <a:solidFill>
                  <a:srgbClr val="000080"/>
                </a:solidFill>
                <a:effectLst/>
              </a:rPr>
              <a:t>let </a:t>
            </a:r>
            <a:r>
              <a:rPr lang="en-US" sz="1600" dirty="0" smtClean="0">
                <a:solidFill>
                  <a:srgbClr val="458383"/>
                </a:solidFill>
                <a:effectLst/>
              </a:rPr>
              <a:t>mission </a:t>
            </a: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missions</a:t>
            </a:r>
            <a:r>
              <a:rPr lang="en-US" sz="1600" dirty="0" smtClean="0"/>
              <a:t>[</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nextMission</a:t>
            </a:r>
            <a:r>
              <a:rPr lang="en-US" sz="1600" dirty="0" smtClean="0"/>
              <a:t>++];</a:t>
            </a:r>
            <a:br>
              <a:rPr lang="en-US" sz="1600" dirty="0" smtClean="0"/>
            </a:br>
            <a:r>
              <a:rPr lang="en-US" sz="1600" dirty="0" smtClean="0"/>
              <a:t>        </a:t>
            </a:r>
            <a:r>
              <a:rPr lang="en-US" sz="1600" b="1" dirty="0" err="1" smtClean="0">
                <a:solidFill>
                  <a:srgbClr val="000080"/>
                </a:solidFill>
                <a:effectLst/>
              </a:rPr>
              <a:t>this</a:t>
            </a:r>
            <a:r>
              <a:rPr lang="en-US" sz="1600" dirty="0" err="1" smtClean="0"/>
              <a:t>.missionService.announceMission</a:t>
            </a:r>
            <a:r>
              <a:rPr lang="en-US" sz="1600" dirty="0" smtClean="0"/>
              <a:t>(</a:t>
            </a:r>
            <a:r>
              <a:rPr lang="en-US" sz="1600" dirty="0" smtClean="0">
                <a:solidFill>
                  <a:srgbClr val="458383"/>
                </a:solidFill>
                <a:effectLst/>
              </a:rPr>
              <a:t>mission</a:t>
            </a:r>
            <a:r>
              <a:rPr lang="en-US" sz="1600" dirty="0" smtClean="0"/>
              <a:t>);</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history</a:t>
            </a:r>
            <a:r>
              <a:rPr lang="en-US" sz="1600" dirty="0" err="1" smtClean="0"/>
              <a:t>.</a:t>
            </a:r>
            <a:r>
              <a:rPr lang="en-US" sz="1600" dirty="0" err="1" smtClean="0">
                <a:solidFill>
                  <a:srgbClr val="7A7A43"/>
                </a:solidFill>
                <a:effectLst/>
              </a:rPr>
              <a:t>push</a:t>
            </a:r>
            <a:r>
              <a:rPr lang="en-US" sz="1600" dirty="0" smtClean="0"/>
              <a:t>(</a:t>
            </a:r>
            <a:r>
              <a:rPr lang="en-US" sz="1600" b="1" dirty="0" smtClean="0">
                <a:solidFill>
                  <a:srgbClr val="008000"/>
                </a:solidFill>
                <a:effectLst/>
              </a:rPr>
              <a:t>`Mission "</a:t>
            </a:r>
            <a:r>
              <a:rPr lang="en-US" sz="1600" dirty="0" smtClean="0"/>
              <a:t>${</a:t>
            </a:r>
            <a:r>
              <a:rPr lang="en-US" sz="1600" dirty="0" smtClean="0">
                <a:solidFill>
                  <a:srgbClr val="458383"/>
                </a:solidFill>
                <a:effectLst/>
              </a:rPr>
              <a:t>mission</a:t>
            </a:r>
            <a:r>
              <a:rPr lang="en-US" sz="1600" dirty="0" smtClean="0"/>
              <a:t>}</a:t>
            </a:r>
            <a:r>
              <a:rPr lang="en-US" sz="1600" b="1" dirty="0" smtClean="0">
                <a:solidFill>
                  <a:srgbClr val="008000"/>
                </a:solidFill>
                <a:effectLst/>
              </a:rPr>
              <a:t>" announced`</a:t>
            </a:r>
            <a:r>
              <a:rPr lang="en-US" sz="1600" dirty="0" smtClean="0"/>
              <a:t>);</a:t>
            </a:r>
            <a:br>
              <a:rPr lang="en-US" sz="1600" dirty="0" smtClean="0"/>
            </a:br>
            <a:r>
              <a:rPr lang="en-US" sz="1600" dirty="0" smtClean="0"/>
              <a:t>        </a:t>
            </a:r>
            <a:r>
              <a:rPr lang="en-US" sz="1600" b="1" dirty="0" smtClean="0">
                <a:solidFill>
                  <a:srgbClr val="000080"/>
                </a:solidFill>
                <a:effectLst/>
              </a:rPr>
              <a:t>if </a:t>
            </a:r>
            <a:r>
              <a:rPr lang="en-US" sz="1600" dirty="0" smtClean="0"/>
              <a:t>(</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nextMission</a:t>
            </a:r>
            <a:r>
              <a:rPr lang="en-US" sz="1600" b="1" dirty="0" smtClean="0">
                <a:solidFill>
                  <a:srgbClr val="660E7A"/>
                </a:solidFill>
                <a:effectLst/>
              </a:rPr>
              <a:t> </a:t>
            </a:r>
            <a:r>
              <a:rPr lang="en-US" sz="1600" dirty="0" smtClean="0"/>
              <a:t>&gt;=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missions</a:t>
            </a:r>
            <a:r>
              <a:rPr lang="en-US" sz="1600" dirty="0" err="1" smtClean="0"/>
              <a:t>.</a:t>
            </a:r>
            <a:r>
              <a:rPr lang="en-US" sz="1600" b="1" dirty="0" err="1" smtClean="0">
                <a:solidFill>
                  <a:srgbClr val="660E7A"/>
                </a:solidFill>
                <a:effectLst/>
              </a:rPr>
              <a:t>length</a:t>
            </a:r>
            <a:r>
              <a:rPr lang="en-US" sz="1600" dirty="0" smtClean="0"/>
              <a:t>) {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nextMission</a:t>
            </a:r>
            <a:r>
              <a:rPr lang="en-US" sz="1600" b="1" dirty="0" smtClean="0">
                <a:solidFill>
                  <a:srgbClr val="660E7A"/>
                </a:solidFill>
                <a:effectLst/>
              </a:rPr>
              <a:t> </a:t>
            </a:r>
            <a:r>
              <a:rPr lang="en-US" sz="1600" dirty="0" smtClean="0"/>
              <a:t>= </a:t>
            </a:r>
            <a:r>
              <a:rPr lang="en-US" sz="1600" dirty="0" smtClean="0">
                <a:solidFill>
                  <a:srgbClr val="0000FF"/>
                </a:solidFill>
                <a:effectLst/>
              </a:rPr>
              <a:t>0</a:t>
            </a:r>
            <a:r>
              <a:rPr lang="en-US" sz="1600" dirty="0" smtClean="0"/>
              <a:t>; }</a:t>
            </a:r>
            <a:br>
              <a:rPr lang="en-US" sz="1600" dirty="0" smtClean="0"/>
            </a:br>
            <a:r>
              <a:rPr lang="en-US" sz="1600" dirty="0" smtClean="0"/>
              <a:t>}   }</a:t>
            </a:r>
            <a:endParaRPr lang="en-US" sz="1600" dirty="0"/>
          </a:p>
        </p:txBody>
      </p:sp>
      <p:pic>
        <p:nvPicPr>
          <p:cNvPr id="7" name="Picture 6"/>
          <p:cNvPicPr>
            <a:picLocks noChangeAspect="1"/>
          </p:cNvPicPr>
          <p:nvPr/>
        </p:nvPicPr>
        <p:blipFill>
          <a:blip r:embed="rId2"/>
          <a:stretch>
            <a:fillRect/>
          </a:stretch>
        </p:blipFill>
        <p:spPr>
          <a:xfrm>
            <a:off x="6334467" y="1051778"/>
            <a:ext cx="2809533" cy="3162300"/>
          </a:xfrm>
          <a:prstGeom prst="rect">
            <a:avLst/>
          </a:prstGeom>
        </p:spPr>
      </p:pic>
    </p:spTree>
    <p:extLst>
      <p:ext uri="{BB962C8B-B14F-4D97-AF65-F5344CB8AC3E}">
        <p14:creationId xmlns:p14="http://schemas.microsoft.com/office/powerpoint/2010/main" val="403578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service</a:t>
            </a:r>
          </a:p>
        </p:txBody>
      </p:sp>
      <p:sp>
        <p:nvSpPr>
          <p:cNvPr id="3" name="Rectangle 2"/>
          <p:cNvSpPr/>
          <p:nvPr/>
        </p:nvSpPr>
        <p:spPr>
          <a:xfrm>
            <a:off x="439318" y="1044691"/>
            <a:ext cx="9482667" cy="5755423"/>
          </a:xfrm>
          <a:prstGeom prst="rect">
            <a:avLst/>
          </a:prstGeom>
        </p:spPr>
        <p:txBody>
          <a:bodyPr wrap="square">
            <a:spAutoFit/>
          </a:bodyPr>
          <a:lstStyle/>
          <a:p>
            <a:r>
              <a:rPr lang="en-US" sz="1600" dirty="0" smtClean="0"/>
              <a:t>@Component({    </a:t>
            </a:r>
            <a:r>
              <a:rPr lang="en-US" sz="1600" b="1" dirty="0" smtClean="0">
                <a:solidFill>
                  <a:srgbClr val="660E7A"/>
                </a:solidFill>
                <a:effectLst/>
              </a:rPr>
              <a:t>selector</a:t>
            </a:r>
            <a:r>
              <a:rPr lang="en-US" sz="1600" dirty="0" smtClean="0"/>
              <a:t>: </a:t>
            </a:r>
            <a:r>
              <a:rPr lang="en-US" sz="1600" b="1" dirty="0" smtClean="0">
                <a:solidFill>
                  <a:srgbClr val="008000"/>
                </a:solidFill>
                <a:effectLst/>
              </a:rPr>
              <a:t>'my-astronaut'</a:t>
            </a:r>
            <a:r>
              <a:rPr lang="en-US" sz="1600" dirty="0" smtClean="0"/>
              <a:t>,</a:t>
            </a:r>
            <a:br>
              <a:rPr lang="en-US" sz="1600" dirty="0" smtClean="0"/>
            </a:br>
            <a:r>
              <a:rPr lang="en-US" sz="1600" dirty="0" smtClean="0"/>
              <a:t>    </a:t>
            </a:r>
            <a:r>
              <a:rPr lang="en-US" sz="1600" b="1" dirty="0" smtClean="0">
                <a:solidFill>
                  <a:srgbClr val="660E7A"/>
                </a:solidFill>
                <a:effectLst/>
              </a:rPr>
              <a:t>template</a:t>
            </a:r>
            <a:r>
              <a:rPr lang="en-US" sz="1600" dirty="0" smtClean="0"/>
              <a:t>: </a:t>
            </a:r>
            <a:r>
              <a:rPr lang="en-US" sz="1600" b="1" dirty="0" smtClean="0">
                <a:solidFill>
                  <a:srgbClr val="008000"/>
                </a:solidFill>
                <a:effectLst/>
              </a:rPr>
              <a:t>`&lt;p&gt; {{</a:t>
            </a:r>
            <a:r>
              <a:rPr lang="en-US" sz="1600" b="1" dirty="0" smtClean="0">
                <a:solidFill>
                  <a:srgbClr val="660E7A"/>
                </a:solidFill>
                <a:effectLst/>
              </a:rPr>
              <a:t>astronaut</a:t>
            </a:r>
            <a:r>
              <a:rPr lang="en-US" sz="1600" b="1" dirty="0" smtClean="0">
                <a:solidFill>
                  <a:srgbClr val="008000"/>
                </a:solidFill>
                <a:effectLst/>
              </a:rPr>
              <a:t>}}: &lt;strong&gt;{{</a:t>
            </a:r>
            <a:r>
              <a:rPr lang="en-US" sz="1600" b="1" dirty="0" smtClean="0">
                <a:solidFill>
                  <a:srgbClr val="660E7A"/>
                </a:solidFill>
                <a:effectLst/>
              </a:rPr>
              <a:t>mission</a:t>
            </a:r>
            <a:r>
              <a:rPr lang="en-US" sz="1600" b="1" dirty="0" smtClean="0">
                <a:solidFill>
                  <a:srgbClr val="008000"/>
                </a:solidFill>
                <a:effectLst/>
              </a:rPr>
              <a:t>}}&lt;/strong&gt;</a:t>
            </a:r>
            <a:br>
              <a:rPr lang="en-US" sz="1600" b="1" dirty="0" smtClean="0">
                <a:solidFill>
                  <a:srgbClr val="008000"/>
                </a:solidFill>
                <a:effectLst/>
              </a:rPr>
            </a:br>
            <a:r>
              <a:rPr lang="en-US" sz="1600" b="1" dirty="0" smtClean="0">
                <a:solidFill>
                  <a:srgbClr val="008000"/>
                </a:solidFill>
                <a:effectLst/>
              </a:rPr>
              <a:t>        &lt;button (click)="</a:t>
            </a:r>
            <a:r>
              <a:rPr lang="en-US" sz="1600" i="1" dirty="0" smtClean="0">
                <a:solidFill>
                  <a:srgbClr val="008000"/>
                </a:solidFill>
                <a:effectLst/>
              </a:rPr>
              <a:t>confirm</a:t>
            </a:r>
            <a:r>
              <a:rPr lang="en-US" sz="1600" b="1" dirty="0" smtClean="0">
                <a:solidFill>
                  <a:srgbClr val="008000"/>
                </a:solidFill>
                <a:effectLst/>
              </a:rPr>
              <a:t>()"</a:t>
            </a:r>
            <a:br>
              <a:rPr lang="en-US" sz="1600" b="1" dirty="0" smtClean="0">
                <a:solidFill>
                  <a:srgbClr val="008000"/>
                </a:solidFill>
                <a:effectLst/>
              </a:rPr>
            </a:br>
            <a:r>
              <a:rPr lang="en-US" sz="1600" b="1" dirty="0" smtClean="0">
                <a:solidFill>
                  <a:srgbClr val="008000"/>
                </a:solidFill>
                <a:effectLst/>
              </a:rPr>
              <a:t>        [disabled]="!</a:t>
            </a:r>
            <a:r>
              <a:rPr lang="en-US" sz="1600" b="1" dirty="0" smtClean="0">
                <a:solidFill>
                  <a:srgbClr val="660E7A"/>
                </a:solidFill>
                <a:effectLst/>
              </a:rPr>
              <a:t>announced</a:t>
            </a:r>
            <a:r>
              <a:rPr lang="en-US" sz="1600" b="1" dirty="0" smtClean="0">
                <a:solidFill>
                  <a:srgbClr val="008000"/>
                </a:solidFill>
                <a:effectLst/>
              </a:rPr>
              <a:t> || </a:t>
            </a:r>
            <a:r>
              <a:rPr lang="en-US" sz="1600" b="1" dirty="0" smtClean="0">
                <a:solidFill>
                  <a:srgbClr val="660E7A"/>
                </a:solidFill>
                <a:effectLst/>
              </a:rPr>
              <a:t>confirmed</a:t>
            </a:r>
            <a:r>
              <a:rPr lang="en-US" sz="1600" b="1" dirty="0" smtClean="0">
                <a:solidFill>
                  <a:srgbClr val="008000"/>
                </a:solidFill>
                <a:effectLst/>
              </a:rPr>
              <a:t>"&gt;Confirm&lt;/button&gt;&lt;/p&gt;`</a:t>
            </a:r>
            <a:r>
              <a:rPr lang="en-US" sz="1600" dirty="0" smtClean="0"/>
              <a:t>})</a:t>
            </a:r>
            <a:br>
              <a:rPr lang="en-US" sz="1600" dirty="0" smtClean="0"/>
            </a:br>
            <a:r>
              <a:rPr lang="en-US" sz="1600" b="1" dirty="0" smtClean="0">
                <a:solidFill>
                  <a:srgbClr val="000080"/>
                </a:solidFill>
                <a:effectLst/>
              </a:rPr>
              <a:t>export class </a:t>
            </a:r>
            <a:r>
              <a:rPr lang="en-US" sz="1600" dirty="0" err="1" smtClean="0"/>
              <a:t>AstronautComponent</a:t>
            </a:r>
            <a:r>
              <a:rPr lang="en-US" sz="1600" dirty="0" smtClean="0"/>
              <a:t> </a:t>
            </a:r>
            <a:r>
              <a:rPr lang="en-US" sz="1600" b="1" dirty="0" smtClean="0">
                <a:solidFill>
                  <a:srgbClr val="000080"/>
                </a:solidFill>
                <a:effectLst/>
              </a:rPr>
              <a:t>implements </a:t>
            </a:r>
            <a:r>
              <a:rPr lang="en-US" sz="1600" dirty="0" err="1" smtClean="0"/>
              <a:t>OnDestroy</a:t>
            </a:r>
            <a:r>
              <a:rPr lang="en-US" sz="1600" dirty="0" smtClean="0"/>
              <a:t> {</a:t>
            </a:r>
            <a:br>
              <a:rPr lang="en-US" sz="1600" dirty="0" smtClean="0"/>
            </a:br>
            <a:r>
              <a:rPr lang="en-US" sz="1600" dirty="0" smtClean="0"/>
              <a:t>    @Input() </a:t>
            </a:r>
            <a:r>
              <a:rPr lang="en-US" sz="1600" b="1" dirty="0" smtClean="0">
                <a:solidFill>
                  <a:srgbClr val="660E7A"/>
                </a:solidFill>
                <a:effectLst/>
              </a:rPr>
              <a:t>astronaut</a:t>
            </a:r>
            <a:r>
              <a:rPr lang="en-US" sz="1600" dirty="0" smtClean="0"/>
              <a:t>: </a:t>
            </a:r>
            <a:r>
              <a:rPr lang="en-US" sz="1600" b="1" dirty="0" smtClean="0">
                <a:solidFill>
                  <a:srgbClr val="000080"/>
                </a:solidFill>
                <a:effectLst/>
              </a:rPr>
              <a:t>string</a:t>
            </a:r>
            <a:r>
              <a:rPr lang="en-US" sz="1600" dirty="0" smtClean="0"/>
              <a:t>;</a:t>
            </a:r>
            <a:br>
              <a:rPr lang="en-US" sz="1600" dirty="0" smtClean="0"/>
            </a:br>
            <a:r>
              <a:rPr lang="en-US" sz="1600" dirty="0" smtClean="0"/>
              <a:t>    </a:t>
            </a:r>
            <a:r>
              <a:rPr lang="en-US" sz="1600" b="1" dirty="0" smtClean="0">
                <a:solidFill>
                  <a:srgbClr val="660E7A"/>
                </a:solidFill>
                <a:effectLst/>
              </a:rPr>
              <a:t>mission </a:t>
            </a:r>
            <a:r>
              <a:rPr lang="en-US" sz="1600" dirty="0" smtClean="0"/>
              <a:t>= </a:t>
            </a:r>
            <a:r>
              <a:rPr lang="en-US" sz="1600" b="1" dirty="0" smtClean="0">
                <a:solidFill>
                  <a:srgbClr val="008000"/>
                </a:solidFill>
                <a:effectLst/>
              </a:rPr>
              <a:t>'&lt;no mission announced&gt;'</a:t>
            </a:r>
            <a:r>
              <a:rPr lang="en-US" sz="1600" dirty="0" smtClean="0"/>
              <a:t>;</a:t>
            </a:r>
            <a:br>
              <a:rPr lang="en-US" sz="1600" dirty="0" smtClean="0"/>
            </a:br>
            <a:r>
              <a:rPr lang="en-US" sz="1600" dirty="0" smtClean="0"/>
              <a:t>    </a:t>
            </a:r>
            <a:r>
              <a:rPr lang="en-US" sz="1600" b="1" dirty="0" smtClean="0">
                <a:solidFill>
                  <a:srgbClr val="660E7A"/>
                </a:solidFill>
                <a:effectLst/>
              </a:rPr>
              <a:t>confirmed </a:t>
            </a:r>
            <a:r>
              <a:rPr lang="en-US" sz="1600" dirty="0" smtClean="0"/>
              <a:t>= </a:t>
            </a:r>
            <a:r>
              <a:rPr lang="en-US" sz="1600" b="1" dirty="0" smtClean="0">
                <a:solidFill>
                  <a:srgbClr val="000080"/>
                </a:solidFill>
                <a:effectLst/>
              </a:rPr>
              <a:t>false</a:t>
            </a:r>
            <a:r>
              <a:rPr lang="en-US" sz="1600" dirty="0" smtClean="0"/>
              <a:t>;</a:t>
            </a:r>
            <a:br>
              <a:rPr lang="en-US" sz="1600" dirty="0" smtClean="0"/>
            </a:br>
            <a:r>
              <a:rPr lang="en-US" sz="1600" dirty="0" smtClean="0"/>
              <a:t>    </a:t>
            </a:r>
            <a:r>
              <a:rPr lang="en-US" sz="1600" b="1" dirty="0" smtClean="0">
                <a:solidFill>
                  <a:srgbClr val="660E7A"/>
                </a:solidFill>
                <a:effectLst/>
              </a:rPr>
              <a:t>announced </a:t>
            </a:r>
            <a:r>
              <a:rPr lang="en-US" sz="1600" dirty="0" smtClean="0"/>
              <a:t>= </a:t>
            </a:r>
            <a:r>
              <a:rPr lang="en-US" sz="1600" b="1" dirty="0" smtClean="0">
                <a:solidFill>
                  <a:srgbClr val="000080"/>
                </a:solidFill>
                <a:effectLst/>
              </a:rPr>
              <a:t>false</a:t>
            </a:r>
            <a:r>
              <a:rPr lang="en-US" sz="1600" dirty="0" smtClean="0"/>
              <a:t>;</a:t>
            </a:r>
            <a:br>
              <a:rPr lang="en-US" sz="1600" dirty="0" smtClean="0"/>
            </a:br>
            <a:r>
              <a:rPr lang="en-US" sz="1600" dirty="0" smtClean="0"/>
              <a:t>    </a:t>
            </a:r>
            <a:r>
              <a:rPr lang="en-US" sz="1600" b="1" dirty="0" smtClean="0">
                <a:solidFill>
                  <a:srgbClr val="660E7A"/>
                </a:solidFill>
                <a:effectLst/>
              </a:rPr>
              <a:t>subscription</a:t>
            </a:r>
            <a:r>
              <a:rPr lang="en-US" sz="1600" dirty="0" smtClean="0"/>
              <a:t>: Subscription;</a:t>
            </a:r>
            <a:br>
              <a:rPr lang="en-US" sz="1600" dirty="0" smtClean="0"/>
            </a:br>
            <a:r>
              <a:rPr lang="en-US" sz="1600" dirty="0" smtClean="0"/>
              <a:t>    </a:t>
            </a:r>
            <a:r>
              <a:rPr lang="en-US" sz="1600" b="1" dirty="0" smtClean="0">
                <a:solidFill>
                  <a:srgbClr val="000080"/>
                </a:solidFill>
                <a:effectLst/>
              </a:rPr>
              <a:t>constructor</a:t>
            </a:r>
            <a:r>
              <a:rPr lang="en-US" sz="1600" dirty="0" smtClean="0"/>
              <a:t>(</a:t>
            </a:r>
            <a:r>
              <a:rPr lang="en-US" sz="1600" b="1" dirty="0" smtClean="0">
                <a:solidFill>
                  <a:srgbClr val="000080"/>
                </a:solidFill>
                <a:effectLst/>
              </a:rPr>
              <a:t>private </a:t>
            </a:r>
            <a:r>
              <a:rPr lang="en-US" sz="1600" dirty="0" err="1" smtClean="0"/>
              <a:t>missionService</a:t>
            </a:r>
            <a:r>
              <a:rPr lang="en-US" sz="1600" dirty="0" smtClean="0"/>
              <a:t>: </a:t>
            </a:r>
            <a:r>
              <a:rPr lang="en-US" sz="1600" dirty="0" err="1" smtClean="0"/>
              <a:t>MissionService</a:t>
            </a:r>
            <a:r>
              <a:rPr lang="en-US" sz="1600" dirty="0" smtClean="0"/>
              <a: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subscription</a:t>
            </a:r>
            <a:r>
              <a:rPr lang="en-US" sz="1600" b="1" dirty="0" smtClean="0">
                <a:solidFill>
                  <a:srgbClr val="660E7A"/>
                </a:solidFill>
                <a:effectLst/>
              </a:rPr>
              <a:t> </a:t>
            </a:r>
            <a:r>
              <a:rPr lang="en-US" sz="1600" dirty="0" smtClean="0"/>
              <a:t>= missionService.</a:t>
            </a:r>
            <a:r>
              <a:rPr lang="en-US" sz="1600" dirty="0" err="1" smtClean="0"/>
              <a:t>missionAnnounced</a:t>
            </a:r>
            <a:r>
              <a:rPr lang="en-US" sz="1600" dirty="0" smtClean="0"/>
              <a:t>$.subscribe(</a:t>
            </a:r>
            <a:br>
              <a:rPr lang="en-US" sz="1600" dirty="0" smtClean="0"/>
            </a:br>
            <a:r>
              <a:rPr lang="en-US" sz="1600" dirty="0" smtClean="0"/>
              <a:t>            mission =&gt;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mission</a:t>
            </a:r>
            <a:r>
              <a:rPr lang="en-US" sz="1600" b="1" dirty="0" smtClean="0">
                <a:solidFill>
                  <a:srgbClr val="660E7A"/>
                </a:solidFill>
                <a:effectLst/>
              </a:rPr>
              <a:t> </a:t>
            </a:r>
            <a:r>
              <a:rPr lang="en-US" sz="1600" dirty="0" smtClean="0"/>
              <a:t>= mission;</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announced</a:t>
            </a:r>
            <a:r>
              <a:rPr lang="en-US" sz="1600" b="1" dirty="0" smtClean="0">
                <a:solidFill>
                  <a:srgbClr val="660E7A"/>
                </a:solidFill>
                <a:effectLst/>
              </a:rPr>
              <a:t> </a:t>
            </a:r>
            <a:r>
              <a:rPr lang="en-US" sz="1600" dirty="0" smtClean="0"/>
              <a:t>= </a:t>
            </a:r>
            <a:r>
              <a:rPr lang="en-US" sz="1600" b="1" dirty="0" smtClean="0">
                <a:solidFill>
                  <a:srgbClr val="000080"/>
                </a:solidFill>
                <a:effectLst/>
              </a:rPr>
              <a:t>true</a:t>
            </a:r>
            <a:r>
              <a:rPr lang="en-US" sz="1600" dirty="0" smtClean="0"/>
              <a:t>;</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confirmed</a:t>
            </a:r>
            <a:r>
              <a:rPr lang="en-US" sz="1600" b="1" dirty="0" smtClean="0">
                <a:solidFill>
                  <a:srgbClr val="660E7A"/>
                </a:solidFill>
                <a:effectLst/>
              </a:rPr>
              <a:t> </a:t>
            </a:r>
            <a:r>
              <a:rPr lang="en-US" sz="1600" dirty="0" smtClean="0"/>
              <a:t>= </a:t>
            </a:r>
            <a:r>
              <a:rPr lang="en-US" sz="1600" b="1" dirty="0" smtClean="0">
                <a:solidFill>
                  <a:srgbClr val="000080"/>
                </a:solidFill>
                <a:effectLst/>
              </a:rPr>
              <a:t>false</a:t>
            </a:r>
            <a:r>
              <a:rPr lang="en-US" sz="1600" dirty="0" smtClean="0"/>
              <a:t>;</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r>
              <a:rPr lang="en-US" sz="1600" dirty="0" smtClean="0">
                <a:solidFill>
                  <a:srgbClr val="7A7A43"/>
                </a:solidFill>
                <a:effectLst/>
              </a:rPr>
              <a:t>confirm</a:t>
            </a:r>
            <a:r>
              <a:rPr lang="en-US" sz="1600" dirty="0" smtClean="0"/>
              <a:t>() {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confirmed</a:t>
            </a:r>
            <a:r>
              <a:rPr lang="en-US" sz="1600" b="1" dirty="0" smtClean="0">
                <a:solidFill>
                  <a:srgbClr val="660E7A"/>
                </a:solidFill>
                <a:effectLst/>
              </a:rPr>
              <a:t> </a:t>
            </a:r>
            <a:r>
              <a:rPr lang="en-US" sz="1600" dirty="0" smtClean="0"/>
              <a:t>= </a:t>
            </a:r>
            <a:r>
              <a:rPr lang="en-US" sz="1600" b="1" dirty="0" smtClean="0">
                <a:solidFill>
                  <a:srgbClr val="000080"/>
                </a:solidFill>
                <a:effectLst/>
              </a:rPr>
              <a:t>true</a:t>
            </a:r>
            <a:r>
              <a:rPr lang="en-US" sz="1600" dirty="0" smtClean="0"/>
              <a:t>; </a:t>
            </a:r>
            <a:r>
              <a:rPr lang="en-US" sz="1600" b="1" dirty="0" err="1" smtClean="0">
                <a:solidFill>
                  <a:srgbClr val="000080"/>
                </a:solidFill>
                <a:effectLst/>
              </a:rPr>
              <a:t>this</a:t>
            </a:r>
            <a:r>
              <a:rPr lang="en-US" sz="1600" dirty="0" err="1" smtClean="0"/>
              <a:t>.missionService.confirmMission</a:t>
            </a:r>
            <a:r>
              <a:rPr lang="en-US" sz="1600" dirty="0" smtClean="0"/>
              <a:t>(</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astronaut</a:t>
            </a:r>
            <a:r>
              <a:rPr lang="en-US" sz="1600" dirty="0" smtClean="0"/>
              <a:t>); }</a:t>
            </a:r>
            <a:br>
              <a:rPr lang="en-US" sz="1600" dirty="0" smtClean="0"/>
            </a:br>
            <a:r>
              <a:rPr lang="en-US" sz="1600" dirty="0" smtClean="0"/>
              <a:t>    </a:t>
            </a:r>
            <a:r>
              <a:rPr lang="en-US" sz="1600" dirty="0" err="1" smtClean="0">
                <a:solidFill>
                  <a:srgbClr val="7A7A43"/>
                </a:solidFill>
                <a:effectLst/>
              </a:rPr>
              <a:t>ngOnDestroy</a:t>
            </a:r>
            <a:r>
              <a:rPr lang="en-US" sz="1600" dirty="0" smtClean="0"/>
              <a: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subscription</a:t>
            </a:r>
            <a:r>
              <a:rPr lang="en-US" sz="1600" dirty="0" err="1" smtClean="0"/>
              <a:t>.</a:t>
            </a:r>
            <a:r>
              <a:rPr lang="en-US" sz="1600" dirty="0" err="1" smtClean="0">
                <a:solidFill>
                  <a:srgbClr val="7A7A43"/>
                </a:solidFill>
                <a:effectLst/>
              </a:rPr>
              <a:t>unsubscribe</a:t>
            </a:r>
            <a:r>
              <a:rPr lang="en-US" sz="1600" dirty="0" smtClean="0"/>
              <a:t>(); </a:t>
            </a:r>
            <a:r>
              <a:rPr lang="en-US" sz="1600" i="1" dirty="0" smtClean="0">
                <a:solidFill>
                  <a:srgbClr val="808080"/>
                </a:solidFill>
                <a:effectLst/>
              </a:rPr>
              <a:t>// prevent memory leak when component destroyed</a:t>
            </a:r>
            <a:r>
              <a:rPr lang="en-US" sz="1600" dirty="0" smtClean="0"/>
              <a:t/>
            </a:r>
            <a:br>
              <a:rPr lang="en-US" sz="1600" dirty="0" smtClean="0"/>
            </a:br>
            <a:r>
              <a:rPr lang="en-US" sz="1600" dirty="0" smtClean="0"/>
              <a:t>}   }</a:t>
            </a:r>
            <a:br>
              <a:rPr lang="en-US" sz="1600" dirty="0" smtClean="0"/>
            </a:br>
            <a:endParaRPr lang="en-US" sz="1600" dirty="0"/>
          </a:p>
        </p:txBody>
      </p:sp>
      <p:pic>
        <p:nvPicPr>
          <p:cNvPr id="4" name="Picture 3"/>
          <p:cNvPicPr>
            <a:picLocks noChangeAspect="1"/>
          </p:cNvPicPr>
          <p:nvPr/>
        </p:nvPicPr>
        <p:blipFill rotWithShape="1">
          <a:blip r:embed="rId2"/>
          <a:srcRect t="13783"/>
          <a:stretch/>
        </p:blipFill>
        <p:spPr>
          <a:xfrm>
            <a:off x="6147718" y="1159208"/>
            <a:ext cx="2844800" cy="514627"/>
          </a:xfrm>
          <a:prstGeom prst="rect">
            <a:avLst/>
          </a:prstGeom>
        </p:spPr>
      </p:pic>
    </p:spTree>
    <p:extLst>
      <p:ext uri="{BB962C8B-B14F-4D97-AF65-F5344CB8AC3E}">
        <p14:creationId xmlns:p14="http://schemas.microsoft.com/office/powerpoint/2010/main" val="770093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a:t>
            </a:r>
            <a:endParaRPr lang="en-US" dirty="0"/>
          </a:p>
        </p:txBody>
      </p:sp>
      <p:pic>
        <p:nvPicPr>
          <p:cNvPr id="3" name="Picture 2"/>
          <p:cNvPicPr>
            <a:picLocks noChangeAspect="1"/>
          </p:cNvPicPr>
          <p:nvPr/>
        </p:nvPicPr>
        <p:blipFill>
          <a:blip r:embed="rId2"/>
          <a:stretch>
            <a:fillRect/>
          </a:stretch>
        </p:blipFill>
        <p:spPr>
          <a:xfrm>
            <a:off x="362804" y="1082705"/>
            <a:ext cx="3593482" cy="5092604"/>
          </a:xfrm>
          <a:prstGeom prst="rect">
            <a:avLst/>
          </a:prstGeom>
        </p:spPr>
      </p:pic>
      <p:sp>
        <p:nvSpPr>
          <p:cNvPr id="4" name="Rectangle 3"/>
          <p:cNvSpPr/>
          <p:nvPr/>
        </p:nvSpPr>
        <p:spPr>
          <a:xfrm>
            <a:off x="3733007" y="482540"/>
            <a:ext cx="4938633"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Respond when Angular (re)sets data-bound input properties. The method receives a </a:t>
            </a:r>
            <a:r>
              <a:rPr lang="en-US" dirty="0" err="1" smtClean="0"/>
              <a:t>SimpleChanges</a:t>
            </a:r>
            <a:r>
              <a:rPr lang="en-US" dirty="0" smtClean="0"/>
              <a:t> object of current and previous property values.</a:t>
            </a:r>
          </a:p>
        </p:txBody>
      </p:sp>
      <p:sp>
        <p:nvSpPr>
          <p:cNvPr id="5" name="Rectangle 4"/>
          <p:cNvSpPr/>
          <p:nvPr/>
        </p:nvSpPr>
        <p:spPr>
          <a:xfrm>
            <a:off x="3733007" y="1495057"/>
            <a:ext cx="4938633"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smtClean="0"/>
              <a:t>Initialize the directive/component after Angular first displays the data-bound properties and sets the directive/component's input properties.</a:t>
            </a:r>
          </a:p>
          <a:p>
            <a:r>
              <a:rPr lang="en-US" dirty="0" smtClean="0"/>
              <a:t>Called once, after the first </a:t>
            </a:r>
            <a:r>
              <a:rPr lang="en-US" dirty="0" err="1" smtClean="0"/>
              <a:t>ngOnChanges</a:t>
            </a:r>
            <a:r>
              <a:rPr lang="en-US" dirty="0" smtClean="0"/>
              <a:t>.</a:t>
            </a:r>
          </a:p>
        </p:txBody>
      </p:sp>
      <p:sp>
        <p:nvSpPr>
          <p:cNvPr id="6" name="Rectangle 5"/>
          <p:cNvSpPr/>
          <p:nvPr/>
        </p:nvSpPr>
        <p:spPr>
          <a:xfrm>
            <a:off x="4099640" y="2801694"/>
            <a:ext cx="4572000" cy="147732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dirty="0" smtClean="0"/>
              <a:t>Detect and act upon changes that Angular can't or won't detect on its own.</a:t>
            </a:r>
          </a:p>
          <a:p>
            <a:endParaRPr lang="en-US" dirty="0" smtClean="0"/>
          </a:p>
          <a:p>
            <a:r>
              <a:rPr lang="en-US" dirty="0" smtClean="0"/>
              <a:t>Called during every change detection run, immediately after </a:t>
            </a:r>
            <a:r>
              <a:rPr lang="en-US" dirty="0" err="1" smtClean="0"/>
              <a:t>ngOnChanges</a:t>
            </a:r>
            <a:r>
              <a:rPr lang="en-US" dirty="0" smtClean="0"/>
              <a:t> and </a:t>
            </a:r>
            <a:r>
              <a:rPr lang="en-US" dirty="0" err="1" smtClean="0"/>
              <a:t>ngOnInit</a:t>
            </a:r>
            <a:r>
              <a:rPr lang="en-US" dirty="0" smtClean="0"/>
              <a:t>.</a:t>
            </a:r>
          </a:p>
        </p:txBody>
      </p:sp>
      <p:sp>
        <p:nvSpPr>
          <p:cNvPr id="7" name="Rectangle 6"/>
          <p:cNvSpPr/>
          <p:nvPr/>
        </p:nvSpPr>
        <p:spPr>
          <a:xfrm>
            <a:off x="4099641" y="4420982"/>
            <a:ext cx="4572000" cy="175432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Cleanup just before Angular destroys the directive/component. Unsubscribe observables and detach event handlers to avoid memory leaks.</a:t>
            </a:r>
          </a:p>
          <a:p>
            <a:r>
              <a:rPr lang="en-US" dirty="0" smtClean="0"/>
              <a:t>Called just before Angular destroys the directive/component.</a:t>
            </a:r>
          </a:p>
        </p:txBody>
      </p:sp>
      <p:cxnSp>
        <p:nvCxnSpPr>
          <p:cNvPr id="9" name="Elbow Connector 8"/>
          <p:cNvCxnSpPr>
            <a:endCxn id="4" idx="1"/>
          </p:cNvCxnSpPr>
          <p:nvPr/>
        </p:nvCxnSpPr>
        <p:spPr>
          <a:xfrm flipV="1">
            <a:off x="2435971" y="944205"/>
            <a:ext cx="1297036" cy="1075457"/>
          </a:xfrm>
          <a:prstGeom prst="bentConnector3">
            <a:avLst/>
          </a:prstGeom>
          <a:ln w="28575" cmpd="sng">
            <a:solidFill>
              <a:schemeClr val="accent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842593" y="2477729"/>
            <a:ext cx="1890414" cy="10411"/>
          </a:xfrm>
          <a:prstGeom prst="line">
            <a:avLst/>
          </a:prstGeom>
          <a:ln w="28575" cmpd="sng">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209226" y="3025733"/>
            <a:ext cx="1890414" cy="10411"/>
          </a:xfrm>
          <a:prstGeom prst="line">
            <a:avLst/>
          </a:prstGeom>
          <a:ln w="28575" cmpd="sng">
            <a:solidFill>
              <a:schemeClr val="tx2">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35971" y="5916128"/>
            <a:ext cx="1663669" cy="1"/>
          </a:xfrm>
          <a:prstGeom prst="line">
            <a:avLst/>
          </a:prstGeom>
          <a:ln w="28575"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4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OnInit</a:t>
            </a:r>
            <a:endParaRPr lang="en-US" dirty="0"/>
          </a:p>
        </p:txBody>
      </p:sp>
      <p:sp>
        <p:nvSpPr>
          <p:cNvPr id="3" name="Rectangle 2"/>
          <p:cNvSpPr/>
          <p:nvPr/>
        </p:nvSpPr>
        <p:spPr>
          <a:xfrm>
            <a:off x="630789" y="1104760"/>
            <a:ext cx="8124132" cy="4247317"/>
          </a:xfrm>
          <a:prstGeom prst="rect">
            <a:avLst/>
          </a:prstGeom>
        </p:spPr>
        <p:txBody>
          <a:bodyPr wrap="square">
            <a:spAutoFit/>
          </a:bodyPr>
          <a:lstStyle/>
          <a:p>
            <a:r>
              <a:rPr lang="en-US" dirty="0" smtClean="0"/>
              <a:t>Use </a:t>
            </a:r>
            <a:r>
              <a:rPr lang="en-US" dirty="0" err="1" smtClean="0"/>
              <a:t>ngOnInit</a:t>
            </a:r>
            <a:r>
              <a:rPr lang="en-US" dirty="0" smtClean="0"/>
              <a:t> for two main reasons:</a:t>
            </a:r>
          </a:p>
          <a:p>
            <a:endParaRPr lang="en-US" dirty="0" smtClean="0"/>
          </a:p>
          <a:p>
            <a:r>
              <a:rPr lang="en-US" dirty="0" smtClean="0"/>
              <a:t>1) to perform complex initializations shortly after construction</a:t>
            </a:r>
          </a:p>
          <a:p>
            <a:r>
              <a:rPr lang="en-US" dirty="0" smtClean="0"/>
              <a:t>2) to set up the component after Angular sets the input properties</a:t>
            </a:r>
          </a:p>
          <a:p>
            <a:endParaRPr lang="en-US" dirty="0"/>
          </a:p>
          <a:p>
            <a:r>
              <a:rPr lang="en-US" dirty="0" smtClean="0"/>
              <a:t>Don't fetch data in a component constructor. Constructors should do no more than set the initial local variables to simple values.</a:t>
            </a:r>
          </a:p>
          <a:p>
            <a:endParaRPr lang="en-US" dirty="0" smtClean="0"/>
          </a:p>
          <a:p>
            <a:r>
              <a:rPr lang="en-US" dirty="0" err="1" smtClean="0"/>
              <a:t>ngOnInit</a:t>
            </a:r>
            <a:r>
              <a:rPr lang="en-US" dirty="0" smtClean="0"/>
              <a:t> is a good place for a component to fetch its initial data.</a:t>
            </a:r>
          </a:p>
          <a:p>
            <a:endParaRPr lang="en-US" dirty="0"/>
          </a:p>
          <a:p>
            <a:r>
              <a:rPr lang="en-US" dirty="0" smtClean="0"/>
              <a:t>Also directive's data-bound input properties are not set until after construction. That's a problem if you need to initialize the directive based on those properties. They'll have been set when </a:t>
            </a:r>
            <a:r>
              <a:rPr lang="en-US" dirty="0" err="1" smtClean="0"/>
              <a:t>ngOninit</a:t>
            </a:r>
            <a:r>
              <a:rPr lang="en-US" dirty="0" smtClean="0"/>
              <a:t> runs.</a:t>
            </a:r>
          </a:p>
          <a:p>
            <a:endParaRPr lang="en-US" dirty="0" smtClean="0"/>
          </a:p>
          <a:p>
            <a:endParaRPr lang="en-US" dirty="0"/>
          </a:p>
        </p:txBody>
      </p:sp>
    </p:spTree>
    <p:extLst>
      <p:ext uri="{BB962C8B-B14F-4D97-AF65-F5344CB8AC3E}">
        <p14:creationId xmlns:p14="http://schemas.microsoft.com/office/powerpoint/2010/main" val="246417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ondestroy</a:t>
            </a:r>
            <a:endParaRPr lang="en-US" dirty="0"/>
          </a:p>
        </p:txBody>
      </p:sp>
      <p:sp>
        <p:nvSpPr>
          <p:cNvPr id="3" name="Rectangle 2"/>
          <p:cNvSpPr/>
          <p:nvPr/>
        </p:nvSpPr>
        <p:spPr>
          <a:xfrm>
            <a:off x="391019" y="1045076"/>
            <a:ext cx="8384722" cy="3970318"/>
          </a:xfrm>
          <a:prstGeom prst="rect">
            <a:avLst/>
          </a:prstGeom>
        </p:spPr>
        <p:txBody>
          <a:bodyPr wrap="square">
            <a:spAutoFit/>
          </a:bodyPr>
          <a:lstStyle/>
          <a:p>
            <a:r>
              <a:rPr lang="en-US" dirty="0" smtClean="0"/>
              <a:t>Put cleanup logic in </a:t>
            </a:r>
            <a:r>
              <a:rPr lang="en-US" dirty="0" err="1" smtClean="0"/>
              <a:t>ngOnDestroy</a:t>
            </a:r>
            <a:r>
              <a:rPr lang="en-US" dirty="0" smtClean="0"/>
              <a:t>, the logic that must run before Angular destroys the directive.</a:t>
            </a:r>
          </a:p>
          <a:p>
            <a:endParaRPr lang="en-US" dirty="0" smtClean="0"/>
          </a:p>
          <a:p>
            <a:r>
              <a:rPr lang="en-US" dirty="0" smtClean="0"/>
              <a:t>This is the time to notify another part of the application that the component is going away.</a:t>
            </a:r>
          </a:p>
          <a:p>
            <a:endParaRPr lang="en-US" dirty="0" smtClean="0"/>
          </a:p>
          <a:p>
            <a:r>
              <a:rPr lang="en-US" dirty="0" smtClean="0"/>
              <a:t>This is the place to free resources that won't be garbage collected automatically. </a:t>
            </a:r>
          </a:p>
          <a:p>
            <a:endParaRPr lang="en-US" dirty="0" smtClean="0"/>
          </a:p>
          <a:p>
            <a:pPr marL="285750" indent="-285750">
              <a:buFont typeface="Arial"/>
              <a:buChar char="•"/>
            </a:pPr>
            <a:r>
              <a:rPr lang="en-US" dirty="0" smtClean="0"/>
              <a:t>Unsubscribe from observables and DOM events. </a:t>
            </a:r>
          </a:p>
          <a:p>
            <a:pPr marL="285750" indent="-285750">
              <a:buFont typeface="Arial"/>
              <a:buChar char="•"/>
            </a:pPr>
            <a:r>
              <a:rPr lang="en-US" dirty="0" smtClean="0"/>
              <a:t>Stop interval timers. </a:t>
            </a:r>
          </a:p>
          <a:p>
            <a:pPr marL="285750" indent="-285750">
              <a:buFont typeface="Arial"/>
              <a:buChar char="•"/>
            </a:pPr>
            <a:r>
              <a:rPr lang="en-US" dirty="0" smtClean="0"/>
              <a:t>Unregister all callbacks that this directive registered with global or application services. </a:t>
            </a:r>
          </a:p>
          <a:p>
            <a:r>
              <a:rPr lang="en-US" dirty="0" smtClean="0"/>
              <a:t>You risk memory leaks if you neglect to do so.</a:t>
            </a:r>
          </a:p>
          <a:p>
            <a:endParaRPr lang="en-US" dirty="0"/>
          </a:p>
        </p:txBody>
      </p:sp>
    </p:spTree>
    <p:extLst>
      <p:ext uri="{BB962C8B-B14F-4D97-AF65-F5344CB8AC3E}">
        <p14:creationId xmlns:p14="http://schemas.microsoft.com/office/powerpoint/2010/main" val="137675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onchanges</a:t>
            </a:r>
            <a:endParaRPr lang="en-US" dirty="0"/>
          </a:p>
        </p:txBody>
      </p:sp>
      <p:sp>
        <p:nvSpPr>
          <p:cNvPr id="3" name="Rectangle 2"/>
          <p:cNvSpPr/>
          <p:nvPr/>
        </p:nvSpPr>
        <p:spPr>
          <a:xfrm>
            <a:off x="411838" y="982993"/>
            <a:ext cx="8363903" cy="923330"/>
          </a:xfrm>
          <a:prstGeom prst="rect">
            <a:avLst/>
          </a:prstGeom>
        </p:spPr>
        <p:txBody>
          <a:bodyPr wrap="square">
            <a:spAutoFit/>
          </a:bodyPr>
          <a:lstStyle/>
          <a:p>
            <a:r>
              <a:rPr lang="en-US" dirty="0" smtClean="0"/>
              <a:t>Angular calls its </a:t>
            </a:r>
            <a:r>
              <a:rPr lang="en-US" dirty="0" err="1" smtClean="0"/>
              <a:t>ngOnChanges</a:t>
            </a:r>
            <a:r>
              <a:rPr lang="en-US" dirty="0" smtClean="0"/>
              <a:t> method whenever it detects changes to input properties of the component (or directive). This example monitors the </a:t>
            </a:r>
            <a:r>
              <a:rPr lang="en-US" dirty="0" err="1" smtClean="0"/>
              <a:t>OnChanges</a:t>
            </a:r>
            <a:r>
              <a:rPr lang="en-US" dirty="0" smtClean="0"/>
              <a:t> hook.</a:t>
            </a:r>
          </a:p>
          <a:p>
            <a:endParaRPr lang="en-US" dirty="0"/>
          </a:p>
        </p:txBody>
      </p:sp>
      <p:sp>
        <p:nvSpPr>
          <p:cNvPr id="5" name="Rectangle 4"/>
          <p:cNvSpPr/>
          <p:nvPr/>
        </p:nvSpPr>
        <p:spPr>
          <a:xfrm>
            <a:off x="286918" y="1929689"/>
            <a:ext cx="7072709" cy="3139321"/>
          </a:xfrm>
          <a:prstGeom prst="rect">
            <a:avLst/>
          </a:prstGeom>
        </p:spPr>
        <p:txBody>
          <a:bodyPr wrap="square">
            <a:spAutoFit/>
          </a:bodyPr>
          <a:lstStyle/>
          <a:p>
            <a:r>
              <a:rPr lang="en-US" dirty="0" err="1" smtClean="0"/>
              <a:t>ngOnChanges</a:t>
            </a:r>
            <a:r>
              <a:rPr lang="en-US" dirty="0" smtClean="0"/>
              <a:t>(changes: </a:t>
            </a:r>
            <a:r>
              <a:rPr lang="en-US" dirty="0" err="1" smtClean="0"/>
              <a:t>SimpleChanges</a:t>
            </a:r>
            <a:r>
              <a:rPr lang="en-US" dirty="0" smtClean="0"/>
              <a:t>) {</a:t>
            </a:r>
            <a:br>
              <a:rPr lang="en-US" dirty="0" smtClean="0"/>
            </a:br>
            <a:r>
              <a:rPr lang="en-US" dirty="0" smtClean="0"/>
              <a:t>    </a:t>
            </a:r>
            <a:r>
              <a:rPr lang="en-US" b="1" dirty="0" smtClean="0">
                <a:solidFill>
                  <a:srgbClr val="000080"/>
                </a:solidFill>
                <a:effectLst/>
              </a:rPr>
              <a:t>for </a:t>
            </a:r>
            <a:r>
              <a:rPr lang="en-US" dirty="0" smtClean="0"/>
              <a:t>(</a:t>
            </a:r>
            <a:r>
              <a:rPr lang="en-US" b="1" dirty="0" smtClean="0">
                <a:solidFill>
                  <a:srgbClr val="000080"/>
                </a:solidFill>
                <a:effectLst/>
              </a:rPr>
              <a:t>let </a:t>
            </a:r>
            <a:r>
              <a:rPr lang="en-US" dirty="0" err="1" smtClean="0">
                <a:solidFill>
                  <a:srgbClr val="458383"/>
                </a:solidFill>
                <a:effectLst/>
              </a:rPr>
              <a:t>propName</a:t>
            </a:r>
            <a:r>
              <a:rPr lang="en-US" dirty="0" smtClean="0">
                <a:solidFill>
                  <a:srgbClr val="458383"/>
                </a:solidFill>
                <a:effectLst/>
              </a:rPr>
              <a:t> </a:t>
            </a:r>
            <a:r>
              <a:rPr lang="en-US" b="1" dirty="0" smtClean="0">
                <a:solidFill>
                  <a:srgbClr val="000080"/>
                </a:solidFill>
                <a:effectLst/>
              </a:rPr>
              <a:t>in </a:t>
            </a:r>
            <a:r>
              <a:rPr lang="en-US" dirty="0" smtClean="0"/>
              <a:t>changes) {</a:t>
            </a:r>
            <a:br>
              <a:rPr lang="en-US" dirty="0" smtClean="0"/>
            </a:br>
            <a:r>
              <a:rPr lang="en-US" dirty="0" smtClean="0"/>
              <a:t>        </a:t>
            </a:r>
            <a:r>
              <a:rPr lang="en-US" b="1" dirty="0" smtClean="0">
                <a:solidFill>
                  <a:srgbClr val="000080"/>
                </a:solidFill>
                <a:effectLst/>
              </a:rPr>
              <a:t>let </a:t>
            </a:r>
            <a:r>
              <a:rPr lang="en-US" dirty="0" err="1" smtClean="0">
                <a:solidFill>
                  <a:srgbClr val="458383"/>
                </a:solidFill>
                <a:effectLst/>
              </a:rPr>
              <a:t>chng</a:t>
            </a:r>
            <a:r>
              <a:rPr lang="en-US" dirty="0" smtClean="0">
                <a:solidFill>
                  <a:srgbClr val="458383"/>
                </a:solidFill>
                <a:effectLst/>
              </a:rPr>
              <a:t> </a:t>
            </a:r>
            <a:r>
              <a:rPr lang="en-US" dirty="0" smtClean="0"/>
              <a:t>= changes[</a:t>
            </a:r>
            <a:r>
              <a:rPr lang="en-US" dirty="0" err="1" smtClean="0">
                <a:solidFill>
                  <a:srgbClr val="458383"/>
                </a:solidFill>
                <a:effectLst/>
              </a:rPr>
              <a:t>propName</a:t>
            </a:r>
            <a:r>
              <a:rPr lang="en-US" dirty="0" smtClean="0"/>
              <a:t>];</a:t>
            </a:r>
            <a:br>
              <a:rPr lang="en-US" dirty="0" smtClean="0"/>
            </a:br>
            <a:r>
              <a:rPr lang="en-US" dirty="0" smtClean="0"/>
              <a:t>        </a:t>
            </a:r>
            <a:r>
              <a:rPr lang="en-US" b="1" dirty="0" smtClean="0">
                <a:solidFill>
                  <a:srgbClr val="000080"/>
                </a:solidFill>
                <a:effectLst/>
              </a:rPr>
              <a:t>let </a:t>
            </a:r>
            <a:r>
              <a:rPr lang="en-US" dirty="0" smtClean="0">
                <a:solidFill>
                  <a:srgbClr val="458383"/>
                </a:solidFill>
                <a:effectLst/>
              </a:rPr>
              <a:t>cur  </a:t>
            </a:r>
            <a:r>
              <a:rPr lang="en-US" dirty="0" smtClean="0"/>
              <a:t>= </a:t>
            </a:r>
            <a:r>
              <a:rPr lang="en-US" b="1" i="1" dirty="0" err="1" smtClean="0">
                <a:solidFill>
                  <a:srgbClr val="660E7A"/>
                </a:solidFill>
                <a:effectLst/>
              </a:rPr>
              <a:t>JSON</a:t>
            </a:r>
            <a:r>
              <a:rPr lang="en-US" dirty="0" err="1" smtClean="0"/>
              <a:t>.</a:t>
            </a:r>
            <a:r>
              <a:rPr lang="en-US" dirty="0" err="1" smtClean="0">
                <a:solidFill>
                  <a:srgbClr val="7A7A43"/>
                </a:solidFill>
                <a:effectLst/>
              </a:rPr>
              <a:t>stringify</a:t>
            </a:r>
            <a:r>
              <a:rPr lang="en-US" dirty="0" smtClean="0"/>
              <a:t>(</a:t>
            </a:r>
            <a:r>
              <a:rPr lang="en-US" dirty="0" err="1" smtClean="0">
                <a:solidFill>
                  <a:srgbClr val="458383"/>
                </a:solidFill>
                <a:effectLst/>
              </a:rPr>
              <a:t>chng</a:t>
            </a:r>
            <a:r>
              <a:rPr lang="en-US" dirty="0" err="1" smtClean="0"/>
              <a:t>.</a:t>
            </a:r>
            <a:r>
              <a:rPr lang="en-US" b="1" dirty="0" err="1" smtClean="0">
                <a:solidFill>
                  <a:srgbClr val="660E7A"/>
                </a:solidFill>
                <a:effectLst/>
              </a:rPr>
              <a:t>currentValue</a:t>
            </a:r>
            <a:r>
              <a:rPr lang="en-US" dirty="0" smtClean="0"/>
              <a:t>);</a:t>
            </a:r>
            <a:br>
              <a:rPr lang="en-US" dirty="0" smtClean="0"/>
            </a:br>
            <a:r>
              <a:rPr lang="en-US" dirty="0" smtClean="0"/>
              <a:t>        </a:t>
            </a:r>
            <a:r>
              <a:rPr lang="en-US" b="1" dirty="0" smtClean="0">
                <a:solidFill>
                  <a:srgbClr val="000080"/>
                </a:solidFill>
                <a:effectLst/>
              </a:rPr>
              <a:t>let </a:t>
            </a:r>
            <a:r>
              <a:rPr lang="en-US" dirty="0" err="1" smtClean="0">
                <a:solidFill>
                  <a:srgbClr val="458383"/>
                </a:solidFill>
                <a:effectLst/>
              </a:rPr>
              <a:t>prev</a:t>
            </a:r>
            <a:r>
              <a:rPr lang="en-US" dirty="0" smtClean="0">
                <a:solidFill>
                  <a:srgbClr val="458383"/>
                </a:solidFill>
                <a:effectLst/>
              </a:rPr>
              <a:t> </a:t>
            </a:r>
            <a:r>
              <a:rPr lang="en-US" dirty="0" smtClean="0"/>
              <a:t>= </a:t>
            </a:r>
            <a:r>
              <a:rPr lang="en-US" b="1" i="1" dirty="0" err="1" smtClean="0">
                <a:solidFill>
                  <a:srgbClr val="660E7A"/>
                </a:solidFill>
                <a:effectLst/>
              </a:rPr>
              <a:t>JSON</a:t>
            </a:r>
            <a:r>
              <a:rPr lang="en-US" dirty="0" err="1" smtClean="0"/>
              <a:t>.</a:t>
            </a:r>
            <a:r>
              <a:rPr lang="en-US" dirty="0" err="1" smtClean="0">
                <a:solidFill>
                  <a:srgbClr val="7A7A43"/>
                </a:solidFill>
                <a:effectLst/>
              </a:rPr>
              <a:t>stringify</a:t>
            </a:r>
            <a:r>
              <a:rPr lang="en-US" dirty="0" smtClean="0"/>
              <a:t>(</a:t>
            </a:r>
            <a:r>
              <a:rPr lang="en-US" dirty="0" err="1" smtClean="0">
                <a:solidFill>
                  <a:srgbClr val="458383"/>
                </a:solidFill>
                <a:effectLst/>
              </a:rPr>
              <a:t>chng</a:t>
            </a:r>
            <a:r>
              <a:rPr lang="en-US" dirty="0" err="1" smtClean="0"/>
              <a:t>.</a:t>
            </a:r>
            <a:r>
              <a:rPr lang="en-US" b="1" dirty="0" err="1" smtClean="0">
                <a:solidFill>
                  <a:srgbClr val="660E7A"/>
                </a:solidFill>
                <a:effectLst/>
              </a:rPr>
              <a:t>previousValue</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.changeLog.</a:t>
            </a:r>
            <a:r>
              <a:rPr lang="en-US" i="1" dirty="0" err="1" smtClean="0">
                <a:solidFill>
                  <a:srgbClr val="660E7A"/>
                </a:solidFill>
                <a:effectLst/>
              </a:rPr>
              <a:t>push</a:t>
            </a:r>
            <a:r>
              <a:rPr lang="en-US" dirty="0" smtClean="0"/>
              <a:t>(</a:t>
            </a:r>
            <a:r>
              <a:rPr lang="en-US" b="1" dirty="0" smtClean="0">
                <a:solidFill>
                  <a:srgbClr val="008000"/>
                </a:solidFill>
                <a:effectLst/>
              </a:rPr>
              <a:t>`</a:t>
            </a:r>
            <a:r>
              <a:rPr lang="en-US" dirty="0" smtClean="0"/>
              <a:t>${</a:t>
            </a:r>
            <a:r>
              <a:rPr lang="en-US" dirty="0" err="1" smtClean="0">
                <a:solidFill>
                  <a:srgbClr val="458383"/>
                </a:solidFill>
                <a:effectLst/>
              </a:rPr>
              <a:t>propName</a:t>
            </a:r>
            <a:r>
              <a:rPr lang="en-US" dirty="0" smtClean="0"/>
              <a:t>}</a:t>
            </a:r>
            <a:r>
              <a:rPr lang="en-US" b="1" dirty="0" smtClean="0">
                <a:solidFill>
                  <a:srgbClr val="008000"/>
                </a:solidFill>
                <a:effectLst/>
              </a:rPr>
              <a:t>:</a:t>
            </a:r>
          </a:p>
          <a:p>
            <a:r>
              <a:rPr lang="en-US" b="1" dirty="0">
                <a:solidFill>
                  <a:srgbClr val="008000"/>
                </a:solidFill>
              </a:rPr>
              <a:t>	</a:t>
            </a:r>
            <a:r>
              <a:rPr lang="en-US" b="1" dirty="0" smtClean="0">
                <a:solidFill>
                  <a:srgbClr val="008000"/>
                </a:solidFill>
                <a:effectLst/>
              </a:rPr>
              <a:t> </a:t>
            </a:r>
            <a:r>
              <a:rPr lang="en-US" b="1" dirty="0" err="1" smtClean="0">
                <a:solidFill>
                  <a:srgbClr val="008000"/>
                </a:solidFill>
                <a:effectLst/>
              </a:rPr>
              <a:t>currentValue</a:t>
            </a:r>
            <a:r>
              <a:rPr lang="en-US" b="1" dirty="0" smtClean="0">
                <a:solidFill>
                  <a:srgbClr val="008000"/>
                </a:solidFill>
                <a:effectLst/>
              </a:rPr>
              <a:t> = </a:t>
            </a:r>
            <a:r>
              <a:rPr lang="en-US" dirty="0" smtClean="0"/>
              <a:t>${</a:t>
            </a:r>
            <a:r>
              <a:rPr lang="en-US" dirty="0" smtClean="0">
                <a:solidFill>
                  <a:srgbClr val="458383"/>
                </a:solidFill>
                <a:effectLst/>
              </a:rPr>
              <a:t>cur</a:t>
            </a:r>
            <a:r>
              <a:rPr lang="en-US" dirty="0" smtClean="0"/>
              <a:t>}</a:t>
            </a:r>
            <a:r>
              <a:rPr lang="en-US" b="1" dirty="0" smtClean="0">
                <a:solidFill>
                  <a:srgbClr val="008000"/>
                </a:solidFill>
                <a:effectLst/>
              </a:rPr>
              <a:t>, </a:t>
            </a:r>
          </a:p>
          <a:p>
            <a:r>
              <a:rPr lang="en-US" b="1" dirty="0">
                <a:solidFill>
                  <a:srgbClr val="008000"/>
                </a:solidFill>
              </a:rPr>
              <a:t>	</a:t>
            </a:r>
            <a:r>
              <a:rPr lang="en-US" b="1" dirty="0" smtClean="0">
                <a:solidFill>
                  <a:srgbClr val="008000"/>
                </a:solidFill>
              </a:rPr>
              <a:t> </a:t>
            </a:r>
            <a:r>
              <a:rPr lang="en-US" b="1" dirty="0" err="1" smtClean="0">
                <a:solidFill>
                  <a:srgbClr val="008000"/>
                </a:solidFill>
                <a:effectLst/>
              </a:rPr>
              <a:t>previousValue</a:t>
            </a:r>
            <a:r>
              <a:rPr lang="en-US" b="1" dirty="0" smtClean="0">
                <a:solidFill>
                  <a:srgbClr val="008000"/>
                </a:solidFill>
                <a:effectLst/>
              </a:rPr>
              <a:t> = </a:t>
            </a:r>
            <a:r>
              <a:rPr lang="en-US" dirty="0" smtClean="0"/>
              <a:t>${</a:t>
            </a:r>
            <a:r>
              <a:rPr lang="en-US" dirty="0" err="1" smtClean="0">
                <a:solidFill>
                  <a:srgbClr val="458383"/>
                </a:solidFill>
                <a:effectLst/>
              </a:rPr>
              <a:t>prev</a:t>
            </a:r>
            <a:r>
              <a:rPr lang="en-US" dirty="0" smtClean="0"/>
              <a:t>}</a:t>
            </a:r>
            <a:r>
              <a:rPr lang="en-US" b="1" dirty="0" smtClean="0">
                <a:solidFill>
                  <a:srgbClr val="008000"/>
                </a:solidFill>
                <a:effectLst/>
              </a:rPr>
              <a:t>`</a:t>
            </a:r>
            <a:r>
              <a:rPr lang="en-US" dirty="0" smtClean="0"/>
              <a:t>);</a:t>
            </a:r>
            <a:br>
              <a:rPr lang="en-US" dirty="0" smtClean="0"/>
            </a:br>
            <a:r>
              <a:rPr lang="en-US" dirty="0" smtClean="0"/>
              <a:t>    }</a:t>
            </a:r>
            <a:br>
              <a:rPr lang="en-US" dirty="0" smtClean="0"/>
            </a:br>
            <a:r>
              <a:rPr lang="en-US" dirty="0" smtClean="0"/>
              <a:t>}</a:t>
            </a:r>
            <a:br>
              <a:rPr lang="en-US" dirty="0" smtClean="0"/>
            </a:br>
            <a:endParaRPr lang="en-US" dirty="0"/>
          </a:p>
        </p:txBody>
      </p:sp>
      <p:sp>
        <p:nvSpPr>
          <p:cNvPr id="6" name="Rectangle 5"/>
          <p:cNvSpPr/>
          <p:nvPr/>
        </p:nvSpPr>
        <p:spPr>
          <a:xfrm>
            <a:off x="411838" y="5046043"/>
            <a:ext cx="7603625" cy="646331"/>
          </a:xfrm>
          <a:prstGeom prst="rect">
            <a:avLst/>
          </a:prstGeom>
        </p:spPr>
        <p:txBody>
          <a:bodyPr wrap="square">
            <a:spAutoFit/>
          </a:bodyPr>
          <a:lstStyle/>
          <a:p>
            <a:r>
              <a:rPr lang="en-US" dirty="0" smtClean="0"/>
              <a:t>In parent component:</a:t>
            </a:r>
          </a:p>
          <a:p>
            <a:r>
              <a:rPr lang="en-US" dirty="0" smtClean="0"/>
              <a:t>	&lt;on-changes [hero]="hero" [power]="power"&gt;&lt;/on-changes&gt;</a:t>
            </a:r>
            <a:endParaRPr lang="en-US" dirty="0"/>
          </a:p>
        </p:txBody>
      </p:sp>
      <p:pic>
        <p:nvPicPr>
          <p:cNvPr id="7" name="Picture 6"/>
          <p:cNvPicPr>
            <a:picLocks noChangeAspect="1"/>
          </p:cNvPicPr>
          <p:nvPr/>
        </p:nvPicPr>
        <p:blipFill>
          <a:blip r:embed="rId2"/>
          <a:stretch>
            <a:fillRect/>
          </a:stretch>
        </p:blipFill>
        <p:spPr>
          <a:xfrm>
            <a:off x="5578964" y="1906323"/>
            <a:ext cx="3565036" cy="2548861"/>
          </a:xfrm>
          <a:prstGeom prst="rect">
            <a:avLst/>
          </a:prstGeom>
        </p:spPr>
      </p:pic>
    </p:spTree>
    <p:extLst>
      <p:ext uri="{BB962C8B-B14F-4D97-AF65-F5344CB8AC3E}">
        <p14:creationId xmlns:p14="http://schemas.microsoft.com/office/powerpoint/2010/main" val="53024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docheck</a:t>
            </a:r>
            <a:endParaRPr lang="en-US" dirty="0"/>
          </a:p>
        </p:txBody>
      </p:sp>
      <p:sp>
        <p:nvSpPr>
          <p:cNvPr id="3" name="Rectangle 2"/>
          <p:cNvSpPr/>
          <p:nvPr/>
        </p:nvSpPr>
        <p:spPr>
          <a:xfrm>
            <a:off x="286918" y="867749"/>
            <a:ext cx="8857082" cy="646331"/>
          </a:xfrm>
          <a:prstGeom prst="rect">
            <a:avLst/>
          </a:prstGeom>
        </p:spPr>
        <p:txBody>
          <a:bodyPr wrap="square">
            <a:spAutoFit/>
          </a:bodyPr>
          <a:lstStyle/>
          <a:p>
            <a:r>
              <a:rPr lang="en-US" dirty="0" smtClean="0"/>
              <a:t>Use the </a:t>
            </a:r>
            <a:r>
              <a:rPr lang="en-US" dirty="0" err="1" smtClean="0"/>
              <a:t>DoCheck</a:t>
            </a:r>
            <a:r>
              <a:rPr lang="en-US" dirty="0" smtClean="0"/>
              <a:t> hook to detect and act upon changes that Angular doesn't catch on its own.</a:t>
            </a:r>
          </a:p>
          <a:p>
            <a:endParaRPr lang="en-US" dirty="0"/>
          </a:p>
        </p:txBody>
      </p:sp>
      <p:sp>
        <p:nvSpPr>
          <p:cNvPr id="4" name="Rectangle 3"/>
          <p:cNvSpPr/>
          <p:nvPr/>
        </p:nvSpPr>
        <p:spPr>
          <a:xfrm>
            <a:off x="286918" y="1510706"/>
            <a:ext cx="9088045" cy="4524316"/>
          </a:xfrm>
          <a:prstGeom prst="rect">
            <a:avLst/>
          </a:prstGeom>
        </p:spPr>
        <p:txBody>
          <a:bodyPr wrap="square">
            <a:spAutoFit/>
          </a:bodyPr>
          <a:lstStyle/>
          <a:p>
            <a:r>
              <a:rPr lang="en-US" dirty="0" err="1" smtClean="0"/>
              <a:t>ngDoCheck</a:t>
            </a:r>
            <a:r>
              <a:rPr lang="en-US" dirty="0" smtClean="0"/>
              <a:t>() {</a:t>
            </a:r>
            <a:br>
              <a:rPr lang="en-US" dirty="0" smtClean="0"/>
            </a:br>
            <a:r>
              <a:rPr lang="en-US" dirty="0" smtClean="0"/>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.hero.</a:t>
            </a:r>
            <a:r>
              <a:rPr lang="en-US" b="1" dirty="0" err="1" smtClean="0">
                <a:solidFill>
                  <a:srgbClr val="660E7A"/>
                </a:solidFill>
                <a:effectLst/>
              </a:rPr>
              <a:t>name</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.oldHeroName</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changeDetected</a:t>
            </a:r>
            <a:r>
              <a:rPr lang="en-US" b="1" dirty="0" smtClean="0">
                <a:solidFill>
                  <a:srgbClr val="660E7A"/>
                </a:solidFill>
                <a:effectLst/>
              </a:rPr>
              <a:t> </a:t>
            </a:r>
            <a:r>
              <a:rPr lang="en-US" dirty="0" smtClean="0"/>
              <a:t>= </a:t>
            </a:r>
            <a:r>
              <a:rPr lang="en-US" b="1" dirty="0" smtClean="0">
                <a:solidFill>
                  <a:srgbClr val="000080"/>
                </a:solidFill>
                <a:effectLst/>
              </a:rPr>
              <a:t>true</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.changeLog.</a:t>
            </a:r>
            <a:r>
              <a:rPr lang="en-US" dirty="0" err="1" smtClean="0">
                <a:solidFill>
                  <a:srgbClr val="7A7A43"/>
                </a:solidFill>
                <a:effectLst/>
              </a:rPr>
              <a:t>push</a:t>
            </a:r>
            <a:r>
              <a:rPr lang="en-US" dirty="0" smtClean="0"/>
              <a:t>(</a:t>
            </a:r>
            <a:r>
              <a:rPr lang="en-US" b="1" dirty="0" smtClean="0">
                <a:solidFill>
                  <a:srgbClr val="008000"/>
                </a:solidFill>
                <a:effectLst/>
              </a:rPr>
              <a:t>`</a:t>
            </a:r>
            <a:r>
              <a:rPr lang="en-US" b="1" dirty="0" err="1" smtClean="0">
                <a:solidFill>
                  <a:srgbClr val="008000"/>
                </a:solidFill>
                <a:effectLst/>
              </a:rPr>
              <a:t>DoCheck</a:t>
            </a:r>
            <a:r>
              <a:rPr lang="en-US" b="1" dirty="0" smtClean="0">
                <a:solidFill>
                  <a:srgbClr val="008000"/>
                </a:solidFill>
                <a:effectLst/>
              </a:rPr>
              <a:t>: Hero name </a:t>
            </a:r>
          </a:p>
          <a:p>
            <a:r>
              <a:rPr lang="en-US" b="1" dirty="0">
                <a:solidFill>
                  <a:srgbClr val="008000"/>
                </a:solidFill>
              </a:rPr>
              <a:t>	</a:t>
            </a:r>
            <a:r>
              <a:rPr lang="en-US" b="1" dirty="0" smtClean="0">
                <a:solidFill>
                  <a:srgbClr val="008000"/>
                </a:solidFill>
                <a:effectLst/>
              </a:rPr>
              <a:t>changed to "</a:t>
            </a:r>
            <a:r>
              <a:rPr lang="en-US" dirty="0" smtClean="0"/>
              <a:t>${</a:t>
            </a:r>
            <a:r>
              <a:rPr lang="en-US" b="1" dirty="0" err="1" smtClean="0">
                <a:solidFill>
                  <a:srgbClr val="000080"/>
                </a:solidFill>
                <a:effectLst/>
              </a:rPr>
              <a:t>this</a:t>
            </a:r>
            <a:r>
              <a:rPr lang="en-US" dirty="0" err="1" smtClean="0"/>
              <a:t>.hero.</a:t>
            </a:r>
            <a:r>
              <a:rPr lang="en-US" b="1" dirty="0" err="1" smtClean="0">
                <a:solidFill>
                  <a:srgbClr val="660E7A"/>
                </a:solidFill>
                <a:effectLst/>
              </a:rPr>
              <a:t>name</a:t>
            </a:r>
            <a:r>
              <a:rPr lang="en-US" dirty="0" smtClean="0"/>
              <a:t>}</a:t>
            </a:r>
            <a:r>
              <a:rPr lang="en-US" b="1" dirty="0" smtClean="0">
                <a:solidFill>
                  <a:srgbClr val="008000"/>
                </a:solidFill>
                <a:effectLst/>
              </a:rPr>
              <a:t>" </a:t>
            </a:r>
          </a:p>
          <a:p>
            <a:r>
              <a:rPr lang="en-US" b="1" dirty="0">
                <a:solidFill>
                  <a:srgbClr val="008000"/>
                </a:solidFill>
              </a:rPr>
              <a:t>	</a:t>
            </a:r>
            <a:r>
              <a:rPr lang="en-US" b="1" dirty="0" smtClean="0">
                <a:solidFill>
                  <a:srgbClr val="008000"/>
                </a:solidFill>
                <a:effectLst/>
              </a:rPr>
              <a:t>from "</a:t>
            </a:r>
            <a:r>
              <a:rPr lang="en-US" dirty="0" smtClean="0"/>
              <a:t>${</a:t>
            </a:r>
            <a:r>
              <a:rPr lang="en-US" b="1" dirty="0" err="1" smtClean="0">
                <a:solidFill>
                  <a:srgbClr val="000080"/>
                </a:solidFill>
                <a:effectLst/>
              </a:rPr>
              <a:t>this</a:t>
            </a:r>
            <a:r>
              <a:rPr lang="en-US" dirty="0" err="1" smtClean="0"/>
              <a:t>.oldHeroName</a:t>
            </a:r>
            <a:r>
              <a:rPr lang="en-US" dirty="0" smtClean="0"/>
              <a:t>}</a:t>
            </a:r>
            <a:r>
              <a:rPr lang="en-US" b="1" dirty="0" smtClean="0">
                <a:solidFill>
                  <a:srgbClr val="008000"/>
                </a:solidFill>
                <a:effectLst/>
              </a:rPr>
              <a:t>"`</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oldHeroName</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.hero.</a:t>
            </a:r>
            <a:r>
              <a:rPr lang="en-US" b="1" dirty="0" err="1" smtClean="0">
                <a:solidFill>
                  <a:srgbClr val="660E7A"/>
                </a:solidFill>
                <a:effectLst/>
              </a:rPr>
              <a:t>name</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.power</a:t>
            </a:r>
            <a:r>
              <a:rPr lang="en-US" dirty="0" smtClean="0"/>
              <a:t> !== </a:t>
            </a:r>
            <a:r>
              <a:rPr lang="en-US" b="1" dirty="0" err="1" smtClean="0">
                <a:solidFill>
                  <a:srgbClr val="000080"/>
                </a:solidFill>
                <a:effectLst/>
              </a:rPr>
              <a:t>this</a:t>
            </a:r>
            <a:r>
              <a:rPr lang="en-US" dirty="0" err="1" smtClean="0"/>
              <a:t>.oldPower</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changeDetected</a:t>
            </a:r>
            <a:r>
              <a:rPr lang="en-US" b="1" dirty="0" smtClean="0">
                <a:solidFill>
                  <a:srgbClr val="660E7A"/>
                </a:solidFill>
                <a:effectLst/>
              </a:rPr>
              <a:t> </a:t>
            </a:r>
            <a:r>
              <a:rPr lang="en-US" dirty="0" smtClean="0"/>
              <a:t>= </a:t>
            </a:r>
            <a:r>
              <a:rPr lang="en-US" b="1" dirty="0" smtClean="0">
                <a:solidFill>
                  <a:srgbClr val="000080"/>
                </a:solidFill>
                <a:effectLst/>
              </a:rPr>
              <a:t>true</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.changeLog.</a:t>
            </a:r>
            <a:r>
              <a:rPr lang="en-US" dirty="0" err="1" smtClean="0">
                <a:solidFill>
                  <a:srgbClr val="7A7A43"/>
                </a:solidFill>
                <a:effectLst/>
              </a:rPr>
              <a:t>push</a:t>
            </a:r>
            <a:r>
              <a:rPr lang="en-US" dirty="0" smtClean="0"/>
              <a:t>(</a:t>
            </a:r>
            <a:r>
              <a:rPr lang="en-US" b="1" dirty="0" smtClean="0">
                <a:solidFill>
                  <a:srgbClr val="008000"/>
                </a:solidFill>
                <a:effectLst/>
              </a:rPr>
              <a:t>`</a:t>
            </a:r>
            <a:r>
              <a:rPr lang="en-US" b="1" dirty="0" err="1" smtClean="0">
                <a:solidFill>
                  <a:srgbClr val="008000"/>
                </a:solidFill>
                <a:effectLst/>
              </a:rPr>
              <a:t>DoCheck</a:t>
            </a:r>
            <a:r>
              <a:rPr lang="en-US" b="1" dirty="0" smtClean="0">
                <a:solidFill>
                  <a:srgbClr val="008000"/>
                </a:solidFill>
                <a:effectLst/>
              </a:rPr>
              <a:t>: Power changed </a:t>
            </a:r>
          </a:p>
          <a:p>
            <a:r>
              <a:rPr lang="en-US" b="1" dirty="0">
                <a:solidFill>
                  <a:srgbClr val="008000"/>
                </a:solidFill>
              </a:rPr>
              <a:t>	</a:t>
            </a:r>
            <a:r>
              <a:rPr lang="en-US" b="1" dirty="0" smtClean="0">
                <a:solidFill>
                  <a:srgbClr val="008000"/>
                </a:solidFill>
                <a:effectLst/>
              </a:rPr>
              <a:t>to "</a:t>
            </a:r>
            <a:r>
              <a:rPr lang="en-US" dirty="0" smtClean="0"/>
              <a:t>${</a:t>
            </a:r>
            <a:r>
              <a:rPr lang="en-US" b="1" dirty="0" err="1" smtClean="0">
                <a:solidFill>
                  <a:srgbClr val="000080"/>
                </a:solidFill>
                <a:effectLst/>
              </a:rPr>
              <a:t>this</a:t>
            </a:r>
            <a:r>
              <a:rPr lang="en-US" dirty="0" err="1" smtClean="0"/>
              <a:t>.power</a:t>
            </a:r>
            <a:r>
              <a:rPr lang="en-US" dirty="0" smtClean="0"/>
              <a:t>}</a:t>
            </a:r>
            <a:r>
              <a:rPr lang="en-US" b="1" dirty="0" smtClean="0">
                <a:solidFill>
                  <a:srgbClr val="008000"/>
                </a:solidFill>
                <a:effectLst/>
              </a:rPr>
              <a:t>" from "</a:t>
            </a:r>
            <a:r>
              <a:rPr lang="en-US" dirty="0" smtClean="0"/>
              <a:t>${</a:t>
            </a:r>
            <a:r>
              <a:rPr lang="en-US" b="1" dirty="0" err="1" smtClean="0">
                <a:solidFill>
                  <a:srgbClr val="000080"/>
                </a:solidFill>
                <a:effectLst/>
              </a:rPr>
              <a:t>this</a:t>
            </a:r>
            <a:r>
              <a:rPr lang="en-US" dirty="0" err="1" smtClean="0"/>
              <a:t>.oldPower</a:t>
            </a:r>
            <a:r>
              <a:rPr lang="en-US" dirty="0" smtClean="0"/>
              <a:t>}</a:t>
            </a:r>
            <a:r>
              <a:rPr lang="en-US" b="1" dirty="0" smtClean="0">
                <a:solidFill>
                  <a:srgbClr val="008000"/>
                </a:solidFill>
                <a:effectLst/>
              </a:rPr>
              <a:t>"`</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oldPower</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.power</a:t>
            </a:r>
            <a:r>
              <a:rPr lang="en-US" dirty="0" smtClean="0"/>
              <a:t>;</a:t>
            </a:r>
            <a:br>
              <a:rPr lang="en-US" dirty="0" smtClean="0"/>
            </a:br>
            <a:r>
              <a:rPr lang="en-US" dirty="0" smtClean="0"/>
              <a:t>    }</a:t>
            </a:r>
            <a:br>
              <a:rPr lang="en-US" dirty="0" smtClean="0"/>
            </a:br>
            <a:r>
              <a:rPr lang="en-US" dirty="0" smtClean="0"/>
              <a:t>}</a:t>
            </a:r>
            <a:endParaRPr lang="en-US" dirty="0"/>
          </a:p>
        </p:txBody>
      </p:sp>
      <p:pic>
        <p:nvPicPr>
          <p:cNvPr id="5" name="Picture 4"/>
          <p:cNvPicPr>
            <a:picLocks noChangeAspect="1"/>
          </p:cNvPicPr>
          <p:nvPr/>
        </p:nvPicPr>
        <p:blipFill>
          <a:blip r:embed="rId2"/>
          <a:stretch>
            <a:fillRect/>
          </a:stretch>
        </p:blipFill>
        <p:spPr>
          <a:xfrm>
            <a:off x="5199338" y="1380922"/>
            <a:ext cx="3944662" cy="2106628"/>
          </a:xfrm>
          <a:prstGeom prst="rect">
            <a:avLst/>
          </a:prstGeom>
        </p:spPr>
      </p:pic>
      <p:sp>
        <p:nvSpPr>
          <p:cNvPr id="6" name="Rectangle 5"/>
          <p:cNvSpPr/>
          <p:nvPr/>
        </p:nvSpPr>
        <p:spPr>
          <a:xfrm>
            <a:off x="5304938" y="3731388"/>
            <a:ext cx="3689416" cy="2308324"/>
          </a:xfrm>
          <a:prstGeom prst="rect">
            <a:avLst/>
          </a:prstGeom>
        </p:spPr>
        <p:txBody>
          <a:bodyPr wrap="square">
            <a:spAutoFit/>
          </a:bodyPr>
          <a:lstStyle/>
          <a:p>
            <a:r>
              <a:rPr lang="en-US" dirty="0" smtClean="0"/>
              <a:t>While the </a:t>
            </a:r>
            <a:r>
              <a:rPr lang="en-US" dirty="0" err="1" smtClean="0"/>
              <a:t>ngDoCheck</a:t>
            </a:r>
            <a:r>
              <a:rPr lang="en-US" dirty="0" smtClean="0"/>
              <a:t> hook can detect when the hero's name has changed, it has a frightful cost. This hook is called with enormous frequency — after every change detection cycle no matter where the change occurred – anywhere on the page(!). </a:t>
            </a:r>
            <a:endParaRPr lang="en-US" dirty="0"/>
          </a:p>
        </p:txBody>
      </p:sp>
    </p:spTree>
    <p:extLst>
      <p:ext uri="{BB962C8B-B14F-4D97-AF65-F5344CB8AC3E}">
        <p14:creationId xmlns:p14="http://schemas.microsoft.com/office/powerpoint/2010/main" val="196276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162113"/>
            <a:ext cx="8229600" cy="1143000"/>
          </a:xfrm>
        </p:spPr>
        <p:txBody>
          <a:bodyPr/>
          <a:lstStyle/>
          <a:p>
            <a:r>
              <a:rPr lang="en-US" dirty="0"/>
              <a:t>Pass data from parent to child with input </a:t>
            </a:r>
            <a:r>
              <a:rPr lang="en-US" dirty="0" smtClean="0"/>
              <a:t>binding</a:t>
            </a:r>
            <a:endParaRPr lang="en-US" dirty="0"/>
          </a:p>
        </p:txBody>
      </p:sp>
      <p:sp>
        <p:nvSpPr>
          <p:cNvPr id="8" name="Rectangle 7"/>
          <p:cNvSpPr/>
          <p:nvPr/>
        </p:nvSpPr>
        <p:spPr>
          <a:xfrm>
            <a:off x="4751892" y="536722"/>
            <a:ext cx="4242461" cy="3970318"/>
          </a:xfrm>
          <a:prstGeom prst="rect">
            <a:avLst/>
          </a:prstGeom>
        </p:spPr>
        <p:txBody>
          <a:bodyPr wrap="square">
            <a:spAutoFit/>
          </a:bodyPr>
          <a:lstStyle/>
          <a:p>
            <a:endParaRPr lang="en-US" dirty="0" smtClean="0"/>
          </a:p>
          <a:p>
            <a:endParaRPr lang="en-US" dirty="0"/>
          </a:p>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'hero-child'</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p>
          <a:p>
            <a:r>
              <a:rPr lang="en-US" b="1" dirty="0">
                <a:solidFill>
                  <a:srgbClr val="008000"/>
                </a:solidFill>
              </a:rPr>
              <a:t> </a:t>
            </a:r>
            <a:r>
              <a:rPr lang="en-US" b="1" dirty="0" smtClean="0">
                <a:solidFill>
                  <a:srgbClr val="008000"/>
                </a:solidFill>
              </a:rPr>
              <a:t>   </a:t>
            </a:r>
            <a:r>
              <a:rPr lang="en-US" b="1" dirty="0" smtClean="0">
                <a:solidFill>
                  <a:srgbClr val="008000"/>
                </a:solidFill>
                <a:effectLst/>
              </a:rPr>
              <a:t>&lt;h3&gt;{{</a:t>
            </a:r>
            <a:r>
              <a:rPr lang="en-US" b="1" dirty="0" err="1" smtClean="0">
                <a:solidFill>
                  <a:srgbClr val="660E7A"/>
                </a:solidFill>
                <a:effectLst/>
              </a:rPr>
              <a:t>hero</a:t>
            </a:r>
            <a:r>
              <a:rPr lang="en-US" b="1" dirty="0" err="1" smtClean="0">
                <a:solidFill>
                  <a:srgbClr val="008000"/>
                </a:solidFill>
                <a:effectLst/>
              </a:rPr>
              <a:t>.name</a:t>
            </a:r>
            <a:r>
              <a:rPr lang="en-US" b="1" dirty="0" smtClean="0">
                <a:solidFill>
                  <a:srgbClr val="008000"/>
                </a:solidFill>
                <a:effectLst/>
              </a:rPr>
              <a:t>}} says:&lt;/h3&gt;</a:t>
            </a:r>
            <a:br>
              <a:rPr lang="en-US" b="1" dirty="0" smtClean="0">
                <a:solidFill>
                  <a:srgbClr val="008000"/>
                </a:solidFill>
                <a:effectLst/>
              </a:rPr>
            </a:br>
            <a:r>
              <a:rPr lang="en-US" b="1" dirty="0" smtClean="0">
                <a:solidFill>
                  <a:srgbClr val="008000"/>
                </a:solidFill>
                <a:effectLst/>
              </a:rPr>
              <a:t>    &lt;p&gt;I, {{</a:t>
            </a:r>
            <a:r>
              <a:rPr lang="en-US" b="1" dirty="0" err="1" smtClean="0">
                <a:solidFill>
                  <a:srgbClr val="660E7A"/>
                </a:solidFill>
                <a:effectLst/>
              </a:rPr>
              <a:t>hero</a:t>
            </a:r>
            <a:r>
              <a:rPr lang="en-US" b="1" dirty="0" err="1" smtClean="0">
                <a:solidFill>
                  <a:srgbClr val="008000"/>
                </a:solidFill>
                <a:effectLst/>
              </a:rPr>
              <a:t>.name</a:t>
            </a:r>
            <a:r>
              <a:rPr lang="en-US" b="1" dirty="0" smtClean="0">
                <a:solidFill>
                  <a:srgbClr val="008000"/>
                </a:solidFill>
                <a:effectLst/>
              </a:rPr>
              <a:t>}}, am at </a:t>
            </a:r>
          </a:p>
          <a:p>
            <a:r>
              <a:rPr lang="en-US" b="1" dirty="0">
                <a:solidFill>
                  <a:srgbClr val="008000"/>
                </a:solidFill>
              </a:rPr>
              <a:t> </a:t>
            </a:r>
            <a:r>
              <a:rPr lang="en-US" b="1" dirty="0" smtClean="0">
                <a:solidFill>
                  <a:srgbClr val="008000"/>
                </a:solidFill>
              </a:rPr>
              <a:t>    </a:t>
            </a:r>
            <a:r>
              <a:rPr lang="en-US" b="1" dirty="0" smtClean="0">
                <a:solidFill>
                  <a:srgbClr val="008000"/>
                </a:solidFill>
                <a:effectLst/>
              </a:rPr>
              <a:t>your service, {{</a:t>
            </a:r>
            <a:r>
              <a:rPr lang="en-US" b="1" dirty="0" err="1" smtClean="0">
                <a:solidFill>
                  <a:srgbClr val="660E7A"/>
                </a:solidFill>
                <a:effectLst/>
              </a:rPr>
              <a:t>masterName</a:t>
            </a:r>
            <a:r>
              <a:rPr lang="en-US" b="1" dirty="0" smtClean="0">
                <a:solidFill>
                  <a:srgbClr val="008000"/>
                </a:solidFill>
                <a:effectLst/>
              </a:rPr>
              <a:t>}}.&lt;/p&gt;</a:t>
            </a:r>
          </a:p>
          <a:p>
            <a:r>
              <a:rPr lang="en-US" b="1" dirty="0" smtClean="0">
                <a:solidFill>
                  <a:srgbClr val="008000"/>
                </a:solidFill>
                <a:effectLst/>
              </a:rPr>
              <a:t>`</a:t>
            </a:r>
            <a:r>
              <a:rPr lang="en-US" b="1" dirty="0" smtClean="0">
                <a:solidFill>
                  <a:srgbClr val="008000"/>
                </a:solidFill>
              </a:rPr>
              <a:t> </a:t>
            </a:r>
            <a:r>
              <a:rPr lang="en-US" dirty="0" smtClean="0"/>
              <a:t>})</a:t>
            </a:r>
            <a:br>
              <a:rPr lang="en-US" dirty="0" smtClean="0"/>
            </a:br>
            <a:r>
              <a:rPr lang="en-US" b="1" dirty="0" smtClean="0">
                <a:solidFill>
                  <a:srgbClr val="000080"/>
                </a:solidFill>
                <a:effectLst/>
              </a:rPr>
              <a:t>export class </a:t>
            </a:r>
            <a:r>
              <a:rPr lang="en-US" dirty="0" err="1" smtClean="0"/>
              <a:t>HeroChildComponent</a:t>
            </a:r>
            <a:r>
              <a:rPr lang="en-US" dirty="0" smtClean="0"/>
              <a:t> {</a:t>
            </a:r>
            <a:br>
              <a:rPr lang="en-US" dirty="0" smtClean="0"/>
            </a:br>
            <a:r>
              <a:rPr lang="en-US" dirty="0" smtClean="0"/>
              <a:t>    @Input() </a:t>
            </a:r>
            <a:r>
              <a:rPr lang="en-US" b="1" dirty="0" smtClean="0">
                <a:solidFill>
                  <a:srgbClr val="660E7A"/>
                </a:solidFill>
                <a:effectLst/>
              </a:rPr>
              <a:t>hero</a:t>
            </a:r>
            <a:r>
              <a:rPr lang="en-US" dirty="0" smtClean="0"/>
              <a:t>: Hero;</a:t>
            </a:r>
            <a:br>
              <a:rPr lang="en-US" dirty="0" smtClean="0"/>
            </a:br>
            <a:r>
              <a:rPr lang="en-US" dirty="0" smtClean="0"/>
              <a:t>    @Input(</a:t>
            </a:r>
            <a:r>
              <a:rPr lang="en-US" b="1" dirty="0" smtClean="0">
                <a:solidFill>
                  <a:srgbClr val="008000"/>
                </a:solidFill>
                <a:effectLst/>
              </a:rPr>
              <a:t>'master'</a:t>
            </a:r>
            <a:r>
              <a:rPr lang="en-US" dirty="0" smtClean="0"/>
              <a:t>) </a:t>
            </a:r>
            <a:r>
              <a:rPr lang="en-US" b="1" dirty="0" err="1" smtClean="0">
                <a:solidFill>
                  <a:srgbClr val="660E7A"/>
                </a:solidFill>
                <a:effectLst/>
              </a:rPr>
              <a:t>masterName</a:t>
            </a:r>
            <a:r>
              <a:rPr lang="en-US" dirty="0" smtClean="0"/>
              <a:t>: </a:t>
            </a:r>
            <a:r>
              <a:rPr lang="en-US" b="1" dirty="0" smtClean="0">
                <a:solidFill>
                  <a:srgbClr val="000080"/>
                </a:solidFill>
                <a:effectLst/>
              </a:rPr>
              <a:t>string</a:t>
            </a:r>
            <a:r>
              <a:rPr lang="en-US" dirty="0" smtClean="0"/>
              <a:t>;</a:t>
            </a:r>
            <a:br>
              <a:rPr lang="en-US" dirty="0" smtClean="0"/>
            </a:br>
            <a:r>
              <a:rPr lang="en-US" dirty="0" smtClean="0"/>
              <a:t>}</a:t>
            </a:r>
            <a:br>
              <a:rPr lang="en-US" dirty="0" smtClean="0"/>
            </a:br>
            <a:endParaRPr lang="en-US" dirty="0"/>
          </a:p>
        </p:txBody>
      </p:sp>
      <p:sp>
        <p:nvSpPr>
          <p:cNvPr id="9" name="Rectangle 8"/>
          <p:cNvSpPr/>
          <p:nvPr/>
        </p:nvSpPr>
        <p:spPr>
          <a:xfrm>
            <a:off x="252763" y="1053910"/>
            <a:ext cx="4572000" cy="3416320"/>
          </a:xfrm>
          <a:prstGeom prst="rect">
            <a:avLst/>
          </a:prstGeom>
        </p:spPr>
        <p:txBody>
          <a:bodyPr>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'hero-parent'</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p>
          <a:p>
            <a:r>
              <a:rPr lang="en-US" b="1" dirty="0" smtClean="0">
                <a:solidFill>
                  <a:srgbClr val="008000"/>
                </a:solidFill>
                <a:effectLst/>
              </a:rPr>
              <a:t>    &lt;hero-child *</a:t>
            </a:r>
            <a:r>
              <a:rPr lang="en-US" b="1" dirty="0" err="1" smtClean="0">
                <a:solidFill>
                  <a:srgbClr val="008000"/>
                </a:solidFill>
                <a:effectLst/>
              </a:rPr>
              <a:t>ngFor</a:t>
            </a:r>
            <a:r>
              <a:rPr lang="en-US" b="1" dirty="0" smtClean="0">
                <a:solidFill>
                  <a:srgbClr val="008000"/>
                </a:solidFill>
                <a:effectLst/>
              </a:rPr>
              <a:t>="let hero of </a:t>
            </a:r>
            <a:r>
              <a:rPr lang="en-US" b="1" dirty="0" smtClean="0">
                <a:solidFill>
                  <a:srgbClr val="660E7A"/>
                </a:solidFill>
                <a:effectLst/>
              </a:rPr>
              <a:t>heroes</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[hero]="</a:t>
            </a:r>
            <a:r>
              <a:rPr lang="en-US" b="1" dirty="0" smtClean="0">
                <a:solidFill>
                  <a:srgbClr val="660E7A"/>
                </a:solidFill>
                <a:effectLst/>
              </a:rPr>
              <a:t>hero</a:t>
            </a:r>
            <a:r>
              <a:rPr lang="en-US" b="1" dirty="0" smtClean="0">
                <a:solidFill>
                  <a:srgbClr val="008000"/>
                </a:solidFill>
                <a:effectLst/>
              </a:rPr>
              <a:t>" [master]="</a:t>
            </a:r>
            <a:r>
              <a:rPr lang="en-US" b="1" dirty="0" smtClean="0">
                <a:solidFill>
                  <a:srgbClr val="660E7A"/>
                </a:solidFill>
                <a:effectLst/>
              </a:rPr>
              <a:t>master</a:t>
            </a:r>
            <a:r>
              <a:rPr lang="en-US" b="1" dirty="0" smtClean="0">
                <a:solidFill>
                  <a:srgbClr val="008000"/>
                </a:solidFill>
                <a:effectLst/>
              </a:rPr>
              <a:t>"&gt;</a:t>
            </a:r>
          </a:p>
          <a:p>
            <a:r>
              <a:rPr lang="en-US" b="1" dirty="0" smtClean="0">
                <a:solidFill>
                  <a:srgbClr val="008000"/>
                </a:solidFill>
                <a:effectLst/>
              </a:rPr>
              <a:t>    &lt;/hero-child&gt;` </a:t>
            </a:r>
          </a:p>
          <a:p>
            <a:r>
              <a:rPr lang="en-US" dirty="0" smtClean="0"/>
              <a:t>})</a:t>
            </a:r>
            <a:br>
              <a:rPr lang="en-US" dirty="0" smtClean="0"/>
            </a:br>
            <a:r>
              <a:rPr lang="en-US" b="1" dirty="0" smtClean="0">
                <a:solidFill>
                  <a:srgbClr val="000080"/>
                </a:solidFill>
                <a:effectLst/>
              </a:rPr>
              <a:t>export class </a:t>
            </a:r>
            <a:r>
              <a:rPr lang="en-US" dirty="0" err="1" smtClean="0"/>
              <a:t>HeroParentComponent</a:t>
            </a:r>
            <a:r>
              <a:rPr lang="en-US" dirty="0" smtClean="0"/>
              <a:t> {</a:t>
            </a:r>
            <a:br>
              <a:rPr lang="en-US" dirty="0" smtClean="0"/>
            </a:br>
            <a:r>
              <a:rPr lang="en-US" dirty="0" smtClean="0"/>
              <a:t>    </a:t>
            </a:r>
            <a:r>
              <a:rPr lang="en-US" b="1" dirty="0" smtClean="0">
                <a:solidFill>
                  <a:srgbClr val="660E7A"/>
                </a:solidFill>
                <a:effectLst/>
              </a:rPr>
              <a:t>heroes </a:t>
            </a:r>
            <a:r>
              <a:rPr lang="en-US" dirty="0" smtClean="0"/>
              <a:t>= HEROES;</a:t>
            </a:r>
            <a:br>
              <a:rPr lang="en-US" dirty="0" smtClean="0"/>
            </a:br>
            <a:r>
              <a:rPr lang="en-US" dirty="0" smtClean="0"/>
              <a:t>    </a:t>
            </a:r>
            <a:r>
              <a:rPr lang="en-US" b="1" dirty="0" smtClean="0">
                <a:solidFill>
                  <a:srgbClr val="660E7A"/>
                </a:solidFill>
                <a:effectLst/>
              </a:rPr>
              <a:t>master</a:t>
            </a:r>
            <a:r>
              <a:rPr lang="en-US" dirty="0" smtClean="0"/>
              <a:t>: </a:t>
            </a:r>
            <a:r>
              <a:rPr lang="en-US" b="1" dirty="0" smtClean="0">
                <a:solidFill>
                  <a:srgbClr val="000080"/>
                </a:solidFill>
                <a:effectLst/>
              </a:rPr>
              <a:t>string </a:t>
            </a:r>
            <a:r>
              <a:rPr lang="en-US" dirty="0" smtClean="0"/>
              <a:t>= </a:t>
            </a:r>
            <a:r>
              <a:rPr lang="en-US" b="1" dirty="0" smtClean="0">
                <a:solidFill>
                  <a:srgbClr val="008000"/>
                </a:solidFill>
                <a:effectLst/>
              </a:rPr>
              <a:t>'Master'</a:t>
            </a:r>
            <a:r>
              <a:rPr lang="en-US" dirty="0" smtClean="0"/>
              <a:t>;</a:t>
            </a:r>
            <a:br>
              <a:rPr lang="en-US" dirty="0" smtClean="0"/>
            </a:br>
            <a:r>
              <a:rPr lang="en-US" dirty="0" smtClean="0"/>
              <a:t>}</a:t>
            </a:r>
            <a:br>
              <a:rPr lang="en-US" dirty="0" smtClean="0"/>
            </a:br>
            <a:endParaRPr lang="en-US" dirty="0"/>
          </a:p>
        </p:txBody>
      </p:sp>
      <p:pic>
        <p:nvPicPr>
          <p:cNvPr id="11" name="Picture 10"/>
          <p:cNvPicPr>
            <a:picLocks noChangeAspect="1"/>
          </p:cNvPicPr>
          <p:nvPr/>
        </p:nvPicPr>
        <p:blipFill>
          <a:blip r:embed="rId2"/>
          <a:stretch>
            <a:fillRect/>
          </a:stretch>
        </p:blipFill>
        <p:spPr>
          <a:xfrm>
            <a:off x="4824763" y="4361342"/>
            <a:ext cx="2297805" cy="2255566"/>
          </a:xfrm>
          <a:prstGeom prst="rect">
            <a:avLst/>
          </a:prstGeom>
        </p:spPr>
      </p:pic>
      <p:sp>
        <p:nvSpPr>
          <p:cNvPr id="13" name="Rectangle 12"/>
          <p:cNvSpPr/>
          <p:nvPr/>
        </p:nvSpPr>
        <p:spPr>
          <a:xfrm>
            <a:off x="822400" y="4444374"/>
            <a:ext cx="3570676" cy="1729127"/>
          </a:xfrm>
          <a:prstGeom prst="rect">
            <a:avLst/>
          </a:prstGeom>
          <a:solidFill>
            <a:schemeClr val="bg1">
              <a:lumMod val="95000"/>
            </a:schemeClr>
          </a:solidFill>
        </p:spPr>
        <p:style>
          <a:lnRef idx="1">
            <a:schemeClr val="accent6"/>
          </a:lnRef>
          <a:fillRef idx="3">
            <a:schemeClr val="accent6"/>
          </a:fillRef>
          <a:effectRef idx="2">
            <a:schemeClr val="accent6"/>
          </a:effectRef>
          <a:fontRef idx="minor">
            <a:schemeClr val="lt1"/>
          </a:fontRef>
        </p:style>
        <p:txBody>
          <a:bodyPr rtlCol="0" anchor="b"/>
          <a:lstStyle/>
          <a:p>
            <a:pPr algn="ctr"/>
            <a:r>
              <a:rPr lang="en-US" dirty="0" err="1" smtClean="0">
                <a:solidFill>
                  <a:srgbClr val="008000"/>
                </a:solidFill>
              </a:rPr>
              <a:t>HeroParentComponent</a:t>
            </a:r>
            <a:endParaRPr lang="en-US" dirty="0">
              <a:solidFill>
                <a:srgbClr val="008000"/>
              </a:solidFill>
            </a:endParaRPr>
          </a:p>
        </p:txBody>
      </p:sp>
      <p:sp>
        <p:nvSpPr>
          <p:cNvPr id="14" name="Rectangle 13"/>
          <p:cNvSpPr/>
          <p:nvPr/>
        </p:nvSpPr>
        <p:spPr>
          <a:xfrm>
            <a:off x="1197165" y="4596775"/>
            <a:ext cx="2786164" cy="598127"/>
          </a:xfrm>
          <a:prstGeom prst="rect">
            <a:avLst/>
          </a:prstGeom>
          <a:solidFill>
            <a:schemeClr val="bg1">
              <a:lumMod val="95000"/>
            </a:schemeClr>
          </a:solidFill>
        </p:spPr>
        <p:style>
          <a:lnRef idx="1">
            <a:schemeClr val="accent6"/>
          </a:lnRef>
          <a:fillRef idx="3">
            <a:schemeClr val="accent6"/>
          </a:fillRef>
          <a:effectRef idx="2">
            <a:schemeClr val="accent6"/>
          </a:effectRef>
          <a:fontRef idx="minor">
            <a:schemeClr val="lt1"/>
          </a:fontRef>
        </p:style>
        <p:txBody>
          <a:bodyPr rtlCol="0" anchor="t"/>
          <a:lstStyle/>
          <a:p>
            <a:pPr algn="ctr"/>
            <a:r>
              <a:rPr lang="en-US" dirty="0" err="1" smtClean="0">
                <a:solidFill>
                  <a:srgbClr val="008000"/>
                </a:solidFill>
              </a:rPr>
              <a:t>HeroChildComponent</a:t>
            </a:r>
            <a:endParaRPr lang="en-US" dirty="0">
              <a:solidFill>
                <a:srgbClr val="008000"/>
              </a:solidFill>
            </a:endParaRPr>
          </a:p>
        </p:txBody>
      </p:sp>
      <p:cxnSp>
        <p:nvCxnSpPr>
          <p:cNvPr id="16" name="Straight Arrow Connector 15"/>
          <p:cNvCxnSpPr/>
          <p:nvPr/>
        </p:nvCxnSpPr>
        <p:spPr>
          <a:xfrm flipV="1">
            <a:off x="2009156" y="5194902"/>
            <a:ext cx="0" cy="59340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17386" y="5364197"/>
            <a:ext cx="623000" cy="369332"/>
          </a:xfrm>
          <a:prstGeom prst="rect">
            <a:avLst/>
          </a:prstGeom>
          <a:noFill/>
        </p:spPr>
        <p:txBody>
          <a:bodyPr wrap="none" rtlCol="0">
            <a:spAutoFit/>
          </a:bodyPr>
          <a:lstStyle/>
          <a:p>
            <a:r>
              <a:rPr lang="en-US" dirty="0" smtClean="0"/>
              <a:t>hero</a:t>
            </a:r>
            <a:endParaRPr lang="en-US" dirty="0"/>
          </a:p>
        </p:txBody>
      </p:sp>
      <p:cxnSp>
        <p:nvCxnSpPr>
          <p:cNvPr id="18" name="Straight Arrow Connector 17"/>
          <p:cNvCxnSpPr/>
          <p:nvPr/>
        </p:nvCxnSpPr>
        <p:spPr>
          <a:xfrm flipV="1">
            <a:off x="3181749" y="5188417"/>
            <a:ext cx="0" cy="59340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81749" y="5364197"/>
            <a:ext cx="842561" cy="369332"/>
          </a:xfrm>
          <a:prstGeom prst="rect">
            <a:avLst/>
          </a:prstGeom>
          <a:noFill/>
        </p:spPr>
        <p:txBody>
          <a:bodyPr wrap="none" rtlCol="0">
            <a:spAutoFit/>
          </a:bodyPr>
          <a:lstStyle/>
          <a:p>
            <a:r>
              <a:rPr lang="en-US" dirty="0" smtClean="0"/>
              <a:t>master</a:t>
            </a:r>
            <a:endParaRPr lang="en-US" dirty="0"/>
          </a:p>
        </p:txBody>
      </p:sp>
    </p:spTree>
    <p:extLst>
      <p:ext uri="{BB962C8B-B14F-4D97-AF65-F5344CB8AC3E}">
        <p14:creationId xmlns:p14="http://schemas.microsoft.com/office/powerpoint/2010/main" val="1636364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afterview</a:t>
            </a:r>
            <a:endParaRPr lang="en-US" dirty="0"/>
          </a:p>
        </p:txBody>
      </p:sp>
      <p:sp>
        <p:nvSpPr>
          <p:cNvPr id="3" name="Rectangle 2"/>
          <p:cNvSpPr/>
          <p:nvPr/>
        </p:nvSpPr>
        <p:spPr>
          <a:xfrm>
            <a:off x="380946" y="1010137"/>
            <a:ext cx="8763054" cy="646331"/>
          </a:xfrm>
          <a:prstGeom prst="rect">
            <a:avLst/>
          </a:prstGeom>
        </p:spPr>
        <p:txBody>
          <a:bodyPr wrap="square">
            <a:spAutoFit/>
          </a:bodyPr>
          <a:lstStyle/>
          <a:p>
            <a:r>
              <a:rPr lang="en-US" dirty="0" err="1" smtClean="0"/>
              <a:t>AfterViewInit</a:t>
            </a:r>
            <a:r>
              <a:rPr lang="en-US" dirty="0" smtClean="0"/>
              <a:t> and </a:t>
            </a:r>
            <a:r>
              <a:rPr lang="en-US" dirty="0" err="1" smtClean="0"/>
              <a:t>AfterViewChecked</a:t>
            </a:r>
            <a:r>
              <a:rPr lang="en-US" dirty="0" smtClean="0"/>
              <a:t> hooks that Angular calls after it creates a component's child views.</a:t>
            </a:r>
            <a:endParaRPr lang="en-US" dirty="0"/>
          </a:p>
        </p:txBody>
      </p:sp>
      <p:sp>
        <p:nvSpPr>
          <p:cNvPr id="4" name="Rectangle 3"/>
          <p:cNvSpPr/>
          <p:nvPr/>
        </p:nvSpPr>
        <p:spPr>
          <a:xfrm>
            <a:off x="4572000" y="1396198"/>
            <a:ext cx="4572000" cy="2031325"/>
          </a:xfrm>
          <a:prstGeom prst="rect">
            <a:avLst/>
          </a:prstGeom>
        </p:spPr>
        <p:txBody>
          <a:bodyPr>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'my-child-view'</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'&lt;input [(</a:t>
            </a:r>
            <a:r>
              <a:rPr lang="en-US" b="1" dirty="0" err="1" smtClean="0">
                <a:solidFill>
                  <a:srgbClr val="008000"/>
                </a:solidFill>
                <a:effectLst/>
              </a:rPr>
              <a:t>ngModel</a:t>
            </a:r>
            <a:r>
              <a:rPr lang="en-US" b="1" dirty="0" smtClean="0">
                <a:solidFill>
                  <a:srgbClr val="008000"/>
                </a:solidFill>
                <a:effectLst/>
              </a:rPr>
              <a:t>)]="</a:t>
            </a:r>
            <a:r>
              <a:rPr lang="en-US" b="1" dirty="0" smtClean="0">
                <a:solidFill>
                  <a:srgbClr val="660E7A"/>
                </a:solidFill>
                <a:effectLst/>
              </a:rPr>
              <a:t>hero</a:t>
            </a:r>
            <a:r>
              <a:rPr lang="en-US" b="1" dirty="0" smtClean="0">
                <a:solidFill>
                  <a:srgbClr val="008000"/>
                </a:solidFill>
                <a:effectLst/>
              </a:rPr>
              <a:t>"&gt;’</a:t>
            </a:r>
            <a:r>
              <a:rPr lang="en-US" dirty="0" smtClean="0"/>
              <a:t>})</a:t>
            </a:r>
            <a:br>
              <a:rPr lang="en-US" dirty="0" smtClean="0"/>
            </a:br>
            <a:r>
              <a:rPr lang="en-US" b="1" dirty="0" smtClean="0">
                <a:solidFill>
                  <a:srgbClr val="000080"/>
                </a:solidFill>
                <a:effectLst/>
              </a:rPr>
              <a:t>export class </a:t>
            </a:r>
            <a:r>
              <a:rPr lang="en-US" dirty="0" err="1" smtClean="0"/>
              <a:t>ChildViewComponent</a:t>
            </a:r>
            <a:r>
              <a:rPr lang="en-US" dirty="0" smtClean="0"/>
              <a:t> {</a:t>
            </a:r>
            <a:br>
              <a:rPr lang="en-US" dirty="0" smtClean="0"/>
            </a:br>
            <a:r>
              <a:rPr lang="en-US" dirty="0" smtClean="0"/>
              <a:t>    </a:t>
            </a:r>
            <a:r>
              <a:rPr lang="en-US" b="1" dirty="0" smtClean="0">
                <a:solidFill>
                  <a:srgbClr val="660E7A"/>
                </a:solidFill>
                <a:effectLst/>
              </a:rPr>
              <a:t>hero </a:t>
            </a:r>
            <a:r>
              <a:rPr lang="en-US" dirty="0" smtClean="0"/>
              <a:t>= </a:t>
            </a:r>
            <a:r>
              <a:rPr lang="en-US" b="1" dirty="0" smtClean="0">
                <a:solidFill>
                  <a:srgbClr val="008000"/>
                </a:solidFill>
                <a:effectLst/>
              </a:rPr>
              <a:t>'</a:t>
            </a:r>
            <a:r>
              <a:rPr lang="en-US" b="1" dirty="0" err="1" smtClean="0">
                <a:solidFill>
                  <a:srgbClr val="008000"/>
                </a:solidFill>
                <a:effectLst/>
              </a:rPr>
              <a:t>Magneta</a:t>
            </a:r>
            <a:r>
              <a:rPr lang="en-US" b="1" dirty="0" smtClean="0">
                <a:solidFill>
                  <a:srgbClr val="008000"/>
                </a:solidFill>
                <a:effectLst/>
              </a:rPr>
              <a:t>'</a:t>
            </a:r>
            <a:r>
              <a:rPr lang="en-US" dirty="0" smtClean="0"/>
              <a:t>;</a:t>
            </a:r>
            <a:br>
              <a:rPr lang="en-US" dirty="0" smtClean="0"/>
            </a:br>
            <a:r>
              <a:rPr lang="en-US" dirty="0" smtClean="0"/>
              <a:t>}</a:t>
            </a:r>
            <a:br>
              <a:rPr lang="en-US" dirty="0" smtClean="0"/>
            </a:br>
            <a:endParaRPr lang="en-US" dirty="0"/>
          </a:p>
        </p:txBody>
      </p:sp>
      <p:sp>
        <p:nvSpPr>
          <p:cNvPr id="6" name="Rectangle 5"/>
          <p:cNvSpPr/>
          <p:nvPr/>
        </p:nvSpPr>
        <p:spPr>
          <a:xfrm>
            <a:off x="380946" y="1746127"/>
            <a:ext cx="4572000" cy="1200329"/>
          </a:xfrm>
          <a:prstGeom prst="rect">
            <a:avLst/>
          </a:prstGeom>
        </p:spPr>
        <p:txBody>
          <a:bodyPr>
            <a:spAutoFit/>
          </a:bodyPr>
          <a:lstStyle/>
          <a:p>
            <a:r>
              <a:rPr lang="en-US" b="1" dirty="0" smtClean="0">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&lt;div&gt;-- child view begins --&lt;/div&gt;</a:t>
            </a:r>
            <a:br>
              <a:rPr lang="en-US" b="1" dirty="0" smtClean="0">
                <a:solidFill>
                  <a:srgbClr val="008000"/>
                </a:solidFill>
                <a:effectLst/>
              </a:rPr>
            </a:br>
            <a:r>
              <a:rPr lang="en-US" b="1" dirty="0" smtClean="0">
                <a:solidFill>
                  <a:srgbClr val="008000"/>
                </a:solidFill>
                <a:effectLst/>
              </a:rPr>
              <a:t>    &lt;my-child-view&gt;&lt;/my-child-view&gt;</a:t>
            </a:r>
            <a:br>
              <a:rPr lang="en-US" b="1" dirty="0" smtClean="0">
                <a:solidFill>
                  <a:srgbClr val="008000"/>
                </a:solidFill>
                <a:effectLst/>
              </a:rPr>
            </a:br>
            <a:r>
              <a:rPr lang="en-US" b="1" dirty="0" smtClean="0">
                <a:solidFill>
                  <a:srgbClr val="008000"/>
                </a:solidFill>
                <a:effectLst/>
              </a:rPr>
              <a:t>  &lt;div&gt;-- child view ends --&lt;/div&gt;`</a:t>
            </a:r>
            <a:endParaRPr lang="en-US" dirty="0"/>
          </a:p>
        </p:txBody>
      </p:sp>
      <p:sp>
        <p:nvSpPr>
          <p:cNvPr id="7" name="Rectangle 6"/>
          <p:cNvSpPr/>
          <p:nvPr/>
        </p:nvSpPr>
        <p:spPr>
          <a:xfrm>
            <a:off x="380946" y="3206977"/>
            <a:ext cx="9171325" cy="3970318"/>
          </a:xfrm>
          <a:prstGeom prst="rect">
            <a:avLst/>
          </a:prstGeom>
        </p:spPr>
        <p:txBody>
          <a:bodyPr wrap="square">
            <a:spAutoFit/>
          </a:bodyPr>
          <a:lstStyle/>
          <a:p>
            <a:r>
              <a:rPr lang="en-US" b="1" dirty="0" smtClean="0">
                <a:solidFill>
                  <a:srgbClr val="000080"/>
                </a:solidFill>
                <a:effectLst/>
              </a:rPr>
              <a:t>export class </a:t>
            </a:r>
            <a:r>
              <a:rPr lang="en-US" dirty="0" err="1" smtClean="0"/>
              <a:t>AfterViewComponent</a:t>
            </a:r>
            <a:r>
              <a:rPr lang="en-US" dirty="0" smtClean="0"/>
              <a:t> </a:t>
            </a:r>
            <a:r>
              <a:rPr lang="en-US" b="1" dirty="0" smtClean="0">
                <a:solidFill>
                  <a:srgbClr val="000080"/>
                </a:solidFill>
                <a:effectLst/>
              </a:rPr>
              <a:t>implements  </a:t>
            </a:r>
            <a:r>
              <a:rPr lang="en-US" dirty="0" err="1" smtClean="0"/>
              <a:t>AfterViewChecked</a:t>
            </a:r>
            <a:r>
              <a:rPr lang="en-US" dirty="0" smtClean="0"/>
              <a:t>, </a:t>
            </a:r>
            <a:r>
              <a:rPr lang="en-US" dirty="0" err="1" smtClean="0"/>
              <a:t>AfterViewInit</a:t>
            </a:r>
            <a:r>
              <a:rPr lang="en-US" dirty="0" smtClean="0"/>
              <a:t> {</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prevHero</a:t>
            </a:r>
            <a:r>
              <a:rPr lang="en-US" b="1" dirty="0" smtClean="0">
                <a:solidFill>
                  <a:srgbClr val="660E7A"/>
                </a:solidFill>
                <a:effectLst/>
              </a:rPr>
              <a:t> </a:t>
            </a:r>
            <a:r>
              <a:rPr lang="en-US" dirty="0" smtClean="0"/>
              <a:t>= </a:t>
            </a:r>
            <a:r>
              <a:rPr lang="en-US" b="1" dirty="0" smtClean="0">
                <a:solidFill>
                  <a:srgbClr val="008000"/>
                </a:solidFill>
                <a:effectLst/>
              </a:rPr>
              <a:t>''</a:t>
            </a:r>
            <a:r>
              <a:rPr lang="en-US" dirty="0" smtClean="0"/>
              <a:t>;</a:t>
            </a:r>
            <a:br>
              <a:rPr lang="en-US" dirty="0" smtClean="0"/>
            </a:br>
            <a:r>
              <a:rPr lang="en-US" dirty="0" smtClean="0"/>
              <a:t>    @</a:t>
            </a:r>
            <a:r>
              <a:rPr lang="en-US" dirty="0" err="1" smtClean="0"/>
              <a:t>ViewChild</a:t>
            </a:r>
            <a:r>
              <a:rPr lang="en-US" dirty="0" smtClean="0"/>
              <a:t>(</a:t>
            </a:r>
            <a:r>
              <a:rPr lang="en-US" dirty="0" err="1" smtClean="0"/>
              <a:t>ChildViewComponent</a:t>
            </a:r>
            <a:r>
              <a:rPr lang="en-US" dirty="0" smtClean="0"/>
              <a:t>) </a:t>
            </a:r>
            <a:r>
              <a:rPr lang="en-US" b="1" dirty="0" err="1" smtClean="0">
                <a:solidFill>
                  <a:srgbClr val="660E7A"/>
                </a:solidFill>
                <a:effectLst/>
              </a:rPr>
              <a:t>viewChild</a:t>
            </a:r>
            <a:r>
              <a:rPr lang="en-US" dirty="0" smtClean="0"/>
              <a:t>: </a:t>
            </a:r>
            <a:r>
              <a:rPr lang="en-US" dirty="0" err="1" smtClean="0"/>
              <a:t>ChildViewComponent</a:t>
            </a:r>
            <a:r>
              <a:rPr lang="en-US" dirty="0" smtClean="0"/>
              <a:t>;</a:t>
            </a:r>
            <a:br>
              <a:rPr lang="en-US" dirty="0" smtClean="0"/>
            </a:br>
            <a:r>
              <a:rPr lang="en-US" dirty="0" smtClean="0"/>
              <a:t>    </a:t>
            </a:r>
            <a:r>
              <a:rPr lang="en-US" dirty="0" err="1" smtClean="0">
                <a:solidFill>
                  <a:srgbClr val="7A7A43"/>
                </a:solidFill>
                <a:effectLst/>
              </a:rPr>
              <a:t>ngAfterViewInit</a:t>
            </a:r>
            <a:r>
              <a:rPr lang="en-US" dirty="0" smtClean="0"/>
              <a:t>() {</a:t>
            </a:r>
            <a:r>
              <a:rPr lang="en-US" dirty="0"/>
              <a:t> </a:t>
            </a:r>
            <a:r>
              <a:rPr lang="en-US" dirty="0" smtClean="0"/>
              <a:t> </a:t>
            </a:r>
            <a:r>
              <a:rPr lang="en-US" b="1" dirty="0" err="1" smtClean="0">
                <a:solidFill>
                  <a:srgbClr val="000080"/>
                </a:solidFill>
                <a:effectLst/>
              </a:rPr>
              <a:t>this</a:t>
            </a:r>
            <a:r>
              <a:rPr lang="en-US" dirty="0" err="1" smtClean="0"/>
              <a:t>.logIt</a:t>
            </a:r>
            <a:r>
              <a:rPr lang="en-US" dirty="0" smtClean="0"/>
              <a:t>(</a:t>
            </a:r>
            <a:r>
              <a:rPr lang="en-US" b="1" dirty="0" smtClean="0">
                <a:solidFill>
                  <a:srgbClr val="008000"/>
                </a:solidFill>
                <a:effectLst/>
              </a:rPr>
              <a:t>'</a:t>
            </a:r>
            <a:r>
              <a:rPr lang="en-US" b="1" dirty="0" err="1" smtClean="0">
                <a:solidFill>
                  <a:srgbClr val="008000"/>
                </a:solidFill>
                <a:effectLst/>
              </a:rPr>
              <a:t>AfterViewInit</a:t>
            </a:r>
            <a:r>
              <a:rPr lang="en-US" b="1" dirty="0" smtClean="0">
                <a:solidFill>
                  <a:srgbClr val="008000"/>
                </a:solidFill>
                <a:effectLst/>
              </a:rPr>
              <a:t>'</a:t>
            </a:r>
            <a:r>
              <a:rPr lang="en-US" dirty="0" smtClean="0"/>
              <a:t>);</a:t>
            </a:r>
            <a:r>
              <a:rPr lang="en-US" dirty="0"/>
              <a:t> </a:t>
            </a:r>
            <a:r>
              <a:rPr lang="en-US" dirty="0" smtClean="0"/>
              <a:t> } </a:t>
            </a:r>
            <a:r>
              <a:rPr lang="en-US" i="1" dirty="0" smtClean="0">
                <a:solidFill>
                  <a:srgbClr val="808080"/>
                </a:solidFill>
                <a:effectLst/>
              </a:rPr>
              <a:t>// </a:t>
            </a:r>
            <a:r>
              <a:rPr lang="en-US" i="1" dirty="0" err="1" smtClean="0">
                <a:solidFill>
                  <a:srgbClr val="808080"/>
                </a:solidFill>
                <a:effectLst/>
              </a:rPr>
              <a:t>viewChild</a:t>
            </a:r>
            <a:r>
              <a:rPr lang="en-US" i="1" dirty="0" smtClean="0">
                <a:solidFill>
                  <a:srgbClr val="808080"/>
                </a:solidFill>
                <a:effectLst/>
              </a:rPr>
              <a:t> is set after view was initialized</a:t>
            </a:r>
            <a:r>
              <a:rPr lang="en-US" dirty="0" smtClean="0"/>
              <a:t/>
            </a:r>
            <a:br>
              <a:rPr lang="en-US" dirty="0" smtClean="0"/>
            </a:br>
            <a:r>
              <a:rPr lang="en-US" dirty="0" smtClean="0"/>
              <a:t>    </a:t>
            </a:r>
            <a:r>
              <a:rPr lang="en-US" dirty="0" err="1" smtClean="0">
                <a:solidFill>
                  <a:srgbClr val="7A7A43"/>
                </a:solidFill>
                <a:effectLst/>
              </a:rPr>
              <a:t>ngAfterViewChecked</a:t>
            </a:r>
            <a:r>
              <a:rPr lang="en-US" dirty="0" smtClean="0"/>
              <a:t>() {   </a:t>
            </a:r>
            <a:r>
              <a:rPr lang="en-US" i="1" dirty="0" smtClean="0">
                <a:solidFill>
                  <a:srgbClr val="808080"/>
                </a:solidFill>
                <a:effectLst/>
              </a:rPr>
              <a:t>// </a:t>
            </a:r>
            <a:r>
              <a:rPr lang="en-US" i="1" dirty="0" err="1" smtClean="0">
                <a:solidFill>
                  <a:srgbClr val="808080"/>
                </a:solidFill>
                <a:effectLst/>
              </a:rPr>
              <a:t>viewChild</a:t>
            </a:r>
            <a:r>
              <a:rPr lang="en-US" i="1" dirty="0" smtClean="0">
                <a:solidFill>
                  <a:srgbClr val="808080"/>
                </a:solidFill>
                <a:effectLst/>
              </a:rPr>
              <a:t> is updated after the view has been checked</a:t>
            </a:r>
            <a:r>
              <a:rPr lang="en-US" i="1" dirty="0" smtClean="0">
                <a:solidFill>
                  <a:srgbClr val="808080"/>
                </a:solidFill>
                <a:effectLst/>
              </a:rPr>
              <a:t/>
            </a:r>
            <a:br>
              <a:rPr lang="en-US" i="1" dirty="0" smtClean="0">
                <a:solidFill>
                  <a:srgbClr val="808080"/>
                </a:solidFill>
                <a:effectLst/>
              </a:rPr>
            </a:br>
            <a:r>
              <a:rPr lang="en-US" i="1" dirty="0" smtClean="0">
                <a:solidFill>
                  <a:srgbClr val="808080"/>
                </a:solidFill>
                <a:effectLst/>
              </a:rPr>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prevHero</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viewChild</a:t>
            </a:r>
            <a:r>
              <a:rPr lang="en-US" dirty="0" err="1" smtClean="0"/>
              <a:t>.hero</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.logIt</a:t>
            </a:r>
            <a:r>
              <a:rPr lang="en-US" dirty="0" smtClean="0"/>
              <a:t>(</a:t>
            </a:r>
            <a:r>
              <a:rPr lang="en-US" b="1" dirty="0" smtClean="0">
                <a:solidFill>
                  <a:srgbClr val="008000"/>
                </a:solidFill>
                <a:effectLst/>
              </a:rPr>
              <a:t>'</a:t>
            </a:r>
            <a:r>
              <a:rPr lang="en-US" b="1" dirty="0" err="1" smtClean="0">
                <a:solidFill>
                  <a:srgbClr val="008000"/>
                </a:solidFill>
                <a:effectLst/>
              </a:rPr>
              <a:t>AfterViewChecked</a:t>
            </a:r>
            <a:r>
              <a:rPr lang="en-US" b="1" dirty="0" smtClean="0">
                <a:solidFill>
                  <a:srgbClr val="008000"/>
                </a:solidFill>
                <a:effectLst/>
              </a:rPr>
              <a:t> (no change)'</a:t>
            </a:r>
            <a:r>
              <a:rPr lang="en-US" dirty="0" smtClean="0"/>
              <a:t>);</a:t>
            </a:r>
            <a:br>
              <a:rPr lang="en-US" dirty="0" smtClean="0"/>
            </a:br>
            <a:r>
              <a:rPr lang="en-US" dirty="0" smtClean="0"/>
              <a:t>        } </a:t>
            </a:r>
            <a:r>
              <a:rPr lang="en-US" b="1" dirty="0" smtClean="0">
                <a:solidFill>
                  <a:srgbClr val="000080"/>
                </a:solidFill>
                <a:effectLst/>
              </a:rPr>
              <a:t>else </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prevHero</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viewChild</a:t>
            </a:r>
            <a:r>
              <a:rPr lang="en-US" dirty="0" err="1" smtClean="0"/>
              <a:t>.hero</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.logIt</a:t>
            </a:r>
            <a:r>
              <a:rPr lang="en-US" dirty="0" smtClean="0"/>
              <a:t>(</a:t>
            </a:r>
            <a:r>
              <a:rPr lang="en-US" b="1" dirty="0" smtClean="0">
                <a:solidFill>
                  <a:srgbClr val="008000"/>
                </a:solidFill>
                <a:effectLst/>
              </a:rPr>
              <a:t>'</a:t>
            </a:r>
            <a:r>
              <a:rPr lang="en-US" b="1" dirty="0" err="1" smtClean="0">
                <a:solidFill>
                  <a:srgbClr val="008000"/>
                </a:solidFill>
                <a:effectLst/>
              </a:rPr>
              <a:t>AfterViewChecked</a:t>
            </a:r>
            <a:r>
              <a:rPr lang="en-US" b="1" dirty="0" smtClean="0">
                <a:solidFill>
                  <a:srgbClr val="008000"/>
                </a:solidFill>
                <a:effectLst/>
              </a:rPr>
              <a:t>'</a:t>
            </a:r>
            <a:r>
              <a:rPr lang="en-US" dirty="0" smtClean="0"/>
              <a:t>);</a:t>
            </a:r>
            <a:br>
              <a:rPr lang="en-US" dirty="0" smtClean="0"/>
            </a:br>
            <a:r>
              <a:rPr lang="en-US" dirty="0" smtClean="0"/>
              <a:t>        }</a:t>
            </a:r>
            <a:br>
              <a:rPr lang="en-US" dirty="0" smtClean="0"/>
            </a:br>
            <a:r>
              <a:rPr lang="en-US" dirty="0" smtClean="0"/>
              <a:t>}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46826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aftercontent</a:t>
            </a:r>
            <a:endParaRPr lang="en-US" dirty="0"/>
          </a:p>
        </p:txBody>
      </p:sp>
      <p:sp>
        <p:nvSpPr>
          <p:cNvPr id="3" name="Rectangle 2"/>
          <p:cNvSpPr/>
          <p:nvPr/>
        </p:nvSpPr>
        <p:spPr>
          <a:xfrm>
            <a:off x="453816" y="996566"/>
            <a:ext cx="8519717" cy="1754327"/>
          </a:xfrm>
          <a:prstGeom prst="rect">
            <a:avLst/>
          </a:prstGeom>
        </p:spPr>
        <p:txBody>
          <a:bodyPr wrap="square">
            <a:spAutoFit/>
          </a:bodyPr>
          <a:lstStyle/>
          <a:p>
            <a:r>
              <a:rPr lang="en-US" dirty="0" err="1" smtClean="0"/>
              <a:t>AfterContentInit</a:t>
            </a:r>
            <a:r>
              <a:rPr lang="en-US" dirty="0" smtClean="0"/>
              <a:t> and </a:t>
            </a:r>
            <a:r>
              <a:rPr lang="en-US" dirty="0" err="1" smtClean="0"/>
              <a:t>AfterContentChecked</a:t>
            </a:r>
            <a:r>
              <a:rPr lang="en-US" dirty="0" smtClean="0"/>
              <a:t> hooks that Angular calls after Angular projects external content into the component.</a:t>
            </a:r>
          </a:p>
          <a:p>
            <a:r>
              <a:rPr lang="en-US" dirty="0" smtClean="0"/>
              <a:t>Content projection is a way to import HTML content from outside the component and insert that content into the component's template in a designated spot (aka </a:t>
            </a:r>
            <a:r>
              <a:rPr lang="en-US" dirty="0" err="1" smtClean="0"/>
              <a:t>transclusion</a:t>
            </a:r>
            <a:r>
              <a:rPr lang="en-US" dirty="0" smtClean="0"/>
              <a:t> in Angular 1).</a:t>
            </a:r>
          </a:p>
          <a:p>
            <a:endParaRPr lang="en-US" dirty="0"/>
          </a:p>
        </p:txBody>
      </p:sp>
      <p:sp>
        <p:nvSpPr>
          <p:cNvPr id="5" name="Rectangle 4"/>
          <p:cNvSpPr/>
          <p:nvPr/>
        </p:nvSpPr>
        <p:spPr>
          <a:xfrm>
            <a:off x="456094" y="2480217"/>
            <a:ext cx="4572000" cy="1477328"/>
          </a:xfrm>
          <a:prstGeom prst="rect">
            <a:avLst/>
          </a:prstGeom>
        </p:spPr>
        <p:txBody>
          <a:bodyPr>
            <a:spAutoFit/>
          </a:bodyPr>
          <a:lstStyle/>
          <a:p>
            <a:r>
              <a:rPr lang="en-US" b="1" dirty="0" err="1" smtClean="0"/>
              <a:t>ParentComponent</a:t>
            </a:r>
            <a:r>
              <a:rPr lang="en-US" b="1" dirty="0" smtClean="0"/>
              <a:t>:</a:t>
            </a:r>
            <a:endParaRPr lang="en-US" b="1" dirty="0" smtClean="0">
              <a:effectLst/>
            </a:endParaRPr>
          </a:p>
          <a:p>
            <a:r>
              <a:rPr lang="en-US" b="1" dirty="0" smtClean="0">
                <a:solidFill>
                  <a:srgbClr val="008000"/>
                </a:solidFill>
                <a:effectLst/>
              </a:rPr>
              <a:t>`&lt;my-child&gt;</a:t>
            </a:r>
          </a:p>
          <a:p>
            <a:r>
              <a:rPr lang="en-US" b="1" dirty="0">
                <a:solidFill>
                  <a:srgbClr val="008000"/>
                </a:solidFill>
              </a:rPr>
              <a:t>	</a:t>
            </a:r>
            <a:r>
              <a:rPr lang="en-US" b="1" dirty="0" smtClean="0">
                <a:solidFill>
                  <a:srgbClr val="008000"/>
                </a:solidFill>
                <a:effectLst/>
              </a:rPr>
              <a:t>&lt;my-input [value]="</a:t>
            </a:r>
            <a:r>
              <a:rPr lang="en-US" b="1" dirty="0" err="1" smtClean="0">
                <a:solidFill>
                  <a:srgbClr val="000000"/>
                </a:solidFill>
                <a:effectLst/>
              </a:rPr>
              <a:t>Magneta</a:t>
            </a:r>
            <a:r>
              <a:rPr lang="en-US" b="1" dirty="0" smtClean="0">
                <a:solidFill>
                  <a:srgbClr val="008000"/>
                </a:solidFill>
                <a:effectLst/>
              </a:rPr>
              <a:t>" &gt;</a:t>
            </a:r>
          </a:p>
          <a:p>
            <a:r>
              <a:rPr lang="en-US" b="1" dirty="0">
                <a:solidFill>
                  <a:srgbClr val="008000"/>
                </a:solidFill>
              </a:rPr>
              <a:t>	</a:t>
            </a:r>
            <a:r>
              <a:rPr lang="en-US" b="1" dirty="0" smtClean="0">
                <a:solidFill>
                  <a:srgbClr val="008000"/>
                </a:solidFill>
              </a:rPr>
              <a:t>&lt;/my-input&gt;</a:t>
            </a:r>
            <a:endParaRPr lang="en-US" b="1" dirty="0" smtClean="0">
              <a:solidFill>
                <a:srgbClr val="000000"/>
              </a:solidFill>
              <a:effectLst/>
            </a:endParaRPr>
          </a:p>
          <a:p>
            <a:r>
              <a:rPr lang="en-US" b="1" dirty="0" smtClean="0">
                <a:solidFill>
                  <a:srgbClr val="008000"/>
                </a:solidFill>
                <a:effectLst/>
              </a:rPr>
              <a:t>&lt;/my-child&gt;`</a:t>
            </a:r>
            <a:endParaRPr lang="en-US" dirty="0"/>
          </a:p>
        </p:txBody>
      </p:sp>
      <p:sp>
        <p:nvSpPr>
          <p:cNvPr id="7" name="Rectangle 6"/>
          <p:cNvSpPr/>
          <p:nvPr/>
        </p:nvSpPr>
        <p:spPr>
          <a:xfrm>
            <a:off x="4401533" y="2480217"/>
            <a:ext cx="4572000" cy="1200329"/>
          </a:xfrm>
          <a:prstGeom prst="rect">
            <a:avLst/>
          </a:prstGeom>
        </p:spPr>
        <p:txBody>
          <a:bodyPr>
            <a:spAutoFit/>
          </a:bodyPr>
          <a:lstStyle/>
          <a:p>
            <a:r>
              <a:rPr lang="en-US" b="1" dirty="0" err="1" smtClean="0"/>
              <a:t>ChildComponent</a:t>
            </a:r>
            <a:r>
              <a:rPr lang="en-US" b="1" dirty="0" smtClean="0"/>
              <a:t> (selector ‘my-child’):</a:t>
            </a:r>
            <a:endParaRPr lang="en-US" b="1" dirty="0" smtClean="0">
              <a:effectLst/>
            </a:endParaRPr>
          </a:p>
          <a:p>
            <a:r>
              <a:rPr lang="en-US" b="1" dirty="0" smtClean="0">
                <a:solidFill>
                  <a:srgbClr val="008000"/>
                </a:solidFill>
                <a:effectLst/>
              </a:rPr>
              <a:t>&lt;div&gt;-- projected content begins --&lt;/div&gt;</a:t>
            </a:r>
            <a:br>
              <a:rPr lang="en-US" b="1" dirty="0" smtClean="0">
                <a:solidFill>
                  <a:srgbClr val="008000"/>
                </a:solidFill>
                <a:effectLst/>
              </a:rPr>
            </a:br>
            <a:r>
              <a:rPr lang="en-US" b="1" dirty="0" smtClean="0">
                <a:solidFill>
                  <a:srgbClr val="008000"/>
                </a:solidFill>
                <a:effectLst/>
              </a:rPr>
              <a:t>    &lt;</a:t>
            </a:r>
            <a:r>
              <a:rPr lang="en-US" b="1" dirty="0" err="1" smtClean="0">
                <a:solidFill>
                  <a:srgbClr val="008000"/>
                </a:solidFill>
                <a:effectLst/>
              </a:rPr>
              <a:t>ng</a:t>
            </a:r>
            <a:r>
              <a:rPr lang="en-US" b="1" dirty="0" smtClean="0">
                <a:solidFill>
                  <a:srgbClr val="008000"/>
                </a:solidFill>
                <a:effectLst/>
              </a:rPr>
              <a:t>-content&gt;&lt;/</a:t>
            </a:r>
            <a:r>
              <a:rPr lang="en-US" b="1" dirty="0" err="1" smtClean="0">
                <a:solidFill>
                  <a:srgbClr val="008000"/>
                </a:solidFill>
                <a:effectLst/>
              </a:rPr>
              <a:t>ng</a:t>
            </a:r>
            <a:r>
              <a:rPr lang="en-US" b="1" dirty="0" smtClean="0">
                <a:solidFill>
                  <a:srgbClr val="008000"/>
                </a:solidFill>
                <a:effectLst/>
              </a:rPr>
              <a:t>-content&gt;</a:t>
            </a:r>
            <a:br>
              <a:rPr lang="en-US" b="1" dirty="0" smtClean="0">
                <a:solidFill>
                  <a:srgbClr val="008000"/>
                </a:solidFill>
                <a:effectLst/>
              </a:rPr>
            </a:br>
            <a:r>
              <a:rPr lang="en-US" b="1" dirty="0" smtClean="0">
                <a:solidFill>
                  <a:srgbClr val="008000"/>
                </a:solidFill>
                <a:effectLst/>
              </a:rPr>
              <a:t>&lt;div&gt;-- projected content ends --&lt;/div&gt;</a:t>
            </a:r>
            <a:endParaRPr lang="en-US" dirty="0"/>
          </a:p>
        </p:txBody>
      </p:sp>
      <p:pic>
        <p:nvPicPr>
          <p:cNvPr id="8" name="Picture 7"/>
          <p:cNvPicPr>
            <a:picLocks noChangeAspect="1"/>
          </p:cNvPicPr>
          <p:nvPr/>
        </p:nvPicPr>
        <p:blipFill>
          <a:blip r:embed="rId2"/>
          <a:stretch>
            <a:fillRect/>
          </a:stretch>
        </p:blipFill>
        <p:spPr>
          <a:xfrm>
            <a:off x="5028094" y="3757161"/>
            <a:ext cx="2921000" cy="1130300"/>
          </a:xfrm>
          <a:prstGeom prst="rect">
            <a:avLst/>
          </a:prstGeom>
        </p:spPr>
      </p:pic>
      <p:sp>
        <p:nvSpPr>
          <p:cNvPr id="9" name="Rectangle 8"/>
          <p:cNvSpPr/>
          <p:nvPr/>
        </p:nvSpPr>
        <p:spPr>
          <a:xfrm>
            <a:off x="516277" y="5185724"/>
            <a:ext cx="8228233" cy="923330"/>
          </a:xfrm>
          <a:prstGeom prst="rect">
            <a:avLst/>
          </a:prstGeom>
        </p:spPr>
        <p:txBody>
          <a:bodyPr wrap="square">
            <a:spAutoFit/>
          </a:bodyPr>
          <a:lstStyle/>
          <a:p>
            <a:r>
              <a:rPr lang="en-US" dirty="0" smtClean="0"/>
              <a:t>@</a:t>
            </a:r>
            <a:r>
              <a:rPr lang="en-US" dirty="0" err="1" smtClean="0"/>
              <a:t>ContentChild</a:t>
            </a:r>
            <a:r>
              <a:rPr lang="en-US" dirty="0" smtClean="0"/>
              <a:t> and @</a:t>
            </a:r>
            <a:r>
              <a:rPr lang="en-US" dirty="0" err="1" smtClean="0"/>
              <a:t>ContentChildren</a:t>
            </a:r>
            <a:r>
              <a:rPr lang="en-US" dirty="0" smtClean="0"/>
              <a:t> queries will return directives existing inside the &lt;</a:t>
            </a:r>
            <a:r>
              <a:rPr lang="en-US" dirty="0" err="1" smtClean="0"/>
              <a:t>ng</a:t>
            </a:r>
            <a:r>
              <a:rPr lang="en-US" dirty="0" smtClean="0"/>
              <a:t>-content&gt;&lt;/</a:t>
            </a:r>
            <a:r>
              <a:rPr lang="en-US" dirty="0" err="1" smtClean="0"/>
              <a:t>ng</a:t>
            </a:r>
            <a:r>
              <a:rPr lang="en-US" dirty="0" smtClean="0"/>
              <a:t>-content&gt; element of your view, whereas @</a:t>
            </a:r>
            <a:r>
              <a:rPr lang="en-US" dirty="0" err="1" smtClean="0"/>
              <a:t>ViewChild</a:t>
            </a:r>
            <a:r>
              <a:rPr lang="en-US" dirty="0" smtClean="0"/>
              <a:t> and @</a:t>
            </a:r>
            <a:r>
              <a:rPr lang="en-US" dirty="0" err="1" smtClean="0"/>
              <a:t>ViewChildren</a:t>
            </a:r>
            <a:r>
              <a:rPr lang="en-US" dirty="0" smtClean="0"/>
              <a:t> only look at elements that are on your view template directly.</a:t>
            </a:r>
            <a:endParaRPr lang="en-US" dirty="0"/>
          </a:p>
        </p:txBody>
      </p:sp>
      <p:sp>
        <p:nvSpPr>
          <p:cNvPr id="10" name="Rectangle 9"/>
          <p:cNvSpPr/>
          <p:nvPr/>
        </p:nvSpPr>
        <p:spPr>
          <a:xfrm>
            <a:off x="516278" y="3964131"/>
            <a:ext cx="4572000" cy="923330"/>
          </a:xfrm>
          <a:prstGeom prst="rect">
            <a:avLst/>
          </a:prstGeom>
        </p:spPr>
        <p:txBody>
          <a:bodyPr>
            <a:spAutoFit/>
          </a:bodyPr>
          <a:lstStyle/>
          <a:p>
            <a:r>
              <a:rPr lang="en-US" b="1" dirty="0" err="1" smtClean="0"/>
              <a:t>InputComponent</a:t>
            </a:r>
            <a:r>
              <a:rPr lang="en-US" b="1" dirty="0" smtClean="0"/>
              <a:t> (selector ‘my-input’):</a:t>
            </a:r>
            <a:endParaRPr lang="en-US" b="1" dirty="0" smtClean="0">
              <a:effectLst/>
            </a:endParaRPr>
          </a:p>
          <a:p>
            <a:r>
              <a:rPr lang="en-US" b="1" dirty="0" smtClean="0">
                <a:solidFill>
                  <a:srgbClr val="008000"/>
                </a:solidFill>
                <a:effectLst/>
              </a:rPr>
              <a:t>`&lt;input [value]="value”&gt;`</a:t>
            </a:r>
            <a:br>
              <a:rPr lang="en-US" b="1" dirty="0" smtClean="0">
                <a:solidFill>
                  <a:srgbClr val="008000"/>
                </a:solidFill>
                <a:effectLst/>
              </a:rPr>
            </a:br>
            <a:endParaRPr lang="en-US" dirty="0"/>
          </a:p>
        </p:txBody>
      </p:sp>
    </p:spTree>
    <p:extLst>
      <p:ext uri="{BB962C8B-B14F-4D97-AF65-F5344CB8AC3E}">
        <p14:creationId xmlns:p14="http://schemas.microsoft.com/office/powerpoint/2010/main" val="88672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aftercontent</a:t>
            </a:r>
            <a:endParaRPr lang="en-US" dirty="0"/>
          </a:p>
        </p:txBody>
      </p:sp>
      <p:sp>
        <p:nvSpPr>
          <p:cNvPr id="3" name="Rectangle 2"/>
          <p:cNvSpPr/>
          <p:nvPr/>
        </p:nvSpPr>
        <p:spPr>
          <a:xfrm>
            <a:off x="156152" y="1335265"/>
            <a:ext cx="8724259" cy="5078314"/>
          </a:xfrm>
          <a:prstGeom prst="rect">
            <a:avLst/>
          </a:prstGeom>
        </p:spPr>
        <p:txBody>
          <a:bodyPr wrap="square">
            <a:spAutoFit/>
          </a:bodyPr>
          <a:lstStyle/>
          <a:p>
            <a:r>
              <a:rPr lang="en-US" b="1" dirty="0" smtClean="0">
                <a:solidFill>
                  <a:srgbClr val="000080"/>
                </a:solidFill>
                <a:effectLst/>
              </a:rPr>
              <a:t>export class </a:t>
            </a:r>
            <a:r>
              <a:rPr lang="en-US" dirty="0" err="1" smtClean="0"/>
              <a:t>ParentComponent</a:t>
            </a:r>
            <a:r>
              <a:rPr lang="en-US" dirty="0" smtClean="0"/>
              <a:t> </a:t>
            </a:r>
            <a:r>
              <a:rPr lang="en-US" b="1" dirty="0" smtClean="0">
                <a:solidFill>
                  <a:srgbClr val="000080"/>
                </a:solidFill>
                <a:effectLst/>
              </a:rPr>
              <a:t>implements </a:t>
            </a:r>
            <a:r>
              <a:rPr lang="en-US" dirty="0" err="1" smtClean="0"/>
              <a:t>AfterContentChecked</a:t>
            </a:r>
            <a:r>
              <a:rPr lang="en-US" dirty="0" smtClean="0"/>
              <a:t>, </a:t>
            </a:r>
            <a:r>
              <a:rPr lang="en-US" dirty="0" err="1" smtClean="0"/>
              <a:t>AfterContentInit</a:t>
            </a:r>
            <a:r>
              <a:rPr lang="en-US" dirty="0" smtClean="0"/>
              <a:t> {</a:t>
            </a:r>
            <a:br>
              <a:rPr lang="en-US" dirty="0" smtClean="0"/>
            </a:br>
            <a:r>
              <a:rPr lang="en-US" dirty="0" smtClean="0"/>
              <a:t>    @</a:t>
            </a:r>
            <a:r>
              <a:rPr lang="en-US" dirty="0" err="1" smtClean="0"/>
              <a:t>ContentChild</a:t>
            </a:r>
            <a:r>
              <a:rPr lang="en-US" dirty="0" smtClean="0"/>
              <a:t>(</a:t>
            </a:r>
            <a:r>
              <a:rPr lang="en-US" dirty="0" err="1" smtClean="0"/>
              <a:t>InputComponent</a:t>
            </a:r>
            <a:r>
              <a:rPr lang="en-US" dirty="0" smtClean="0"/>
              <a:t>) </a:t>
            </a:r>
            <a:r>
              <a:rPr lang="en-US" b="1" dirty="0" err="1" smtClean="0">
                <a:solidFill>
                  <a:srgbClr val="660E7A"/>
                </a:solidFill>
                <a:effectLst/>
              </a:rPr>
              <a:t>inputComponent</a:t>
            </a:r>
            <a:r>
              <a:rPr lang="en-US" dirty="0" smtClean="0"/>
              <a:t>: </a:t>
            </a:r>
            <a:r>
              <a:rPr lang="en-US" dirty="0" err="1" smtClean="0"/>
              <a:t>InputComponent</a:t>
            </a:r>
            <a:r>
              <a:rPr lang="en-US" dirty="0" smtClean="0"/>
              <a:t>;</a:t>
            </a:r>
          </a:p>
          <a:p>
            <a:r>
              <a:rPr lang="en-US" dirty="0" smtClean="0"/>
              <a:t/>
            </a:r>
            <a:br>
              <a:rPr lang="en-US" dirty="0" smtClean="0"/>
            </a:br>
            <a:r>
              <a:rPr lang="en-US" dirty="0" smtClean="0"/>
              <a:t>    </a:t>
            </a:r>
            <a:r>
              <a:rPr lang="en-US" b="1" dirty="0" err="1" smtClean="0">
                <a:solidFill>
                  <a:srgbClr val="660E7A"/>
                </a:solidFill>
                <a:effectLst/>
              </a:rPr>
              <a:t>prevValue</a:t>
            </a:r>
            <a:r>
              <a:rPr lang="en-US" dirty="0" smtClean="0"/>
              <a:t>: </a:t>
            </a:r>
            <a:r>
              <a:rPr lang="en-US" b="1" dirty="0" smtClean="0">
                <a:solidFill>
                  <a:srgbClr val="000080"/>
                </a:solidFill>
                <a:effectLst/>
              </a:rPr>
              <a:t>string</a:t>
            </a:r>
            <a:r>
              <a:rPr lang="en-US" dirty="0" smtClean="0"/>
              <a:t>;</a:t>
            </a:r>
            <a:br>
              <a:rPr lang="en-US" dirty="0" smtClean="0"/>
            </a:br>
            <a:r>
              <a:rPr lang="en-US" dirty="0" smtClean="0"/>
              <a:t>    </a:t>
            </a:r>
            <a:r>
              <a:rPr lang="en-US" i="1" dirty="0" smtClean="0">
                <a:solidFill>
                  <a:srgbClr val="808080"/>
                </a:solidFill>
                <a:effectLst/>
              </a:rPr>
              <a:t>// </a:t>
            </a:r>
            <a:r>
              <a:rPr lang="en-US" i="1" dirty="0" err="1" smtClean="0">
                <a:solidFill>
                  <a:srgbClr val="808080"/>
                </a:solidFill>
                <a:effectLst/>
              </a:rPr>
              <a:t>contentChild</a:t>
            </a:r>
            <a:r>
              <a:rPr lang="en-US" i="1" dirty="0" smtClean="0">
                <a:solidFill>
                  <a:srgbClr val="808080"/>
                </a:solidFill>
                <a:effectLst/>
              </a:rPr>
              <a:t> is set after the content has been initialized</a:t>
            </a:r>
            <a:endParaRPr lang="en-US" dirty="0" smtClean="0"/>
          </a:p>
          <a:p>
            <a:r>
              <a:rPr lang="en-US" dirty="0" smtClean="0"/>
              <a:t>    </a:t>
            </a:r>
            <a:r>
              <a:rPr lang="en-US" dirty="0" err="1" smtClean="0">
                <a:solidFill>
                  <a:srgbClr val="7A7A43"/>
                </a:solidFill>
                <a:effectLst/>
              </a:rPr>
              <a:t>ngAfterContentInit</a:t>
            </a:r>
            <a:r>
              <a:rPr lang="en-US" dirty="0" smtClean="0"/>
              <a:t>() {</a:t>
            </a:r>
            <a:r>
              <a:rPr lang="en-US" i="1" dirty="0" smtClean="0">
                <a:solidFill>
                  <a:srgbClr val="808080"/>
                </a:solidFill>
                <a:effectLst/>
              </a:rPr>
              <a:t/>
            </a:r>
            <a:br>
              <a:rPr lang="en-US" i="1" dirty="0" smtClean="0">
                <a:solidFill>
                  <a:srgbClr val="808080"/>
                </a:solidFill>
                <a:effectLst/>
              </a:rPr>
            </a:br>
            <a:r>
              <a:rPr lang="en-US" i="1" dirty="0" smtClean="0">
                <a:solidFill>
                  <a:srgbClr val="808080"/>
                </a:solidFill>
                <a:effectLst/>
              </a:rPr>
              <a:t>        </a:t>
            </a:r>
            <a:r>
              <a:rPr lang="en-US" b="1" dirty="0" err="1" smtClean="0">
                <a:solidFill>
                  <a:srgbClr val="000080"/>
                </a:solidFill>
                <a:effectLst/>
              </a:rPr>
              <a:t>this</a:t>
            </a:r>
            <a:r>
              <a:rPr lang="en-US" dirty="0" err="1" smtClean="0"/>
              <a:t>.logIt</a:t>
            </a:r>
            <a:r>
              <a:rPr lang="en-US" dirty="0" smtClean="0"/>
              <a:t>(</a:t>
            </a:r>
            <a:r>
              <a:rPr lang="en-US" b="1" dirty="0" smtClean="0">
                <a:solidFill>
                  <a:srgbClr val="008000"/>
                </a:solidFill>
                <a:effectLst/>
              </a:rPr>
              <a:t>'</a:t>
            </a:r>
            <a:r>
              <a:rPr lang="en-US" b="1" dirty="0" err="1" smtClean="0">
                <a:solidFill>
                  <a:srgbClr val="008000"/>
                </a:solidFill>
                <a:effectLst/>
              </a:rPr>
              <a:t>AfterContentInit</a:t>
            </a:r>
            <a:r>
              <a:rPr lang="en-US" b="1" dirty="0" smtClean="0">
                <a:solidFill>
                  <a:srgbClr val="008000"/>
                </a:solidFill>
                <a:effectLst/>
              </a:rPr>
              <a:t>'</a:t>
            </a:r>
            <a:r>
              <a:rPr lang="en-US" dirty="0" smtClean="0"/>
              <a:t>);</a:t>
            </a:r>
            <a:br>
              <a:rPr lang="en-US" dirty="0" smtClean="0"/>
            </a:br>
            <a:r>
              <a:rPr lang="en-US" dirty="0" smtClean="0"/>
              <a:t>    }</a:t>
            </a:r>
          </a:p>
          <a:p>
            <a:r>
              <a:rPr lang="en-US" i="1" dirty="0">
                <a:solidFill>
                  <a:srgbClr val="808080"/>
                </a:solidFill>
              </a:rPr>
              <a:t> </a:t>
            </a:r>
            <a:r>
              <a:rPr lang="en-US" i="1" dirty="0" smtClean="0">
                <a:solidFill>
                  <a:srgbClr val="808080"/>
                </a:solidFill>
              </a:rPr>
              <a:t>   </a:t>
            </a:r>
            <a:r>
              <a:rPr lang="en-US" i="1" dirty="0" smtClean="0">
                <a:solidFill>
                  <a:srgbClr val="808080"/>
                </a:solidFill>
                <a:effectLst/>
              </a:rPr>
              <a:t>// </a:t>
            </a:r>
            <a:r>
              <a:rPr lang="en-US" i="1" dirty="0" err="1" smtClean="0">
                <a:solidFill>
                  <a:srgbClr val="808080"/>
                </a:solidFill>
                <a:effectLst/>
              </a:rPr>
              <a:t>contentChild</a:t>
            </a:r>
            <a:r>
              <a:rPr lang="en-US" i="1" dirty="0" smtClean="0">
                <a:solidFill>
                  <a:srgbClr val="808080"/>
                </a:solidFill>
                <a:effectLst/>
              </a:rPr>
              <a:t> is updated after the content has been checked</a:t>
            </a:r>
            <a:r>
              <a:rPr lang="en-US" dirty="0" smtClean="0"/>
              <a:t/>
            </a:r>
            <a:br>
              <a:rPr lang="en-US" dirty="0" smtClean="0"/>
            </a:br>
            <a:r>
              <a:rPr lang="en-US" dirty="0" smtClean="0"/>
              <a:t>    </a:t>
            </a:r>
            <a:r>
              <a:rPr lang="en-US" dirty="0" err="1" smtClean="0">
                <a:solidFill>
                  <a:srgbClr val="7A7A43"/>
                </a:solidFill>
                <a:effectLst/>
              </a:rPr>
              <a:t>ngAfterContentChecked</a:t>
            </a:r>
            <a:r>
              <a:rPr lang="en-US" dirty="0" smtClean="0"/>
              <a:t>() {</a:t>
            </a:r>
            <a:r>
              <a:rPr lang="en-US" i="1" dirty="0" smtClean="0">
                <a:solidFill>
                  <a:srgbClr val="808080"/>
                </a:solidFill>
                <a:effectLst/>
              </a:rPr>
              <a:t/>
            </a:r>
            <a:br>
              <a:rPr lang="en-US" i="1" dirty="0" smtClean="0">
                <a:solidFill>
                  <a:srgbClr val="808080"/>
                </a:solidFill>
                <a:effectLst/>
              </a:rPr>
            </a:br>
            <a:r>
              <a:rPr lang="en-US" i="1" dirty="0" smtClean="0">
                <a:solidFill>
                  <a:srgbClr val="808080"/>
                </a:solidFill>
                <a:effectLst/>
              </a:rPr>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prevValue</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inputComponent</a:t>
            </a:r>
            <a:r>
              <a:rPr lang="en-US" dirty="0" err="1" smtClean="0"/>
              <a:t>.value</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.logIt</a:t>
            </a:r>
            <a:r>
              <a:rPr lang="en-US" dirty="0" smtClean="0"/>
              <a:t>(</a:t>
            </a:r>
            <a:r>
              <a:rPr lang="en-US" b="1" dirty="0" smtClean="0">
                <a:solidFill>
                  <a:srgbClr val="008000"/>
                </a:solidFill>
                <a:effectLst/>
              </a:rPr>
              <a:t>'</a:t>
            </a:r>
            <a:r>
              <a:rPr lang="en-US" b="1" dirty="0" err="1" smtClean="0">
                <a:solidFill>
                  <a:srgbClr val="008000"/>
                </a:solidFill>
                <a:effectLst/>
              </a:rPr>
              <a:t>AfterContentChecked</a:t>
            </a:r>
            <a:r>
              <a:rPr lang="en-US" b="1" dirty="0" smtClean="0">
                <a:solidFill>
                  <a:srgbClr val="008000"/>
                </a:solidFill>
                <a:effectLst/>
              </a:rPr>
              <a:t> (no change)'</a:t>
            </a:r>
            <a:r>
              <a:rPr lang="en-US" dirty="0" smtClean="0"/>
              <a:t>);</a:t>
            </a:r>
            <a:br>
              <a:rPr lang="en-US" dirty="0" smtClean="0"/>
            </a:br>
            <a:r>
              <a:rPr lang="en-US" dirty="0" smtClean="0"/>
              <a:t>        } </a:t>
            </a:r>
            <a:r>
              <a:rPr lang="en-US" b="1" dirty="0" smtClean="0">
                <a:solidFill>
                  <a:srgbClr val="000080"/>
                </a:solidFill>
                <a:effectLst/>
              </a:rPr>
              <a:t>else </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.prevHero</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inputComponent</a:t>
            </a:r>
            <a:r>
              <a:rPr lang="en-US" dirty="0" err="1" smtClean="0"/>
              <a:t>.value</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.logIt</a:t>
            </a:r>
            <a:r>
              <a:rPr lang="en-US" dirty="0" smtClean="0"/>
              <a:t>(</a:t>
            </a:r>
            <a:r>
              <a:rPr lang="en-US" b="1" dirty="0" smtClean="0">
                <a:solidFill>
                  <a:srgbClr val="008000"/>
                </a:solidFill>
                <a:effectLst/>
              </a:rPr>
              <a:t>'</a:t>
            </a:r>
            <a:r>
              <a:rPr lang="en-US" b="1" dirty="0" err="1" smtClean="0">
                <a:solidFill>
                  <a:srgbClr val="008000"/>
                </a:solidFill>
                <a:effectLst/>
              </a:rPr>
              <a:t>AfterContentChecked</a:t>
            </a:r>
            <a:r>
              <a:rPr lang="en-US" b="1" dirty="0" smtClean="0">
                <a:solidFill>
                  <a:srgbClr val="008000"/>
                </a:solidFill>
                <a:effectLst/>
              </a:rPr>
              <a:t>'</a:t>
            </a:r>
            <a:r>
              <a:rPr lang="en-US" dirty="0" smtClean="0"/>
              <a:t>);</a:t>
            </a:r>
            <a:br>
              <a:rPr lang="en-US" dirty="0" smtClean="0"/>
            </a:br>
            <a:r>
              <a:rPr lang="en-US" dirty="0" smtClean="0"/>
              <a:t>        }</a:t>
            </a:r>
            <a:br>
              <a:rPr lang="en-US" dirty="0" smtClean="0"/>
            </a:br>
            <a:r>
              <a:rPr lang="en-US" dirty="0" smtClean="0"/>
              <a:t>    }</a:t>
            </a:r>
            <a:br>
              <a:rPr lang="en-US" dirty="0" smtClean="0"/>
            </a:br>
            <a:r>
              <a:rPr lang="en-US" dirty="0" smtClean="0"/>
              <a:t>}</a:t>
            </a:r>
            <a:endParaRPr lang="en-US" dirty="0"/>
          </a:p>
        </p:txBody>
      </p:sp>
      <p:sp>
        <p:nvSpPr>
          <p:cNvPr id="4" name="Rectangle 3"/>
          <p:cNvSpPr/>
          <p:nvPr/>
        </p:nvSpPr>
        <p:spPr>
          <a:xfrm>
            <a:off x="6409307" y="2209531"/>
            <a:ext cx="4572000" cy="2308324"/>
          </a:xfrm>
          <a:prstGeom prst="rect">
            <a:avLst/>
          </a:prstGeom>
        </p:spPr>
        <p:txBody>
          <a:bodyPr>
            <a:spAutoFit/>
          </a:bodyPr>
          <a:lstStyle/>
          <a:p>
            <a:r>
              <a:rPr lang="en-US" b="1" dirty="0" err="1" smtClean="0"/>
              <a:t>ParentComponent</a:t>
            </a:r>
            <a:r>
              <a:rPr lang="en-US" b="1" dirty="0" smtClean="0"/>
              <a:t>:</a:t>
            </a:r>
            <a:endParaRPr lang="en-US" b="1" dirty="0" smtClean="0">
              <a:effectLst/>
            </a:endParaRPr>
          </a:p>
          <a:p>
            <a:r>
              <a:rPr lang="en-US" b="1" dirty="0" smtClean="0">
                <a:solidFill>
                  <a:srgbClr val="008000"/>
                </a:solidFill>
                <a:effectLst/>
              </a:rPr>
              <a:t>`&lt;after-content&gt;</a:t>
            </a:r>
            <a:br>
              <a:rPr lang="en-US" b="1" dirty="0" smtClean="0">
                <a:solidFill>
                  <a:srgbClr val="008000"/>
                </a:solidFill>
                <a:effectLst/>
              </a:rPr>
            </a:br>
            <a:r>
              <a:rPr lang="en-US" b="1" dirty="0" smtClean="0">
                <a:solidFill>
                  <a:srgbClr val="008000"/>
                </a:solidFill>
                <a:effectLst/>
              </a:rPr>
              <a:t>   &lt;my-child&gt;</a:t>
            </a:r>
          </a:p>
          <a:p>
            <a:r>
              <a:rPr lang="en-US" b="1" dirty="0">
                <a:solidFill>
                  <a:srgbClr val="008000"/>
                </a:solidFill>
              </a:rPr>
              <a:t>	</a:t>
            </a:r>
            <a:r>
              <a:rPr lang="en-US" b="1" dirty="0" smtClean="0">
                <a:solidFill>
                  <a:srgbClr val="008000"/>
                </a:solidFill>
                <a:effectLst/>
              </a:rPr>
              <a:t>&lt;my-input </a:t>
            </a:r>
          </a:p>
          <a:p>
            <a:r>
              <a:rPr lang="en-US" b="1" dirty="0">
                <a:solidFill>
                  <a:srgbClr val="008000"/>
                </a:solidFill>
              </a:rPr>
              <a:t> </a:t>
            </a:r>
            <a:r>
              <a:rPr lang="en-US" b="1" dirty="0" smtClean="0">
                <a:solidFill>
                  <a:srgbClr val="008000"/>
                </a:solidFill>
              </a:rPr>
              <a:t>            </a:t>
            </a:r>
            <a:r>
              <a:rPr lang="en-US" b="1" dirty="0" smtClean="0">
                <a:solidFill>
                  <a:srgbClr val="008000"/>
                </a:solidFill>
                <a:effectLst/>
              </a:rPr>
              <a:t>[value]="</a:t>
            </a:r>
            <a:r>
              <a:rPr lang="en-US" b="1" dirty="0" err="1" smtClean="0">
                <a:solidFill>
                  <a:srgbClr val="000000"/>
                </a:solidFill>
                <a:effectLst/>
              </a:rPr>
              <a:t>Magneta</a:t>
            </a:r>
            <a:r>
              <a:rPr lang="en-US" b="1" dirty="0" smtClean="0">
                <a:solidFill>
                  <a:srgbClr val="008000"/>
                </a:solidFill>
                <a:effectLst/>
              </a:rPr>
              <a:t>"&gt;</a:t>
            </a:r>
          </a:p>
          <a:p>
            <a:r>
              <a:rPr lang="en-US" b="1" dirty="0">
                <a:solidFill>
                  <a:srgbClr val="008000"/>
                </a:solidFill>
              </a:rPr>
              <a:t>	</a:t>
            </a:r>
            <a:r>
              <a:rPr lang="en-US" b="1" dirty="0" smtClean="0">
                <a:solidFill>
                  <a:srgbClr val="008000"/>
                </a:solidFill>
              </a:rPr>
              <a:t>&lt;/my-input&gt;</a:t>
            </a:r>
            <a:endParaRPr lang="en-US" b="1" dirty="0" smtClean="0">
              <a:solidFill>
                <a:srgbClr val="000000"/>
              </a:solidFill>
              <a:effectLst/>
            </a:endParaRPr>
          </a:p>
          <a:p>
            <a:r>
              <a:rPr lang="en-US" b="1" dirty="0" smtClean="0">
                <a:solidFill>
                  <a:srgbClr val="000000"/>
                </a:solidFill>
              </a:rPr>
              <a:t>    </a:t>
            </a:r>
            <a:r>
              <a:rPr lang="en-US" b="1" dirty="0" smtClean="0">
                <a:solidFill>
                  <a:srgbClr val="008000"/>
                </a:solidFill>
                <a:effectLst/>
              </a:rPr>
              <a:t>&lt;/my-child&gt;</a:t>
            </a:r>
            <a:br>
              <a:rPr lang="en-US" b="1" dirty="0" smtClean="0">
                <a:solidFill>
                  <a:srgbClr val="008000"/>
                </a:solidFill>
                <a:effectLst/>
              </a:rPr>
            </a:br>
            <a:r>
              <a:rPr lang="en-US" b="1" dirty="0" smtClean="0">
                <a:solidFill>
                  <a:srgbClr val="008000"/>
                </a:solidFill>
                <a:effectLst/>
              </a:rPr>
              <a:t> &lt;/after-content&gt;`</a:t>
            </a:r>
            <a:endParaRPr lang="en-US" dirty="0"/>
          </a:p>
        </p:txBody>
      </p:sp>
      <p:sp>
        <p:nvSpPr>
          <p:cNvPr id="5" name="Rectangle 4"/>
          <p:cNvSpPr/>
          <p:nvPr/>
        </p:nvSpPr>
        <p:spPr>
          <a:xfrm>
            <a:off x="6409307" y="4559532"/>
            <a:ext cx="4572000" cy="1200329"/>
          </a:xfrm>
          <a:prstGeom prst="rect">
            <a:avLst/>
          </a:prstGeom>
        </p:spPr>
        <p:txBody>
          <a:bodyPr>
            <a:spAutoFit/>
          </a:bodyPr>
          <a:lstStyle/>
          <a:p>
            <a:r>
              <a:rPr lang="en-US" b="1" dirty="0" err="1" smtClean="0"/>
              <a:t>InputComponent</a:t>
            </a:r>
            <a:r>
              <a:rPr lang="en-US" b="1" dirty="0" smtClean="0"/>
              <a:t> </a:t>
            </a:r>
          </a:p>
          <a:p>
            <a:r>
              <a:rPr lang="en-US" b="1" dirty="0" smtClean="0"/>
              <a:t>(selector ‘my-input’):</a:t>
            </a:r>
            <a:endParaRPr lang="en-US" b="1" dirty="0" smtClean="0">
              <a:effectLst/>
            </a:endParaRPr>
          </a:p>
          <a:p>
            <a:r>
              <a:rPr lang="en-US" b="1" dirty="0" smtClean="0">
                <a:solidFill>
                  <a:srgbClr val="008000"/>
                </a:solidFill>
                <a:effectLst/>
              </a:rPr>
              <a:t>`&lt;input [value]="value”&gt;`</a:t>
            </a:r>
            <a:br>
              <a:rPr lang="en-US" b="1" dirty="0" smtClean="0">
                <a:solidFill>
                  <a:srgbClr val="008000"/>
                </a:solidFill>
                <a:effectLst/>
              </a:rPr>
            </a:br>
            <a:endParaRPr lang="en-US" dirty="0"/>
          </a:p>
        </p:txBody>
      </p:sp>
    </p:spTree>
    <p:extLst>
      <p:ext uri="{BB962C8B-B14F-4D97-AF65-F5344CB8AC3E}">
        <p14:creationId xmlns:p14="http://schemas.microsoft.com/office/powerpoint/2010/main" val="204705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 input property changes with a </a:t>
            </a:r>
            <a:r>
              <a:rPr lang="en-US" dirty="0" smtClean="0"/>
              <a:t>setter</a:t>
            </a:r>
            <a:endParaRPr lang="en-US" dirty="0"/>
          </a:p>
        </p:txBody>
      </p:sp>
      <p:sp>
        <p:nvSpPr>
          <p:cNvPr id="3" name="Rectangle 2"/>
          <p:cNvSpPr/>
          <p:nvPr/>
        </p:nvSpPr>
        <p:spPr>
          <a:xfrm>
            <a:off x="579120" y="1271121"/>
            <a:ext cx="8097520" cy="3693319"/>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'name-child'</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'&lt;h3&gt;"{{</a:t>
            </a:r>
            <a:r>
              <a:rPr lang="en-US" b="1" i="1" dirty="0" smtClean="0">
                <a:solidFill>
                  <a:srgbClr val="660E7A"/>
                </a:solidFill>
                <a:effectLst/>
              </a:rPr>
              <a:t>name</a:t>
            </a:r>
            <a:r>
              <a:rPr lang="en-US" b="1" dirty="0" smtClean="0">
                <a:solidFill>
                  <a:srgbClr val="008000"/>
                </a:solidFill>
                <a:effectLst/>
              </a:rPr>
              <a:t>}}"&lt;/h3&gt;'</a:t>
            </a:r>
            <a:br>
              <a:rPr lang="en-US" b="1" dirty="0" smtClean="0">
                <a:solidFill>
                  <a:srgbClr val="008000"/>
                </a:solidFill>
                <a:effectLst/>
              </a:rPr>
            </a:br>
            <a:r>
              <a:rPr lang="en-US" dirty="0" smtClean="0"/>
              <a:t>})</a:t>
            </a:r>
            <a:br>
              <a:rPr lang="en-US" dirty="0" smtClean="0"/>
            </a:br>
            <a:r>
              <a:rPr lang="en-US" b="1" dirty="0" smtClean="0">
                <a:solidFill>
                  <a:srgbClr val="000080"/>
                </a:solidFill>
                <a:effectLst/>
              </a:rPr>
              <a:t>export class </a:t>
            </a:r>
            <a:r>
              <a:rPr lang="en-US" dirty="0" err="1" smtClean="0"/>
              <a:t>NameChildComponent</a:t>
            </a:r>
            <a:r>
              <a:rPr lang="en-US" dirty="0" smtClean="0"/>
              <a:t> {</a:t>
            </a:r>
            <a:br>
              <a:rPr lang="en-US" dirty="0" smtClean="0"/>
            </a:br>
            <a:r>
              <a:rPr lang="en-US" dirty="0" smtClean="0"/>
              <a:t>    </a:t>
            </a:r>
            <a:r>
              <a:rPr lang="en-US" b="1" dirty="0" smtClean="0">
                <a:solidFill>
                  <a:srgbClr val="000080"/>
                </a:solidFill>
                <a:effectLst/>
              </a:rPr>
              <a:t>private </a:t>
            </a:r>
            <a:r>
              <a:rPr lang="en-US" b="1" dirty="0" smtClean="0">
                <a:solidFill>
                  <a:srgbClr val="660E7A"/>
                </a:solidFill>
                <a:effectLst/>
              </a:rPr>
              <a:t>_name </a:t>
            </a:r>
            <a:r>
              <a:rPr lang="en-US" dirty="0" smtClean="0"/>
              <a:t>= </a:t>
            </a:r>
            <a:r>
              <a:rPr lang="en-US" b="1" dirty="0" smtClean="0">
                <a:solidFill>
                  <a:srgbClr val="008000"/>
                </a:solidFill>
                <a:effectLst/>
              </a:rPr>
              <a:t>''</a:t>
            </a:r>
            <a:r>
              <a:rPr lang="en-US" dirty="0" smtClean="0"/>
              <a:t>;</a:t>
            </a:r>
            <a:br>
              <a:rPr lang="en-US" dirty="0" smtClean="0"/>
            </a:br>
            <a:r>
              <a:rPr lang="en-US" dirty="0" smtClean="0"/>
              <a:t>    @Input()</a:t>
            </a:r>
            <a:br>
              <a:rPr lang="en-US" dirty="0" smtClean="0"/>
            </a:br>
            <a:r>
              <a:rPr lang="en-US" dirty="0" smtClean="0"/>
              <a:t>    </a:t>
            </a:r>
            <a:r>
              <a:rPr lang="en-US" b="1" dirty="0" smtClean="0">
                <a:solidFill>
                  <a:srgbClr val="000080"/>
                </a:solidFill>
                <a:effectLst/>
              </a:rPr>
              <a:t>set </a:t>
            </a:r>
            <a:r>
              <a:rPr lang="en-US" dirty="0" smtClean="0">
                <a:solidFill>
                  <a:srgbClr val="7A7A43"/>
                </a:solidFill>
                <a:effectLst/>
              </a:rPr>
              <a:t>name</a:t>
            </a:r>
            <a:r>
              <a:rPr lang="en-US" dirty="0" smtClean="0"/>
              <a:t>(name: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_name</a:t>
            </a:r>
            <a:r>
              <a:rPr lang="en-US" b="1" dirty="0" smtClean="0">
                <a:solidFill>
                  <a:srgbClr val="660E7A"/>
                </a:solidFill>
                <a:effectLst/>
              </a:rPr>
              <a:t> </a:t>
            </a:r>
            <a:r>
              <a:rPr lang="en-US" dirty="0" smtClean="0"/>
              <a:t>= (name &amp;&amp; </a:t>
            </a:r>
            <a:r>
              <a:rPr lang="en-US" dirty="0" err="1" smtClean="0"/>
              <a:t>name.</a:t>
            </a:r>
            <a:r>
              <a:rPr lang="en-US" dirty="0" err="1" smtClean="0">
                <a:solidFill>
                  <a:srgbClr val="7A7A43"/>
                </a:solidFill>
                <a:effectLst/>
              </a:rPr>
              <a:t>trim</a:t>
            </a:r>
            <a:r>
              <a:rPr lang="en-US" dirty="0" smtClean="0"/>
              <a:t>()) || </a:t>
            </a:r>
            <a:r>
              <a:rPr lang="en-US" b="1" dirty="0" smtClean="0">
                <a:solidFill>
                  <a:srgbClr val="008000"/>
                </a:solidFill>
                <a:effectLst/>
              </a:rPr>
              <a:t>'&lt;no name set&gt;'</a:t>
            </a:r>
            <a:r>
              <a:rPr lang="en-US" dirty="0" smtClean="0"/>
              <a:t>;</a:t>
            </a:r>
            <a:br>
              <a:rPr lang="en-US" dirty="0" smtClean="0"/>
            </a:br>
            <a:r>
              <a:rPr lang="en-US" dirty="0" smtClean="0"/>
              <a:t>    }</a:t>
            </a:r>
            <a:br>
              <a:rPr lang="en-US" dirty="0" smtClean="0"/>
            </a:br>
            <a:r>
              <a:rPr lang="en-US" dirty="0" smtClean="0"/>
              <a:t>    </a:t>
            </a:r>
            <a:r>
              <a:rPr lang="en-US" b="1" dirty="0" smtClean="0">
                <a:solidFill>
                  <a:srgbClr val="000080"/>
                </a:solidFill>
                <a:effectLst/>
              </a:rPr>
              <a:t>get </a:t>
            </a:r>
            <a:r>
              <a:rPr lang="en-US" dirty="0" smtClean="0">
                <a:solidFill>
                  <a:srgbClr val="7A7A43"/>
                </a:solidFill>
                <a:effectLst/>
              </a:rPr>
              <a:t>name</a:t>
            </a:r>
            <a:r>
              <a:rPr lang="en-US" dirty="0" smtClean="0"/>
              <a:t>(): </a:t>
            </a:r>
            <a:r>
              <a:rPr lang="en-US" b="1" dirty="0" smtClean="0">
                <a:solidFill>
                  <a:srgbClr val="000080"/>
                </a:solidFill>
                <a:effectLst/>
              </a:rPr>
              <a:t>string </a:t>
            </a:r>
            <a:r>
              <a:rPr lang="en-US" dirty="0" smtClean="0"/>
              <a:t>{ </a:t>
            </a:r>
            <a:r>
              <a:rPr lang="en-US" b="1" dirty="0" smtClean="0">
                <a:solidFill>
                  <a:srgbClr val="000080"/>
                </a:solidFill>
                <a:effectLst/>
              </a:rPr>
              <a:t>return </a:t>
            </a:r>
            <a:r>
              <a:rPr lang="en-US" b="1" dirty="0" err="1" smtClean="0">
                <a:solidFill>
                  <a:srgbClr val="000080"/>
                </a:solidFill>
                <a:effectLst/>
              </a:rPr>
              <a:t>this</a:t>
            </a:r>
            <a:r>
              <a:rPr lang="en-US" dirty="0" err="1" smtClean="0"/>
              <a:t>.</a:t>
            </a:r>
            <a:r>
              <a:rPr lang="en-US" b="1" dirty="0" err="1" smtClean="0">
                <a:solidFill>
                  <a:srgbClr val="660E7A"/>
                </a:solidFill>
                <a:effectLst/>
              </a:rPr>
              <a:t>_name</a:t>
            </a:r>
            <a:r>
              <a:rPr lang="en-US" dirty="0" smtClean="0"/>
              <a:t>; }</a:t>
            </a:r>
            <a:br>
              <a:rPr lang="en-US" dirty="0" smtClean="0"/>
            </a:br>
            <a:r>
              <a:rPr lang="en-US" dirty="0" smtClean="0"/>
              <a:t>}</a:t>
            </a:r>
            <a:br>
              <a:rPr lang="en-US" dirty="0" smtClean="0"/>
            </a:br>
            <a:endParaRPr lang="en-US" dirty="0"/>
          </a:p>
        </p:txBody>
      </p:sp>
      <p:pic>
        <p:nvPicPr>
          <p:cNvPr id="4" name="Picture 3"/>
          <p:cNvPicPr>
            <a:picLocks noChangeAspect="1"/>
          </p:cNvPicPr>
          <p:nvPr/>
        </p:nvPicPr>
        <p:blipFill>
          <a:blip r:embed="rId2"/>
          <a:stretch>
            <a:fillRect/>
          </a:stretch>
        </p:blipFill>
        <p:spPr>
          <a:xfrm>
            <a:off x="5440680" y="1271121"/>
            <a:ext cx="3235960" cy="1939566"/>
          </a:xfrm>
          <a:prstGeom prst="rect">
            <a:avLst/>
          </a:prstGeom>
        </p:spPr>
      </p:pic>
    </p:spTree>
    <p:extLst>
      <p:ext uri="{BB962C8B-B14F-4D97-AF65-F5344CB8AC3E}">
        <p14:creationId xmlns:p14="http://schemas.microsoft.com/office/powerpoint/2010/main" val="225730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 input property changes with </a:t>
            </a:r>
            <a:r>
              <a:rPr lang="en-US" dirty="0" err="1" smtClean="0"/>
              <a:t>ngOnChanges</a:t>
            </a:r>
            <a:endParaRPr lang="en-US" dirty="0"/>
          </a:p>
        </p:txBody>
      </p:sp>
      <p:sp>
        <p:nvSpPr>
          <p:cNvPr id="5" name="Rectangle 4"/>
          <p:cNvSpPr/>
          <p:nvPr/>
        </p:nvSpPr>
        <p:spPr>
          <a:xfrm>
            <a:off x="286918" y="867749"/>
            <a:ext cx="7058762" cy="5355313"/>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'version-parent'</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&lt;h2&gt;Source code version&lt;/h2&gt;</a:t>
            </a:r>
            <a:br>
              <a:rPr lang="en-US" b="1" dirty="0" smtClean="0">
                <a:solidFill>
                  <a:srgbClr val="008000"/>
                </a:solidFill>
                <a:effectLst/>
              </a:rPr>
            </a:br>
            <a:r>
              <a:rPr lang="en-US" b="1" dirty="0" smtClean="0">
                <a:solidFill>
                  <a:srgbClr val="008000"/>
                </a:solidFill>
                <a:effectLst/>
              </a:rPr>
              <a:t>    &lt;button (click)="</a:t>
            </a:r>
            <a:r>
              <a:rPr lang="en-US" b="1" dirty="0" err="1" smtClean="0">
                <a:solidFill>
                  <a:srgbClr val="7A7A43"/>
                </a:solidFill>
                <a:effectLst/>
              </a:rPr>
              <a:t>newMinor</a:t>
            </a:r>
            <a:r>
              <a:rPr lang="en-US" b="1" dirty="0" smtClean="0">
                <a:solidFill>
                  <a:srgbClr val="008000"/>
                </a:solidFill>
                <a:effectLst/>
              </a:rPr>
              <a:t>()"&gt;</a:t>
            </a:r>
            <a:br>
              <a:rPr lang="en-US" b="1" dirty="0" smtClean="0">
                <a:solidFill>
                  <a:srgbClr val="008000"/>
                </a:solidFill>
                <a:effectLst/>
              </a:rPr>
            </a:br>
            <a:r>
              <a:rPr lang="en-US" b="1" dirty="0" smtClean="0">
                <a:solidFill>
                  <a:srgbClr val="008000"/>
                </a:solidFill>
                <a:effectLst/>
              </a:rPr>
              <a:t>        New minor version</a:t>
            </a:r>
            <a:br>
              <a:rPr lang="en-US" b="1" dirty="0" smtClean="0">
                <a:solidFill>
                  <a:srgbClr val="008000"/>
                </a:solidFill>
                <a:effectLst/>
              </a:rPr>
            </a:br>
            <a:r>
              <a:rPr lang="en-US" b="1" dirty="0" smtClean="0">
                <a:solidFill>
                  <a:srgbClr val="008000"/>
                </a:solidFill>
                <a:effectLst/>
              </a:rPr>
              <a:t>    &lt;/button&gt;</a:t>
            </a:r>
            <a:br>
              <a:rPr lang="en-US" b="1" dirty="0" smtClean="0">
                <a:solidFill>
                  <a:srgbClr val="008000"/>
                </a:solidFill>
                <a:effectLst/>
              </a:rPr>
            </a:br>
            <a:r>
              <a:rPr lang="en-US" b="1" dirty="0" smtClean="0">
                <a:solidFill>
                  <a:srgbClr val="008000"/>
                </a:solidFill>
                <a:effectLst/>
              </a:rPr>
              <a:t>    &lt;button (click)="</a:t>
            </a:r>
            <a:r>
              <a:rPr lang="en-US" b="1" dirty="0" err="1" smtClean="0">
                <a:solidFill>
                  <a:srgbClr val="7A7A43"/>
                </a:solidFill>
                <a:effectLst/>
              </a:rPr>
              <a:t>newMajor</a:t>
            </a:r>
            <a:r>
              <a:rPr lang="en-US" b="1" dirty="0" smtClean="0">
                <a:solidFill>
                  <a:srgbClr val="008000"/>
                </a:solidFill>
                <a:effectLst/>
              </a:rPr>
              <a:t>()"&gt;</a:t>
            </a:r>
            <a:br>
              <a:rPr lang="en-US" b="1" dirty="0" smtClean="0">
                <a:solidFill>
                  <a:srgbClr val="008000"/>
                </a:solidFill>
                <a:effectLst/>
              </a:rPr>
            </a:br>
            <a:r>
              <a:rPr lang="en-US" b="1" dirty="0" smtClean="0">
                <a:solidFill>
                  <a:srgbClr val="008000"/>
                </a:solidFill>
                <a:effectLst/>
              </a:rPr>
              <a:t>        New major version</a:t>
            </a:r>
            <a:br>
              <a:rPr lang="en-US" b="1" dirty="0" smtClean="0">
                <a:solidFill>
                  <a:srgbClr val="008000"/>
                </a:solidFill>
                <a:effectLst/>
              </a:rPr>
            </a:br>
            <a:r>
              <a:rPr lang="en-US" b="1" dirty="0" smtClean="0">
                <a:solidFill>
                  <a:srgbClr val="008000"/>
                </a:solidFill>
                <a:effectLst/>
              </a:rPr>
              <a:t>    &lt;/button&gt;</a:t>
            </a:r>
            <a:br>
              <a:rPr lang="en-US" b="1" dirty="0" smtClean="0">
                <a:solidFill>
                  <a:srgbClr val="008000"/>
                </a:solidFill>
                <a:effectLst/>
              </a:rPr>
            </a:br>
            <a:r>
              <a:rPr lang="en-US" b="1" dirty="0" smtClean="0">
                <a:solidFill>
                  <a:srgbClr val="008000"/>
                </a:solidFill>
                <a:effectLst/>
              </a:rPr>
              <a:t>    &lt;version-child [major]="</a:t>
            </a:r>
            <a:r>
              <a:rPr lang="en-US" b="1" dirty="0" smtClean="0">
                <a:solidFill>
                  <a:srgbClr val="660E7A"/>
                </a:solidFill>
                <a:effectLst/>
              </a:rPr>
              <a:t>major</a:t>
            </a:r>
            <a:r>
              <a:rPr lang="en-US" b="1" dirty="0" smtClean="0">
                <a:solidFill>
                  <a:srgbClr val="008000"/>
                </a:solidFill>
              </a:rPr>
              <a:t>"</a:t>
            </a:r>
            <a:r>
              <a:rPr lang="en-US" b="1" dirty="0" smtClean="0">
                <a:solidFill>
                  <a:srgbClr val="008000"/>
                </a:solidFill>
                <a:effectLst/>
              </a:rPr>
              <a:t>  [minor]="</a:t>
            </a:r>
            <a:r>
              <a:rPr lang="en-US" b="1" dirty="0" smtClean="0">
                <a:solidFill>
                  <a:srgbClr val="660E7A"/>
                </a:solidFill>
                <a:effectLst/>
              </a:rPr>
              <a:t>minor</a:t>
            </a:r>
            <a:r>
              <a:rPr lang="en-US" b="1" dirty="0" smtClean="0">
                <a:solidFill>
                  <a:srgbClr val="008000"/>
                </a:solidFill>
                <a:effectLst/>
              </a:rPr>
              <a:t>"&gt;</a:t>
            </a:r>
            <a:br>
              <a:rPr lang="en-US" b="1" dirty="0" smtClean="0">
                <a:solidFill>
                  <a:srgbClr val="008000"/>
                </a:solidFill>
                <a:effectLst/>
              </a:rPr>
            </a:br>
            <a:r>
              <a:rPr lang="en-US" b="1" dirty="0" smtClean="0">
                <a:solidFill>
                  <a:srgbClr val="008000"/>
                </a:solidFill>
                <a:effectLst/>
              </a:rPr>
              <a:t>    &lt;/version-child&gt;` </a:t>
            </a:r>
            <a:r>
              <a:rPr lang="en-US" dirty="0" smtClean="0"/>
              <a:t>})</a:t>
            </a:r>
            <a:br>
              <a:rPr lang="en-US" dirty="0" smtClean="0"/>
            </a:br>
            <a:r>
              <a:rPr lang="en-US" b="1" dirty="0" smtClean="0">
                <a:solidFill>
                  <a:srgbClr val="000080"/>
                </a:solidFill>
                <a:effectLst/>
              </a:rPr>
              <a:t>export class </a:t>
            </a:r>
            <a:r>
              <a:rPr lang="en-US" dirty="0" err="1" smtClean="0"/>
              <a:t>VersionParentComponent</a:t>
            </a:r>
            <a:r>
              <a:rPr lang="en-US" dirty="0" smtClean="0"/>
              <a:t> {</a:t>
            </a:r>
            <a:br>
              <a:rPr lang="en-US" dirty="0" smtClean="0"/>
            </a:br>
            <a:r>
              <a:rPr lang="en-US" dirty="0" smtClean="0"/>
              <a:t>    </a:t>
            </a:r>
            <a:r>
              <a:rPr lang="en-US" b="1" dirty="0" smtClean="0">
                <a:solidFill>
                  <a:srgbClr val="660E7A"/>
                </a:solidFill>
                <a:effectLst/>
              </a:rPr>
              <a:t>major</a:t>
            </a:r>
            <a:r>
              <a:rPr lang="en-US" dirty="0" smtClean="0"/>
              <a:t>: </a:t>
            </a:r>
            <a:r>
              <a:rPr lang="en-US" b="1" dirty="0" smtClean="0">
                <a:solidFill>
                  <a:srgbClr val="000080"/>
                </a:solidFill>
                <a:effectLst/>
              </a:rPr>
              <a:t>number </a:t>
            </a:r>
            <a:r>
              <a:rPr lang="en-US" dirty="0" smtClean="0"/>
              <a:t>= </a:t>
            </a:r>
            <a:r>
              <a:rPr lang="en-US" dirty="0" smtClean="0">
                <a:solidFill>
                  <a:srgbClr val="0000FF"/>
                </a:solidFill>
                <a:effectLst/>
              </a:rPr>
              <a:t>1</a:t>
            </a:r>
            <a:r>
              <a:rPr lang="en-US" dirty="0" smtClean="0"/>
              <a:t>;</a:t>
            </a:r>
            <a:br>
              <a:rPr lang="en-US" dirty="0" smtClean="0"/>
            </a:br>
            <a:r>
              <a:rPr lang="en-US" dirty="0" smtClean="0"/>
              <a:t>    </a:t>
            </a:r>
            <a:r>
              <a:rPr lang="en-US" b="1" dirty="0" smtClean="0">
                <a:solidFill>
                  <a:srgbClr val="660E7A"/>
                </a:solidFill>
                <a:effectLst/>
              </a:rPr>
              <a:t>minor</a:t>
            </a:r>
            <a:r>
              <a:rPr lang="en-US" dirty="0" smtClean="0"/>
              <a:t>: </a:t>
            </a:r>
            <a:r>
              <a:rPr lang="en-US" b="1" dirty="0" smtClean="0">
                <a:solidFill>
                  <a:srgbClr val="000080"/>
                </a:solidFill>
                <a:effectLst/>
              </a:rPr>
              <a:t>number </a:t>
            </a:r>
            <a:r>
              <a:rPr lang="en-US" dirty="0" smtClean="0"/>
              <a:t>= </a:t>
            </a:r>
            <a:r>
              <a:rPr lang="en-US" dirty="0" smtClean="0">
                <a:solidFill>
                  <a:srgbClr val="0000FF"/>
                </a:solidFill>
                <a:effectLst/>
              </a:rPr>
              <a:t>23</a:t>
            </a:r>
            <a:r>
              <a:rPr lang="en-US" dirty="0" smtClean="0"/>
              <a:t>;</a:t>
            </a:r>
            <a:br>
              <a:rPr lang="en-US" dirty="0" smtClean="0"/>
            </a:br>
            <a:r>
              <a:rPr lang="en-US" dirty="0" smtClean="0"/>
              <a:t>    </a:t>
            </a:r>
            <a:r>
              <a:rPr lang="en-US" dirty="0" err="1" smtClean="0">
                <a:solidFill>
                  <a:srgbClr val="7A7A43"/>
                </a:solidFill>
                <a:effectLst/>
              </a:rPr>
              <a:t>newMinor</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minor</a:t>
            </a:r>
            <a:r>
              <a:rPr lang="en-US" dirty="0" smtClean="0"/>
              <a:t>++; }</a:t>
            </a:r>
            <a:br>
              <a:rPr lang="en-US" dirty="0" smtClean="0"/>
            </a:br>
            <a:r>
              <a:rPr lang="en-US" dirty="0" smtClean="0"/>
              <a:t>    </a:t>
            </a:r>
            <a:r>
              <a:rPr lang="en-US" dirty="0" err="1" smtClean="0">
                <a:solidFill>
                  <a:srgbClr val="7A7A43"/>
                </a:solidFill>
                <a:effectLst/>
              </a:rPr>
              <a:t>newMajor</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major</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minor</a:t>
            </a:r>
            <a:r>
              <a:rPr lang="en-US" b="1" dirty="0" smtClean="0">
                <a:solidFill>
                  <a:srgbClr val="660E7A"/>
                </a:solidFill>
                <a:effectLst/>
              </a:rPr>
              <a:t> </a:t>
            </a:r>
            <a:r>
              <a:rPr lang="en-US" dirty="0" smtClean="0"/>
              <a:t>= </a:t>
            </a:r>
            <a:r>
              <a:rPr lang="en-US" dirty="0" smtClean="0">
                <a:solidFill>
                  <a:srgbClr val="0000FF"/>
                </a:solidFill>
                <a:effectLst/>
              </a:rPr>
              <a:t>0</a:t>
            </a:r>
            <a:r>
              <a:rPr lang="en-US" dirty="0" smtClean="0"/>
              <a:t>; }</a:t>
            </a:r>
            <a:br>
              <a:rPr lang="en-US" dirty="0" smtClean="0"/>
            </a:br>
            <a:r>
              <a:rPr lang="en-US" dirty="0" smtClean="0"/>
              <a:t>}</a:t>
            </a:r>
            <a:br>
              <a:rPr lang="en-US" dirty="0" smtClean="0"/>
            </a:br>
            <a:endParaRPr lang="en-US" dirty="0"/>
          </a:p>
        </p:txBody>
      </p:sp>
      <p:pic>
        <p:nvPicPr>
          <p:cNvPr id="7" name="Picture 6"/>
          <p:cNvPicPr>
            <a:picLocks noChangeAspect="1"/>
          </p:cNvPicPr>
          <p:nvPr/>
        </p:nvPicPr>
        <p:blipFill>
          <a:blip r:embed="rId2"/>
          <a:stretch>
            <a:fillRect/>
          </a:stretch>
        </p:blipFill>
        <p:spPr>
          <a:xfrm>
            <a:off x="4175760" y="867749"/>
            <a:ext cx="4531360" cy="2859397"/>
          </a:xfrm>
          <a:prstGeom prst="rect">
            <a:avLst/>
          </a:prstGeom>
        </p:spPr>
      </p:pic>
    </p:spTree>
    <p:extLst>
      <p:ext uri="{BB962C8B-B14F-4D97-AF65-F5344CB8AC3E}">
        <p14:creationId xmlns:p14="http://schemas.microsoft.com/office/powerpoint/2010/main" val="3614052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 input property changes with </a:t>
            </a:r>
            <a:r>
              <a:rPr lang="en-US" dirty="0" err="1" smtClean="0"/>
              <a:t>ngOnChanges</a:t>
            </a:r>
            <a:endParaRPr lang="en-US" dirty="0"/>
          </a:p>
        </p:txBody>
      </p:sp>
      <p:pic>
        <p:nvPicPr>
          <p:cNvPr id="7" name="Picture 6"/>
          <p:cNvPicPr>
            <a:picLocks noChangeAspect="1"/>
          </p:cNvPicPr>
          <p:nvPr/>
        </p:nvPicPr>
        <p:blipFill rotWithShape="1">
          <a:blip r:embed="rId2"/>
          <a:srcRect t="50727" b="-1"/>
          <a:stretch/>
        </p:blipFill>
        <p:spPr>
          <a:xfrm>
            <a:off x="4572000" y="959189"/>
            <a:ext cx="4470400" cy="1389979"/>
          </a:xfrm>
          <a:prstGeom prst="rect">
            <a:avLst/>
          </a:prstGeom>
        </p:spPr>
      </p:pic>
      <p:sp>
        <p:nvSpPr>
          <p:cNvPr id="6" name="Rectangle 5"/>
          <p:cNvSpPr/>
          <p:nvPr/>
        </p:nvSpPr>
        <p:spPr>
          <a:xfrm>
            <a:off x="286918" y="867749"/>
            <a:ext cx="9450644" cy="6186310"/>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'version-child'</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&lt;h3&gt;Version {{</a:t>
            </a:r>
            <a:r>
              <a:rPr lang="en-US" b="1" dirty="0" smtClean="0">
                <a:solidFill>
                  <a:srgbClr val="660E7A"/>
                </a:solidFill>
                <a:effectLst/>
              </a:rPr>
              <a:t>major</a:t>
            </a:r>
            <a:r>
              <a:rPr lang="en-US" b="1" dirty="0" smtClean="0">
                <a:solidFill>
                  <a:srgbClr val="008000"/>
                </a:solidFill>
                <a:effectLst/>
              </a:rPr>
              <a:t>}}.{{</a:t>
            </a:r>
            <a:r>
              <a:rPr lang="en-US" b="1" dirty="0" smtClean="0">
                <a:solidFill>
                  <a:srgbClr val="660E7A"/>
                </a:solidFill>
                <a:effectLst/>
              </a:rPr>
              <a:t>minor</a:t>
            </a:r>
            <a:r>
              <a:rPr lang="en-US" b="1" dirty="0" smtClean="0">
                <a:solidFill>
                  <a:srgbClr val="008000"/>
                </a:solidFill>
                <a:effectLst/>
              </a:rPr>
              <a:t>}}&lt;/h3&gt;</a:t>
            </a:r>
            <a:br>
              <a:rPr lang="en-US" b="1" dirty="0" smtClean="0">
                <a:solidFill>
                  <a:srgbClr val="008000"/>
                </a:solidFill>
                <a:effectLst/>
              </a:rPr>
            </a:br>
            <a:r>
              <a:rPr lang="en-US" b="1" dirty="0" smtClean="0">
                <a:solidFill>
                  <a:srgbClr val="008000"/>
                </a:solidFill>
                <a:effectLst/>
              </a:rPr>
              <a:t>    &lt;h4&gt;Change log:&lt;/h4&gt;</a:t>
            </a:r>
            <a:br>
              <a:rPr lang="en-US" b="1" dirty="0" smtClean="0">
                <a:solidFill>
                  <a:srgbClr val="008000"/>
                </a:solidFill>
                <a:effectLst/>
              </a:rPr>
            </a:br>
            <a:r>
              <a:rPr lang="en-US" b="1" dirty="0" smtClean="0">
                <a:solidFill>
                  <a:srgbClr val="008000"/>
                </a:solidFill>
                <a:effectLst/>
              </a:rPr>
              <a:t>    &lt;</a:t>
            </a:r>
            <a:r>
              <a:rPr lang="en-US" b="1" dirty="0" err="1" smtClean="0">
                <a:solidFill>
                  <a:srgbClr val="008000"/>
                </a:solidFill>
                <a:effectLst/>
              </a:rPr>
              <a:t>ul</a:t>
            </a:r>
            <a:r>
              <a:rPr lang="en-US" b="1" dirty="0" smtClean="0">
                <a:solidFill>
                  <a:srgbClr val="008000"/>
                </a:solidFill>
                <a:effectLst/>
              </a:rPr>
              <a:t>&gt;&lt;li *</a:t>
            </a:r>
            <a:r>
              <a:rPr lang="en-US" b="1" dirty="0" err="1" smtClean="0">
                <a:solidFill>
                  <a:srgbClr val="008000"/>
                </a:solidFill>
                <a:effectLst/>
              </a:rPr>
              <a:t>ngFor</a:t>
            </a:r>
            <a:r>
              <a:rPr lang="en-US" b="1" dirty="0" smtClean="0">
                <a:solidFill>
                  <a:srgbClr val="008000"/>
                </a:solidFill>
                <a:effectLst/>
              </a:rPr>
              <a:t>="let change of </a:t>
            </a:r>
            <a:r>
              <a:rPr lang="en-US" b="1" dirty="0" err="1" smtClean="0">
                <a:solidFill>
                  <a:srgbClr val="660E7A"/>
                </a:solidFill>
                <a:effectLst/>
              </a:rPr>
              <a:t>changeLog</a:t>
            </a:r>
            <a:r>
              <a:rPr lang="en-US" b="1" dirty="0" smtClean="0">
                <a:solidFill>
                  <a:srgbClr val="008000"/>
                </a:solidFill>
                <a:effectLst/>
              </a:rPr>
              <a:t>"&gt;{{</a:t>
            </a:r>
            <a:r>
              <a:rPr lang="en-US" b="1" dirty="0" smtClean="0">
                <a:solidFill>
                  <a:srgbClr val="660E7A"/>
                </a:solidFill>
                <a:effectLst/>
              </a:rPr>
              <a:t>change</a:t>
            </a:r>
            <a:r>
              <a:rPr lang="en-US" b="1" dirty="0" smtClean="0">
                <a:solidFill>
                  <a:srgbClr val="008000"/>
                </a:solidFill>
                <a:effectLst/>
              </a:rPr>
              <a:t>}}&lt;/li&gt;&lt;/</a:t>
            </a:r>
            <a:r>
              <a:rPr lang="en-US" b="1" dirty="0" err="1" smtClean="0">
                <a:solidFill>
                  <a:srgbClr val="008000"/>
                </a:solidFill>
                <a:effectLst/>
              </a:rPr>
              <a:t>ul</a:t>
            </a:r>
            <a:r>
              <a:rPr lang="en-US" b="1" dirty="0" smtClean="0">
                <a:solidFill>
                  <a:srgbClr val="008000"/>
                </a:solidFill>
                <a:effectLst/>
              </a:rPr>
              <a:t>&gt;`</a:t>
            </a:r>
            <a:r>
              <a:rPr lang="en-US" dirty="0" smtClean="0"/>
              <a:t>})</a:t>
            </a:r>
            <a:br>
              <a:rPr lang="en-US" dirty="0" smtClean="0"/>
            </a:br>
            <a:r>
              <a:rPr lang="en-US" b="1" dirty="0" smtClean="0">
                <a:solidFill>
                  <a:srgbClr val="000080"/>
                </a:solidFill>
                <a:effectLst/>
              </a:rPr>
              <a:t>export class </a:t>
            </a:r>
            <a:r>
              <a:rPr lang="en-US" dirty="0" err="1" smtClean="0"/>
              <a:t>VersionChildComponent</a:t>
            </a:r>
            <a:r>
              <a:rPr lang="en-US" dirty="0" smtClean="0"/>
              <a:t> </a:t>
            </a:r>
            <a:r>
              <a:rPr lang="en-US" b="1" dirty="0" smtClean="0">
                <a:solidFill>
                  <a:srgbClr val="000080"/>
                </a:solidFill>
                <a:effectLst/>
              </a:rPr>
              <a:t>implements </a:t>
            </a:r>
            <a:r>
              <a:rPr lang="en-US" dirty="0" err="1" smtClean="0"/>
              <a:t>OnChanges</a:t>
            </a:r>
            <a:r>
              <a:rPr lang="en-US" dirty="0" smtClean="0"/>
              <a:t> {</a:t>
            </a:r>
            <a:br>
              <a:rPr lang="en-US" dirty="0" smtClean="0"/>
            </a:br>
            <a:r>
              <a:rPr lang="en-US" dirty="0" smtClean="0"/>
              <a:t>    @Input() </a:t>
            </a:r>
            <a:r>
              <a:rPr lang="en-US" b="1" dirty="0" smtClean="0">
                <a:solidFill>
                  <a:srgbClr val="660E7A"/>
                </a:solidFill>
                <a:effectLst/>
              </a:rPr>
              <a:t>major</a:t>
            </a:r>
            <a:r>
              <a:rPr lang="en-US" dirty="0" smtClean="0"/>
              <a:t>: </a:t>
            </a:r>
            <a:r>
              <a:rPr lang="en-US" b="1" dirty="0" smtClean="0">
                <a:solidFill>
                  <a:srgbClr val="000080"/>
                </a:solidFill>
                <a:effectLst/>
              </a:rPr>
              <a:t>number</a:t>
            </a:r>
            <a:r>
              <a:rPr lang="en-US" dirty="0" smtClean="0"/>
              <a:t>;</a:t>
            </a:r>
            <a:br>
              <a:rPr lang="en-US" dirty="0" smtClean="0"/>
            </a:br>
            <a:r>
              <a:rPr lang="en-US" dirty="0" smtClean="0"/>
              <a:t>    @Input() </a:t>
            </a:r>
            <a:r>
              <a:rPr lang="en-US" b="1" dirty="0" smtClean="0">
                <a:solidFill>
                  <a:srgbClr val="660E7A"/>
                </a:solidFill>
                <a:effectLst/>
              </a:rPr>
              <a:t>minor</a:t>
            </a:r>
            <a:r>
              <a:rPr lang="en-US" dirty="0" smtClean="0"/>
              <a:t>: </a:t>
            </a:r>
            <a:r>
              <a:rPr lang="en-US" b="1" dirty="0" smtClean="0">
                <a:solidFill>
                  <a:srgbClr val="000080"/>
                </a:solidFill>
                <a:effectLst/>
              </a:rPr>
              <a:t>number</a:t>
            </a:r>
            <a:r>
              <a:rPr lang="en-US" dirty="0" smtClean="0"/>
              <a:t>;</a:t>
            </a:r>
            <a:br>
              <a:rPr lang="en-US" dirty="0" smtClean="0"/>
            </a:br>
            <a:r>
              <a:rPr lang="en-US" dirty="0" smtClean="0"/>
              <a:t>    </a:t>
            </a:r>
            <a:r>
              <a:rPr lang="en-US" b="1" dirty="0" err="1" smtClean="0">
                <a:solidFill>
                  <a:srgbClr val="660E7A"/>
                </a:solidFill>
                <a:effectLst/>
              </a:rPr>
              <a:t>changeLog</a:t>
            </a:r>
            <a:r>
              <a:rPr lang="en-US" dirty="0" smtClean="0"/>
              <a:t>: </a:t>
            </a:r>
            <a:r>
              <a:rPr lang="en-US" b="1" dirty="0" smtClean="0">
                <a:solidFill>
                  <a:srgbClr val="000080"/>
                </a:solidFill>
                <a:effectLst/>
              </a:rPr>
              <a:t>string</a:t>
            </a:r>
            <a:r>
              <a:rPr lang="en-US" dirty="0" smtClean="0"/>
              <a:t>[] = [];</a:t>
            </a:r>
            <a:br>
              <a:rPr lang="en-US" dirty="0" smtClean="0"/>
            </a:br>
            <a:r>
              <a:rPr lang="en-US" dirty="0" smtClean="0"/>
              <a:t>    </a:t>
            </a:r>
            <a:r>
              <a:rPr lang="en-US" dirty="0" err="1" smtClean="0">
                <a:solidFill>
                  <a:srgbClr val="7A7A43"/>
                </a:solidFill>
                <a:effectLst/>
              </a:rPr>
              <a:t>ngOnChanges</a:t>
            </a:r>
            <a:r>
              <a:rPr lang="en-US" dirty="0" smtClean="0"/>
              <a:t>(changes: {[</a:t>
            </a:r>
            <a:r>
              <a:rPr lang="en-US" dirty="0" err="1" smtClean="0"/>
              <a:t>propKey</a:t>
            </a:r>
            <a:r>
              <a:rPr lang="en-US" dirty="0" smtClean="0"/>
              <a:t>: </a:t>
            </a:r>
            <a:r>
              <a:rPr lang="en-US" b="1" dirty="0" smtClean="0">
                <a:solidFill>
                  <a:srgbClr val="000080"/>
                </a:solidFill>
                <a:effectLst/>
              </a:rPr>
              <a:t>string</a:t>
            </a:r>
            <a:r>
              <a:rPr lang="en-US" dirty="0" smtClean="0"/>
              <a:t>]: </a:t>
            </a:r>
            <a:r>
              <a:rPr lang="en-US" dirty="0" err="1" smtClean="0"/>
              <a:t>SimpleChange</a:t>
            </a:r>
            <a:r>
              <a:rPr lang="en-US" dirty="0" smtClean="0"/>
              <a:t>}) {</a:t>
            </a:r>
            <a:br>
              <a:rPr lang="en-US" dirty="0" smtClean="0"/>
            </a:br>
            <a:r>
              <a:rPr lang="en-US" dirty="0" smtClean="0"/>
              <a:t>        </a:t>
            </a:r>
            <a:r>
              <a:rPr lang="en-US" b="1" dirty="0" smtClean="0">
                <a:solidFill>
                  <a:srgbClr val="000080"/>
                </a:solidFill>
                <a:effectLst/>
              </a:rPr>
              <a:t>let </a:t>
            </a:r>
            <a:r>
              <a:rPr lang="en-US" dirty="0" smtClean="0">
                <a:solidFill>
                  <a:srgbClr val="458383"/>
                </a:solidFill>
                <a:effectLst/>
              </a:rPr>
              <a:t>log</a:t>
            </a:r>
            <a:r>
              <a:rPr lang="en-US" dirty="0" smtClean="0"/>
              <a:t>: </a:t>
            </a:r>
            <a:r>
              <a:rPr lang="en-US" b="1" dirty="0" smtClean="0">
                <a:solidFill>
                  <a:srgbClr val="000080"/>
                </a:solidFill>
                <a:effectLst/>
              </a:rPr>
              <a:t>string</a:t>
            </a:r>
            <a:r>
              <a:rPr lang="en-US" dirty="0" smtClean="0"/>
              <a:t>[] = [];</a:t>
            </a:r>
            <a:br>
              <a:rPr lang="en-US" dirty="0" smtClean="0"/>
            </a:br>
            <a:r>
              <a:rPr lang="en-US" dirty="0" smtClean="0"/>
              <a:t>        </a:t>
            </a:r>
            <a:r>
              <a:rPr lang="en-US" b="1" dirty="0" smtClean="0">
                <a:solidFill>
                  <a:srgbClr val="000080"/>
                </a:solidFill>
                <a:effectLst/>
              </a:rPr>
              <a:t>for </a:t>
            </a:r>
            <a:r>
              <a:rPr lang="en-US" dirty="0" smtClean="0"/>
              <a:t>(</a:t>
            </a:r>
            <a:r>
              <a:rPr lang="en-US" b="1" dirty="0" smtClean="0">
                <a:solidFill>
                  <a:srgbClr val="000080"/>
                </a:solidFill>
                <a:effectLst/>
              </a:rPr>
              <a:t>let </a:t>
            </a:r>
            <a:r>
              <a:rPr lang="en-US" dirty="0" err="1" smtClean="0">
                <a:solidFill>
                  <a:srgbClr val="458383"/>
                </a:solidFill>
                <a:effectLst/>
              </a:rPr>
              <a:t>propName</a:t>
            </a:r>
            <a:r>
              <a:rPr lang="en-US" dirty="0" smtClean="0">
                <a:solidFill>
                  <a:srgbClr val="458383"/>
                </a:solidFill>
                <a:effectLst/>
              </a:rPr>
              <a:t> </a:t>
            </a:r>
            <a:r>
              <a:rPr lang="en-US" b="1" dirty="0" smtClean="0">
                <a:solidFill>
                  <a:srgbClr val="000080"/>
                </a:solidFill>
                <a:effectLst/>
              </a:rPr>
              <a:t>in </a:t>
            </a:r>
            <a:r>
              <a:rPr lang="en-US" dirty="0" smtClean="0"/>
              <a:t>changes) {</a:t>
            </a:r>
            <a:br>
              <a:rPr lang="en-US" dirty="0" smtClean="0"/>
            </a:br>
            <a:r>
              <a:rPr lang="en-US" dirty="0" smtClean="0"/>
              <a:t>            </a:t>
            </a:r>
            <a:r>
              <a:rPr lang="en-US" b="1" dirty="0" smtClean="0">
                <a:solidFill>
                  <a:srgbClr val="000080"/>
                </a:solidFill>
                <a:effectLst/>
              </a:rPr>
              <a:t>let </a:t>
            </a:r>
            <a:r>
              <a:rPr lang="en-US" dirty="0" err="1" smtClean="0">
                <a:solidFill>
                  <a:srgbClr val="458383"/>
                </a:solidFill>
                <a:effectLst/>
              </a:rPr>
              <a:t>changedProp</a:t>
            </a:r>
            <a:r>
              <a:rPr lang="en-US" dirty="0" smtClean="0">
                <a:solidFill>
                  <a:srgbClr val="458383"/>
                </a:solidFill>
                <a:effectLst/>
              </a:rPr>
              <a:t> </a:t>
            </a:r>
            <a:r>
              <a:rPr lang="en-US" dirty="0" smtClean="0"/>
              <a:t>= changes[</a:t>
            </a:r>
            <a:r>
              <a:rPr lang="en-US" dirty="0" err="1" smtClean="0">
                <a:solidFill>
                  <a:srgbClr val="458383"/>
                </a:solidFill>
                <a:effectLst/>
              </a:rPr>
              <a:t>propName</a:t>
            </a:r>
            <a:r>
              <a:rPr lang="en-US" dirty="0" smtClean="0"/>
              <a:t>];</a:t>
            </a:r>
            <a:br>
              <a:rPr lang="en-US" dirty="0" smtClean="0"/>
            </a:br>
            <a:r>
              <a:rPr lang="en-US" dirty="0" smtClean="0"/>
              <a:t>            </a:t>
            </a:r>
            <a:r>
              <a:rPr lang="en-US" b="1" dirty="0" smtClean="0">
                <a:solidFill>
                  <a:srgbClr val="000080"/>
                </a:solidFill>
                <a:effectLst/>
              </a:rPr>
              <a:t>let </a:t>
            </a:r>
            <a:r>
              <a:rPr lang="en-US" dirty="0" smtClean="0">
                <a:solidFill>
                  <a:srgbClr val="458383"/>
                </a:solidFill>
                <a:effectLst/>
              </a:rPr>
              <a:t>from </a:t>
            </a:r>
            <a:r>
              <a:rPr lang="en-US" dirty="0" smtClean="0"/>
              <a:t>= </a:t>
            </a:r>
            <a:r>
              <a:rPr lang="en-US" b="1" i="1" dirty="0" err="1" smtClean="0">
                <a:solidFill>
                  <a:srgbClr val="660E7A"/>
                </a:solidFill>
                <a:effectLst/>
              </a:rPr>
              <a:t>JSON</a:t>
            </a:r>
            <a:r>
              <a:rPr lang="en-US" dirty="0" err="1" smtClean="0"/>
              <a:t>.</a:t>
            </a:r>
            <a:r>
              <a:rPr lang="en-US" dirty="0" err="1" smtClean="0">
                <a:solidFill>
                  <a:srgbClr val="7A7A43"/>
                </a:solidFill>
                <a:effectLst/>
              </a:rPr>
              <a:t>stringify</a:t>
            </a:r>
            <a:r>
              <a:rPr lang="en-US" dirty="0" smtClean="0"/>
              <a:t>(</a:t>
            </a:r>
            <a:r>
              <a:rPr lang="en-US" dirty="0" err="1" smtClean="0">
                <a:solidFill>
                  <a:srgbClr val="458383"/>
                </a:solidFill>
                <a:effectLst/>
              </a:rPr>
              <a:t>changedProp</a:t>
            </a:r>
            <a:r>
              <a:rPr lang="en-US" dirty="0" err="1" smtClean="0"/>
              <a:t>.</a:t>
            </a:r>
            <a:r>
              <a:rPr lang="en-US" b="1" dirty="0" err="1" smtClean="0">
                <a:solidFill>
                  <a:srgbClr val="660E7A"/>
                </a:solidFill>
                <a:effectLst/>
              </a:rPr>
              <a:t>previousValue</a:t>
            </a:r>
            <a:r>
              <a:rPr lang="en-US" dirty="0" smtClean="0"/>
              <a:t>);</a:t>
            </a:r>
            <a:br>
              <a:rPr lang="en-US" dirty="0" smtClean="0"/>
            </a:br>
            <a:r>
              <a:rPr lang="en-US" dirty="0" smtClean="0"/>
              <a:t>            </a:t>
            </a:r>
            <a:r>
              <a:rPr lang="en-US" b="1" dirty="0" smtClean="0">
                <a:solidFill>
                  <a:srgbClr val="000080"/>
                </a:solidFill>
                <a:effectLst/>
              </a:rPr>
              <a:t>let </a:t>
            </a:r>
            <a:r>
              <a:rPr lang="en-US" dirty="0" smtClean="0">
                <a:solidFill>
                  <a:srgbClr val="458383"/>
                </a:solidFill>
                <a:effectLst/>
              </a:rPr>
              <a:t>to </a:t>
            </a:r>
            <a:r>
              <a:rPr lang="en-US" dirty="0" smtClean="0"/>
              <a:t>=   </a:t>
            </a:r>
            <a:r>
              <a:rPr lang="en-US" b="1" i="1" dirty="0" err="1" smtClean="0">
                <a:solidFill>
                  <a:srgbClr val="660E7A"/>
                </a:solidFill>
                <a:effectLst/>
              </a:rPr>
              <a:t>JSON</a:t>
            </a:r>
            <a:r>
              <a:rPr lang="en-US" dirty="0" err="1" smtClean="0"/>
              <a:t>.</a:t>
            </a:r>
            <a:r>
              <a:rPr lang="en-US" dirty="0" err="1" smtClean="0">
                <a:solidFill>
                  <a:srgbClr val="7A7A43"/>
                </a:solidFill>
                <a:effectLst/>
              </a:rPr>
              <a:t>stringify</a:t>
            </a:r>
            <a:r>
              <a:rPr lang="en-US" dirty="0" smtClean="0"/>
              <a:t>(</a:t>
            </a:r>
            <a:r>
              <a:rPr lang="en-US" dirty="0" err="1" smtClean="0">
                <a:solidFill>
                  <a:srgbClr val="458383"/>
                </a:solidFill>
                <a:effectLst/>
              </a:rPr>
              <a:t>changedProp</a:t>
            </a:r>
            <a:r>
              <a:rPr lang="en-US" dirty="0" err="1" smtClean="0"/>
              <a:t>.</a:t>
            </a:r>
            <a:r>
              <a:rPr lang="en-US" b="1" dirty="0" err="1" smtClean="0">
                <a:solidFill>
                  <a:srgbClr val="660E7A"/>
                </a:solidFill>
                <a:effectLst/>
              </a:rPr>
              <a:t>currentValue</a:t>
            </a:r>
            <a:r>
              <a:rPr lang="en-US" dirty="0" smtClean="0"/>
              <a:t>);</a:t>
            </a:r>
            <a:br>
              <a:rPr lang="en-US" dirty="0" smtClean="0"/>
            </a:br>
            <a:r>
              <a:rPr lang="en-US" dirty="0" smtClean="0"/>
              <a:t>            </a:t>
            </a:r>
            <a:r>
              <a:rPr lang="en-US" dirty="0" err="1" smtClean="0">
                <a:solidFill>
                  <a:srgbClr val="458383"/>
                </a:solidFill>
                <a:effectLst/>
              </a:rPr>
              <a:t>log</a:t>
            </a:r>
            <a:r>
              <a:rPr lang="en-US" dirty="0" err="1" smtClean="0"/>
              <a:t>.</a:t>
            </a:r>
            <a:r>
              <a:rPr lang="en-US" dirty="0" err="1" smtClean="0">
                <a:solidFill>
                  <a:srgbClr val="7A7A43"/>
                </a:solidFill>
                <a:effectLst/>
              </a:rPr>
              <a:t>push</a:t>
            </a:r>
            <a:r>
              <a:rPr lang="en-US" dirty="0" smtClean="0"/>
              <a:t>( </a:t>
            </a:r>
            <a:r>
              <a:rPr lang="en-US" b="1" dirty="0" smtClean="0">
                <a:solidFill>
                  <a:srgbClr val="008000"/>
                </a:solidFill>
                <a:effectLst/>
              </a:rPr>
              <a:t>`</a:t>
            </a:r>
            <a:r>
              <a:rPr lang="en-US" dirty="0" smtClean="0"/>
              <a:t>${</a:t>
            </a:r>
            <a:r>
              <a:rPr lang="en-US" dirty="0" err="1" smtClean="0">
                <a:solidFill>
                  <a:srgbClr val="458383"/>
                </a:solidFill>
                <a:effectLst/>
              </a:rPr>
              <a:t>propName</a:t>
            </a:r>
            <a:r>
              <a:rPr lang="en-US" dirty="0" smtClean="0"/>
              <a:t>}</a:t>
            </a:r>
            <a:r>
              <a:rPr lang="en-US" b="1" dirty="0" smtClean="0">
                <a:solidFill>
                  <a:srgbClr val="008000"/>
                </a:solidFill>
                <a:effectLst/>
              </a:rPr>
              <a:t> changed from </a:t>
            </a:r>
            <a:r>
              <a:rPr lang="en-US" dirty="0" smtClean="0"/>
              <a:t>${</a:t>
            </a:r>
            <a:r>
              <a:rPr lang="en-US" dirty="0" smtClean="0">
                <a:solidFill>
                  <a:srgbClr val="458383"/>
                </a:solidFill>
                <a:effectLst/>
              </a:rPr>
              <a:t>from</a:t>
            </a:r>
            <a:r>
              <a:rPr lang="en-US" dirty="0" smtClean="0"/>
              <a:t>}</a:t>
            </a:r>
            <a:r>
              <a:rPr lang="en-US" b="1" dirty="0" smtClean="0">
                <a:solidFill>
                  <a:srgbClr val="008000"/>
                </a:solidFill>
                <a:effectLst/>
              </a:rPr>
              <a:t> to </a:t>
            </a:r>
            <a:r>
              <a:rPr lang="en-US" dirty="0" smtClean="0"/>
              <a:t>${</a:t>
            </a:r>
            <a:r>
              <a:rPr lang="en-US" dirty="0" smtClean="0">
                <a:solidFill>
                  <a:srgbClr val="458383"/>
                </a:solidFill>
                <a:effectLst/>
              </a:rPr>
              <a:t>to</a:t>
            </a:r>
            <a:r>
              <a:rPr lang="en-US" dirty="0" smtClean="0"/>
              <a:t>}</a:t>
            </a:r>
            <a:r>
              <a:rPr lang="en-US" b="1" dirty="0" smtClean="0">
                <a:solidFill>
                  <a:srgbClr val="008000"/>
                </a:solidFill>
                <a:effectLst/>
              </a:rPr>
              <a:t>`</a:t>
            </a:r>
            <a:r>
              <a:rPr lang="en-US" dirty="0" smtClean="0"/>
              <a:t>);</a:t>
            </a:r>
            <a:br>
              <a:rPr lang="en-US" dirty="0" smtClean="0"/>
            </a:b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changeLog</a:t>
            </a:r>
            <a:r>
              <a:rPr lang="en-US" dirty="0" err="1" smtClean="0"/>
              <a:t>.</a:t>
            </a:r>
            <a:r>
              <a:rPr lang="en-US" dirty="0" err="1" smtClean="0">
                <a:solidFill>
                  <a:srgbClr val="7A7A43"/>
                </a:solidFill>
                <a:effectLst/>
              </a:rPr>
              <a:t>push</a:t>
            </a:r>
            <a:r>
              <a:rPr lang="en-US" dirty="0" smtClean="0"/>
              <a:t>(</a:t>
            </a:r>
            <a:r>
              <a:rPr lang="en-US" dirty="0" err="1" smtClean="0">
                <a:solidFill>
                  <a:srgbClr val="458383"/>
                </a:solidFill>
                <a:effectLst/>
              </a:rPr>
              <a:t>log</a:t>
            </a:r>
            <a:r>
              <a:rPr lang="en-US" dirty="0" err="1" smtClean="0"/>
              <a:t>.</a:t>
            </a:r>
            <a:r>
              <a:rPr lang="en-US" dirty="0" err="1" smtClean="0">
                <a:solidFill>
                  <a:srgbClr val="7A7A43"/>
                </a:solidFill>
                <a:effectLst/>
              </a:rPr>
              <a:t>join</a:t>
            </a:r>
            <a:r>
              <a:rPr lang="en-US" dirty="0" smtClean="0"/>
              <a:t>(</a:t>
            </a:r>
            <a:r>
              <a:rPr lang="en-US" b="1" dirty="0" smtClean="0">
                <a:solidFill>
                  <a:srgbClr val="008000"/>
                </a:solidFill>
                <a:effectLst/>
              </a:rPr>
              <a:t>', '</a:t>
            </a:r>
            <a:r>
              <a:rPr lang="en-US" dirty="0" smtClean="0"/>
              <a:t>));</a:t>
            </a:r>
            <a:br>
              <a:rPr lang="en-US" dirty="0" smtClean="0"/>
            </a:br>
            <a:r>
              <a:rPr lang="en-US" dirty="0" smtClean="0"/>
              <a:t>    }</a:t>
            </a:r>
            <a:br>
              <a:rPr lang="en-US" dirty="0" smtClean="0"/>
            </a:br>
            <a:r>
              <a:rPr lang="en-US" dirty="0" smtClean="0"/>
              <a:t>}</a:t>
            </a:r>
            <a:br>
              <a:rPr lang="en-US" dirty="0" smtClean="0"/>
            </a:br>
            <a:endParaRPr lang="en-US" dirty="0"/>
          </a:p>
        </p:txBody>
      </p:sp>
    </p:spTree>
    <p:extLst>
      <p:ext uri="{BB962C8B-B14F-4D97-AF65-F5344CB8AC3E}">
        <p14:creationId xmlns:p14="http://schemas.microsoft.com/office/powerpoint/2010/main" val="33304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listens for child </a:t>
            </a:r>
            <a:r>
              <a:rPr lang="en-US" dirty="0" smtClean="0"/>
              <a:t>event</a:t>
            </a:r>
            <a:endParaRPr lang="en-US" dirty="0"/>
          </a:p>
        </p:txBody>
      </p:sp>
      <p:sp>
        <p:nvSpPr>
          <p:cNvPr id="4" name="Rectangle 3"/>
          <p:cNvSpPr/>
          <p:nvPr/>
        </p:nvSpPr>
        <p:spPr>
          <a:xfrm>
            <a:off x="459638" y="1030466"/>
            <a:ext cx="8117840" cy="5355313"/>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'my-voter'</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&lt;h4&gt;{{</a:t>
            </a:r>
            <a:r>
              <a:rPr lang="en-US" b="1" i="1" dirty="0" smtClean="0">
                <a:solidFill>
                  <a:srgbClr val="660E7A"/>
                </a:solidFill>
                <a:effectLst/>
              </a:rPr>
              <a:t>name</a:t>
            </a:r>
            <a:r>
              <a:rPr lang="en-US" b="1" dirty="0" smtClean="0">
                <a:solidFill>
                  <a:srgbClr val="008000"/>
                </a:solidFill>
                <a:effectLst/>
              </a:rPr>
              <a:t>}}&lt;/h4&gt;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vote</a:t>
            </a:r>
            <a:r>
              <a:rPr lang="en-US" b="1" dirty="0" smtClean="0">
                <a:solidFill>
                  <a:srgbClr val="008000"/>
                </a:solidFill>
                <a:effectLst/>
              </a:rPr>
              <a:t>(true)"  [disabled]="</a:t>
            </a:r>
            <a:r>
              <a:rPr lang="en-US" b="1" dirty="0" smtClean="0">
                <a:solidFill>
                  <a:srgbClr val="660E7A"/>
                </a:solidFill>
                <a:effectLst/>
              </a:rPr>
              <a:t>voted</a:t>
            </a:r>
            <a:r>
              <a:rPr lang="en-US" b="1" dirty="0" smtClean="0">
                <a:solidFill>
                  <a:srgbClr val="008000"/>
                </a:solidFill>
                <a:effectLst/>
              </a:rPr>
              <a:t>"&gt;Agree&lt;/button&gt;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vote</a:t>
            </a:r>
            <a:r>
              <a:rPr lang="en-US" b="1" dirty="0" smtClean="0">
                <a:solidFill>
                  <a:srgbClr val="008000"/>
                </a:solidFill>
                <a:effectLst/>
              </a:rPr>
              <a:t>(false)" [disabled]="</a:t>
            </a:r>
            <a:r>
              <a:rPr lang="en-US" b="1" dirty="0" smtClean="0">
                <a:solidFill>
                  <a:srgbClr val="660E7A"/>
                </a:solidFill>
                <a:effectLst/>
              </a:rPr>
              <a:t>voted</a:t>
            </a:r>
            <a:r>
              <a:rPr lang="en-US" b="1" dirty="0" smtClean="0">
                <a:solidFill>
                  <a:srgbClr val="008000"/>
                </a:solidFill>
                <a:effectLst/>
              </a:rPr>
              <a:t>"&gt;Disagree&lt;/button&gt;</a:t>
            </a:r>
            <a:br>
              <a:rPr lang="en-US" b="1" dirty="0" smtClean="0">
                <a:solidFill>
                  <a:srgbClr val="008000"/>
                </a:solidFill>
                <a:effectLst/>
              </a:rPr>
            </a:br>
            <a:r>
              <a:rPr lang="en-US" b="1" dirty="0" smtClean="0">
                <a:solidFill>
                  <a:srgbClr val="008000"/>
                </a:solidFill>
                <a:effectLst/>
              </a:rPr>
              <a:t>  `</a:t>
            </a:r>
            <a:br>
              <a:rPr lang="en-US" b="1" dirty="0" smtClean="0">
                <a:solidFill>
                  <a:srgbClr val="008000"/>
                </a:solidFill>
                <a:effectLst/>
              </a:rPr>
            </a:br>
            <a:r>
              <a:rPr lang="en-US" dirty="0" smtClean="0"/>
              <a:t>})</a:t>
            </a:r>
            <a:br>
              <a:rPr lang="en-US" dirty="0" smtClean="0"/>
            </a:br>
            <a:r>
              <a:rPr lang="en-US" b="1" dirty="0" smtClean="0">
                <a:solidFill>
                  <a:srgbClr val="000080"/>
                </a:solidFill>
                <a:effectLst/>
              </a:rPr>
              <a:t>export class </a:t>
            </a:r>
            <a:r>
              <a:rPr lang="en-US" dirty="0" err="1" smtClean="0"/>
              <a:t>VoterComponent</a:t>
            </a:r>
            <a:r>
              <a:rPr lang="en-US" dirty="0" smtClean="0"/>
              <a:t> {</a:t>
            </a:r>
            <a:br>
              <a:rPr lang="en-US" dirty="0" smtClean="0"/>
            </a:br>
            <a:r>
              <a:rPr lang="en-US" dirty="0" smtClean="0"/>
              <a:t>    @Input()  </a:t>
            </a:r>
            <a:r>
              <a:rPr lang="en-US" b="1" dirty="0" smtClean="0">
                <a:solidFill>
                  <a:srgbClr val="660E7A"/>
                </a:solidFill>
                <a:effectLst/>
              </a:rPr>
              <a:t>name</a:t>
            </a:r>
            <a:r>
              <a:rPr lang="en-US" dirty="0" smtClean="0"/>
              <a:t>: </a:t>
            </a:r>
            <a:r>
              <a:rPr lang="en-US" b="1" dirty="0" smtClean="0">
                <a:solidFill>
                  <a:srgbClr val="000080"/>
                </a:solidFill>
                <a:effectLst/>
              </a:rPr>
              <a:t>string</a:t>
            </a:r>
            <a:r>
              <a:rPr lang="en-US" dirty="0" smtClean="0"/>
              <a:t>;</a:t>
            </a:r>
            <a:br>
              <a:rPr lang="en-US" dirty="0" smtClean="0"/>
            </a:br>
            <a:r>
              <a:rPr lang="en-US" dirty="0" smtClean="0"/>
              <a:t>    @Output() </a:t>
            </a:r>
            <a:r>
              <a:rPr lang="en-US" b="1" dirty="0" err="1" smtClean="0">
                <a:solidFill>
                  <a:srgbClr val="660E7A"/>
                </a:solidFill>
                <a:effectLst/>
              </a:rPr>
              <a:t>onVoted</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err="1" smtClean="0"/>
              <a:t>EventEmitter</a:t>
            </a:r>
            <a:r>
              <a:rPr lang="en-US" dirty="0" smtClean="0"/>
              <a:t>&lt;</a:t>
            </a:r>
            <a:r>
              <a:rPr lang="en-US" b="1" dirty="0" err="1" smtClean="0">
                <a:solidFill>
                  <a:srgbClr val="000080"/>
                </a:solidFill>
                <a:effectLst/>
              </a:rPr>
              <a:t>boolean</a:t>
            </a:r>
            <a:r>
              <a:rPr lang="en-US" dirty="0" smtClean="0"/>
              <a:t>&gt;();</a:t>
            </a:r>
            <a:br>
              <a:rPr lang="en-US" dirty="0" smtClean="0"/>
            </a:br>
            <a:r>
              <a:rPr lang="en-US" dirty="0" smtClean="0"/>
              <a:t>    </a:t>
            </a:r>
            <a:r>
              <a:rPr lang="en-US" b="1" dirty="0" smtClean="0">
                <a:solidFill>
                  <a:srgbClr val="660E7A"/>
                </a:solidFill>
                <a:effectLst/>
              </a:rPr>
              <a:t>voted </a:t>
            </a:r>
            <a:r>
              <a:rPr lang="en-US" dirty="0" smtClean="0"/>
              <a:t>= </a:t>
            </a:r>
            <a:r>
              <a:rPr lang="en-US" b="1" dirty="0" smtClean="0">
                <a:solidFill>
                  <a:srgbClr val="000080"/>
                </a:solidFill>
                <a:effectLst/>
              </a:rPr>
              <a:t>false</a:t>
            </a:r>
            <a:r>
              <a:rPr lang="en-US" dirty="0" smtClean="0"/>
              <a:t>;</a:t>
            </a:r>
            <a:br>
              <a:rPr lang="en-US" dirty="0" smtClean="0"/>
            </a:br>
            <a:endParaRPr lang="en-US" dirty="0" smtClean="0"/>
          </a:p>
          <a:p>
            <a:r>
              <a:rPr lang="en-US" dirty="0" smtClean="0"/>
              <a:t>    </a:t>
            </a:r>
            <a:r>
              <a:rPr lang="en-US" dirty="0" smtClean="0">
                <a:solidFill>
                  <a:srgbClr val="7A7A43"/>
                </a:solidFill>
                <a:effectLst/>
              </a:rPr>
              <a:t>vote</a:t>
            </a:r>
            <a:r>
              <a:rPr lang="en-US" dirty="0" smtClean="0"/>
              <a:t>(agreed: </a:t>
            </a:r>
            <a:r>
              <a:rPr lang="en-US" b="1" dirty="0" err="1" smtClean="0">
                <a:solidFill>
                  <a:srgbClr val="000080"/>
                </a:solidFill>
                <a:effectLst/>
              </a:rPr>
              <a:t>boolean</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onVoted</a:t>
            </a:r>
            <a:r>
              <a:rPr lang="en-US" dirty="0" err="1" smtClean="0"/>
              <a:t>.</a:t>
            </a:r>
            <a:r>
              <a:rPr lang="en-US" dirty="0" err="1" smtClean="0">
                <a:solidFill>
                  <a:srgbClr val="7A7A43"/>
                </a:solidFill>
                <a:effectLst/>
              </a:rPr>
              <a:t>emit</a:t>
            </a:r>
            <a:r>
              <a:rPr lang="en-US" dirty="0" smtClean="0"/>
              <a:t>(agreed);</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voted</a:t>
            </a:r>
            <a:r>
              <a:rPr lang="en-US" b="1" dirty="0" smtClean="0">
                <a:solidFill>
                  <a:srgbClr val="660E7A"/>
                </a:solidFill>
                <a:effectLst/>
              </a:rPr>
              <a:t> </a:t>
            </a:r>
            <a:r>
              <a:rPr lang="en-US" dirty="0" smtClean="0"/>
              <a:t>= </a:t>
            </a:r>
            <a:r>
              <a:rPr lang="en-US" b="1" dirty="0" smtClean="0">
                <a:solidFill>
                  <a:srgbClr val="000080"/>
                </a:solidFill>
                <a:effectLst/>
              </a:rPr>
              <a:t>true</a:t>
            </a:r>
            <a:r>
              <a:rPr lang="en-US" dirty="0" smtClean="0"/>
              <a:t>;</a:t>
            </a:r>
            <a:br>
              <a:rPr lang="en-US" dirty="0" smtClean="0"/>
            </a:br>
            <a:r>
              <a:rPr lang="en-US" dirty="0" smtClean="0"/>
              <a:t>    }</a:t>
            </a:r>
            <a:br>
              <a:rPr lang="en-US" dirty="0" smtClean="0"/>
            </a:br>
            <a:r>
              <a:rPr lang="en-US" dirty="0" smtClean="0"/>
              <a:t>}</a:t>
            </a:r>
            <a:br>
              <a:rPr lang="en-US" dirty="0" smtClean="0"/>
            </a:br>
            <a:endParaRPr lang="en-US" dirty="0"/>
          </a:p>
        </p:txBody>
      </p:sp>
      <p:pic>
        <p:nvPicPr>
          <p:cNvPr id="5" name="Picture 4"/>
          <p:cNvPicPr>
            <a:picLocks noChangeAspect="1"/>
          </p:cNvPicPr>
          <p:nvPr/>
        </p:nvPicPr>
        <p:blipFill>
          <a:blip r:embed="rId2"/>
          <a:stretch>
            <a:fillRect/>
          </a:stretch>
        </p:blipFill>
        <p:spPr>
          <a:xfrm>
            <a:off x="7267511" y="1818640"/>
            <a:ext cx="1612900" cy="762000"/>
          </a:xfrm>
          <a:prstGeom prst="rect">
            <a:avLst/>
          </a:prstGeom>
        </p:spPr>
      </p:pic>
    </p:spTree>
    <p:extLst>
      <p:ext uri="{BB962C8B-B14F-4D97-AF65-F5344CB8AC3E}">
        <p14:creationId xmlns:p14="http://schemas.microsoft.com/office/powerpoint/2010/main" val="276296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listens for child event</a:t>
            </a:r>
          </a:p>
        </p:txBody>
      </p:sp>
      <p:sp>
        <p:nvSpPr>
          <p:cNvPr id="3" name="Rectangle 2"/>
          <p:cNvSpPr/>
          <p:nvPr/>
        </p:nvSpPr>
        <p:spPr>
          <a:xfrm>
            <a:off x="195478" y="999986"/>
            <a:ext cx="6571082" cy="5632312"/>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'vote-taker'</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&lt;h2&gt;Should mankind colonize the Universe?&lt;/h2&gt;</a:t>
            </a:r>
            <a:br>
              <a:rPr lang="en-US" b="1" dirty="0" smtClean="0">
                <a:solidFill>
                  <a:srgbClr val="008000"/>
                </a:solidFill>
                <a:effectLst/>
              </a:rPr>
            </a:br>
            <a:r>
              <a:rPr lang="en-US" b="1" dirty="0" smtClean="0">
                <a:solidFill>
                  <a:srgbClr val="008000"/>
                </a:solidFill>
                <a:effectLst/>
              </a:rPr>
              <a:t>    &lt;h3&gt;Agree: {{</a:t>
            </a:r>
            <a:r>
              <a:rPr lang="en-US" b="1" dirty="0" smtClean="0">
                <a:solidFill>
                  <a:srgbClr val="660E7A"/>
                </a:solidFill>
                <a:effectLst/>
              </a:rPr>
              <a:t>agreed</a:t>
            </a:r>
            <a:r>
              <a:rPr lang="en-US" b="1" dirty="0" smtClean="0">
                <a:solidFill>
                  <a:srgbClr val="008000"/>
                </a:solidFill>
                <a:effectLst/>
              </a:rPr>
              <a:t>}}, Disagree: {{</a:t>
            </a:r>
            <a:r>
              <a:rPr lang="en-US" b="1" dirty="0" smtClean="0">
                <a:solidFill>
                  <a:srgbClr val="660E7A"/>
                </a:solidFill>
                <a:effectLst/>
              </a:rPr>
              <a:t>disagreed</a:t>
            </a:r>
            <a:r>
              <a:rPr lang="en-US" b="1" dirty="0" smtClean="0">
                <a:solidFill>
                  <a:srgbClr val="008000"/>
                </a:solidFill>
                <a:effectLst/>
              </a:rPr>
              <a:t>}}&lt;/h3&gt;</a:t>
            </a:r>
            <a:br>
              <a:rPr lang="en-US" b="1" dirty="0" smtClean="0">
                <a:solidFill>
                  <a:srgbClr val="008000"/>
                </a:solidFill>
                <a:effectLst/>
              </a:rPr>
            </a:br>
            <a:r>
              <a:rPr lang="en-US" b="1" dirty="0" smtClean="0">
                <a:solidFill>
                  <a:srgbClr val="008000"/>
                </a:solidFill>
                <a:effectLst/>
              </a:rPr>
              <a:t>    &lt;my-voter *</a:t>
            </a:r>
            <a:r>
              <a:rPr lang="en-US" b="1" dirty="0" err="1" smtClean="0">
                <a:solidFill>
                  <a:srgbClr val="008000"/>
                </a:solidFill>
                <a:effectLst/>
              </a:rPr>
              <a:t>ngFor</a:t>
            </a:r>
            <a:r>
              <a:rPr lang="en-US" b="1" dirty="0" smtClean="0">
                <a:solidFill>
                  <a:srgbClr val="008000"/>
                </a:solidFill>
                <a:effectLst/>
              </a:rPr>
              <a:t>="let voter of </a:t>
            </a:r>
            <a:r>
              <a:rPr lang="en-US" b="1" dirty="0" smtClean="0">
                <a:solidFill>
                  <a:srgbClr val="660E7A"/>
                </a:solidFill>
                <a:effectLst/>
              </a:rPr>
              <a:t>voters</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[name]="</a:t>
            </a:r>
            <a:r>
              <a:rPr lang="en-US" b="1" dirty="0" smtClean="0">
                <a:solidFill>
                  <a:srgbClr val="660E7A"/>
                </a:solidFill>
                <a:effectLst/>
              </a:rPr>
              <a:t>voter</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a:t>
            </a:r>
            <a:r>
              <a:rPr lang="en-US" b="1" dirty="0" err="1" smtClean="0">
                <a:solidFill>
                  <a:srgbClr val="008000"/>
                </a:solidFill>
                <a:effectLst/>
              </a:rPr>
              <a:t>onVoted</a:t>
            </a:r>
            <a:r>
              <a:rPr lang="en-US" b="1" dirty="0" smtClean="0">
                <a:solidFill>
                  <a:srgbClr val="008000"/>
                </a:solidFill>
                <a:effectLst/>
              </a:rPr>
              <a:t>)="</a:t>
            </a:r>
            <a:r>
              <a:rPr lang="en-US" b="1" dirty="0" err="1" smtClean="0">
                <a:solidFill>
                  <a:srgbClr val="7A7A43"/>
                </a:solidFill>
                <a:effectLst/>
              </a:rPr>
              <a:t>onVoted</a:t>
            </a:r>
            <a:r>
              <a:rPr lang="en-US" b="1" dirty="0" smtClean="0">
                <a:solidFill>
                  <a:srgbClr val="008000"/>
                </a:solidFill>
                <a:effectLst/>
              </a:rPr>
              <a:t>(</a:t>
            </a:r>
            <a:r>
              <a:rPr lang="en-US" b="1" i="1" dirty="0" smtClean="0">
                <a:solidFill>
                  <a:srgbClr val="660E7A"/>
                </a:solidFill>
                <a:effectLst/>
              </a:rPr>
              <a:t>$event</a:t>
            </a:r>
            <a:r>
              <a:rPr lang="en-US" b="1" dirty="0" smtClean="0">
                <a:solidFill>
                  <a:srgbClr val="008000"/>
                </a:solidFill>
                <a:effectLst/>
              </a:rPr>
              <a:t>)"&gt;</a:t>
            </a:r>
            <a:br>
              <a:rPr lang="en-US" b="1" dirty="0" smtClean="0">
                <a:solidFill>
                  <a:srgbClr val="008000"/>
                </a:solidFill>
                <a:effectLst/>
              </a:rPr>
            </a:br>
            <a:r>
              <a:rPr lang="en-US" b="1" dirty="0" smtClean="0">
                <a:solidFill>
                  <a:srgbClr val="008000"/>
                </a:solidFill>
                <a:effectLst/>
              </a:rPr>
              <a:t>    &lt;/my-voter&gt;</a:t>
            </a:r>
            <a:br>
              <a:rPr lang="en-US" b="1" dirty="0" smtClean="0">
                <a:solidFill>
                  <a:srgbClr val="008000"/>
                </a:solidFill>
                <a:effectLst/>
              </a:rPr>
            </a:br>
            <a:r>
              <a:rPr lang="en-US" b="1" dirty="0" smtClean="0">
                <a:solidFill>
                  <a:srgbClr val="008000"/>
                </a:solidFill>
                <a:effectLst/>
              </a:rPr>
              <a:t>  `</a:t>
            </a:r>
            <a:br>
              <a:rPr lang="en-US" b="1" dirty="0" smtClean="0">
                <a:solidFill>
                  <a:srgbClr val="008000"/>
                </a:solidFill>
                <a:effectLst/>
              </a:rPr>
            </a:br>
            <a:r>
              <a:rPr lang="en-US" dirty="0" smtClean="0"/>
              <a:t>})</a:t>
            </a:r>
            <a:br>
              <a:rPr lang="en-US" dirty="0" smtClean="0"/>
            </a:br>
            <a:r>
              <a:rPr lang="en-US" b="1" dirty="0" smtClean="0">
                <a:solidFill>
                  <a:srgbClr val="000080"/>
                </a:solidFill>
                <a:effectLst/>
              </a:rPr>
              <a:t>export class </a:t>
            </a:r>
            <a:r>
              <a:rPr lang="en-US" dirty="0" err="1" smtClean="0"/>
              <a:t>VoteTakerComponent</a:t>
            </a:r>
            <a:r>
              <a:rPr lang="en-US" dirty="0" smtClean="0"/>
              <a:t> {</a:t>
            </a:r>
            <a:br>
              <a:rPr lang="en-US" dirty="0" smtClean="0"/>
            </a:br>
            <a:r>
              <a:rPr lang="en-US" dirty="0" smtClean="0"/>
              <a:t>    </a:t>
            </a:r>
            <a:r>
              <a:rPr lang="en-US" b="1" dirty="0" smtClean="0">
                <a:solidFill>
                  <a:srgbClr val="660E7A"/>
                </a:solidFill>
                <a:effectLst/>
              </a:rPr>
              <a:t>agreed </a:t>
            </a:r>
            <a:r>
              <a:rPr lang="en-US" dirty="0" smtClean="0"/>
              <a:t>= </a:t>
            </a:r>
            <a:r>
              <a:rPr lang="en-US" dirty="0" smtClean="0">
                <a:solidFill>
                  <a:srgbClr val="0000FF"/>
                </a:solidFill>
                <a:effectLst/>
              </a:rPr>
              <a:t>0</a:t>
            </a:r>
            <a:r>
              <a:rPr lang="en-US" dirty="0" smtClean="0"/>
              <a:t>;</a:t>
            </a:r>
            <a:br>
              <a:rPr lang="en-US" dirty="0" smtClean="0"/>
            </a:br>
            <a:r>
              <a:rPr lang="en-US" dirty="0" smtClean="0"/>
              <a:t>    </a:t>
            </a:r>
            <a:r>
              <a:rPr lang="en-US" b="1" dirty="0" smtClean="0">
                <a:solidFill>
                  <a:srgbClr val="660E7A"/>
                </a:solidFill>
                <a:effectLst/>
              </a:rPr>
              <a:t>disagreed </a:t>
            </a:r>
            <a:r>
              <a:rPr lang="en-US" dirty="0" smtClean="0"/>
              <a:t>= </a:t>
            </a:r>
            <a:r>
              <a:rPr lang="en-US" dirty="0" smtClean="0">
                <a:solidFill>
                  <a:srgbClr val="0000FF"/>
                </a:solidFill>
                <a:effectLst/>
              </a:rPr>
              <a:t>0</a:t>
            </a:r>
            <a:r>
              <a:rPr lang="en-US" dirty="0" smtClean="0"/>
              <a:t>;</a:t>
            </a:r>
            <a:br>
              <a:rPr lang="en-US" dirty="0" smtClean="0"/>
            </a:br>
            <a:r>
              <a:rPr lang="en-US" dirty="0" smtClean="0"/>
              <a:t>    </a:t>
            </a:r>
            <a:r>
              <a:rPr lang="en-US" b="1" dirty="0" smtClean="0">
                <a:solidFill>
                  <a:srgbClr val="660E7A"/>
                </a:solidFill>
                <a:effectLst/>
              </a:rPr>
              <a:t>voters </a:t>
            </a:r>
            <a:r>
              <a:rPr lang="en-US" dirty="0" smtClean="0"/>
              <a:t>= [</a:t>
            </a:r>
            <a:r>
              <a:rPr lang="en-US" b="1" dirty="0" smtClean="0">
                <a:solidFill>
                  <a:srgbClr val="008000"/>
                </a:solidFill>
                <a:effectLst/>
              </a:rPr>
              <a:t>'Mr. IQ'</a:t>
            </a:r>
            <a:r>
              <a:rPr lang="en-US" dirty="0" smtClean="0"/>
              <a:t>, </a:t>
            </a:r>
            <a:r>
              <a:rPr lang="en-US" b="1" dirty="0" smtClean="0">
                <a:solidFill>
                  <a:srgbClr val="008000"/>
                </a:solidFill>
                <a:effectLst/>
              </a:rPr>
              <a:t>'Ms. Universe'</a:t>
            </a:r>
            <a:r>
              <a:rPr lang="en-US" dirty="0" smtClean="0"/>
              <a:t>, </a:t>
            </a:r>
            <a:r>
              <a:rPr lang="en-US" b="1" dirty="0" smtClean="0">
                <a:solidFill>
                  <a:srgbClr val="008000"/>
                </a:solidFill>
                <a:effectLst/>
              </a:rPr>
              <a:t>'</a:t>
            </a:r>
            <a:r>
              <a:rPr lang="en-US" b="1" dirty="0" err="1" smtClean="0">
                <a:solidFill>
                  <a:srgbClr val="008000"/>
                </a:solidFill>
                <a:effectLst/>
              </a:rPr>
              <a:t>Bombasto</a:t>
            </a:r>
            <a:r>
              <a:rPr lang="en-US" b="1" dirty="0" smtClean="0">
                <a:solidFill>
                  <a:srgbClr val="008000"/>
                </a:solidFill>
                <a:effectLst/>
              </a:rPr>
              <a:t>'</a:t>
            </a:r>
            <a:r>
              <a:rPr lang="en-US" dirty="0" smtClean="0"/>
              <a:t>];</a:t>
            </a:r>
            <a:br>
              <a:rPr lang="en-US" dirty="0" smtClean="0"/>
            </a:br>
            <a:r>
              <a:rPr lang="en-US" dirty="0" smtClean="0"/>
              <a:t>    </a:t>
            </a:r>
            <a:r>
              <a:rPr lang="en-US" dirty="0" err="1" smtClean="0">
                <a:solidFill>
                  <a:srgbClr val="7A7A43"/>
                </a:solidFill>
                <a:effectLst/>
              </a:rPr>
              <a:t>onVoted</a:t>
            </a:r>
            <a:r>
              <a:rPr lang="en-US" dirty="0" smtClean="0"/>
              <a:t>(agreed: </a:t>
            </a:r>
            <a:r>
              <a:rPr lang="en-US" b="1" dirty="0" err="1" smtClean="0">
                <a:solidFill>
                  <a:srgbClr val="000080"/>
                </a:solidFill>
                <a:effectLst/>
              </a:rPr>
              <a:t>boolean</a:t>
            </a:r>
            <a:r>
              <a:rPr lang="en-US" dirty="0" smtClean="0"/>
              <a:t>) {</a:t>
            </a:r>
            <a:br>
              <a:rPr lang="en-US" dirty="0" smtClean="0"/>
            </a:br>
            <a:r>
              <a:rPr lang="en-US" dirty="0" smtClean="0"/>
              <a:t>        agreed ? </a:t>
            </a:r>
            <a:r>
              <a:rPr lang="en-US" b="1" dirty="0" err="1" smtClean="0">
                <a:solidFill>
                  <a:srgbClr val="000080"/>
                </a:solidFill>
                <a:effectLst/>
              </a:rPr>
              <a:t>this</a:t>
            </a:r>
            <a:r>
              <a:rPr lang="en-US" dirty="0" err="1" smtClean="0"/>
              <a:t>.</a:t>
            </a:r>
            <a:r>
              <a:rPr lang="en-US" b="1" dirty="0" err="1" smtClean="0">
                <a:solidFill>
                  <a:srgbClr val="660E7A"/>
                </a:solidFill>
                <a:effectLst/>
              </a:rPr>
              <a:t>agreed</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disagreed</a:t>
            </a:r>
            <a:r>
              <a:rPr lang="en-US" dirty="0" smtClean="0"/>
              <a:t>++;</a:t>
            </a:r>
            <a:br>
              <a:rPr lang="en-US" dirty="0" smtClean="0"/>
            </a:br>
            <a:r>
              <a:rPr lang="en-US" dirty="0" smtClean="0"/>
              <a:t>    }</a:t>
            </a:r>
            <a:br>
              <a:rPr lang="en-US" dirty="0" smtClean="0"/>
            </a:br>
            <a:r>
              <a:rPr lang="en-US" dirty="0" smtClean="0"/>
              <a:t>}</a:t>
            </a:r>
            <a:br>
              <a:rPr lang="en-US" dirty="0" smtClean="0"/>
            </a:br>
            <a:endParaRPr lang="en-US" dirty="0"/>
          </a:p>
        </p:txBody>
      </p:sp>
      <p:pic>
        <p:nvPicPr>
          <p:cNvPr id="4" name="Picture 3"/>
          <p:cNvPicPr>
            <a:picLocks noChangeAspect="1"/>
          </p:cNvPicPr>
          <p:nvPr/>
        </p:nvPicPr>
        <p:blipFill>
          <a:blip r:embed="rId2"/>
          <a:stretch>
            <a:fillRect/>
          </a:stretch>
        </p:blipFill>
        <p:spPr>
          <a:xfrm>
            <a:off x="5648960" y="1680706"/>
            <a:ext cx="3495040" cy="2859578"/>
          </a:xfrm>
          <a:prstGeom prst="rect">
            <a:avLst/>
          </a:prstGeom>
        </p:spPr>
      </p:pic>
    </p:spTree>
    <p:extLst>
      <p:ext uri="{BB962C8B-B14F-4D97-AF65-F5344CB8AC3E}">
        <p14:creationId xmlns:p14="http://schemas.microsoft.com/office/powerpoint/2010/main" val="260574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interacts with child via local variable</a:t>
            </a:r>
          </a:p>
        </p:txBody>
      </p:sp>
      <p:sp>
        <p:nvSpPr>
          <p:cNvPr id="3" name="Rectangle 2"/>
          <p:cNvSpPr/>
          <p:nvPr/>
        </p:nvSpPr>
        <p:spPr>
          <a:xfrm>
            <a:off x="444500" y="1272044"/>
            <a:ext cx="7708900" cy="3693319"/>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'countdown-parent-lv'</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&lt;h3&gt;Countdown to Liftoff (via local variable)&lt;/h3&gt;</a:t>
            </a:r>
            <a:br>
              <a:rPr lang="en-US" b="1" dirty="0" smtClean="0">
                <a:solidFill>
                  <a:srgbClr val="008000"/>
                </a:solidFill>
                <a:effectLst/>
              </a:rPr>
            </a:br>
            <a:r>
              <a:rPr lang="en-US" b="1" dirty="0" smtClean="0">
                <a:solidFill>
                  <a:srgbClr val="008000"/>
                </a:solidFill>
                <a:effectLst/>
              </a:rPr>
              <a:t>  	&lt;button (click)="</a:t>
            </a:r>
            <a:r>
              <a:rPr lang="en-US" b="1" i="1" dirty="0" err="1" smtClean="0">
                <a:solidFill>
                  <a:srgbClr val="660E7A"/>
                </a:solidFill>
                <a:effectLst/>
              </a:rPr>
              <a:t>timer</a:t>
            </a:r>
            <a:r>
              <a:rPr lang="en-US" b="1" dirty="0" err="1" smtClean="0">
                <a:solidFill>
                  <a:srgbClr val="008000"/>
                </a:solidFill>
                <a:effectLst/>
              </a:rPr>
              <a:t>.</a:t>
            </a:r>
            <a:r>
              <a:rPr lang="en-US" b="1" dirty="0" err="1" smtClean="0">
                <a:solidFill>
                  <a:srgbClr val="7A7A43"/>
                </a:solidFill>
                <a:effectLst/>
              </a:rPr>
              <a:t>start</a:t>
            </a:r>
            <a:r>
              <a:rPr lang="en-US" b="1" dirty="0" smtClean="0">
                <a:solidFill>
                  <a:srgbClr val="008000"/>
                </a:solidFill>
                <a:effectLst/>
              </a:rPr>
              <a:t>()"&gt;Start&lt;/button&gt;</a:t>
            </a:r>
            <a:br>
              <a:rPr lang="en-US" b="1" dirty="0" smtClean="0">
                <a:solidFill>
                  <a:srgbClr val="008000"/>
                </a:solidFill>
                <a:effectLst/>
              </a:rPr>
            </a:br>
            <a:r>
              <a:rPr lang="en-US" b="1" dirty="0" smtClean="0">
                <a:solidFill>
                  <a:srgbClr val="008000"/>
                </a:solidFill>
                <a:effectLst/>
              </a:rPr>
              <a:t>  	&lt;button (click)="</a:t>
            </a:r>
            <a:r>
              <a:rPr lang="en-US" b="1" i="1" dirty="0" err="1" smtClean="0">
                <a:solidFill>
                  <a:srgbClr val="660E7A"/>
                </a:solidFill>
                <a:effectLst/>
              </a:rPr>
              <a:t>timer</a:t>
            </a:r>
            <a:r>
              <a:rPr lang="en-US" b="1" dirty="0" err="1" smtClean="0">
                <a:solidFill>
                  <a:srgbClr val="008000"/>
                </a:solidFill>
                <a:effectLst/>
              </a:rPr>
              <a:t>.</a:t>
            </a:r>
            <a:r>
              <a:rPr lang="en-US" b="1" dirty="0" err="1" smtClean="0">
                <a:solidFill>
                  <a:srgbClr val="7A7A43"/>
                </a:solidFill>
                <a:effectLst/>
              </a:rPr>
              <a:t>stop</a:t>
            </a:r>
            <a:r>
              <a:rPr lang="en-US" b="1" dirty="0" smtClean="0">
                <a:solidFill>
                  <a:srgbClr val="008000"/>
                </a:solidFill>
                <a:effectLst/>
              </a:rPr>
              <a:t>()"&gt;Stop&lt;/button&gt;</a:t>
            </a:r>
            <a:br>
              <a:rPr lang="en-US" b="1" dirty="0" smtClean="0">
                <a:solidFill>
                  <a:srgbClr val="008000"/>
                </a:solidFill>
                <a:effectLst/>
              </a:rPr>
            </a:br>
            <a:r>
              <a:rPr lang="en-US" b="1" dirty="0" smtClean="0">
                <a:solidFill>
                  <a:srgbClr val="008000"/>
                </a:solidFill>
                <a:effectLst/>
              </a:rPr>
              <a:t> 	 &lt;div class="seconds"&gt;{{</a:t>
            </a:r>
            <a:r>
              <a:rPr lang="en-US" b="1" i="1" dirty="0" err="1" smtClean="0">
                <a:solidFill>
                  <a:srgbClr val="660E7A"/>
                </a:solidFill>
                <a:effectLst/>
              </a:rPr>
              <a:t>timer</a:t>
            </a:r>
            <a:r>
              <a:rPr lang="en-US" b="1" dirty="0" err="1" smtClean="0">
                <a:solidFill>
                  <a:srgbClr val="008000"/>
                </a:solidFill>
                <a:effectLst/>
              </a:rPr>
              <a:t>.seconds</a:t>
            </a:r>
            <a:r>
              <a:rPr lang="en-US" b="1" dirty="0" smtClean="0">
                <a:solidFill>
                  <a:srgbClr val="008000"/>
                </a:solidFill>
                <a:effectLst/>
              </a:rPr>
              <a:t>}}&lt;/div&gt;</a:t>
            </a:r>
            <a:br>
              <a:rPr lang="en-US" b="1" dirty="0" smtClean="0">
                <a:solidFill>
                  <a:srgbClr val="008000"/>
                </a:solidFill>
                <a:effectLst/>
              </a:rPr>
            </a:br>
            <a:r>
              <a:rPr lang="en-US" b="1" dirty="0" smtClean="0">
                <a:solidFill>
                  <a:srgbClr val="008000"/>
                </a:solidFill>
                <a:effectLst/>
              </a:rPr>
              <a:t>  	&lt;countdown-timer #timer&gt;&lt;/countdown-timer&gt;</a:t>
            </a:r>
            <a:br>
              <a:rPr lang="en-US" b="1" dirty="0" smtClean="0">
                <a:solidFill>
                  <a:srgbClr val="008000"/>
                </a:solidFill>
                <a:effectLst/>
              </a:rPr>
            </a:br>
            <a:r>
              <a:rPr lang="en-US" b="1" dirty="0" smtClean="0">
                <a:solidFill>
                  <a:srgbClr val="008000"/>
                </a:solidFill>
                <a:effectLst/>
              </a:rPr>
              <a:t>  `</a:t>
            </a:r>
            <a:r>
              <a:rPr lang="en-US" dirty="0" smtClean="0"/>
              <a:t>,</a:t>
            </a:r>
            <a:br>
              <a:rPr lang="en-US" dirty="0" smtClean="0"/>
            </a:br>
            <a:r>
              <a:rPr lang="en-US" dirty="0" smtClean="0"/>
              <a:t>    </a:t>
            </a:r>
            <a:r>
              <a:rPr lang="en-US" b="1" dirty="0" err="1" smtClean="0">
                <a:solidFill>
                  <a:srgbClr val="660E7A"/>
                </a:solidFill>
                <a:effectLst/>
              </a:rPr>
              <a:t>styleUrls</a:t>
            </a:r>
            <a:r>
              <a:rPr lang="en-US" dirty="0" smtClean="0"/>
              <a:t>: [</a:t>
            </a:r>
            <a:r>
              <a:rPr lang="en-US" b="1" dirty="0" smtClean="0">
                <a:solidFill>
                  <a:srgbClr val="008000"/>
                </a:solidFill>
                <a:effectLst/>
              </a:rPr>
              <a:t>'</a:t>
            </a:r>
            <a:r>
              <a:rPr lang="en-US" b="1" dirty="0" err="1" smtClean="0">
                <a:solidFill>
                  <a:srgbClr val="008000"/>
                </a:solidFill>
                <a:effectLst/>
              </a:rPr>
              <a:t>demo.css</a:t>
            </a:r>
            <a:r>
              <a:rPr lang="en-US" b="1" dirty="0" smtClean="0">
                <a:solidFill>
                  <a:srgbClr val="008000"/>
                </a:solidFill>
                <a:effectLst/>
              </a:rPr>
              <a:t>'</a:t>
            </a:r>
            <a:r>
              <a:rPr lang="en-US" dirty="0" smtClean="0"/>
              <a:t>]</a:t>
            </a:r>
            <a:br>
              <a:rPr lang="en-US" dirty="0" smtClean="0"/>
            </a:br>
            <a:r>
              <a:rPr lang="en-US" dirty="0" smtClean="0"/>
              <a:t>})</a:t>
            </a:r>
            <a:br>
              <a:rPr lang="en-US" dirty="0" smtClean="0"/>
            </a:br>
            <a:r>
              <a:rPr lang="en-US" b="1" dirty="0" smtClean="0">
                <a:solidFill>
                  <a:srgbClr val="000080"/>
                </a:solidFill>
                <a:effectLst/>
              </a:rPr>
              <a:t>export class </a:t>
            </a:r>
            <a:r>
              <a:rPr lang="en-US" dirty="0" err="1" smtClean="0"/>
              <a:t>CountdownLocalVarParentComponent</a:t>
            </a:r>
            <a:r>
              <a:rPr lang="en-US" dirty="0" smtClean="0"/>
              <a:t> { }</a:t>
            </a:r>
            <a:br>
              <a:rPr lang="en-US" dirty="0" smtClean="0"/>
            </a:br>
            <a:endParaRPr lang="en-US" dirty="0"/>
          </a:p>
        </p:txBody>
      </p:sp>
      <p:pic>
        <p:nvPicPr>
          <p:cNvPr id="4" name="Picture 3"/>
          <p:cNvPicPr>
            <a:picLocks noChangeAspect="1"/>
          </p:cNvPicPr>
          <p:nvPr/>
        </p:nvPicPr>
        <p:blipFill>
          <a:blip r:embed="rId2"/>
          <a:stretch>
            <a:fillRect/>
          </a:stretch>
        </p:blipFill>
        <p:spPr>
          <a:xfrm>
            <a:off x="5994495" y="1767344"/>
            <a:ext cx="3149505" cy="2654300"/>
          </a:xfrm>
          <a:prstGeom prst="rect">
            <a:avLst/>
          </a:prstGeom>
        </p:spPr>
      </p:pic>
      <p:sp>
        <p:nvSpPr>
          <p:cNvPr id="5" name="Rectangle 4"/>
          <p:cNvSpPr/>
          <p:nvPr/>
        </p:nvSpPr>
        <p:spPr>
          <a:xfrm>
            <a:off x="444500" y="4956454"/>
            <a:ext cx="8435911" cy="1754327"/>
          </a:xfrm>
          <a:prstGeom prst="rect">
            <a:avLst/>
          </a:prstGeom>
        </p:spPr>
        <p:txBody>
          <a:bodyPr wrap="square">
            <a:spAutoFit/>
          </a:bodyPr>
          <a:lstStyle/>
          <a:p>
            <a:r>
              <a:rPr lang="en-US" dirty="0" smtClean="0"/>
              <a:t>We can place a local variable (#timer) on the tag (&lt;countdown-timer&gt;) representing the child component. That gives us a reference to the child component itself and the ability to access any of its properties or methods from within the parent template.</a:t>
            </a:r>
          </a:p>
          <a:p>
            <a:endParaRPr lang="en-US" dirty="0"/>
          </a:p>
          <a:p>
            <a:r>
              <a:rPr lang="en-US" dirty="0" smtClean="0"/>
              <a:t>NOTE: The parent component itself has no access to the child.</a:t>
            </a:r>
          </a:p>
          <a:p>
            <a:endParaRPr lang="en-US" dirty="0"/>
          </a:p>
        </p:txBody>
      </p:sp>
    </p:spTree>
    <p:extLst>
      <p:ext uri="{BB962C8B-B14F-4D97-AF65-F5344CB8AC3E}">
        <p14:creationId xmlns:p14="http://schemas.microsoft.com/office/powerpoint/2010/main" val="373742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interacts with child via local </a:t>
            </a:r>
            <a:r>
              <a:rPr lang="en-US" dirty="0" smtClean="0"/>
              <a:t>variable</a:t>
            </a:r>
            <a:endParaRPr lang="en-US" dirty="0"/>
          </a:p>
        </p:txBody>
      </p:sp>
      <p:sp>
        <p:nvSpPr>
          <p:cNvPr id="4" name="Rectangle 3"/>
          <p:cNvSpPr/>
          <p:nvPr/>
        </p:nvSpPr>
        <p:spPr>
          <a:xfrm>
            <a:off x="286918" y="1026302"/>
            <a:ext cx="10871200" cy="5632312"/>
          </a:xfrm>
          <a:prstGeom prst="rect">
            <a:avLst/>
          </a:prstGeom>
        </p:spPr>
        <p:txBody>
          <a:bodyPr wrap="square">
            <a:spAutoFit/>
          </a:bodyPr>
          <a:lstStyle/>
          <a:p>
            <a:r>
              <a:rPr lang="en-US" dirty="0" smtClean="0"/>
              <a:t>@Component({</a:t>
            </a:r>
            <a:r>
              <a:rPr lang="en-US" dirty="0"/>
              <a:t> </a:t>
            </a:r>
            <a:r>
              <a:rPr lang="en-US" b="1" dirty="0" smtClean="0">
                <a:solidFill>
                  <a:srgbClr val="660E7A"/>
                </a:solidFill>
                <a:effectLst/>
              </a:rPr>
              <a:t>selector</a:t>
            </a:r>
            <a:r>
              <a:rPr lang="en-US" dirty="0" smtClean="0"/>
              <a:t>: </a:t>
            </a:r>
            <a:r>
              <a:rPr lang="en-US" b="1" dirty="0" smtClean="0">
                <a:solidFill>
                  <a:srgbClr val="008000"/>
                </a:solidFill>
                <a:effectLst/>
              </a:rPr>
              <a:t>'countdown-timer’</a:t>
            </a: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'&lt;p&gt;{{</a:t>
            </a:r>
            <a:r>
              <a:rPr lang="en-US" b="1" dirty="0" smtClean="0">
                <a:solidFill>
                  <a:srgbClr val="660E7A"/>
                </a:solidFill>
                <a:effectLst/>
              </a:rPr>
              <a:t>message</a:t>
            </a:r>
            <a:r>
              <a:rPr lang="en-US" b="1" dirty="0" smtClean="0">
                <a:solidFill>
                  <a:srgbClr val="008000"/>
                </a:solidFill>
                <a:effectLst/>
              </a:rPr>
              <a:t>}}&lt;/p&gt;’</a:t>
            </a:r>
            <a:r>
              <a:rPr lang="en-US" dirty="0" smtClean="0"/>
              <a:t>})</a:t>
            </a:r>
            <a:br>
              <a:rPr lang="en-US" dirty="0" smtClean="0"/>
            </a:br>
            <a:r>
              <a:rPr lang="en-US" b="1" dirty="0" smtClean="0">
                <a:solidFill>
                  <a:srgbClr val="000080"/>
                </a:solidFill>
                <a:effectLst/>
              </a:rPr>
              <a:t>export class </a:t>
            </a:r>
            <a:r>
              <a:rPr lang="en-US" dirty="0" err="1" smtClean="0"/>
              <a:t>CountdownTimerComponent</a:t>
            </a:r>
            <a:r>
              <a:rPr lang="en-US" dirty="0" smtClean="0"/>
              <a:t> </a:t>
            </a:r>
            <a:r>
              <a:rPr lang="en-US" b="1" dirty="0" smtClean="0">
                <a:solidFill>
                  <a:srgbClr val="000080"/>
                </a:solidFill>
                <a:effectLst/>
              </a:rPr>
              <a:t>implements </a:t>
            </a:r>
            <a:r>
              <a:rPr lang="en-US" dirty="0" err="1" smtClean="0"/>
              <a:t>OnInit</a:t>
            </a:r>
            <a:r>
              <a:rPr lang="en-US" dirty="0" smtClean="0"/>
              <a:t>, </a:t>
            </a:r>
            <a:r>
              <a:rPr lang="en-US" dirty="0" err="1" smtClean="0"/>
              <a:t>OnDestroy</a:t>
            </a:r>
            <a:r>
              <a:rPr lang="en-US" dirty="0" smtClean="0"/>
              <a:t> {</a:t>
            </a:r>
            <a:br>
              <a:rPr lang="en-US" dirty="0" smtClean="0"/>
            </a:br>
            <a:r>
              <a:rPr lang="en-US" dirty="0" smtClean="0"/>
              <a:t>    </a:t>
            </a:r>
            <a:r>
              <a:rPr lang="en-US" b="1" dirty="0" err="1" smtClean="0">
                <a:solidFill>
                  <a:srgbClr val="660E7A"/>
                </a:solidFill>
                <a:effectLst/>
              </a:rPr>
              <a:t>intervalId</a:t>
            </a:r>
            <a:r>
              <a:rPr lang="en-US" b="1" dirty="0" smtClean="0">
                <a:solidFill>
                  <a:srgbClr val="660E7A"/>
                </a:solidFill>
                <a:effectLst/>
              </a:rPr>
              <a:t> </a:t>
            </a:r>
            <a:r>
              <a:rPr lang="en-US" dirty="0" smtClean="0"/>
              <a:t>= </a:t>
            </a:r>
            <a:r>
              <a:rPr lang="en-US" dirty="0" smtClean="0">
                <a:solidFill>
                  <a:srgbClr val="0000FF"/>
                </a:solidFill>
                <a:effectLst/>
              </a:rPr>
              <a:t>0</a:t>
            </a:r>
            <a:r>
              <a:rPr lang="en-US" dirty="0" smtClean="0"/>
              <a:t>;</a:t>
            </a:r>
            <a:br>
              <a:rPr lang="en-US" dirty="0" smtClean="0"/>
            </a:br>
            <a:r>
              <a:rPr lang="en-US" dirty="0" smtClean="0"/>
              <a:t>    </a:t>
            </a:r>
            <a:r>
              <a:rPr lang="en-US" b="1" dirty="0" smtClean="0">
                <a:solidFill>
                  <a:srgbClr val="660E7A"/>
                </a:solidFill>
                <a:effectLst/>
              </a:rPr>
              <a:t>message </a:t>
            </a:r>
            <a:r>
              <a:rPr lang="en-US" dirty="0" smtClean="0"/>
              <a:t>= </a:t>
            </a:r>
            <a:r>
              <a:rPr lang="en-US" b="1" dirty="0" smtClean="0">
                <a:solidFill>
                  <a:srgbClr val="008000"/>
                </a:solidFill>
                <a:effectLst/>
              </a:rPr>
              <a:t>''</a:t>
            </a:r>
            <a:r>
              <a:rPr lang="en-US" dirty="0" smtClean="0"/>
              <a:t>;</a:t>
            </a:r>
            <a:br>
              <a:rPr lang="en-US" dirty="0" smtClean="0"/>
            </a:br>
            <a:r>
              <a:rPr lang="en-US" dirty="0" smtClean="0"/>
              <a:t>    </a:t>
            </a:r>
            <a:r>
              <a:rPr lang="en-US" b="1" dirty="0" smtClean="0">
                <a:solidFill>
                  <a:srgbClr val="660E7A"/>
                </a:solidFill>
                <a:effectLst/>
              </a:rPr>
              <a:t>seconds </a:t>
            </a:r>
            <a:r>
              <a:rPr lang="en-US" dirty="0" smtClean="0"/>
              <a:t>= </a:t>
            </a:r>
            <a:r>
              <a:rPr lang="en-US" dirty="0" smtClean="0">
                <a:solidFill>
                  <a:srgbClr val="0000FF"/>
                </a:solidFill>
                <a:effectLst/>
              </a:rPr>
              <a:t>11</a:t>
            </a:r>
            <a:r>
              <a:rPr lang="en-US" dirty="0" smtClean="0"/>
              <a:t>;</a:t>
            </a:r>
            <a:br>
              <a:rPr lang="en-US" dirty="0" smtClean="0"/>
            </a:br>
            <a:r>
              <a:rPr lang="en-US" dirty="0" smtClean="0"/>
              <a:t>    </a:t>
            </a:r>
            <a:r>
              <a:rPr lang="en-US" dirty="0" err="1" smtClean="0">
                <a:solidFill>
                  <a:srgbClr val="7A7A43"/>
                </a:solidFill>
                <a:effectLst/>
              </a:rPr>
              <a:t>clearTimer</a:t>
            </a:r>
            <a:r>
              <a:rPr lang="en-US" dirty="0" smtClean="0"/>
              <a:t>() { </a:t>
            </a:r>
            <a:r>
              <a:rPr lang="en-US" i="1" dirty="0" err="1" smtClean="0">
                <a:effectLst/>
              </a:rPr>
              <a:t>clearInterval</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intervalId</a:t>
            </a:r>
            <a:r>
              <a:rPr lang="en-US" dirty="0" smtClean="0"/>
              <a:t>); }</a:t>
            </a:r>
            <a:br>
              <a:rPr lang="en-US" dirty="0" smtClean="0"/>
            </a:br>
            <a:r>
              <a:rPr lang="en-US" dirty="0" smtClean="0"/>
              <a:t>    </a:t>
            </a:r>
            <a:r>
              <a:rPr lang="en-US" dirty="0" err="1" smtClean="0">
                <a:solidFill>
                  <a:srgbClr val="7A7A43"/>
                </a:solidFill>
                <a:effectLst/>
              </a:rPr>
              <a:t>ngOnInit</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start</a:t>
            </a:r>
            <a:r>
              <a:rPr lang="en-US" dirty="0" smtClean="0"/>
              <a:t>(); }</a:t>
            </a:r>
            <a:br>
              <a:rPr lang="en-US" dirty="0" smtClean="0"/>
            </a:br>
            <a:r>
              <a:rPr lang="en-US" dirty="0" smtClean="0"/>
              <a:t>    </a:t>
            </a:r>
            <a:r>
              <a:rPr lang="en-US" dirty="0" err="1" smtClean="0">
                <a:solidFill>
                  <a:srgbClr val="7A7A43"/>
                </a:solidFill>
                <a:effectLst/>
              </a:rPr>
              <a:t>ngOnDestroy</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clearTimer</a:t>
            </a:r>
            <a:r>
              <a:rPr lang="en-US" dirty="0" smtClean="0"/>
              <a:t>(); }</a:t>
            </a:r>
            <a:br>
              <a:rPr lang="en-US" dirty="0" smtClean="0"/>
            </a:br>
            <a:r>
              <a:rPr lang="en-US" dirty="0" smtClean="0"/>
              <a:t>    </a:t>
            </a:r>
            <a:r>
              <a:rPr lang="en-US" dirty="0" smtClean="0">
                <a:solidFill>
                  <a:srgbClr val="7A7A43"/>
                </a:solidFill>
                <a:effectLst/>
              </a:rPr>
              <a:t>start</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countDown</a:t>
            </a:r>
            <a:r>
              <a:rPr lang="en-US" dirty="0" smtClean="0"/>
              <a:t>(); }</a:t>
            </a:r>
            <a:br>
              <a:rPr lang="en-US" dirty="0" smtClean="0"/>
            </a:br>
            <a:r>
              <a:rPr lang="en-US" dirty="0" smtClean="0"/>
              <a:t>    </a:t>
            </a:r>
            <a:r>
              <a:rPr lang="en-US" dirty="0" smtClean="0">
                <a:solidFill>
                  <a:srgbClr val="7A7A43"/>
                </a:solidFill>
                <a:effectLst/>
              </a:rPr>
              <a:t>stop</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clearTimer</a:t>
            </a:r>
            <a:r>
              <a:rPr lang="en-US" dirty="0" smtClean="0"/>
              <a:t>();</a:t>
            </a:r>
            <a:r>
              <a:rPr lang="en-US" dirty="0"/>
              <a:t> </a:t>
            </a:r>
            <a:r>
              <a:rPr lang="en-US" b="1" dirty="0" err="1" smtClean="0">
                <a:solidFill>
                  <a:srgbClr val="000080"/>
                </a:solidFill>
                <a:effectLst/>
              </a:rPr>
              <a:t>this</a:t>
            </a:r>
            <a:r>
              <a:rPr lang="en-US" dirty="0" err="1" smtClean="0"/>
              <a:t>.</a:t>
            </a:r>
            <a:r>
              <a:rPr lang="en-US" b="1" dirty="0" err="1" smtClean="0">
                <a:solidFill>
                  <a:srgbClr val="660E7A"/>
                </a:solidFill>
                <a:effectLst/>
              </a:rPr>
              <a:t>message</a:t>
            </a:r>
            <a:r>
              <a:rPr lang="en-US" b="1" dirty="0" smtClean="0">
                <a:solidFill>
                  <a:srgbClr val="660E7A"/>
                </a:solidFill>
                <a:effectLst/>
              </a:rPr>
              <a:t> </a:t>
            </a:r>
            <a:r>
              <a:rPr lang="en-US" dirty="0" smtClean="0"/>
              <a:t>= </a:t>
            </a:r>
            <a:r>
              <a:rPr lang="en-US" b="1" dirty="0" smtClean="0">
                <a:solidFill>
                  <a:srgbClr val="008000"/>
                </a:solidFill>
                <a:effectLst/>
              </a:rPr>
              <a:t>`Holding at T-</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dirty="0" smtClean="0"/>
              <a:t>}</a:t>
            </a:r>
            <a:r>
              <a:rPr lang="en-US" b="1" dirty="0" smtClean="0">
                <a:solidFill>
                  <a:srgbClr val="008000"/>
                </a:solidFill>
                <a:effectLst/>
              </a:rPr>
              <a:t> seconds`</a:t>
            </a:r>
            <a:r>
              <a:rPr lang="en-US" dirty="0" smtClean="0"/>
              <a:t>;</a:t>
            </a:r>
            <a:r>
              <a:rPr lang="en-US" dirty="0"/>
              <a:t> </a:t>
            </a:r>
            <a:r>
              <a:rPr lang="en-US" dirty="0" smtClean="0"/>
              <a:t>}</a:t>
            </a:r>
            <a:br>
              <a:rPr lang="en-US" dirty="0" smtClean="0"/>
            </a:br>
            <a:r>
              <a:rPr lang="en-US" dirty="0" smtClean="0"/>
              <a:t>    </a:t>
            </a:r>
            <a:r>
              <a:rPr lang="en-US" b="1" dirty="0" smtClean="0">
                <a:solidFill>
                  <a:srgbClr val="000080"/>
                </a:solidFill>
                <a:effectLst/>
              </a:rPr>
              <a:t>private </a:t>
            </a:r>
            <a:r>
              <a:rPr lang="en-US" dirty="0" err="1" smtClean="0">
                <a:solidFill>
                  <a:srgbClr val="7A7A43"/>
                </a:solidFill>
                <a:effectLst/>
              </a:rPr>
              <a:t>countDown</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dirty="0" err="1" smtClean="0">
                <a:solidFill>
                  <a:srgbClr val="7A7A43"/>
                </a:solidFill>
                <a:effectLst/>
              </a:rPr>
              <a:t>clearTimer</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intervalId</a:t>
            </a:r>
            <a:r>
              <a:rPr lang="en-US" b="1" dirty="0" smtClean="0">
                <a:solidFill>
                  <a:srgbClr val="660E7A"/>
                </a:solidFill>
                <a:effectLst/>
              </a:rPr>
              <a:t> </a:t>
            </a:r>
            <a:r>
              <a:rPr lang="en-US" dirty="0" smtClean="0"/>
              <a:t>= </a:t>
            </a:r>
            <a:r>
              <a:rPr lang="en-US" b="1" i="1" dirty="0" err="1" smtClean="0">
                <a:solidFill>
                  <a:srgbClr val="660E7A"/>
                </a:solidFill>
                <a:effectLst/>
              </a:rPr>
              <a:t>window</a:t>
            </a:r>
            <a:r>
              <a:rPr lang="en-US" dirty="0" err="1" smtClean="0"/>
              <a:t>.</a:t>
            </a:r>
            <a:r>
              <a:rPr lang="en-US" dirty="0" err="1" smtClean="0">
                <a:solidFill>
                  <a:srgbClr val="7A7A43"/>
                </a:solidFill>
                <a:effectLst/>
              </a:rPr>
              <a:t>setInterval</a:t>
            </a:r>
            <a:r>
              <a:rPr lang="en-US" dirty="0" smtClean="0"/>
              <a:t>(() =&gt;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 </a:t>
            </a:r>
            <a:r>
              <a:rPr lang="en-US" dirty="0" smtClean="0">
                <a:solidFill>
                  <a:srgbClr val="0000FF"/>
                </a:solidFill>
                <a:effectLst/>
              </a:rPr>
              <a:t>1</a:t>
            </a:r>
            <a:r>
              <a:rPr lang="en-US" dirty="0" smtClean="0"/>
              <a:t>;</a:t>
            </a:r>
            <a:br>
              <a:rPr lang="en-US" dirty="0" smtClean="0"/>
            </a:br>
            <a:r>
              <a:rPr lang="en-US" dirty="0" smtClean="0"/>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 </a:t>
            </a:r>
            <a:r>
              <a:rPr lang="en-US" dirty="0" smtClean="0">
                <a:solidFill>
                  <a:srgbClr val="0000FF"/>
                </a:solidFill>
                <a:effectLst/>
              </a:rPr>
              <a:t>0</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message</a:t>
            </a:r>
            <a:r>
              <a:rPr lang="en-US" b="1" dirty="0" smtClean="0">
                <a:solidFill>
                  <a:srgbClr val="660E7A"/>
                </a:solidFill>
                <a:effectLst/>
              </a:rPr>
              <a:t> </a:t>
            </a:r>
            <a:r>
              <a:rPr lang="en-US" dirty="0" smtClean="0"/>
              <a:t>= </a:t>
            </a:r>
            <a:r>
              <a:rPr lang="en-US" b="1" dirty="0" smtClean="0">
                <a:solidFill>
                  <a:srgbClr val="008000"/>
                </a:solidFill>
                <a:effectLst/>
              </a:rPr>
              <a:t>'Blast off!'</a:t>
            </a:r>
            <a:r>
              <a:rPr lang="en-US" dirty="0" smtClean="0"/>
              <a:t>;</a:t>
            </a:r>
            <a:br>
              <a:rPr lang="en-US" dirty="0" smtClean="0"/>
            </a:br>
            <a:r>
              <a:rPr lang="en-US" dirty="0" smtClean="0"/>
              <a:t>            } </a:t>
            </a:r>
            <a:r>
              <a:rPr lang="en-US" b="1" dirty="0" smtClean="0">
                <a:solidFill>
                  <a:srgbClr val="000080"/>
                </a:solidFill>
                <a:effectLst/>
              </a:rPr>
              <a:t>else </a:t>
            </a:r>
            <a:r>
              <a:rPr lang="en-US" dirty="0" smtClean="0"/>
              <a:t>{</a:t>
            </a:r>
            <a:br>
              <a:rPr lang="en-US" dirty="0" smtClean="0"/>
            </a:br>
            <a:r>
              <a:rPr lang="en-US" dirty="0" smtClean="0"/>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&lt; </a:t>
            </a:r>
            <a:r>
              <a:rPr lang="en-US" dirty="0" smtClean="0">
                <a:solidFill>
                  <a:srgbClr val="0000FF"/>
                </a:solidFill>
                <a:effectLst/>
              </a:rPr>
              <a:t>0</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 </a:t>
            </a:r>
            <a:r>
              <a:rPr lang="en-US" dirty="0" smtClean="0">
                <a:solidFill>
                  <a:srgbClr val="0000FF"/>
                </a:solidFill>
                <a:effectLst/>
              </a:rPr>
              <a:t>10</a:t>
            </a:r>
            <a:r>
              <a:rPr lang="en-US" dirty="0" smtClean="0"/>
              <a:t>; } </a:t>
            </a:r>
            <a:r>
              <a:rPr lang="en-US" i="1" dirty="0" smtClean="0">
                <a:solidFill>
                  <a:srgbClr val="808080"/>
                </a:solidFill>
                <a:effectLst/>
              </a:rPr>
              <a:t>// reset</a:t>
            </a:r>
            <a:br>
              <a:rPr lang="en-US" i="1" dirty="0" smtClean="0">
                <a:solidFill>
                  <a:srgbClr val="808080"/>
                </a:solidFill>
                <a:effectLst/>
              </a:rPr>
            </a:br>
            <a:r>
              <a:rPr lang="en-US" i="1" dirty="0" smtClean="0">
                <a:solidFill>
                  <a:srgbClr val="808080"/>
                </a:solidFill>
                <a:effectLst/>
              </a:rPr>
              <a:t>                </a:t>
            </a:r>
            <a:r>
              <a:rPr lang="en-US" b="1" dirty="0" err="1" smtClean="0">
                <a:solidFill>
                  <a:srgbClr val="000080"/>
                </a:solidFill>
                <a:effectLst/>
              </a:rPr>
              <a:t>this</a:t>
            </a:r>
            <a:r>
              <a:rPr lang="en-US" dirty="0" err="1" smtClean="0"/>
              <a:t>.</a:t>
            </a:r>
            <a:r>
              <a:rPr lang="en-US" b="1" dirty="0" err="1" smtClean="0">
                <a:solidFill>
                  <a:srgbClr val="660E7A"/>
                </a:solidFill>
                <a:effectLst/>
              </a:rPr>
              <a:t>message</a:t>
            </a:r>
            <a:r>
              <a:rPr lang="en-US" b="1" dirty="0" smtClean="0">
                <a:solidFill>
                  <a:srgbClr val="660E7A"/>
                </a:solidFill>
                <a:effectLst/>
              </a:rPr>
              <a:t> </a:t>
            </a:r>
            <a:r>
              <a:rPr lang="en-US" dirty="0" smtClean="0"/>
              <a:t>= </a:t>
            </a:r>
            <a:r>
              <a:rPr lang="en-US" b="1" dirty="0" smtClean="0">
                <a:solidFill>
                  <a:srgbClr val="008000"/>
                </a:solidFill>
                <a:effectLst/>
              </a:rPr>
              <a:t>`T-</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dirty="0" smtClean="0"/>
              <a:t>}</a:t>
            </a:r>
            <a:r>
              <a:rPr lang="en-US" b="1" dirty="0" smtClean="0">
                <a:solidFill>
                  <a:srgbClr val="008000"/>
                </a:solidFill>
                <a:effectLst/>
              </a:rPr>
              <a:t> seconds and counting`</a:t>
            </a:r>
            <a:r>
              <a:rPr lang="en-US" dirty="0" smtClean="0"/>
              <a:t>;</a:t>
            </a:r>
            <a:br>
              <a:rPr lang="en-US" dirty="0" smtClean="0"/>
            </a:br>
            <a:r>
              <a:rPr lang="en-US" dirty="0" smtClean="0"/>
              <a:t>            }</a:t>
            </a:r>
            <a:r>
              <a:rPr lang="en-US" dirty="0"/>
              <a:t> </a:t>
            </a:r>
            <a:r>
              <a:rPr lang="en-US" dirty="0" smtClean="0"/>
              <a:t>}, </a:t>
            </a:r>
            <a:r>
              <a:rPr lang="en-US" dirty="0" smtClean="0">
                <a:solidFill>
                  <a:srgbClr val="0000FF"/>
                </a:solidFill>
                <a:effectLst/>
              </a:rPr>
              <a:t>1000</a:t>
            </a:r>
            <a:r>
              <a:rPr lang="en-US" dirty="0" smtClean="0"/>
              <a:t>);</a:t>
            </a:r>
            <a:endParaRPr lang="en-US" dirty="0"/>
          </a:p>
          <a:p>
            <a:r>
              <a:rPr lang="en-US" dirty="0" smtClean="0"/>
              <a:t>}    }</a:t>
            </a:r>
            <a:endParaRPr lang="en-US" dirty="0"/>
          </a:p>
        </p:txBody>
      </p:sp>
    </p:spTree>
    <p:extLst>
      <p:ext uri="{BB962C8B-B14F-4D97-AF65-F5344CB8AC3E}">
        <p14:creationId xmlns:p14="http://schemas.microsoft.com/office/powerpoint/2010/main" val="285422082"/>
      </p:ext>
    </p:extLst>
  </p:cSld>
  <p:clrMapOvr>
    <a:masterClrMapping/>
  </p:clrMapOvr>
</p:sld>
</file>

<file path=ppt/theme/theme1.xml><?xml version="1.0" encoding="utf-8"?>
<a:theme xmlns:a="http://schemas.openxmlformats.org/drawingml/2006/main" name="Luxoft modern 2015">
  <a:themeElements>
    <a:clrScheme name="Lux 2015 Colors">
      <a:dk1>
        <a:srgbClr val="000000"/>
      </a:dk1>
      <a:lt1>
        <a:srgbClr val="FFFFFF"/>
      </a:lt1>
      <a:dk2>
        <a:srgbClr val="1B2130"/>
      </a:dk2>
      <a:lt2>
        <a:srgbClr val="E7E6E6"/>
      </a:lt2>
      <a:accent1>
        <a:srgbClr val="445469"/>
      </a:accent1>
      <a:accent2>
        <a:srgbClr val="7D994C"/>
      </a:accent2>
      <a:accent3>
        <a:srgbClr val="3171AC"/>
      </a:accent3>
      <a:accent4>
        <a:srgbClr val="BD392F"/>
      </a:accent4>
      <a:accent5>
        <a:srgbClr val="F29B26"/>
      </a:accent5>
      <a:accent6>
        <a:srgbClr val="1EA185"/>
      </a:accent6>
      <a:hlink>
        <a:srgbClr val="D26D12"/>
      </a:hlink>
      <a:folHlink>
        <a:srgbClr val="D26D1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 2016 LTC Structured template" id="{40042C15-B4F2-D94F-94B4-1CD95A98B1FC}" vid="{C7E96C23-103A-5047-802D-7605F3EFA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Luxoft 2016 LTC Structured template.potx</Template>
  <TotalTime>130</TotalTime>
  <Words>1111</Words>
  <Application>Microsoft Macintosh PowerPoint</Application>
  <PresentationFormat>On-screen Show (4:3)</PresentationFormat>
  <Paragraphs>140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Luxoft modern 2015</vt:lpstr>
      <vt:lpstr>ANGULAr 2  component advanced: communication &amp; lifecycle</vt:lpstr>
      <vt:lpstr>Pass data from parent to child with input binding</vt:lpstr>
      <vt:lpstr>Intercept input property changes with a setter</vt:lpstr>
      <vt:lpstr>Intercept input property changes with ngOnChanges</vt:lpstr>
      <vt:lpstr>Intercept input property changes with ngOnChanges</vt:lpstr>
      <vt:lpstr>Parent listens for child event</vt:lpstr>
      <vt:lpstr>Parent listens for child event</vt:lpstr>
      <vt:lpstr>Parent interacts with child via local variable</vt:lpstr>
      <vt:lpstr>Parent interacts with child via local variable</vt:lpstr>
      <vt:lpstr>Parent calls a ViewChild</vt:lpstr>
      <vt:lpstr>Parent and children communicate via a service</vt:lpstr>
      <vt:lpstr>Parent and children communicate via a service</vt:lpstr>
      <vt:lpstr>Parent and children communicate via a service</vt:lpstr>
      <vt:lpstr>Parent and children communicate via a service</vt:lpstr>
      <vt:lpstr>lifecycle</vt:lpstr>
      <vt:lpstr>OnInit</vt:lpstr>
      <vt:lpstr>ondestroy</vt:lpstr>
      <vt:lpstr>onchanges</vt:lpstr>
      <vt:lpstr>docheck</vt:lpstr>
      <vt:lpstr>afterview</vt:lpstr>
      <vt:lpstr>aftercontent</vt:lpstr>
      <vt:lpstr>aftercontent</vt:lpstr>
    </vt:vector>
  </TitlesOfParts>
  <Company>vladson@ya.ru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  component advanced: communication &amp; lifecycle</dc:title>
  <dc:creator>Vladimir Sonkin</dc:creator>
  <cp:lastModifiedBy>Vladimir Sonkin</cp:lastModifiedBy>
  <cp:revision>12</cp:revision>
  <dcterms:created xsi:type="dcterms:W3CDTF">2016-12-06T20:19:47Z</dcterms:created>
  <dcterms:modified xsi:type="dcterms:W3CDTF">2016-12-06T22:29:55Z</dcterms:modified>
</cp:coreProperties>
</file>