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2" r:id="rId2"/>
  </p:sldMasterIdLst>
  <p:notesMasterIdLst>
    <p:notesMasterId r:id="rId25"/>
  </p:notesMasterIdLst>
  <p:sldIdLst>
    <p:sldId id="256" r:id="rId3"/>
    <p:sldId id="257" r:id="rId4"/>
    <p:sldId id="258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73" r:id="rId13"/>
    <p:sldId id="281" r:id="rId14"/>
    <p:sldId id="275" r:id="rId15"/>
    <p:sldId id="271" r:id="rId16"/>
    <p:sldId id="278" r:id="rId17"/>
    <p:sldId id="276" r:id="rId18"/>
    <p:sldId id="279" r:id="rId19"/>
    <p:sldId id="274" r:id="rId20"/>
    <p:sldId id="280" r:id="rId21"/>
    <p:sldId id="268" r:id="rId22"/>
    <p:sldId id="269" r:id="rId23"/>
    <p:sldId id="270" r:id="rId24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1" autoAdjust="0"/>
  </p:normalViewPr>
  <p:slideViewPr>
    <p:cSldViewPr snapToGrid="0" snapToObjects="1">
      <p:cViewPr varScale="1">
        <p:scale>
          <a:sx n="127" d="100"/>
          <a:sy n="127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42A4E-47D8-F545-A199-7A3F1FDEF680}" type="datetimeFigureOut">
              <a:rPr lang="ru-RU" smtClean="0"/>
              <a:t>01/04/16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4B1D-21BB-AD47-91F1-636B1640D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9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4B1D-21BB-AD47-91F1-636B1640D17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3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Initially, </a:t>
            </a:r>
            <a:r>
              <a:rPr lang="en-US" dirty="0" err="1" smtClean="0"/>
              <a:t>module.exports</a:t>
            </a:r>
            <a:r>
              <a:rPr lang="en-US" dirty="0" smtClean="0"/>
              <a:t>=exports, and the require function returns the object </a:t>
            </a:r>
            <a:r>
              <a:rPr lang="en-US" dirty="0" err="1" smtClean="0"/>
              <a:t>module.exportsrefers</a:t>
            </a:r>
            <a:r>
              <a:rPr lang="en-US" dirty="0" smtClean="0"/>
              <a:t> to.</a:t>
            </a:r>
          </a:p>
          <a:p>
            <a:r>
              <a:rPr lang="en-US" dirty="0" smtClean="0"/>
              <a:t>if we </a:t>
            </a:r>
            <a:r>
              <a:rPr lang="en-US" b="1" dirty="0" smtClean="0"/>
              <a:t>add property</a:t>
            </a:r>
            <a:r>
              <a:rPr lang="en-US" dirty="0" smtClean="0"/>
              <a:t> to the object, say </a:t>
            </a:r>
            <a:r>
              <a:rPr lang="en-US" dirty="0" err="1" smtClean="0"/>
              <a:t>exports.a</a:t>
            </a:r>
            <a:r>
              <a:rPr lang="en-US" dirty="0" smtClean="0"/>
              <a:t>=1, then </a:t>
            </a:r>
            <a:r>
              <a:rPr lang="en-US" dirty="0" err="1" smtClean="0"/>
              <a:t>module.exports</a:t>
            </a:r>
            <a:r>
              <a:rPr lang="en-US" dirty="0" smtClean="0"/>
              <a:t> and exports </a:t>
            </a:r>
            <a:r>
              <a:rPr lang="en-US" b="1" dirty="0" smtClean="0"/>
              <a:t>still</a:t>
            </a:r>
            <a:r>
              <a:rPr lang="en-US" dirty="0" smtClean="0"/>
              <a:t> refer to the same object</a:t>
            </a:r>
          </a:p>
          <a:p>
            <a:r>
              <a:rPr lang="en-US" dirty="0" smtClean="0"/>
              <a:t>if we </a:t>
            </a:r>
            <a:r>
              <a:rPr lang="en-US" b="1" dirty="0" smtClean="0"/>
              <a:t>override</a:t>
            </a:r>
            <a:r>
              <a:rPr lang="en-US" dirty="0" smtClean="0"/>
              <a:t> one of them, for example, exports=function(){}, then they are </a:t>
            </a:r>
            <a:r>
              <a:rPr lang="en-US" b="1" dirty="0" smtClean="0"/>
              <a:t>different</a:t>
            </a:r>
            <a:r>
              <a:rPr lang="en-US" dirty="0" smtClean="0"/>
              <a:t> now: exports refers to a new object and </a:t>
            </a:r>
            <a:r>
              <a:rPr lang="en-US" dirty="0" err="1" smtClean="0"/>
              <a:t>module.exports</a:t>
            </a:r>
            <a:r>
              <a:rPr lang="en-US" dirty="0" smtClean="0"/>
              <a:t> refer to the original object. And if we </a:t>
            </a:r>
            <a:r>
              <a:rPr lang="en-US" dirty="0" err="1" smtClean="0"/>
              <a:t>requre</a:t>
            </a:r>
            <a:r>
              <a:rPr lang="en-US" dirty="0" smtClean="0"/>
              <a:t> the file, it will not return the new object, since </a:t>
            </a:r>
            <a:r>
              <a:rPr lang="en-US" dirty="0" err="1" smtClean="0"/>
              <a:t>module.exports</a:t>
            </a:r>
            <a:r>
              <a:rPr lang="en-US" dirty="0" smtClean="0"/>
              <a:t> is not refer to the new object.</a:t>
            </a:r>
            <a:br>
              <a:rPr lang="en-US" dirty="0" smtClean="0"/>
            </a:br>
            <a:endParaRPr kumimoji="0" lang="pl-PL" altLang="pl-PL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4B1D-21BB-AD47-91F1-636B1640D17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68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4B1D-21BB-AD47-91F1-636B1640D17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1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15BDE7-69FC-0045-AF2F-355A67FAE523}" type="datetimeFigureOut">
              <a:rPr lang="ru-RU" smtClean="0"/>
              <a:t>01/04/16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F1CD8-BDD1-2041-80A0-4D3943705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99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15BDE7-69FC-0045-AF2F-355A67FAE523}" type="datetimeFigureOut">
              <a:rPr lang="ru-RU" smtClean="0"/>
              <a:t>01/04/16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F1CD8-BDD1-2041-80A0-4D3943705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079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15BDE7-69FC-0045-AF2F-355A67FAE523}" type="datetimeFigureOut">
              <a:rPr lang="ru-RU" smtClean="0"/>
              <a:t>01/04/16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F1CD8-BDD1-2041-80A0-4D3943705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990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15BDE7-69FC-0045-AF2F-355A67FAE523}" type="datetimeFigureOut">
              <a:rPr lang="ru-RU" smtClean="0"/>
              <a:t>01/04/16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F1CD8-BDD1-2041-80A0-4D3943705E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0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1.xml"/><Relationship Id="rId31" Type="http://schemas.openxmlformats.org/officeDocument/2006/relationships/theme" Target="../theme/theme2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hyperlink" Target="https://github.com/remy/nodem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33824" y="3263288"/>
            <a:ext cx="5210175" cy="190349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Node.JS</a:t>
            </a:r>
            <a:r>
              <a:rPr lang="en-US" sz="3600" b="1" dirty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5886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 rotWithShape="1">
          <a:blip r:embed="rId2"/>
          <a:srcRect t="10548"/>
          <a:stretch/>
        </p:blipFill>
        <p:spPr>
          <a:xfrm>
            <a:off x="157762" y="1140082"/>
            <a:ext cx="8857382" cy="500704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processing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2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Task </a:t>
            </a:r>
            <a:r>
              <a:rPr lang="en-US" sz="2400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Create the server side for the simplest application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660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Task </a:t>
            </a:r>
            <a:r>
              <a:rPr lang="en-US" sz="2400" dirty="0" smtClean="0"/>
              <a:t>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Notes application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148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4273" y="1156416"/>
            <a:ext cx="6946711" cy="26942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// module.js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exports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name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  <a:cs typeface="Courier New" pitchFamily="49" charset="0"/>
              </a:rPr>
              <a:t>=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+mj-lt"/>
                <a:cs typeface="Courier New" pitchFamily="49" charset="0"/>
              </a:rPr>
              <a:t>function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  <a:cs typeface="Courier New" pitchFamily="49" charset="0"/>
              </a:rPr>
              <a:t>()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  <a:cs typeface="Courier New" pitchFamily="49" charset="0"/>
              </a:rPr>
              <a:t>{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altLang="pl-PL" sz="24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console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log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+mj-lt"/>
                <a:cs typeface="Courier New" pitchFamily="49" charset="0"/>
              </a:rPr>
              <a:t>'My name is </a:t>
            </a:r>
            <a:r>
              <a:rPr kumimoji="0" lang="en-US" altLang="pl-PL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+mj-lt"/>
                <a:cs typeface="Courier New" pitchFamily="49" charset="0"/>
              </a:rPr>
              <a:t>John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+mj-lt"/>
                <a:cs typeface="Courier New" pitchFamily="49" charset="0"/>
              </a:rPr>
              <a:t>'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  <a:cs typeface="Courier New" pitchFamily="49" charset="0"/>
              </a:rPr>
              <a:t>);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altLang="pl-PL" sz="2400" b="0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  <a:cs typeface="Courier New" pitchFamily="49" charset="0"/>
              </a:rPr>
              <a:t>};</a:t>
            </a:r>
            <a:endParaRPr kumimoji="0" lang="en-US" altLang="pl-PL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+mj-l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pl-PL" sz="2400" dirty="0">
              <a:solidFill>
                <a:srgbClr val="666600"/>
              </a:solidFill>
              <a:latin typeface="+mj-lt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88"/>
                </a:solidFill>
                <a:latin typeface="+mj-lt"/>
              </a:rPr>
              <a:t>  </a:t>
            </a:r>
            <a:r>
              <a:rPr lang="pl-PL" sz="2400" dirty="0" smtClean="0">
                <a:solidFill>
                  <a:srgbClr val="000088"/>
                </a:solidFill>
                <a:latin typeface="+mj-lt"/>
              </a:rPr>
              <a:t>var</a:t>
            </a:r>
            <a:r>
              <a:rPr lang="pl-PL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module</a:t>
            </a:r>
            <a:r>
              <a:rPr lang="pl-PL" sz="2400" dirty="0" smtClean="0">
                <a:solidFill>
                  <a:srgbClr val="666600"/>
                </a:solidFill>
                <a:latin typeface="+mj-lt"/>
              </a:rPr>
              <a:t>=</a:t>
            </a:r>
            <a:r>
              <a:rPr lang="pl-PL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l-PL" sz="2400" dirty="0">
                <a:solidFill>
                  <a:srgbClr val="000088"/>
                </a:solidFill>
                <a:latin typeface="+mj-lt"/>
              </a:rPr>
              <a:t>require</a:t>
            </a:r>
            <a:r>
              <a:rPr lang="pl-PL" sz="2400" dirty="0" smtClean="0">
                <a:solidFill>
                  <a:srgbClr val="666600"/>
                </a:solidFill>
                <a:latin typeface="+mj-lt"/>
              </a:rPr>
              <a:t>(</a:t>
            </a:r>
            <a:r>
              <a:rPr lang="pl-PL" sz="2400" dirty="0" smtClean="0">
                <a:solidFill>
                  <a:srgbClr val="008800"/>
                </a:solidFill>
                <a:latin typeface="+mj-lt"/>
              </a:rPr>
              <a:t>'./</a:t>
            </a:r>
            <a:r>
              <a:rPr lang="en-US" sz="2400" dirty="0" smtClean="0">
                <a:solidFill>
                  <a:srgbClr val="008800"/>
                </a:solidFill>
                <a:latin typeface="+mj-lt"/>
              </a:rPr>
              <a:t>module</a:t>
            </a:r>
            <a:r>
              <a:rPr lang="pl-PL" sz="2400" dirty="0" smtClean="0">
                <a:solidFill>
                  <a:srgbClr val="008800"/>
                </a:solidFill>
                <a:latin typeface="+mj-lt"/>
              </a:rPr>
              <a:t>.js</a:t>
            </a:r>
            <a:r>
              <a:rPr lang="pl-PL" sz="2400" dirty="0">
                <a:solidFill>
                  <a:srgbClr val="008800"/>
                </a:solidFill>
                <a:latin typeface="+mj-lt"/>
              </a:rPr>
              <a:t>'</a:t>
            </a:r>
            <a:r>
              <a:rPr lang="pl-PL" sz="2400" dirty="0">
                <a:solidFill>
                  <a:srgbClr val="666600"/>
                </a:solidFill>
                <a:latin typeface="+mj-lt"/>
              </a:rPr>
              <a:t>);</a:t>
            </a:r>
            <a:r>
              <a:rPr lang="pl-PL" sz="2400" dirty="0">
                <a:latin typeface="+mj-lt"/>
              </a:rPr>
              <a:t/>
            </a:r>
            <a:br>
              <a:rPr lang="pl-PL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module</a:t>
            </a:r>
            <a:r>
              <a:rPr lang="pl-PL" sz="2400" dirty="0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pl-PL" sz="2400" dirty="0" smtClean="0">
                <a:solidFill>
                  <a:srgbClr val="000000"/>
                </a:solidFill>
                <a:latin typeface="+mj-lt"/>
              </a:rPr>
              <a:t>name</a:t>
            </a:r>
            <a:r>
              <a:rPr lang="pl-PL" sz="2400" dirty="0">
                <a:solidFill>
                  <a:srgbClr val="666600"/>
                </a:solidFill>
                <a:latin typeface="+mj-lt"/>
              </a:rPr>
              <a:t>();</a:t>
            </a:r>
            <a:r>
              <a:rPr lang="pl-PL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pl-PL" sz="2400" dirty="0">
                <a:solidFill>
                  <a:srgbClr val="C4A36D"/>
                </a:solidFill>
                <a:latin typeface="+mj-lt"/>
              </a:rPr>
              <a:t>//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9557" y="4873117"/>
            <a:ext cx="8325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kumimoji="0" lang="pl-PL" altLang="pl-PL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030" name="Picture 6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" y="4092575"/>
            <a:ext cx="8561477" cy="16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 </a:t>
            </a:r>
            <a:r>
              <a:rPr lang="en-US" dirty="0" err="1" smtClean="0"/>
              <a:t>NodeJS</a:t>
            </a:r>
            <a:r>
              <a:rPr lang="en-US" dirty="0" smtClean="0"/>
              <a:t>: </a:t>
            </a:r>
            <a:r>
              <a:rPr lang="en-US" dirty="0" err="1" smtClean="0"/>
              <a:t>CommonJS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0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75263" y="836986"/>
            <a:ext cx="6790238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app.use</a:t>
            </a:r>
            <a:r>
              <a:rPr lang="en-US" dirty="0"/>
              <a:t>(session({</a:t>
            </a:r>
          </a:p>
          <a:p>
            <a:r>
              <a:rPr lang="en-US" dirty="0"/>
              <a:t>	secret: '</a:t>
            </a:r>
            <a:r>
              <a:rPr lang="en-US" dirty="0" err="1"/>
              <a:t>angular_tutorial</a:t>
            </a:r>
            <a:r>
              <a:rPr lang="en-US" dirty="0"/>
              <a:t>',</a:t>
            </a:r>
          </a:p>
          <a:p>
            <a:r>
              <a:rPr lang="en-US" dirty="0"/>
              <a:t>	resave: </a:t>
            </a:r>
            <a:r>
              <a:rPr lang="en-US" b="1" dirty="0"/>
              <a:t>true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smtClean="0"/>
              <a:t>     </a:t>
            </a:r>
            <a:r>
              <a:rPr lang="en-US" dirty="0" err="1"/>
              <a:t>saveUninitialized</a:t>
            </a:r>
            <a:r>
              <a:rPr lang="en-US" dirty="0"/>
              <a:t>: </a:t>
            </a:r>
            <a:r>
              <a:rPr lang="en-US" b="1" dirty="0"/>
              <a:t>true</a:t>
            </a:r>
            <a:r>
              <a:rPr lang="en-US" dirty="0"/>
              <a:t>,</a:t>
            </a:r>
          </a:p>
          <a:p>
            <a:r>
              <a:rPr lang="en-US" dirty="0"/>
              <a:t>}));</a:t>
            </a:r>
          </a:p>
          <a:p>
            <a:endParaRPr lang="en-US" dirty="0" smtClean="0"/>
          </a:p>
          <a:p>
            <a:r>
              <a:rPr lang="en-US" dirty="0" err="1"/>
              <a:t>app.get</a:t>
            </a:r>
            <a:r>
              <a:rPr lang="en-US" dirty="0"/>
              <a:t>("/notes", </a:t>
            </a:r>
            <a:r>
              <a:rPr lang="en-US" b="1" dirty="0"/>
              <a:t>function</a:t>
            </a:r>
            <a:r>
              <a:rPr lang="en-US" dirty="0"/>
              <a:t>(</a:t>
            </a:r>
            <a:r>
              <a:rPr lang="en-US" dirty="0" err="1"/>
              <a:t>req,res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res.send</a:t>
            </a:r>
            <a:r>
              <a:rPr lang="en-US" dirty="0"/>
              <a:t>(</a:t>
            </a:r>
            <a:r>
              <a:rPr lang="en-US" dirty="0" err="1"/>
              <a:t>req.session.notes</a:t>
            </a:r>
            <a:r>
              <a:rPr lang="en-US" dirty="0"/>
              <a:t>||[]);</a:t>
            </a:r>
          </a:p>
          <a:p>
            <a:r>
              <a:rPr lang="en-US" dirty="0"/>
              <a:t>});</a:t>
            </a:r>
          </a:p>
          <a:p>
            <a:endParaRPr lang="en-US" dirty="0" smtClean="0"/>
          </a:p>
          <a:p>
            <a:r>
              <a:rPr lang="en-US" dirty="0" err="1"/>
              <a:t>app.post</a:t>
            </a:r>
            <a:r>
              <a:rPr lang="en-US" dirty="0"/>
              <a:t>("/notes", </a:t>
            </a:r>
            <a:r>
              <a:rPr lang="en-US" b="1" dirty="0"/>
              <a:t>function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(!</a:t>
            </a:r>
            <a:r>
              <a:rPr lang="en-US" dirty="0" err="1"/>
              <a:t>req.session.notes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req.session.notes</a:t>
            </a:r>
            <a:r>
              <a:rPr lang="en-US" dirty="0"/>
              <a:t> = [];</a:t>
            </a:r>
          </a:p>
          <a:p>
            <a:r>
              <a:rPr lang="en-US" dirty="0"/>
              <a:t>		</a:t>
            </a:r>
            <a:r>
              <a:rPr lang="en-US" dirty="0" err="1"/>
              <a:t>req.session.last_note_id</a:t>
            </a:r>
            <a:r>
              <a:rPr lang="en-US" dirty="0"/>
              <a:t> = 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b="1" dirty="0" err="1"/>
              <a:t>var</a:t>
            </a:r>
            <a:r>
              <a:rPr lang="en-US" dirty="0"/>
              <a:t> note = </a:t>
            </a:r>
            <a:r>
              <a:rPr lang="en-US" dirty="0" err="1"/>
              <a:t>req.body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note.id</a:t>
            </a:r>
            <a:r>
              <a:rPr lang="en-US" dirty="0"/>
              <a:t> = </a:t>
            </a:r>
            <a:r>
              <a:rPr lang="en-US" dirty="0" err="1"/>
              <a:t>req.session.last_note_id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req.session.last_note_id</a:t>
            </a:r>
            <a:r>
              <a:rPr lang="en-US" dirty="0"/>
              <a:t>++;</a:t>
            </a:r>
          </a:p>
          <a:p>
            <a:r>
              <a:rPr lang="en-US" dirty="0"/>
              <a:t>	</a:t>
            </a:r>
            <a:r>
              <a:rPr lang="en-US" dirty="0" err="1"/>
              <a:t>req.session.notes.push</a:t>
            </a:r>
            <a:r>
              <a:rPr lang="en-US" dirty="0"/>
              <a:t>(note);</a:t>
            </a:r>
          </a:p>
          <a:p>
            <a:r>
              <a:rPr lang="en-US" dirty="0"/>
              <a:t>	</a:t>
            </a:r>
            <a:r>
              <a:rPr lang="en-US" dirty="0" err="1"/>
              <a:t>res.end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support in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0" r="8125" b="54167"/>
          <a:stretch/>
        </p:blipFill>
        <p:spPr bwMode="auto">
          <a:xfrm>
            <a:off x="182880" y="2376978"/>
            <a:ext cx="8961120" cy="23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64495" y="993840"/>
            <a:ext cx="4771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dirty="0"/>
              <a:t>https://www.npmjs.com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6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28694" r="35477" b="21625"/>
          <a:stretch/>
        </p:blipFill>
        <p:spPr bwMode="auto">
          <a:xfrm>
            <a:off x="401723" y="786542"/>
            <a:ext cx="8397240" cy="493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4" t="79668" r="1718" b="9167"/>
          <a:stretch/>
        </p:blipFill>
        <p:spPr bwMode="auto">
          <a:xfrm>
            <a:off x="480783" y="5660710"/>
            <a:ext cx="40538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5" t="41515" r="1597" b="47320"/>
          <a:stretch/>
        </p:blipFill>
        <p:spPr bwMode="auto">
          <a:xfrm>
            <a:off x="4864685" y="5649471"/>
            <a:ext cx="405384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NPM modules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2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6759" y="1839068"/>
            <a:ext cx="43403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000" dirty="0">
                <a:solidFill>
                  <a:srgbClr val="004ED0"/>
                </a:solidFill>
                <a:latin typeface="Monaco"/>
              </a:rPr>
              <a:t>sudo npm </a:t>
            </a:r>
            <a:r>
              <a:rPr lang="nb-NO" sz="2000" dirty="0">
                <a:solidFill>
                  <a:srgbClr val="002D7A"/>
                </a:solidFill>
                <a:latin typeface="Monaco"/>
              </a:rPr>
              <a:t>install</a:t>
            </a:r>
            <a:r>
              <a:rPr lang="nb-NO" sz="2000" dirty="0">
                <a:solidFill>
                  <a:srgbClr val="006FE0"/>
                </a:solidFill>
                <a:latin typeface="Monaco"/>
              </a:rPr>
              <a:t> -</a:t>
            </a:r>
            <a:r>
              <a:rPr lang="nb-NO" sz="2000" dirty="0">
                <a:solidFill>
                  <a:srgbClr val="000000"/>
                </a:solidFill>
                <a:latin typeface="Monaco"/>
              </a:rPr>
              <a:t>g</a:t>
            </a:r>
            <a:r>
              <a:rPr lang="nb-NO" sz="2000" dirty="0">
                <a:solidFill>
                  <a:srgbClr val="006FE0"/>
                </a:solidFill>
                <a:latin typeface="Monaco"/>
              </a:rPr>
              <a:t> </a:t>
            </a:r>
            <a:r>
              <a:rPr lang="nb-NO" sz="2000" dirty="0" smtClean="0">
                <a:solidFill>
                  <a:srgbClr val="002D7A"/>
                </a:solidFill>
                <a:latin typeface="Monaco"/>
              </a:rPr>
              <a:t>forever</a:t>
            </a:r>
          </a:p>
          <a:p>
            <a:endParaRPr lang="pl-PL" sz="2000" dirty="0"/>
          </a:p>
        </p:txBody>
      </p:sp>
      <p:sp>
        <p:nvSpPr>
          <p:cNvPr id="8" name="Rectangle 7"/>
          <p:cNvSpPr/>
          <p:nvPr/>
        </p:nvSpPr>
        <p:spPr>
          <a:xfrm>
            <a:off x="956240" y="3194665"/>
            <a:ext cx="7743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Use forever -w, instead of node to start </a:t>
            </a:r>
            <a:r>
              <a:rPr lang="en-US" sz="2000" b="1" dirty="0" smtClean="0"/>
              <a:t>your app:</a:t>
            </a:r>
            <a:endParaRPr lang="en-US" sz="20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333500" y="36798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900" b="0" i="0" u="sng" strike="noStrike" cap="none" normalizeH="0" baseline="0" smtClean="0">
                <a:ln>
                  <a:noFill/>
                </a:ln>
                <a:solidFill>
                  <a:srgbClr val="719430"/>
                </a:solidFill>
                <a:effectLst/>
                <a:latin typeface="Ubuntu"/>
                <a:cs typeface="Arial" pitchFamily="34" charset="0"/>
                <a:hlinkClick r:id="rId2"/>
              </a:rPr>
              <a:t/>
            </a:r>
            <a:br>
              <a:rPr kumimoji="0" lang="pl-PL" altLang="pl-PL" sz="900" b="0" i="0" u="sng" strike="noStrike" cap="none" normalizeH="0" baseline="0" smtClean="0">
                <a:ln>
                  <a:noFill/>
                </a:ln>
                <a:solidFill>
                  <a:srgbClr val="719430"/>
                </a:solidFill>
                <a:effectLst/>
                <a:latin typeface="Ubuntu"/>
                <a:cs typeface="Arial" pitchFamily="34" charset="0"/>
                <a:hlinkClick r:id="rId2"/>
              </a:rPr>
            </a:b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6240" y="1377403"/>
            <a:ext cx="6644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 smtClean="0"/>
              <a:t>Installation: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Forever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0243" y="3954386"/>
            <a:ext cx="2294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l-PL" sz="2000" dirty="0">
                <a:solidFill>
                  <a:srgbClr val="333333"/>
                </a:solidFill>
                <a:latin typeface="inherit"/>
              </a:rPr>
              <a:t>$</a:t>
            </a:r>
            <a:r>
              <a:rPr lang="pl-PL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pl-PL" sz="2000" dirty="0" err="1">
                <a:solidFill>
                  <a:srgbClr val="002D7A"/>
                </a:solidFill>
                <a:latin typeface="inherit"/>
              </a:rPr>
              <a:t>forever</a:t>
            </a:r>
            <a:r>
              <a:rPr lang="pl-PL" sz="2000" dirty="0">
                <a:solidFill>
                  <a:srgbClr val="006FE0"/>
                </a:solidFill>
                <a:latin typeface="inherit"/>
              </a:rPr>
              <a:t> -</a:t>
            </a:r>
            <a:r>
              <a:rPr lang="pl-PL" sz="2000" dirty="0">
                <a:solidFill>
                  <a:srgbClr val="000000"/>
                </a:solidFill>
                <a:latin typeface="inherit"/>
              </a:rPr>
              <a:t>w</a:t>
            </a:r>
            <a:r>
              <a:rPr lang="pl-PL" sz="20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pl-PL" sz="2000" dirty="0" err="1">
                <a:solidFill>
                  <a:srgbClr val="002D7A"/>
                </a:solidFill>
                <a:latin typeface="inherit"/>
              </a:rPr>
              <a:t>app</a:t>
            </a:r>
            <a:r>
              <a:rPr lang="pl-PL" sz="200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pl-PL" sz="2000" dirty="0" err="1">
                <a:solidFill>
                  <a:srgbClr val="002D7A"/>
                </a:solidFill>
                <a:latin typeface="inherit"/>
              </a:rPr>
              <a:t>js</a:t>
            </a:r>
            <a:endParaRPr lang="pl-PL" sz="2000" dirty="0">
              <a:solidFill>
                <a:srgbClr val="000000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97163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Task </a:t>
            </a:r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Store notes in session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071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Task </a:t>
            </a:r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Store session in </a:t>
            </a:r>
            <a:r>
              <a:rPr lang="en-US" sz="24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mongodb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180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8963" y="2674853"/>
            <a:ext cx="7424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v8 JavaScript runtime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Event driven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Non-blocking standard libraries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Most APIs speak streams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Provides a package manager and module system</a:t>
            </a:r>
            <a:endParaRPr lang="ru-RU" sz="24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63" y="867750"/>
            <a:ext cx="4520995" cy="2260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</a:t>
            </a:r>
            <a:r>
              <a:rPr lang="en-US" sz="2400" dirty="0" err="1"/>
              <a:t>Node.JS</a:t>
            </a:r>
            <a:r>
              <a:rPr lang="en-US" sz="240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6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57585" y="1268360"/>
            <a:ext cx="85864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fs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3F7F5F"/>
                </a:solidFill>
                <a:latin typeface="Monaco"/>
              </a:rPr>
              <a:t>//Asynchronous read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input.txt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function (err, data)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console.error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(err);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"Asynchronous read: 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data.toString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3F7F5F"/>
                </a:solidFill>
                <a:latin typeface="Monaco"/>
              </a:rPr>
              <a:t>//Synchronous read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data 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fs.readFileSync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input.txt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"Synchronous read: 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data.toString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"Program Ended"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6839" y="1243171"/>
            <a:ext cx="8772277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fs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"Going to write into existing file"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</a:rPr>
              <a:t>fs.writeFile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input.txt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'Simply Easy Learning!'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	function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(err)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console.error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(err);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"Data written successfully!"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"Let's read newly written data"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input.txt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function (err, data)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  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console.error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(err);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  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"Asynchronous read: 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data.toString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   });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66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Task </a:t>
            </a:r>
            <a:r>
              <a:rPr lang="en-US" sz="2400" dirty="0" smtClean="0"/>
              <a:t>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Store notes in files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792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923" y="1095352"/>
            <a:ext cx="762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Code reuse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Same programming culture on client and server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Lots of JavaScript programmers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JavaScript </a:t>
            </a:r>
            <a:r>
              <a:rPr lang="en-US" sz="2400" dirty="0" smtClean="0"/>
              <a:t>everywhere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66" y="3720271"/>
            <a:ext cx="2370846" cy="23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888" y="867750"/>
            <a:ext cx="38908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Asynchronous by default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Low level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HTTP is first class citizen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Node.JS</a:t>
            </a:r>
            <a:r>
              <a:rPr lang="en-US" sz="2400" dirty="0"/>
              <a:t> </a:t>
            </a:r>
            <a:r>
              <a:rPr lang="en-US" sz="2400" dirty="0" err="1"/>
              <a:t>standrard</a:t>
            </a:r>
            <a:r>
              <a:rPr lang="en-US" sz="2400" dirty="0"/>
              <a:t> </a:t>
            </a:r>
            <a:r>
              <a:rPr lang="en-US" sz="2400" dirty="0" smtClean="0"/>
              <a:t>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655" y="1166173"/>
            <a:ext cx="58400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Handles and resolves dependencies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More than 300 000 modules available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package.json</a:t>
            </a:r>
            <a:r>
              <a:rPr lang="en-US" sz="2400" dirty="0" smtClean="0"/>
              <a:t> – dependencies definition</a:t>
            </a:r>
          </a:p>
          <a:p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NPM – Node 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8877" y="1195205"/>
            <a:ext cx="711069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Respond to HTTP requests with a callback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Supports variable placement in routes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Easy to serve JSON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Example</a:t>
            </a:r>
          </a:p>
          <a:p>
            <a:endParaRPr lang="en-US" sz="2400" dirty="0"/>
          </a:p>
          <a:p>
            <a:pPr marL="44958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app.get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effectLst/>
                <a:latin typeface="Monaco"/>
                <a:ea typeface="ＭＳ 明朝"/>
                <a:cs typeface="Monaco"/>
              </a:rPr>
              <a:t>"/greeting"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, </a:t>
            </a:r>
            <a:r>
              <a:rPr lang="en-US" sz="2000" b="1" dirty="0" smtClean="0">
                <a:solidFill>
                  <a:srgbClr val="7F0055"/>
                </a:solidFill>
                <a:effectLst/>
                <a:latin typeface="Monaco"/>
                <a:ea typeface="ＭＳ 明朝"/>
                <a:cs typeface="Monaco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req,res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) {</a:t>
            </a:r>
            <a:endParaRPr lang="en-US" sz="2000" dirty="0" smtClean="0">
              <a:effectLst/>
              <a:latin typeface="Cambria"/>
              <a:ea typeface="ＭＳ 明朝"/>
              <a:cs typeface="Times New Roman"/>
            </a:endParaRPr>
          </a:p>
          <a:p>
            <a:pPr marL="44958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	  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res.send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effectLst/>
                <a:latin typeface="Monaco"/>
                <a:ea typeface="ＭＳ 明朝"/>
                <a:cs typeface="Monaco"/>
              </a:rPr>
              <a:t>"Hello, "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+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req.query.name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+</a:t>
            </a:r>
            <a:r>
              <a:rPr lang="en-US" sz="2000" dirty="0" smtClean="0">
                <a:solidFill>
                  <a:srgbClr val="2A00FF"/>
                </a:solidFill>
                <a:effectLst/>
                <a:latin typeface="Monaco"/>
                <a:ea typeface="ＭＳ 明朝"/>
                <a:cs typeface="Monaco"/>
              </a:rPr>
              <a:t>"!"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);</a:t>
            </a:r>
            <a:endParaRPr lang="en-US" sz="2000" dirty="0" smtClean="0">
              <a:effectLst/>
              <a:latin typeface="Cambria"/>
              <a:ea typeface="ＭＳ 明朝"/>
              <a:cs typeface="Times New Roman"/>
            </a:endParaRPr>
          </a:p>
          <a:p>
            <a:pPr marL="44958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Monaco"/>
                <a:ea typeface="ＭＳ 明朝"/>
                <a:cs typeface="Monaco"/>
              </a:rPr>
              <a:t>});</a:t>
            </a:r>
            <a:endParaRPr lang="en-US" sz="2000" dirty="0" smtClean="0">
              <a:effectLst/>
              <a:latin typeface="Cambria"/>
              <a:ea typeface="ＭＳ 明朝"/>
              <a:cs typeface="Times New Roman"/>
            </a:endParaRPr>
          </a:p>
          <a:p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Routes with </a:t>
            </a:r>
            <a:r>
              <a:rPr lang="en-US" sz="2400" dirty="0" smtClean="0"/>
              <a:t>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5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routing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app.get</a:t>
            </a:r>
            <a:r>
              <a:rPr lang="en-US" dirty="0" smtClean="0"/>
              <a:t>(’/users/:id?’, function(</a:t>
            </a:r>
            <a:r>
              <a:rPr lang="en-US" dirty="0" err="1" smtClean="0"/>
              <a:t>req,res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id = </a:t>
            </a:r>
            <a:r>
              <a:rPr lang="en-US" dirty="0" err="1" smtClean="0"/>
              <a:t>req.params.id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res.send</a:t>
            </a:r>
            <a:r>
              <a:rPr lang="en-US" dirty="0" smtClean="0"/>
              <a:t>( id ? </a:t>
            </a:r>
            <a:r>
              <a:rPr lang="en-US" dirty="0"/>
              <a:t>'</a:t>
            </a:r>
            <a:r>
              <a:rPr lang="en-US" dirty="0" err="1" smtClean="0"/>
              <a:t>user</a:t>
            </a:r>
            <a:r>
              <a:rPr lang="en-US" dirty="0" err="1"/>
              <a:t>'</a:t>
            </a:r>
            <a:r>
              <a:rPr lang="en-US" dirty="0" err="1" smtClean="0"/>
              <a:t>+id</a:t>
            </a:r>
            <a:r>
              <a:rPr lang="en-US" dirty="0" smtClean="0"/>
              <a:t> : </a:t>
            </a:r>
            <a:r>
              <a:rPr lang="en-US" dirty="0"/>
              <a:t>'</a:t>
            </a:r>
            <a:r>
              <a:rPr lang="en-US" dirty="0" smtClean="0"/>
              <a:t>users’);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err="1" smtClean="0"/>
              <a:t>app.post</a:t>
            </a:r>
            <a:r>
              <a:rPr lang="en-US" dirty="0"/>
              <a:t>(’/users/:</a:t>
            </a:r>
            <a:r>
              <a:rPr lang="en-US" dirty="0" err="1" smtClean="0"/>
              <a:t>id.:format</a:t>
            </a:r>
            <a:r>
              <a:rPr lang="en-US" dirty="0" smtClean="0"/>
              <a:t>’</a:t>
            </a:r>
            <a:r>
              <a:rPr lang="en-US" dirty="0"/>
              <a:t>, function(</a:t>
            </a:r>
            <a:r>
              <a:rPr lang="en-US" dirty="0" err="1"/>
              <a:t>req,res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id = </a:t>
            </a:r>
            <a:r>
              <a:rPr lang="en-US" dirty="0" err="1"/>
              <a:t>req.params.id</a:t>
            </a:r>
            <a:r>
              <a:rPr lang="en-US" dirty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format = </a:t>
            </a:r>
            <a:r>
              <a:rPr lang="en-US" dirty="0" err="1" smtClean="0"/>
              <a:t>req.params.format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err="1"/>
              <a:t>res.send</a:t>
            </a:r>
            <a:r>
              <a:rPr lang="en-US" dirty="0"/>
              <a:t>( </a:t>
            </a:r>
            <a:r>
              <a:rPr lang="en-US" dirty="0" smtClean="0"/>
              <a:t>'user '</a:t>
            </a:r>
            <a:r>
              <a:rPr lang="en-US" dirty="0"/>
              <a:t>+</a:t>
            </a:r>
            <a:r>
              <a:rPr lang="en-US" dirty="0" smtClean="0"/>
              <a:t>id+ ’ format </a:t>
            </a:r>
            <a:r>
              <a:rPr lang="en-US" dirty="0"/>
              <a:t>: </a:t>
            </a:r>
            <a:r>
              <a:rPr lang="en-US" dirty="0" smtClean="0"/>
              <a:t>’+format)</a:t>
            </a:r>
            <a:r>
              <a:rPr lang="en-US" dirty="0"/>
              <a:t>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39385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+ Express application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731"/>
            <a:ext cx="9144000" cy="477579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stack in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86480" y="1196977"/>
            <a:ext cx="8593931" cy="673159"/>
          </a:xfrm>
        </p:spPr>
        <p:txBody>
          <a:bodyPr/>
          <a:lstStyle/>
          <a:p>
            <a:r>
              <a:rPr lang="en-US" dirty="0" smtClean="0"/>
              <a:t>MEAN = </a:t>
            </a:r>
            <a:r>
              <a:rPr lang="en-US" dirty="0" err="1" smtClean="0"/>
              <a:t>MongoDb+Express+AngularJS+NodeJS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0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V2015.potx</Template>
  <TotalTime>3288</TotalTime>
  <Words>467</Words>
  <Application>Microsoft Macintosh PowerPoint</Application>
  <PresentationFormat>On-screen Show (4:3)</PresentationFormat>
  <Paragraphs>132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Luxoft: Computer / TV</vt:lpstr>
      <vt:lpstr>powerpoint-template-luxoft-v4.3</vt:lpstr>
      <vt:lpstr>AngularJS</vt:lpstr>
      <vt:lpstr>What is Node.JS?</vt:lpstr>
      <vt:lpstr>JavaScript everywhere</vt:lpstr>
      <vt:lpstr>Node.JS standrard libraries</vt:lpstr>
      <vt:lpstr>NPM – Node Package Manager</vt:lpstr>
      <vt:lpstr>Routes with Express</vt:lpstr>
      <vt:lpstr>Express routing examples</vt:lpstr>
      <vt:lpstr>NodeJS + Express application structure</vt:lpstr>
      <vt:lpstr>MEAN stack in work</vt:lpstr>
      <vt:lpstr>NodeJS processing model</vt:lpstr>
      <vt:lpstr>Task 2</vt:lpstr>
      <vt:lpstr>Task 3</vt:lpstr>
      <vt:lpstr>Modules in NodeJS: CommonJS</vt:lpstr>
      <vt:lpstr>Session support in NodeJS</vt:lpstr>
      <vt:lpstr>NPM site</vt:lpstr>
      <vt:lpstr>Popular NPM modules overview</vt:lpstr>
      <vt:lpstr>Forever module</vt:lpstr>
      <vt:lpstr>Task 4</vt:lpstr>
      <vt:lpstr>Task 5</vt:lpstr>
      <vt:lpstr>Reading from files</vt:lpstr>
      <vt:lpstr>Writing to files</vt:lpstr>
      <vt:lpstr>Task 6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Sonkin</dc:creator>
  <cp:lastModifiedBy>Vladimir Sonkin</cp:lastModifiedBy>
  <cp:revision>19</cp:revision>
  <dcterms:created xsi:type="dcterms:W3CDTF">2015-08-02T21:12:19Z</dcterms:created>
  <dcterms:modified xsi:type="dcterms:W3CDTF">2016-04-01T00:24:42Z</dcterms:modified>
</cp:coreProperties>
</file>