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90" r:id="rId2"/>
    <p:sldId id="256" r:id="rId3"/>
    <p:sldId id="294" r:id="rId4"/>
    <p:sldId id="258" r:id="rId5"/>
    <p:sldId id="265" r:id="rId6"/>
    <p:sldId id="259" r:id="rId7"/>
    <p:sldId id="269" r:id="rId8"/>
    <p:sldId id="264" r:id="rId9"/>
    <p:sldId id="257" r:id="rId10"/>
    <p:sldId id="263" r:id="rId11"/>
    <p:sldId id="261" r:id="rId12"/>
    <p:sldId id="262" r:id="rId13"/>
    <p:sldId id="266" r:id="rId14"/>
    <p:sldId id="282" r:id="rId15"/>
    <p:sldId id="273" r:id="rId16"/>
    <p:sldId id="280" r:id="rId17"/>
    <p:sldId id="281" r:id="rId18"/>
    <p:sldId id="286" r:id="rId19"/>
    <p:sldId id="271" r:id="rId20"/>
    <p:sldId id="283" r:id="rId21"/>
    <p:sldId id="284" r:id="rId22"/>
    <p:sldId id="267" r:id="rId23"/>
    <p:sldId id="285" r:id="rId24"/>
    <p:sldId id="274" r:id="rId25"/>
    <p:sldId id="287" r:id="rId26"/>
    <p:sldId id="288" r:id="rId27"/>
    <p:sldId id="277" r:id="rId28"/>
    <p:sldId id="268" r:id="rId29"/>
    <p:sldId id="292" r:id="rId30"/>
    <p:sldId id="293" r:id="rId31"/>
    <p:sldId id="278"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28"/>
  </p:normalViewPr>
  <p:slideViewPr>
    <p:cSldViewPr snapToGrid="0" snapToObjects="1">
      <p:cViewPr varScale="1">
        <p:scale>
          <a:sx n="88" d="100"/>
          <a:sy n="88" d="100"/>
        </p:scale>
        <p:origin x="184"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6/22/21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25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36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42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655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6/22/21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24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80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14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1954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6/22/21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91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93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6/22/21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536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291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64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18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450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99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065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6/22/21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62356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dictionary.apa.org/personality-tra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3EB13CF8-23EF-214D-8869-CD07A28FB1F6}"/>
              </a:ext>
            </a:extLst>
          </p:cNvPr>
          <p:cNvPicPr>
            <a:picLocks noChangeAspect="1"/>
          </p:cNvPicPr>
          <p:nvPr/>
        </p:nvPicPr>
        <p:blipFill>
          <a:blip r:embed="rId2"/>
          <a:stretch>
            <a:fillRect/>
          </a:stretch>
        </p:blipFill>
        <p:spPr>
          <a:xfrm>
            <a:off x="2688336" y="873252"/>
            <a:ext cx="6815328" cy="5111496"/>
          </a:xfrm>
          <a:prstGeom prst="rect">
            <a:avLst/>
          </a:prstGeom>
          <a:ln w="31750" cap="sq">
            <a:noFill/>
            <a:miter lim="800000"/>
          </a:ln>
        </p:spPr>
      </p:pic>
      <p:sp>
        <p:nvSpPr>
          <p:cNvPr id="2" name="TextBox 1">
            <a:extLst>
              <a:ext uri="{FF2B5EF4-FFF2-40B4-BE49-F238E27FC236}">
                <a16:creationId xmlns:a16="http://schemas.microsoft.com/office/drawing/2014/main" id="{27019E62-6BDC-7B41-8F0E-C760142817DB}"/>
              </a:ext>
            </a:extLst>
          </p:cNvPr>
          <p:cNvSpPr txBox="1"/>
          <p:nvPr/>
        </p:nvSpPr>
        <p:spPr>
          <a:xfrm>
            <a:off x="1581665" y="4905632"/>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399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CA5A-0BFC-2B44-BF8B-E7447656C0E0}"/>
              </a:ext>
            </a:extLst>
          </p:cNvPr>
          <p:cNvSpPr>
            <a:spLocks noGrp="1"/>
          </p:cNvSpPr>
          <p:nvPr>
            <p:ph type="title"/>
          </p:nvPr>
        </p:nvSpPr>
        <p:spPr/>
        <p:txBody>
          <a:bodyPr/>
          <a:lstStyle/>
          <a:p>
            <a:r>
              <a:rPr lang="en-GB" dirty="0"/>
              <a:t>C</a:t>
            </a:r>
            <a:r>
              <a:rPr lang="en-DE" dirty="0"/>
              <a:t>lasses of users</a:t>
            </a:r>
          </a:p>
        </p:txBody>
      </p:sp>
      <p:sp>
        <p:nvSpPr>
          <p:cNvPr id="3" name="Text Placeholder 2">
            <a:extLst>
              <a:ext uri="{FF2B5EF4-FFF2-40B4-BE49-F238E27FC236}">
                <a16:creationId xmlns:a16="http://schemas.microsoft.com/office/drawing/2014/main" id="{C1D1755D-447C-AA49-BB7B-333D333C8B3F}"/>
              </a:ext>
            </a:extLst>
          </p:cNvPr>
          <p:cNvSpPr>
            <a:spLocks noGrp="1"/>
          </p:cNvSpPr>
          <p:nvPr>
            <p:ph type="body" idx="1"/>
          </p:nvPr>
        </p:nvSpPr>
        <p:spPr/>
        <p:txBody>
          <a:bodyPr/>
          <a:lstStyle/>
          <a:p>
            <a:r>
              <a:rPr lang="en-GB" dirty="0"/>
              <a:t>N</a:t>
            </a:r>
            <a:r>
              <a:rPr lang="en-DE" dirty="0"/>
              <a:t>on-using</a:t>
            </a:r>
          </a:p>
        </p:txBody>
      </p:sp>
      <p:sp>
        <p:nvSpPr>
          <p:cNvPr id="4" name="Content Placeholder 3">
            <a:extLst>
              <a:ext uri="{FF2B5EF4-FFF2-40B4-BE49-F238E27FC236}">
                <a16:creationId xmlns:a16="http://schemas.microsoft.com/office/drawing/2014/main" id="{E3427676-F992-6443-B6C0-69DA2342458A}"/>
              </a:ext>
            </a:extLst>
          </p:cNvPr>
          <p:cNvSpPr>
            <a:spLocks noGrp="1"/>
          </p:cNvSpPr>
          <p:nvPr>
            <p:ph sz="half" idx="2"/>
          </p:nvPr>
        </p:nvSpPr>
        <p:spPr>
          <a:ln w="76200">
            <a:solidFill>
              <a:srgbClr val="00B050"/>
            </a:solidFill>
          </a:ln>
        </p:spPr>
        <p:txBody>
          <a:bodyPr/>
          <a:lstStyle/>
          <a:p>
            <a:r>
              <a:rPr lang="en-GB" dirty="0"/>
              <a:t>N</a:t>
            </a:r>
            <a:r>
              <a:rPr lang="en-DE" dirty="0"/>
              <a:t>ever used </a:t>
            </a:r>
          </a:p>
          <a:p>
            <a:r>
              <a:rPr lang="en-GB" dirty="0"/>
              <a:t>U</a:t>
            </a:r>
            <a:r>
              <a:rPr lang="en-DE" dirty="0"/>
              <a:t>sed over a dacade ago</a:t>
            </a:r>
          </a:p>
        </p:txBody>
      </p:sp>
      <p:sp>
        <p:nvSpPr>
          <p:cNvPr id="5" name="Text Placeholder 4">
            <a:extLst>
              <a:ext uri="{FF2B5EF4-FFF2-40B4-BE49-F238E27FC236}">
                <a16:creationId xmlns:a16="http://schemas.microsoft.com/office/drawing/2014/main" id="{5A10BB48-E436-8E4C-A4AC-E2D56E08B646}"/>
              </a:ext>
            </a:extLst>
          </p:cNvPr>
          <p:cNvSpPr>
            <a:spLocks noGrp="1"/>
          </p:cNvSpPr>
          <p:nvPr>
            <p:ph type="body" sz="quarter" idx="3"/>
          </p:nvPr>
        </p:nvSpPr>
        <p:spPr/>
        <p:txBody>
          <a:bodyPr/>
          <a:lstStyle/>
          <a:p>
            <a:r>
              <a:rPr lang="en-GB" dirty="0"/>
              <a:t>U</a:t>
            </a:r>
            <a:r>
              <a:rPr lang="en-DE" dirty="0"/>
              <a:t>sing</a:t>
            </a:r>
          </a:p>
        </p:txBody>
      </p:sp>
      <p:sp>
        <p:nvSpPr>
          <p:cNvPr id="6" name="Content Placeholder 5">
            <a:extLst>
              <a:ext uri="{FF2B5EF4-FFF2-40B4-BE49-F238E27FC236}">
                <a16:creationId xmlns:a16="http://schemas.microsoft.com/office/drawing/2014/main" id="{DC98F7FF-278D-DB40-A894-B240A46BAC41}"/>
              </a:ext>
            </a:extLst>
          </p:cNvPr>
          <p:cNvSpPr>
            <a:spLocks noGrp="1"/>
          </p:cNvSpPr>
          <p:nvPr>
            <p:ph sz="quarter" idx="4"/>
          </p:nvPr>
        </p:nvSpPr>
        <p:spPr>
          <a:ln w="76200">
            <a:solidFill>
              <a:schemeClr val="accent1"/>
            </a:solidFill>
          </a:ln>
        </p:spPr>
        <p:txBody>
          <a:bodyPr/>
          <a:lstStyle/>
          <a:p>
            <a:r>
              <a:rPr lang="en-GB" dirty="0"/>
              <a:t>U</a:t>
            </a:r>
            <a:r>
              <a:rPr lang="en-DE" dirty="0"/>
              <a:t>sed in the last </a:t>
            </a:r>
            <a:r>
              <a:rPr lang="en-GB" dirty="0"/>
              <a:t>day</a:t>
            </a:r>
          </a:p>
          <a:p>
            <a:r>
              <a:rPr lang="en-GB" dirty="0"/>
              <a:t>U</a:t>
            </a:r>
            <a:r>
              <a:rPr lang="en-DE" dirty="0"/>
              <a:t>sed in the last week</a:t>
            </a:r>
          </a:p>
          <a:p>
            <a:r>
              <a:rPr lang="en-GB" dirty="0"/>
              <a:t>U</a:t>
            </a:r>
            <a:r>
              <a:rPr lang="en-DE" dirty="0"/>
              <a:t>sed in the last month</a:t>
            </a:r>
          </a:p>
          <a:p>
            <a:r>
              <a:rPr lang="en-GB" dirty="0"/>
              <a:t>U</a:t>
            </a:r>
            <a:r>
              <a:rPr lang="en-DE" dirty="0"/>
              <a:t>sed in the last year</a:t>
            </a:r>
          </a:p>
          <a:p>
            <a:r>
              <a:rPr lang="en-GB" dirty="0"/>
              <a:t>U</a:t>
            </a:r>
            <a:r>
              <a:rPr lang="en-DE" dirty="0"/>
              <a:t>sed in the last 10 years</a:t>
            </a:r>
          </a:p>
          <a:p>
            <a:endParaRPr lang="en-DE" dirty="0"/>
          </a:p>
        </p:txBody>
      </p:sp>
    </p:spTree>
    <p:extLst>
      <p:ext uri="{BB962C8B-B14F-4D97-AF65-F5344CB8AC3E}">
        <p14:creationId xmlns:p14="http://schemas.microsoft.com/office/powerpoint/2010/main" val="245641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35E6E28-3F66-1D48-A104-EAB3D7D436C0}"/>
              </a:ext>
            </a:extLst>
          </p:cNvPr>
          <p:cNvSpPr>
            <a:spLocks noGrp="1"/>
          </p:cNvSpPr>
          <p:nvPr>
            <p:ph type="title"/>
          </p:nvPr>
        </p:nvSpPr>
        <p:spPr/>
        <p:txBody>
          <a:bodyPr/>
          <a:lstStyle/>
          <a:p>
            <a:r>
              <a:rPr lang="en-GB" dirty="0"/>
              <a:t>D</a:t>
            </a:r>
            <a:r>
              <a:rPr lang="en-DE" dirty="0"/>
              <a:t>rug types</a:t>
            </a:r>
          </a:p>
        </p:txBody>
      </p:sp>
      <p:sp>
        <p:nvSpPr>
          <p:cNvPr id="10" name="Content Placeholder 9">
            <a:extLst>
              <a:ext uri="{FF2B5EF4-FFF2-40B4-BE49-F238E27FC236}">
                <a16:creationId xmlns:a16="http://schemas.microsoft.com/office/drawing/2014/main" id="{2512A7CF-95C6-D74B-9FE6-076B13417544}"/>
              </a:ext>
            </a:extLst>
          </p:cNvPr>
          <p:cNvSpPr>
            <a:spLocks noGrp="1"/>
          </p:cNvSpPr>
          <p:nvPr>
            <p:ph idx="1"/>
          </p:nvPr>
        </p:nvSpPr>
        <p:spPr/>
        <p:txBody>
          <a:bodyPr numCol="2">
            <a:normAutofit fontScale="92500" lnSpcReduction="10000"/>
          </a:bodyPr>
          <a:lstStyle/>
          <a:p>
            <a:r>
              <a:rPr lang="en-GB" dirty="0"/>
              <a:t>Alcohol</a:t>
            </a:r>
          </a:p>
          <a:p>
            <a:r>
              <a:rPr lang="en-GB" dirty="0"/>
              <a:t>Amphetamines </a:t>
            </a:r>
          </a:p>
          <a:p>
            <a:r>
              <a:rPr lang="en-GB" dirty="0"/>
              <a:t>Amyl nitrite </a:t>
            </a:r>
          </a:p>
          <a:p>
            <a:r>
              <a:rPr lang="en-GB" dirty="0"/>
              <a:t>Benzodiazepines </a:t>
            </a:r>
          </a:p>
          <a:p>
            <a:r>
              <a:rPr lang="en-GB" dirty="0"/>
              <a:t>Caffeine</a:t>
            </a:r>
          </a:p>
          <a:p>
            <a:r>
              <a:rPr lang="en-GB" dirty="0"/>
              <a:t>Cannabis</a:t>
            </a:r>
          </a:p>
          <a:p>
            <a:r>
              <a:rPr lang="en-GB" dirty="0"/>
              <a:t>Chocolate</a:t>
            </a:r>
          </a:p>
          <a:p>
            <a:r>
              <a:rPr lang="en-GB" dirty="0"/>
              <a:t>Cocaine </a:t>
            </a:r>
          </a:p>
          <a:p>
            <a:r>
              <a:rPr lang="en-GB" dirty="0"/>
              <a:t>Crack</a:t>
            </a:r>
          </a:p>
          <a:p>
            <a:r>
              <a:rPr lang="en-GB" dirty="0"/>
              <a:t>Ecstasy</a:t>
            </a:r>
          </a:p>
          <a:p>
            <a:r>
              <a:rPr lang="en-GB" dirty="0"/>
              <a:t>Heroin</a:t>
            </a:r>
          </a:p>
          <a:p>
            <a:r>
              <a:rPr lang="en-GB" dirty="0"/>
              <a:t>Ketamine</a:t>
            </a:r>
          </a:p>
          <a:p>
            <a:r>
              <a:rPr lang="en-GB" dirty="0"/>
              <a:t>Legal highs</a:t>
            </a:r>
          </a:p>
          <a:p>
            <a:r>
              <a:rPr lang="en-GB" dirty="0"/>
              <a:t>LSD</a:t>
            </a:r>
          </a:p>
          <a:p>
            <a:r>
              <a:rPr lang="en-GB" dirty="0"/>
              <a:t>Methadone </a:t>
            </a:r>
          </a:p>
          <a:p>
            <a:r>
              <a:rPr lang="en-GB" dirty="0"/>
              <a:t>Magic mushrooms</a:t>
            </a:r>
          </a:p>
          <a:p>
            <a:r>
              <a:rPr lang="en-GB" dirty="0"/>
              <a:t>Nicotine</a:t>
            </a:r>
          </a:p>
          <a:p>
            <a:r>
              <a:rPr lang="en-GB" dirty="0"/>
              <a:t>Volatile substance abuse (VSA)</a:t>
            </a:r>
          </a:p>
          <a:p>
            <a:r>
              <a:rPr lang="en-DE" dirty="0"/>
              <a:t>Semeron (Fictisious) </a:t>
            </a:r>
          </a:p>
          <a:p>
            <a:pPr lvl="1"/>
            <a:r>
              <a:rPr lang="en-DE" dirty="0"/>
              <a:t>removed from analysis</a:t>
            </a:r>
          </a:p>
          <a:p>
            <a:endParaRPr lang="en-DE" dirty="0"/>
          </a:p>
        </p:txBody>
      </p:sp>
    </p:spTree>
    <p:extLst>
      <p:ext uri="{BB962C8B-B14F-4D97-AF65-F5344CB8AC3E}">
        <p14:creationId xmlns:p14="http://schemas.microsoft.com/office/powerpoint/2010/main" val="415436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7218-741F-5D46-9207-769AED6B9A5C}"/>
              </a:ext>
            </a:extLst>
          </p:cNvPr>
          <p:cNvSpPr>
            <a:spLocks noGrp="1"/>
          </p:cNvSpPr>
          <p:nvPr>
            <p:ph type="title"/>
          </p:nvPr>
        </p:nvSpPr>
        <p:spPr/>
        <p:txBody>
          <a:bodyPr/>
          <a:lstStyle/>
          <a:p>
            <a:r>
              <a:rPr lang="en-GB" dirty="0"/>
              <a:t>W</a:t>
            </a:r>
            <a:r>
              <a:rPr lang="en-DE" dirty="0"/>
              <a:t>hy logistic regression?</a:t>
            </a:r>
          </a:p>
        </p:txBody>
      </p:sp>
      <p:pic>
        <p:nvPicPr>
          <p:cNvPr id="4" name="Picture 3">
            <a:extLst>
              <a:ext uri="{FF2B5EF4-FFF2-40B4-BE49-F238E27FC236}">
                <a16:creationId xmlns:a16="http://schemas.microsoft.com/office/drawing/2014/main" id="{02854D58-6B0B-B94F-897D-02696649E6C9}"/>
              </a:ext>
            </a:extLst>
          </p:cNvPr>
          <p:cNvPicPr>
            <a:picLocks noChangeAspect="1"/>
          </p:cNvPicPr>
          <p:nvPr/>
        </p:nvPicPr>
        <p:blipFill rotWithShape="1">
          <a:blip r:embed="rId2"/>
          <a:srcRect b="44694"/>
          <a:stretch/>
        </p:blipFill>
        <p:spPr>
          <a:xfrm>
            <a:off x="6646718" y="2057401"/>
            <a:ext cx="5299364" cy="3871912"/>
          </a:xfrm>
          <a:prstGeom prst="rect">
            <a:avLst/>
          </a:prstGeom>
        </p:spPr>
      </p:pic>
      <p:sp>
        <p:nvSpPr>
          <p:cNvPr id="5" name="TextBox 4">
            <a:extLst>
              <a:ext uri="{FF2B5EF4-FFF2-40B4-BE49-F238E27FC236}">
                <a16:creationId xmlns:a16="http://schemas.microsoft.com/office/drawing/2014/main" id="{4C2C8AA5-D87D-7F4F-8754-F65061AB0AD3}"/>
              </a:ext>
            </a:extLst>
          </p:cNvPr>
          <p:cNvSpPr txBox="1"/>
          <p:nvPr/>
        </p:nvSpPr>
        <p:spPr>
          <a:xfrm>
            <a:off x="398585" y="2057401"/>
            <a:ext cx="5697415" cy="2031325"/>
          </a:xfrm>
          <a:prstGeom prst="rect">
            <a:avLst/>
          </a:prstGeom>
          <a:noFill/>
        </p:spPr>
        <p:txBody>
          <a:bodyPr wrap="square" rtlCol="0">
            <a:spAutoFit/>
          </a:bodyPr>
          <a:lstStyle/>
          <a:p>
            <a:r>
              <a:rPr lang="en-DE" dirty="0"/>
              <a:t>Logistic regression was chosen because of the use of catagorical variables. </a:t>
            </a:r>
          </a:p>
          <a:p>
            <a:endParaRPr lang="en-DE" dirty="0"/>
          </a:p>
          <a:p>
            <a:r>
              <a:rPr lang="en-GB" dirty="0"/>
              <a:t>W</a:t>
            </a:r>
            <a:r>
              <a:rPr lang="en-DE" dirty="0"/>
              <a:t>e then compared with </a:t>
            </a:r>
            <a:r>
              <a:rPr lang="en-DE" b="1" u="sng" dirty="0"/>
              <a:t>Random Forest </a:t>
            </a:r>
            <a:r>
              <a:rPr lang="en-DE" dirty="0"/>
              <a:t>and</a:t>
            </a:r>
            <a:r>
              <a:rPr lang="en-DE" b="1" dirty="0"/>
              <a:t> </a:t>
            </a:r>
            <a:r>
              <a:rPr lang="en-DE" b="1" u="sng" dirty="0"/>
              <a:t>Adabooster</a:t>
            </a:r>
          </a:p>
          <a:p>
            <a:endParaRPr lang="en-DE" dirty="0"/>
          </a:p>
          <a:p>
            <a:endParaRPr lang="en-DE" dirty="0"/>
          </a:p>
        </p:txBody>
      </p:sp>
    </p:spTree>
    <p:extLst>
      <p:ext uri="{BB962C8B-B14F-4D97-AF65-F5344CB8AC3E}">
        <p14:creationId xmlns:p14="http://schemas.microsoft.com/office/powerpoint/2010/main" val="220444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4850-FB0A-0140-B5BA-6BD0EAE220D2}"/>
              </a:ext>
            </a:extLst>
          </p:cNvPr>
          <p:cNvSpPr>
            <a:spLocks noGrp="1"/>
          </p:cNvSpPr>
          <p:nvPr>
            <p:ph type="title"/>
          </p:nvPr>
        </p:nvSpPr>
        <p:spPr>
          <a:xfrm>
            <a:off x="685800" y="214297"/>
            <a:ext cx="10820399" cy="783693"/>
          </a:xfrm>
        </p:spPr>
        <p:txBody>
          <a:bodyPr/>
          <a:lstStyle/>
          <a:p>
            <a:r>
              <a:rPr lang="en-DE" dirty="0"/>
              <a:t>log regression model</a:t>
            </a:r>
          </a:p>
        </p:txBody>
      </p:sp>
      <p:sp>
        <p:nvSpPr>
          <p:cNvPr id="13" name="Content Placeholder 9">
            <a:extLst>
              <a:ext uri="{FF2B5EF4-FFF2-40B4-BE49-F238E27FC236}">
                <a16:creationId xmlns:a16="http://schemas.microsoft.com/office/drawing/2014/main" id="{9E153038-1E04-1F44-90A7-EED55A447BEE}"/>
              </a:ext>
            </a:extLst>
          </p:cNvPr>
          <p:cNvSpPr txBox="1">
            <a:spLocks/>
          </p:cNvSpPr>
          <p:nvPr/>
        </p:nvSpPr>
        <p:spPr>
          <a:xfrm>
            <a:off x="685800" y="1151206"/>
            <a:ext cx="10732477" cy="4024125"/>
          </a:xfrm>
          <a:prstGeom prst="rect">
            <a:avLst/>
          </a:prstGeom>
        </p:spPr>
        <p:txBody>
          <a:bodyPr vert="horz" lIns="91440" tIns="45720" rIns="91440" bIns="45720" numCol="2" rtlCol="0">
            <a:normAutofit lnSpcReduction="10000"/>
          </a:bodyPr>
          <a:lstStyle>
            <a:lvl1pPr marL="0" indent="0" algn="r" defTabSz="914400" rtl="0" eaLnBrk="1" latinLnBrk="0" hangingPunct="1">
              <a:lnSpc>
                <a:spcPct val="90000"/>
              </a:lnSpc>
              <a:spcBef>
                <a:spcPts val="1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GB" dirty="0">
                <a:solidFill>
                  <a:schemeClr val="tx2">
                    <a:lumMod val="60000"/>
                    <a:lumOff val="40000"/>
                  </a:schemeClr>
                </a:solidFill>
              </a:rPr>
              <a:t>Alcohol = 50.0%</a:t>
            </a:r>
          </a:p>
          <a:p>
            <a:pPr algn="l"/>
            <a:r>
              <a:rPr lang="en-GB" dirty="0">
                <a:solidFill>
                  <a:schemeClr val="tx1"/>
                </a:solidFill>
              </a:rPr>
              <a:t>Amphetamines = 69.85%</a:t>
            </a:r>
          </a:p>
          <a:p>
            <a:pPr algn="l"/>
            <a:r>
              <a:rPr lang="en-GB" dirty="0">
                <a:solidFill>
                  <a:schemeClr val="tx2">
                    <a:lumMod val="60000"/>
                    <a:lumOff val="40000"/>
                  </a:schemeClr>
                </a:solidFill>
              </a:rPr>
              <a:t>Amyl nitrite = 56.76%</a:t>
            </a:r>
          </a:p>
          <a:p>
            <a:pPr algn="l"/>
            <a:r>
              <a:rPr lang="en-GB" dirty="0">
                <a:solidFill>
                  <a:schemeClr val="tx2">
                    <a:lumMod val="60000"/>
                    <a:lumOff val="40000"/>
                  </a:schemeClr>
                </a:solidFill>
              </a:rPr>
              <a:t>Benzodiazepines = </a:t>
            </a:r>
            <a:r>
              <a:rPr lang="en-DE" dirty="0">
                <a:solidFill>
                  <a:schemeClr val="tx2">
                    <a:lumMod val="60000"/>
                    <a:lumOff val="40000"/>
                  </a:schemeClr>
                </a:solidFill>
              </a:rPr>
              <a:t>66.23%</a:t>
            </a:r>
            <a:endParaRPr lang="en-GB" dirty="0">
              <a:solidFill>
                <a:schemeClr val="tx2">
                  <a:lumMod val="60000"/>
                  <a:lumOff val="40000"/>
                </a:schemeClr>
              </a:solidFill>
            </a:endParaRPr>
          </a:p>
          <a:p>
            <a:pPr algn="l"/>
            <a:r>
              <a:rPr lang="en-GB" dirty="0">
                <a:solidFill>
                  <a:schemeClr val="tx2">
                    <a:lumMod val="60000"/>
                    <a:lumOff val="40000"/>
                  </a:schemeClr>
                </a:solidFill>
              </a:rPr>
              <a:t>Caffeine = </a:t>
            </a:r>
            <a:r>
              <a:rPr lang="en-DE" dirty="0">
                <a:solidFill>
                  <a:schemeClr val="tx2">
                    <a:lumMod val="60000"/>
                    <a:lumOff val="40000"/>
                  </a:schemeClr>
                </a:solidFill>
              </a:rPr>
              <a:t>66.67%</a:t>
            </a:r>
            <a:endParaRPr lang="en-GB" dirty="0">
              <a:solidFill>
                <a:schemeClr val="tx2">
                  <a:lumMod val="60000"/>
                  <a:lumOff val="40000"/>
                </a:schemeClr>
              </a:solidFill>
            </a:endParaRPr>
          </a:p>
          <a:p>
            <a:pPr algn="l"/>
            <a:r>
              <a:rPr lang="en-GB" dirty="0">
                <a:solidFill>
                  <a:schemeClr val="tx1"/>
                </a:solidFill>
              </a:rPr>
              <a:t>Cannabis = </a:t>
            </a:r>
            <a:r>
              <a:rPr lang="en-DE" u="sng" dirty="0">
                <a:solidFill>
                  <a:schemeClr val="tx1"/>
                </a:solidFill>
              </a:rPr>
              <a:t>76.61%</a:t>
            </a:r>
            <a:endParaRPr lang="en-GB" u="sng" dirty="0">
              <a:solidFill>
                <a:schemeClr val="tx1"/>
              </a:solidFill>
            </a:endParaRPr>
          </a:p>
          <a:p>
            <a:pPr algn="l"/>
            <a:r>
              <a:rPr lang="en-GB" dirty="0">
                <a:solidFill>
                  <a:schemeClr val="tx1"/>
                </a:solidFill>
              </a:rPr>
              <a:t>Chocolate = </a:t>
            </a:r>
            <a:r>
              <a:rPr lang="en-DE" dirty="0">
                <a:solidFill>
                  <a:schemeClr val="tx1"/>
                </a:solidFill>
              </a:rPr>
              <a:t>71.43%</a:t>
            </a:r>
            <a:endParaRPr lang="en-GB" dirty="0">
              <a:solidFill>
                <a:schemeClr val="tx1"/>
              </a:solidFill>
            </a:endParaRPr>
          </a:p>
          <a:p>
            <a:pPr algn="l"/>
            <a:r>
              <a:rPr lang="en-GB" dirty="0">
                <a:solidFill>
                  <a:schemeClr val="tx2">
                    <a:lumMod val="60000"/>
                    <a:lumOff val="40000"/>
                  </a:schemeClr>
                </a:solidFill>
              </a:rPr>
              <a:t>Cocaine = </a:t>
            </a:r>
            <a:r>
              <a:rPr lang="en-DE" dirty="0">
                <a:solidFill>
                  <a:schemeClr val="tx2">
                    <a:lumMod val="60000"/>
                    <a:lumOff val="40000"/>
                  </a:schemeClr>
                </a:solidFill>
              </a:rPr>
              <a:t>67.27%</a:t>
            </a:r>
            <a:endParaRPr lang="en-GB" dirty="0">
              <a:solidFill>
                <a:schemeClr val="tx2">
                  <a:lumMod val="60000"/>
                  <a:lumOff val="40000"/>
                </a:schemeClr>
              </a:solidFill>
            </a:endParaRPr>
          </a:p>
          <a:p>
            <a:pPr algn="l"/>
            <a:r>
              <a:rPr lang="en-GB" dirty="0">
                <a:solidFill>
                  <a:schemeClr val="tx2">
                    <a:lumMod val="60000"/>
                    <a:lumOff val="40000"/>
                  </a:schemeClr>
                </a:solidFill>
              </a:rPr>
              <a:t>Crack = </a:t>
            </a:r>
            <a:r>
              <a:rPr lang="en-DE" dirty="0">
                <a:solidFill>
                  <a:schemeClr val="tx2">
                    <a:lumMod val="60000"/>
                    <a:lumOff val="40000"/>
                  </a:schemeClr>
                </a:solidFill>
              </a:rPr>
              <a:t>55.84%</a:t>
            </a:r>
            <a:endParaRPr lang="en-GB" dirty="0">
              <a:solidFill>
                <a:schemeClr val="tx2">
                  <a:lumMod val="60000"/>
                  <a:lumOff val="40000"/>
                </a:schemeClr>
              </a:solidFill>
            </a:endParaRPr>
          </a:p>
          <a:p>
            <a:pPr algn="l"/>
            <a:r>
              <a:rPr lang="en-GB" dirty="0">
                <a:solidFill>
                  <a:schemeClr val="tx2">
                    <a:lumMod val="60000"/>
                    <a:lumOff val="40000"/>
                  </a:schemeClr>
                </a:solidFill>
              </a:rPr>
              <a:t>Ecstasy = </a:t>
            </a:r>
            <a:r>
              <a:rPr lang="en-DE" dirty="0">
                <a:solidFill>
                  <a:schemeClr val="tx2">
                    <a:lumMod val="60000"/>
                    <a:lumOff val="40000"/>
                  </a:schemeClr>
                </a:solidFill>
              </a:rPr>
              <a:t>68.44%</a:t>
            </a:r>
            <a:endParaRPr lang="en-GB" dirty="0">
              <a:solidFill>
                <a:schemeClr val="tx2">
                  <a:lumMod val="60000"/>
                  <a:lumOff val="40000"/>
                </a:schemeClr>
              </a:solidFill>
            </a:endParaRPr>
          </a:p>
          <a:p>
            <a:pPr algn="l"/>
            <a:r>
              <a:rPr lang="en-GB" dirty="0">
                <a:solidFill>
                  <a:schemeClr val="tx1"/>
                </a:solidFill>
              </a:rPr>
              <a:t>Heroin = </a:t>
            </a:r>
            <a:r>
              <a:rPr lang="en-DE" dirty="0">
                <a:solidFill>
                  <a:schemeClr val="tx1"/>
                </a:solidFill>
              </a:rPr>
              <a:t>75.29%</a:t>
            </a:r>
            <a:endParaRPr lang="en-GB" dirty="0">
              <a:solidFill>
                <a:schemeClr val="tx2">
                  <a:lumMod val="60000"/>
                  <a:lumOff val="40000"/>
                </a:schemeClr>
              </a:solidFill>
            </a:endParaRPr>
          </a:p>
          <a:p>
            <a:pPr algn="l"/>
            <a:r>
              <a:rPr lang="en-GB" dirty="0">
                <a:solidFill>
                  <a:schemeClr val="tx2">
                    <a:lumMod val="60000"/>
                    <a:lumOff val="40000"/>
                  </a:schemeClr>
                </a:solidFill>
              </a:rPr>
              <a:t>Ketamine = </a:t>
            </a:r>
            <a:r>
              <a:rPr lang="en-DE" dirty="0">
                <a:solidFill>
                  <a:schemeClr val="tx2">
                    <a:lumMod val="60000"/>
                    <a:lumOff val="40000"/>
                  </a:schemeClr>
                </a:solidFill>
              </a:rPr>
              <a:t>65.71%</a:t>
            </a:r>
            <a:endParaRPr lang="en-GB" dirty="0">
              <a:solidFill>
                <a:schemeClr val="tx2">
                  <a:lumMod val="60000"/>
                  <a:lumOff val="40000"/>
                </a:schemeClr>
              </a:solidFill>
            </a:endParaRPr>
          </a:p>
          <a:p>
            <a:pPr algn="l"/>
            <a:r>
              <a:rPr lang="en-GB" dirty="0">
                <a:solidFill>
                  <a:schemeClr val="tx1"/>
                </a:solidFill>
              </a:rPr>
              <a:t>Legal highs = </a:t>
            </a:r>
            <a:r>
              <a:rPr lang="de-DE" dirty="0">
                <a:solidFill>
                  <a:schemeClr val="tx2">
                    <a:lumMod val="60000"/>
                    <a:lumOff val="40000"/>
                  </a:schemeClr>
                </a:solidFill>
              </a:rPr>
              <a:t>76.07%</a:t>
            </a:r>
            <a:endParaRPr lang="en-GB" dirty="0">
              <a:solidFill>
                <a:schemeClr val="tx1"/>
              </a:solidFill>
            </a:endParaRPr>
          </a:p>
          <a:p>
            <a:pPr algn="l"/>
            <a:r>
              <a:rPr lang="en-GB" dirty="0">
                <a:solidFill>
                  <a:schemeClr val="tx1"/>
                </a:solidFill>
              </a:rPr>
              <a:t>LSD = </a:t>
            </a:r>
            <a:r>
              <a:rPr lang="en-DE" u="sng" dirty="0">
                <a:solidFill>
                  <a:schemeClr val="tx1"/>
                </a:solidFill>
              </a:rPr>
              <a:t>75.78%</a:t>
            </a:r>
            <a:endParaRPr lang="en-GB" u="sng" dirty="0">
              <a:solidFill>
                <a:schemeClr val="tx1"/>
              </a:solidFill>
            </a:endParaRPr>
          </a:p>
          <a:p>
            <a:pPr algn="l">
              <a:lnSpc>
                <a:spcPct val="100000"/>
              </a:lnSpc>
            </a:pPr>
            <a:r>
              <a:rPr lang="en-GB" dirty="0">
                <a:solidFill>
                  <a:schemeClr val="tx1"/>
                </a:solidFill>
              </a:rPr>
              <a:t>Methadone  = </a:t>
            </a:r>
            <a:r>
              <a:rPr lang="en-DE" dirty="0">
                <a:solidFill>
                  <a:schemeClr val="tx1"/>
                </a:solidFill>
              </a:rPr>
              <a:t>70.66%</a:t>
            </a:r>
            <a:endParaRPr lang="en-GB" dirty="0">
              <a:solidFill>
                <a:schemeClr val="tx1"/>
              </a:solidFill>
            </a:endParaRPr>
          </a:p>
          <a:p>
            <a:pPr algn="l"/>
            <a:r>
              <a:rPr lang="en-GB" dirty="0">
                <a:solidFill>
                  <a:schemeClr val="tx1"/>
                </a:solidFill>
              </a:rPr>
              <a:t>Magic mushrooms = </a:t>
            </a:r>
            <a:r>
              <a:rPr lang="en-DE" dirty="0">
                <a:solidFill>
                  <a:schemeClr val="tx1"/>
                </a:solidFill>
              </a:rPr>
              <a:t>72.66</a:t>
            </a:r>
            <a:endParaRPr lang="en-GB" dirty="0">
              <a:solidFill>
                <a:schemeClr val="tx1"/>
              </a:solidFill>
            </a:endParaRPr>
          </a:p>
          <a:p>
            <a:pPr algn="l"/>
            <a:r>
              <a:rPr lang="en-GB" dirty="0">
                <a:solidFill>
                  <a:schemeClr val="tx2">
                    <a:lumMod val="60000"/>
                    <a:lumOff val="40000"/>
                  </a:schemeClr>
                </a:solidFill>
              </a:rPr>
              <a:t>Nicotine = </a:t>
            </a:r>
            <a:r>
              <a:rPr lang="en-DE" dirty="0"/>
              <a:t>62.65%</a:t>
            </a:r>
            <a:endParaRPr lang="en-GB" dirty="0">
              <a:solidFill>
                <a:schemeClr val="tx2">
                  <a:lumMod val="60000"/>
                  <a:lumOff val="40000"/>
                </a:schemeClr>
              </a:solidFill>
            </a:endParaRPr>
          </a:p>
          <a:p>
            <a:pPr algn="l"/>
            <a:r>
              <a:rPr lang="en-GB" dirty="0">
                <a:solidFill>
                  <a:schemeClr val="tx1"/>
                </a:solidFill>
              </a:rPr>
              <a:t>VSA = </a:t>
            </a:r>
            <a:r>
              <a:rPr lang="en-DE" dirty="0">
                <a:solidFill>
                  <a:schemeClr val="tx1"/>
                </a:solidFill>
              </a:rPr>
              <a:t>71.74%</a:t>
            </a:r>
            <a:endParaRPr lang="en-GB" dirty="0">
              <a:solidFill>
                <a:schemeClr val="tx1"/>
              </a:solidFill>
            </a:endParaRPr>
          </a:p>
          <a:p>
            <a:pPr algn="l"/>
            <a:r>
              <a:rPr lang="en-DE" dirty="0">
                <a:solidFill>
                  <a:schemeClr val="tx2">
                    <a:lumMod val="60000"/>
                    <a:lumOff val="40000"/>
                  </a:schemeClr>
                </a:solidFill>
              </a:rPr>
              <a:t>Semeron (Fictisious) </a:t>
            </a:r>
            <a:r>
              <a:rPr lang="en-DE" dirty="0">
                <a:solidFill>
                  <a:schemeClr val="tx1"/>
                </a:solidFill>
              </a:rPr>
              <a:t>= </a:t>
            </a:r>
            <a:r>
              <a:rPr lang="en-DE" dirty="0"/>
              <a:t>64.89%</a:t>
            </a:r>
          </a:p>
        </p:txBody>
      </p:sp>
      <p:sp>
        <p:nvSpPr>
          <p:cNvPr id="8" name="Frame 7">
            <a:extLst>
              <a:ext uri="{FF2B5EF4-FFF2-40B4-BE49-F238E27FC236}">
                <a16:creationId xmlns:a16="http://schemas.microsoft.com/office/drawing/2014/main" id="{1AC11D2B-2892-2B45-BC7A-40BC5A082368}"/>
              </a:ext>
            </a:extLst>
          </p:cNvPr>
          <p:cNvSpPr/>
          <p:nvPr/>
        </p:nvSpPr>
        <p:spPr>
          <a:xfrm>
            <a:off x="685800" y="1488831"/>
            <a:ext cx="3686910"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15" name="Frame 14">
            <a:extLst>
              <a:ext uri="{FF2B5EF4-FFF2-40B4-BE49-F238E27FC236}">
                <a16:creationId xmlns:a16="http://schemas.microsoft.com/office/drawing/2014/main" id="{55F0B543-84D1-9C4A-B9A2-F327ABFA7000}"/>
              </a:ext>
            </a:extLst>
          </p:cNvPr>
          <p:cNvSpPr/>
          <p:nvPr/>
        </p:nvSpPr>
        <p:spPr>
          <a:xfrm>
            <a:off x="5937736" y="3123793"/>
            <a:ext cx="3686910"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17" name="Frame 16">
            <a:extLst>
              <a:ext uri="{FF2B5EF4-FFF2-40B4-BE49-F238E27FC236}">
                <a16:creationId xmlns:a16="http://schemas.microsoft.com/office/drawing/2014/main" id="{8DAEB2BF-89BD-B74C-89EF-AC2F42C2247D}"/>
              </a:ext>
            </a:extLst>
          </p:cNvPr>
          <p:cNvSpPr/>
          <p:nvPr/>
        </p:nvSpPr>
        <p:spPr>
          <a:xfrm>
            <a:off x="685799" y="3468916"/>
            <a:ext cx="3686910"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19" name="Frame 18">
            <a:extLst>
              <a:ext uri="{FF2B5EF4-FFF2-40B4-BE49-F238E27FC236}">
                <a16:creationId xmlns:a16="http://schemas.microsoft.com/office/drawing/2014/main" id="{A4E88D35-D252-DB49-9410-46CAC8BF41A6}"/>
              </a:ext>
            </a:extLst>
          </p:cNvPr>
          <p:cNvSpPr/>
          <p:nvPr/>
        </p:nvSpPr>
        <p:spPr>
          <a:xfrm>
            <a:off x="685799" y="3071243"/>
            <a:ext cx="3686910"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20" name="Frame 19">
            <a:extLst>
              <a:ext uri="{FF2B5EF4-FFF2-40B4-BE49-F238E27FC236}">
                <a16:creationId xmlns:a16="http://schemas.microsoft.com/office/drawing/2014/main" id="{D02FE6D4-9DC5-8D43-A7FE-531FEF11E3C0}"/>
              </a:ext>
            </a:extLst>
          </p:cNvPr>
          <p:cNvSpPr/>
          <p:nvPr/>
        </p:nvSpPr>
        <p:spPr>
          <a:xfrm>
            <a:off x="5937737" y="2696773"/>
            <a:ext cx="3686909"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21" name="Frame 20">
            <a:extLst>
              <a:ext uri="{FF2B5EF4-FFF2-40B4-BE49-F238E27FC236}">
                <a16:creationId xmlns:a16="http://schemas.microsoft.com/office/drawing/2014/main" id="{7A7DEB19-2E5C-5C40-B1E4-B0F79FD381A2}"/>
              </a:ext>
            </a:extLst>
          </p:cNvPr>
          <p:cNvSpPr/>
          <p:nvPr/>
        </p:nvSpPr>
        <p:spPr>
          <a:xfrm>
            <a:off x="5937737" y="1887415"/>
            <a:ext cx="3686909"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22" name="Frame 21">
            <a:extLst>
              <a:ext uri="{FF2B5EF4-FFF2-40B4-BE49-F238E27FC236}">
                <a16:creationId xmlns:a16="http://schemas.microsoft.com/office/drawing/2014/main" id="{182B0E4D-BAD4-6443-BA1E-B93AD7FF1E81}"/>
              </a:ext>
            </a:extLst>
          </p:cNvPr>
          <p:cNvSpPr/>
          <p:nvPr/>
        </p:nvSpPr>
        <p:spPr>
          <a:xfrm>
            <a:off x="5937737" y="2273103"/>
            <a:ext cx="3686909"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23" name="Frame 22">
            <a:extLst>
              <a:ext uri="{FF2B5EF4-FFF2-40B4-BE49-F238E27FC236}">
                <a16:creationId xmlns:a16="http://schemas.microsoft.com/office/drawing/2014/main" id="{9818D97E-E24D-F741-874F-050F2E8077D9}"/>
              </a:ext>
            </a:extLst>
          </p:cNvPr>
          <p:cNvSpPr/>
          <p:nvPr/>
        </p:nvSpPr>
        <p:spPr>
          <a:xfrm>
            <a:off x="5937736" y="3874479"/>
            <a:ext cx="3686910"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
        <p:nvSpPr>
          <p:cNvPr id="24" name="Frame 23">
            <a:extLst>
              <a:ext uri="{FF2B5EF4-FFF2-40B4-BE49-F238E27FC236}">
                <a16:creationId xmlns:a16="http://schemas.microsoft.com/office/drawing/2014/main" id="{ADF44451-958B-7F48-A423-A51E9BF4DE7F}"/>
              </a:ext>
            </a:extLst>
          </p:cNvPr>
          <p:cNvSpPr/>
          <p:nvPr/>
        </p:nvSpPr>
        <p:spPr>
          <a:xfrm>
            <a:off x="5937737" y="1128934"/>
            <a:ext cx="3686909" cy="398584"/>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327515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4850-FB0A-0140-B5BA-6BD0EAE220D2}"/>
              </a:ext>
            </a:extLst>
          </p:cNvPr>
          <p:cNvSpPr>
            <a:spLocks noGrp="1"/>
          </p:cNvSpPr>
          <p:nvPr>
            <p:ph type="title"/>
          </p:nvPr>
        </p:nvSpPr>
        <p:spPr>
          <a:xfrm>
            <a:off x="685800" y="214297"/>
            <a:ext cx="10820399" cy="783693"/>
          </a:xfrm>
        </p:spPr>
        <p:txBody>
          <a:bodyPr/>
          <a:lstStyle/>
          <a:p>
            <a:r>
              <a:rPr lang="en-DE" dirty="0"/>
              <a:t>log regression model</a:t>
            </a:r>
          </a:p>
        </p:txBody>
      </p:sp>
      <p:sp>
        <p:nvSpPr>
          <p:cNvPr id="13" name="Content Placeholder 9">
            <a:extLst>
              <a:ext uri="{FF2B5EF4-FFF2-40B4-BE49-F238E27FC236}">
                <a16:creationId xmlns:a16="http://schemas.microsoft.com/office/drawing/2014/main" id="{9E153038-1E04-1F44-90A7-EED55A447BEE}"/>
              </a:ext>
            </a:extLst>
          </p:cNvPr>
          <p:cNvSpPr txBox="1">
            <a:spLocks/>
          </p:cNvSpPr>
          <p:nvPr/>
        </p:nvSpPr>
        <p:spPr>
          <a:xfrm>
            <a:off x="685800" y="1151206"/>
            <a:ext cx="10732477" cy="4024125"/>
          </a:xfrm>
          <a:prstGeom prst="rect">
            <a:avLst/>
          </a:prstGeom>
        </p:spPr>
        <p:txBody>
          <a:bodyPr vert="horz" lIns="91440" tIns="45720" rIns="91440" bIns="45720" numCol="2"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GB" dirty="0">
                <a:solidFill>
                  <a:schemeClr val="tx2">
                    <a:lumMod val="60000"/>
                    <a:lumOff val="40000"/>
                  </a:schemeClr>
                </a:solidFill>
              </a:rPr>
              <a:t>Alcohol = 50.0%</a:t>
            </a:r>
          </a:p>
          <a:p>
            <a:pPr algn="l">
              <a:lnSpc>
                <a:spcPct val="110000"/>
              </a:lnSpc>
            </a:pPr>
            <a:r>
              <a:rPr lang="en-GB" dirty="0">
                <a:solidFill>
                  <a:schemeClr val="tx2">
                    <a:lumMod val="60000"/>
                    <a:lumOff val="40000"/>
                  </a:schemeClr>
                </a:solidFill>
              </a:rPr>
              <a:t>Amphetamines = 69.85%</a:t>
            </a:r>
          </a:p>
          <a:p>
            <a:pPr algn="l"/>
            <a:r>
              <a:rPr lang="en-GB" dirty="0">
                <a:solidFill>
                  <a:schemeClr val="tx2">
                    <a:lumMod val="60000"/>
                    <a:lumOff val="40000"/>
                  </a:schemeClr>
                </a:solidFill>
              </a:rPr>
              <a:t>Amyl nitrite = 56.76%</a:t>
            </a:r>
          </a:p>
          <a:p>
            <a:pPr algn="l"/>
            <a:r>
              <a:rPr lang="en-GB" dirty="0">
                <a:solidFill>
                  <a:schemeClr val="tx2">
                    <a:lumMod val="60000"/>
                    <a:lumOff val="40000"/>
                  </a:schemeClr>
                </a:solidFill>
              </a:rPr>
              <a:t>Benzodiazepines = </a:t>
            </a:r>
            <a:r>
              <a:rPr lang="en-DE" dirty="0">
                <a:solidFill>
                  <a:schemeClr val="tx2">
                    <a:lumMod val="60000"/>
                    <a:lumOff val="40000"/>
                  </a:schemeClr>
                </a:solidFill>
              </a:rPr>
              <a:t>66.23%</a:t>
            </a:r>
            <a:endParaRPr lang="en-GB" dirty="0">
              <a:solidFill>
                <a:schemeClr val="tx2">
                  <a:lumMod val="60000"/>
                  <a:lumOff val="40000"/>
                </a:schemeClr>
              </a:solidFill>
            </a:endParaRPr>
          </a:p>
          <a:p>
            <a:pPr algn="l"/>
            <a:r>
              <a:rPr lang="en-GB" dirty="0">
                <a:solidFill>
                  <a:schemeClr val="tx2">
                    <a:lumMod val="60000"/>
                    <a:lumOff val="40000"/>
                  </a:schemeClr>
                </a:solidFill>
              </a:rPr>
              <a:t>Caffeine = </a:t>
            </a:r>
            <a:r>
              <a:rPr lang="en-DE" dirty="0">
                <a:solidFill>
                  <a:schemeClr val="tx2">
                    <a:lumMod val="60000"/>
                    <a:lumOff val="40000"/>
                  </a:schemeClr>
                </a:solidFill>
              </a:rPr>
              <a:t>66.67%</a:t>
            </a:r>
            <a:endParaRPr lang="en-GB" dirty="0">
              <a:solidFill>
                <a:schemeClr val="tx2">
                  <a:lumMod val="60000"/>
                  <a:lumOff val="40000"/>
                </a:schemeClr>
              </a:solidFill>
            </a:endParaRPr>
          </a:p>
          <a:p>
            <a:pPr algn="l"/>
            <a:r>
              <a:rPr lang="en-GB" b="1" dirty="0">
                <a:solidFill>
                  <a:schemeClr val="tx1"/>
                </a:solidFill>
              </a:rPr>
              <a:t>Cannabis = </a:t>
            </a:r>
            <a:r>
              <a:rPr lang="en-DE" b="1" u="sng" dirty="0">
                <a:solidFill>
                  <a:schemeClr val="tx1"/>
                </a:solidFill>
              </a:rPr>
              <a:t>76.61%</a:t>
            </a:r>
            <a:endParaRPr lang="en-GB" b="1" u="sng" dirty="0">
              <a:solidFill>
                <a:schemeClr val="tx1"/>
              </a:solidFill>
            </a:endParaRPr>
          </a:p>
          <a:p>
            <a:pPr algn="l">
              <a:lnSpc>
                <a:spcPct val="120000"/>
              </a:lnSpc>
            </a:pPr>
            <a:r>
              <a:rPr lang="en-GB" dirty="0">
                <a:solidFill>
                  <a:schemeClr val="tx2">
                    <a:lumMod val="60000"/>
                    <a:lumOff val="40000"/>
                  </a:schemeClr>
                </a:solidFill>
              </a:rPr>
              <a:t>Chocolate = </a:t>
            </a:r>
            <a:r>
              <a:rPr lang="en-DE" dirty="0">
                <a:solidFill>
                  <a:schemeClr val="tx2">
                    <a:lumMod val="60000"/>
                    <a:lumOff val="40000"/>
                  </a:schemeClr>
                </a:solidFill>
              </a:rPr>
              <a:t>71.43%</a:t>
            </a:r>
            <a:endParaRPr lang="en-GB" dirty="0">
              <a:solidFill>
                <a:schemeClr val="tx2">
                  <a:lumMod val="60000"/>
                  <a:lumOff val="40000"/>
                </a:schemeClr>
              </a:solidFill>
            </a:endParaRPr>
          </a:p>
          <a:p>
            <a:pPr algn="l"/>
            <a:r>
              <a:rPr lang="en-GB" dirty="0">
                <a:solidFill>
                  <a:schemeClr val="tx2">
                    <a:lumMod val="60000"/>
                    <a:lumOff val="40000"/>
                  </a:schemeClr>
                </a:solidFill>
              </a:rPr>
              <a:t>Cocaine = </a:t>
            </a:r>
            <a:r>
              <a:rPr lang="en-DE" dirty="0">
                <a:solidFill>
                  <a:schemeClr val="tx2">
                    <a:lumMod val="60000"/>
                    <a:lumOff val="40000"/>
                  </a:schemeClr>
                </a:solidFill>
              </a:rPr>
              <a:t>67.27%</a:t>
            </a:r>
            <a:endParaRPr lang="en-GB" dirty="0">
              <a:solidFill>
                <a:schemeClr val="tx2">
                  <a:lumMod val="60000"/>
                  <a:lumOff val="40000"/>
                </a:schemeClr>
              </a:solidFill>
            </a:endParaRPr>
          </a:p>
          <a:p>
            <a:pPr algn="l"/>
            <a:r>
              <a:rPr lang="en-GB" dirty="0">
                <a:solidFill>
                  <a:schemeClr val="tx2">
                    <a:lumMod val="60000"/>
                    <a:lumOff val="40000"/>
                  </a:schemeClr>
                </a:solidFill>
              </a:rPr>
              <a:t>Crack = </a:t>
            </a:r>
            <a:r>
              <a:rPr lang="en-DE" dirty="0">
                <a:solidFill>
                  <a:schemeClr val="tx2">
                    <a:lumMod val="60000"/>
                    <a:lumOff val="40000"/>
                  </a:schemeClr>
                </a:solidFill>
              </a:rPr>
              <a:t>55.84%</a:t>
            </a:r>
            <a:endParaRPr lang="en-GB" dirty="0">
              <a:solidFill>
                <a:schemeClr val="tx2">
                  <a:lumMod val="60000"/>
                  <a:lumOff val="40000"/>
                </a:schemeClr>
              </a:solidFill>
            </a:endParaRPr>
          </a:p>
          <a:p>
            <a:pPr algn="l"/>
            <a:r>
              <a:rPr lang="en-GB" b="1" dirty="0">
                <a:solidFill>
                  <a:schemeClr val="tx1"/>
                </a:solidFill>
              </a:rPr>
              <a:t>Ecstasy = </a:t>
            </a:r>
            <a:r>
              <a:rPr lang="en-DE" b="1" u="sng" dirty="0">
                <a:solidFill>
                  <a:schemeClr val="tx1"/>
                </a:solidFill>
              </a:rPr>
              <a:t>68.44%</a:t>
            </a:r>
            <a:endParaRPr lang="en-GB" b="1" u="sng" dirty="0">
              <a:solidFill>
                <a:schemeClr val="tx1"/>
              </a:solidFill>
            </a:endParaRPr>
          </a:p>
          <a:p>
            <a:pPr algn="l"/>
            <a:r>
              <a:rPr lang="en-GB" dirty="0">
                <a:solidFill>
                  <a:schemeClr val="tx2">
                    <a:lumMod val="60000"/>
                    <a:lumOff val="40000"/>
                  </a:schemeClr>
                </a:solidFill>
              </a:rPr>
              <a:t>Heroin = </a:t>
            </a:r>
            <a:r>
              <a:rPr lang="en-DE" dirty="0">
                <a:solidFill>
                  <a:schemeClr val="tx2">
                    <a:lumMod val="60000"/>
                    <a:lumOff val="40000"/>
                  </a:schemeClr>
                </a:solidFill>
              </a:rPr>
              <a:t>75.29%</a:t>
            </a:r>
            <a:endParaRPr lang="en-GB" dirty="0">
              <a:solidFill>
                <a:schemeClr val="tx2">
                  <a:lumMod val="60000"/>
                  <a:lumOff val="40000"/>
                </a:schemeClr>
              </a:solidFill>
            </a:endParaRPr>
          </a:p>
          <a:p>
            <a:pPr algn="l"/>
            <a:r>
              <a:rPr lang="en-GB" dirty="0">
                <a:solidFill>
                  <a:schemeClr val="tx2">
                    <a:lumMod val="60000"/>
                    <a:lumOff val="40000"/>
                  </a:schemeClr>
                </a:solidFill>
              </a:rPr>
              <a:t>Ketamine = </a:t>
            </a:r>
            <a:r>
              <a:rPr lang="en-DE" dirty="0">
                <a:solidFill>
                  <a:schemeClr val="tx2">
                    <a:lumMod val="60000"/>
                    <a:lumOff val="40000"/>
                  </a:schemeClr>
                </a:solidFill>
              </a:rPr>
              <a:t>65.71%</a:t>
            </a:r>
            <a:endParaRPr lang="en-GB" dirty="0">
              <a:solidFill>
                <a:schemeClr val="tx2">
                  <a:lumMod val="60000"/>
                  <a:lumOff val="40000"/>
                </a:schemeClr>
              </a:solidFill>
            </a:endParaRPr>
          </a:p>
          <a:p>
            <a:pPr algn="l"/>
            <a:r>
              <a:rPr lang="en-GB" b="1" dirty="0">
                <a:solidFill>
                  <a:schemeClr val="tx1"/>
                </a:solidFill>
              </a:rPr>
              <a:t>Legal highs = </a:t>
            </a:r>
            <a:r>
              <a:rPr lang="de-DE" b="1" u="sng" dirty="0">
                <a:solidFill>
                  <a:schemeClr val="tx1"/>
                </a:solidFill>
              </a:rPr>
              <a:t>76.07%</a:t>
            </a:r>
            <a:endParaRPr lang="en-GB" b="1" u="sng" dirty="0">
              <a:solidFill>
                <a:schemeClr val="tx1"/>
              </a:solidFill>
            </a:endParaRPr>
          </a:p>
          <a:p>
            <a:pPr algn="l"/>
            <a:r>
              <a:rPr lang="en-GB" b="1" dirty="0">
                <a:solidFill>
                  <a:schemeClr val="tx1"/>
                </a:solidFill>
              </a:rPr>
              <a:t>LSD = </a:t>
            </a:r>
            <a:r>
              <a:rPr lang="en-DE" b="1" u="sng" dirty="0">
                <a:solidFill>
                  <a:schemeClr val="tx1"/>
                </a:solidFill>
              </a:rPr>
              <a:t>75.78%</a:t>
            </a:r>
            <a:endParaRPr lang="en-GB" b="1" u="sng" dirty="0">
              <a:solidFill>
                <a:schemeClr val="tx1"/>
              </a:solidFill>
            </a:endParaRPr>
          </a:p>
          <a:p>
            <a:pPr algn="l">
              <a:lnSpc>
                <a:spcPct val="100000"/>
              </a:lnSpc>
            </a:pPr>
            <a:r>
              <a:rPr lang="en-GB" dirty="0">
                <a:solidFill>
                  <a:schemeClr val="tx2">
                    <a:lumMod val="60000"/>
                    <a:lumOff val="40000"/>
                  </a:schemeClr>
                </a:solidFill>
              </a:rPr>
              <a:t>Methadone  = </a:t>
            </a:r>
            <a:r>
              <a:rPr lang="en-DE" dirty="0">
                <a:solidFill>
                  <a:schemeClr val="tx2">
                    <a:lumMod val="60000"/>
                    <a:lumOff val="40000"/>
                  </a:schemeClr>
                </a:solidFill>
              </a:rPr>
              <a:t>70.66%</a:t>
            </a:r>
            <a:endParaRPr lang="en-GB" dirty="0">
              <a:solidFill>
                <a:schemeClr val="tx2">
                  <a:lumMod val="60000"/>
                  <a:lumOff val="40000"/>
                </a:schemeClr>
              </a:solidFill>
            </a:endParaRPr>
          </a:p>
          <a:p>
            <a:pPr algn="l">
              <a:lnSpc>
                <a:spcPct val="100000"/>
              </a:lnSpc>
            </a:pPr>
            <a:r>
              <a:rPr lang="en-GB" dirty="0">
                <a:solidFill>
                  <a:schemeClr val="tx2">
                    <a:lumMod val="60000"/>
                    <a:lumOff val="40000"/>
                  </a:schemeClr>
                </a:solidFill>
              </a:rPr>
              <a:t>Magic mushrooms = </a:t>
            </a:r>
            <a:r>
              <a:rPr lang="en-DE" dirty="0">
                <a:solidFill>
                  <a:schemeClr val="tx2">
                    <a:lumMod val="60000"/>
                    <a:lumOff val="40000"/>
                  </a:schemeClr>
                </a:solidFill>
              </a:rPr>
              <a:t>72.66</a:t>
            </a:r>
            <a:endParaRPr lang="en-GB" dirty="0">
              <a:solidFill>
                <a:schemeClr val="tx2">
                  <a:lumMod val="60000"/>
                  <a:lumOff val="40000"/>
                </a:schemeClr>
              </a:solidFill>
            </a:endParaRPr>
          </a:p>
          <a:p>
            <a:pPr algn="l">
              <a:lnSpc>
                <a:spcPct val="100000"/>
              </a:lnSpc>
            </a:pPr>
            <a:r>
              <a:rPr lang="en-GB" dirty="0">
                <a:solidFill>
                  <a:schemeClr val="tx2">
                    <a:lumMod val="60000"/>
                    <a:lumOff val="40000"/>
                  </a:schemeClr>
                </a:solidFill>
              </a:rPr>
              <a:t>Nicotine = </a:t>
            </a:r>
            <a:r>
              <a:rPr lang="en-DE" dirty="0">
                <a:solidFill>
                  <a:schemeClr val="tx2">
                    <a:lumMod val="60000"/>
                    <a:lumOff val="40000"/>
                  </a:schemeClr>
                </a:solidFill>
              </a:rPr>
              <a:t>62.65%</a:t>
            </a:r>
            <a:endParaRPr lang="en-GB" dirty="0">
              <a:solidFill>
                <a:schemeClr val="tx2">
                  <a:lumMod val="60000"/>
                  <a:lumOff val="40000"/>
                </a:schemeClr>
              </a:solidFill>
            </a:endParaRPr>
          </a:p>
          <a:p>
            <a:pPr algn="l">
              <a:lnSpc>
                <a:spcPct val="100000"/>
              </a:lnSpc>
            </a:pPr>
            <a:r>
              <a:rPr lang="en-GB" dirty="0">
                <a:solidFill>
                  <a:schemeClr val="tx2">
                    <a:lumMod val="60000"/>
                    <a:lumOff val="40000"/>
                  </a:schemeClr>
                </a:solidFill>
              </a:rPr>
              <a:t>VSA = </a:t>
            </a:r>
            <a:r>
              <a:rPr lang="en-DE" dirty="0">
                <a:solidFill>
                  <a:schemeClr val="tx2">
                    <a:lumMod val="60000"/>
                    <a:lumOff val="40000"/>
                  </a:schemeClr>
                </a:solidFill>
              </a:rPr>
              <a:t>71.74%</a:t>
            </a:r>
            <a:endParaRPr lang="en-GB" dirty="0">
              <a:solidFill>
                <a:schemeClr val="tx2">
                  <a:lumMod val="60000"/>
                  <a:lumOff val="40000"/>
                </a:schemeClr>
              </a:solidFill>
            </a:endParaRPr>
          </a:p>
          <a:p>
            <a:pPr algn="l"/>
            <a:r>
              <a:rPr lang="en-DE" dirty="0">
                <a:solidFill>
                  <a:schemeClr val="tx2">
                    <a:lumMod val="60000"/>
                    <a:lumOff val="40000"/>
                  </a:schemeClr>
                </a:solidFill>
              </a:rPr>
              <a:t>Semeron (Fictisious) </a:t>
            </a:r>
            <a:r>
              <a:rPr lang="en-DE" dirty="0">
                <a:solidFill>
                  <a:schemeClr val="tx1"/>
                </a:solidFill>
              </a:rPr>
              <a:t>= </a:t>
            </a:r>
            <a:r>
              <a:rPr lang="en-DE" dirty="0"/>
              <a:t>64.89%</a:t>
            </a:r>
          </a:p>
        </p:txBody>
      </p:sp>
    </p:spTree>
    <p:extLst>
      <p:ext uri="{BB962C8B-B14F-4D97-AF65-F5344CB8AC3E}">
        <p14:creationId xmlns:p14="http://schemas.microsoft.com/office/powerpoint/2010/main" val="398101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66A9-3A5C-FD4D-A416-73111C4322D5}"/>
              </a:ext>
            </a:extLst>
          </p:cNvPr>
          <p:cNvSpPr>
            <a:spLocks noGrp="1"/>
          </p:cNvSpPr>
          <p:nvPr>
            <p:ph type="title"/>
          </p:nvPr>
        </p:nvSpPr>
        <p:spPr/>
        <p:txBody>
          <a:bodyPr/>
          <a:lstStyle/>
          <a:p>
            <a:r>
              <a:rPr lang="en-GB" dirty="0"/>
              <a:t>E</a:t>
            </a:r>
            <a:r>
              <a:rPr lang="en-DE" dirty="0"/>
              <a:t>cstasy: important features</a:t>
            </a:r>
          </a:p>
        </p:txBody>
      </p:sp>
      <p:pic>
        <p:nvPicPr>
          <p:cNvPr id="7" name="Picture 6" descr="Chart&#10;&#10;Description automatically generated with low confidence">
            <a:extLst>
              <a:ext uri="{FF2B5EF4-FFF2-40B4-BE49-F238E27FC236}">
                <a16:creationId xmlns:a16="http://schemas.microsoft.com/office/drawing/2014/main" id="{5600A14D-DB52-0A40-A8C1-C34924FC9616}"/>
              </a:ext>
            </a:extLst>
          </p:cNvPr>
          <p:cNvPicPr>
            <a:picLocks noChangeAspect="1"/>
          </p:cNvPicPr>
          <p:nvPr/>
        </p:nvPicPr>
        <p:blipFill>
          <a:blip r:embed="rId2"/>
          <a:stretch>
            <a:fillRect/>
          </a:stretch>
        </p:blipFill>
        <p:spPr>
          <a:xfrm>
            <a:off x="1775793" y="2202442"/>
            <a:ext cx="8640414" cy="4616450"/>
          </a:xfrm>
          <a:prstGeom prst="rect">
            <a:avLst/>
          </a:prstGeom>
        </p:spPr>
      </p:pic>
    </p:spTree>
    <p:extLst>
      <p:ext uri="{BB962C8B-B14F-4D97-AF65-F5344CB8AC3E}">
        <p14:creationId xmlns:p14="http://schemas.microsoft.com/office/powerpoint/2010/main" val="81186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66A9-3A5C-FD4D-A416-73111C4322D5}"/>
              </a:ext>
            </a:extLst>
          </p:cNvPr>
          <p:cNvSpPr>
            <a:spLocks noGrp="1"/>
          </p:cNvSpPr>
          <p:nvPr>
            <p:ph type="title"/>
          </p:nvPr>
        </p:nvSpPr>
        <p:spPr/>
        <p:txBody>
          <a:bodyPr/>
          <a:lstStyle/>
          <a:p>
            <a:r>
              <a:rPr lang="de-DE" dirty="0"/>
              <a:t>Cannabis</a:t>
            </a:r>
            <a:r>
              <a:rPr lang="en-DE" dirty="0"/>
              <a:t>: important features</a:t>
            </a:r>
          </a:p>
        </p:txBody>
      </p:sp>
      <p:pic>
        <p:nvPicPr>
          <p:cNvPr id="6" name="Picture 5" descr="A picture containing chart&#10;&#10;Description automatically generated">
            <a:extLst>
              <a:ext uri="{FF2B5EF4-FFF2-40B4-BE49-F238E27FC236}">
                <a16:creationId xmlns:a16="http://schemas.microsoft.com/office/drawing/2014/main" id="{B8086A99-8BB1-DB4A-81A3-217780284F02}"/>
              </a:ext>
            </a:extLst>
          </p:cNvPr>
          <p:cNvPicPr>
            <a:picLocks noChangeAspect="1"/>
          </p:cNvPicPr>
          <p:nvPr/>
        </p:nvPicPr>
        <p:blipFill>
          <a:blip r:embed="rId2"/>
          <a:stretch>
            <a:fillRect/>
          </a:stretch>
        </p:blipFill>
        <p:spPr>
          <a:xfrm>
            <a:off x="1677044" y="2241549"/>
            <a:ext cx="8837911" cy="4616451"/>
          </a:xfrm>
          <a:prstGeom prst="rect">
            <a:avLst/>
          </a:prstGeom>
        </p:spPr>
      </p:pic>
    </p:spTree>
    <p:extLst>
      <p:ext uri="{BB962C8B-B14F-4D97-AF65-F5344CB8AC3E}">
        <p14:creationId xmlns:p14="http://schemas.microsoft.com/office/powerpoint/2010/main" val="228363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66A9-3A5C-FD4D-A416-73111C4322D5}"/>
              </a:ext>
            </a:extLst>
          </p:cNvPr>
          <p:cNvSpPr>
            <a:spLocks noGrp="1"/>
          </p:cNvSpPr>
          <p:nvPr>
            <p:ph type="title"/>
          </p:nvPr>
        </p:nvSpPr>
        <p:spPr/>
        <p:txBody>
          <a:bodyPr/>
          <a:lstStyle/>
          <a:p>
            <a:r>
              <a:rPr lang="en-GB" dirty="0" err="1"/>
              <a:t>lsd</a:t>
            </a:r>
            <a:r>
              <a:rPr lang="en-DE" dirty="0"/>
              <a:t>: important features</a:t>
            </a:r>
          </a:p>
        </p:txBody>
      </p:sp>
      <p:pic>
        <p:nvPicPr>
          <p:cNvPr id="6" name="Picture 5" descr="Chart&#10;&#10;Description automatically generated with low confidence">
            <a:extLst>
              <a:ext uri="{FF2B5EF4-FFF2-40B4-BE49-F238E27FC236}">
                <a16:creationId xmlns:a16="http://schemas.microsoft.com/office/drawing/2014/main" id="{804A4A81-0DF8-4642-A775-9CFBF7744F08}"/>
              </a:ext>
            </a:extLst>
          </p:cNvPr>
          <p:cNvPicPr>
            <a:picLocks noChangeAspect="1"/>
          </p:cNvPicPr>
          <p:nvPr/>
        </p:nvPicPr>
        <p:blipFill>
          <a:blip r:embed="rId2"/>
          <a:stretch>
            <a:fillRect/>
          </a:stretch>
        </p:blipFill>
        <p:spPr>
          <a:xfrm>
            <a:off x="1985631" y="2241550"/>
            <a:ext cx="8220737" cy="4616450"/>
          </a:xfrm>
          <a:prstGeom prst="rect">
            <a:avLst/>
          </a:prstGeom>
        </p:spPr>
      </p:pic>
    </p:spTree>
    <p:extLst>
      <p:ext uri="{BB962C8B-B14F-4D97-AF65-F5344CB8AC3E}">
        <p14:creationId xmlns:p14="http://schemas.microsoft.com/office/powerpoint/2010/main" val="191634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66A9-3A5C-FD4D-A416-73111C4322D5}"/>
              </a:ext>
            </a:extLst>
          </p:cNvPr>
          <p:cNvSpPr>
            <a:spLocks noGrp="1"/>
          </p:cNvSpPr>
          <p:nvPr>
            <p:ph type="title"/>
          </p:nvPr>
        </p:nvSpPr>
        <p:spPr/>
        <p:txBody>
          <a:bodyPr/>
          <a:lstStyle/>
          <a:p>
            <a:r>
              <a:rPr lang="en-GB" dirty="0"/>
              <a:t>Legal high</a:t>
            </a:r>
            <a:r>
              <a:rPr lang="en-DE" dirty="0"/>
              <a:t>: important features</a:t>
            </a:r>
          </a:p>
        </p:txBody>
      </p:sp>
      <p:pic>
        <p:nvPicPr>
          <p:cNvPr id="4" name="Picture 3">
            <a:extLst>
              <a:ext uri="{FF2B5EF4-FFF2-40B4-BE49-F238E27FC236}">
                <a16:creationId xmlns:a16="http://schemas.microsoft.com/office/drawing/2014/main" id="{8680757D-DA04-BC4A-A4AC-ED944D0A6322}"/>
              </a:ext>
            </a:extLst>
          </p:cNvPr>
          <p:cNvPicPr>
            <a:picLocks noChangeAspect="1"/>
          </p:cNvPicPr>
          <p:nvPr/>
        </p:nvPicPr>
        <p:blipFill>
          <a:blip r:embed="rId2"/>
          <a:stretch>
            <a:fillRect/>
          </a:stretch>
        </p:blipFill>
        <p:spPr>
          <a:xfrm>
            <a:off x="1837510" y="2241550"/>
            <a:ext cx="8516980" cy="4616450"/>
          </a:xfrm>
          <a:prstGeom prst="rect">
            <a:avLst/>
          </a:prstGeom>
        </p:spPr>
      </p:pic>
    </p:spTree>
    <p:extLst>
      <p:ext uri="{BB962C8B-B14F-4D97-AF65-F5344CB8AC3E}">
        <p14:creationId xmlns:p14="http://schemas.microsoft.com/office/powerpoint/2010/main" val="144729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C2D2-1F43-B54B-AF37-54183AA0FE76}"/>
              </a:ext>
            </a:extLst>
          </p:cNvPr>
          <p:cNvSpPr>
            <a:spLocks noGrp="1"/>
          </p:cNvSpPr>
          <p:nvPr>
            <p:ph type="title"/>
          </p:nvPr>
        </p:nvSpPr>
        <p:spPr/>
        <p:txBody>
          <a:bodyPr/>
          <a:lstStyle/>
          <a:p>
            <a:r>
              <a:rPr lang="en-GB" dirty="0"/>
              <a:t>I</a:t>
            </a:r>
            <a:r>
              <a:rPr lang="en-DE" dirty="0"/>
              <a:t>mportant features</a:t>
            </a:r>
          </a:p>
        </p:txBody>
      </p:sp>
      <p:sp>
        <p:nvSpPr>
          <p:cNvPr id="3" name="Text Placeholder 2">
            <a:extLst>
              <a:ext uri="{FF2B5EF4-FFF2-40B4-BE49-F238E27FC236}">
                <a16:creationId xmlns:a16="http://schemas.microsoft.com/office/drawing/2014/main" id="{D34DEAE6-E344-1F46-BCCC-67FB11283FE1}"/>
              </a:ext>
            </a:extLst>
          </p:cNvPr>
          <p:cNvSpPr>
            <a:spLocks noGrp="1"/>
          </p:cNvSpPr>
          <p:nvPr>
            <p:ph type="body" idx="1"/>
          </p:nvPr>
        </p:nvSpPr>
        <p:spPr/>
        <p:txBody>
          <a:bodyPr/>
          <a:lstStyle/>
          <a:p>
            <a:r>
              <a:rPr lang="en-GB" b="1" dirty="0"/>
              <a:t>Ecstasy</a:t>
            </a:r>
            <a:endParaRPr lang="en-GB" b="1" u="sng" dirty="0"/>
          </a:p>
        </p:txBody>
      </p:sp>
      <p:sp>
        <p:nvSpPr>
          <p:cNvPr id="4" name="Text Placeholder 3">
            <a:extLst>
              <a:ext uri="{FF2B5EF4-FFF2-40B4-BE49-F238E27FC236}">
                <a16:creationId xmlns:a16="http://schemas.microsoft.com/office/drawing/2014/main" id="{F5034417-2E24-CD42-AC05-83E0BD7DCB47}"/>
              </a:ext>
            </a:extLst>
          </p:cNvPr>
          <p:cNvSpPr>
            <a:spLocks noGrp="1"/>
          </p:cNvSpPr>
          <p:nvPr>
            <p:ph type="body" sz="half" idx="15"/>
          </p:nvPr>
        </p:nvSpPr>
        <p:spPr>
          <a:xfrm>
            <a:off x="685799" y="2904565"/>
            <a:ext cx="2557273" cy="3314132"/>
          </a:xfrm>
        </p:spPr>
        <p:txBody>
          <a:bodyPr/>
          <a:lstStyle/>
          <a:p>
            <a:r>
              <a:rPr lang="en-DE" u="sng" dirty="0">
                <a:highlight>
                  <a:srgbClr val="00FF00"/>
                </a:highlight>
              </a:rPr>
              <a:t>+ Openness</a:t>
            </a:r>
          </a:p>
          <a:p>
            <a:r>
              <a:rPr lang="en-DE" dirty="0">
                <a:highlight>
                  <a:srgbClr val="00FF00"/>
                </a:highlight>
              </a:rPr>
              <a:t>+ Nurotic </a:t>
            </a:r>
          </a:p>
          <a:p>
            <a:r>
              <a:rPr lang="en-DE" dirty="0">
                <a:highlight>
                  <a:srgbClr val="00FFFF"/>
                </a:highlight>
              </a:rPr>
              <a:t>- Agreeableness</a:t>
            </a:r>
          </a:p>
          <a:p>
            <a:r>
              <a:rPr lang="en-DE" dirty="0">
                <a:highlight>
                  <a:srgbClr val="00FF00"/>
                </a:highlight>
              </a:rPr>
              <a:t>+ Sensation Seeking</a:t>
            </a:r>
          </a:p>
          <a:p>
            <a:r>
              <a:rPr lang="en-DE" dirty="0">
                <a:highlight>
                  <a:srgbClr val="00FFFF"/>
                </a:highlight>
              </a:rPr>
              <a:t>- Extraversion</a:t>
            </a:r>
          </a:p>
          <a:p>
            <a:r>
              <a:rPr lang="en-DE" dirty="0">
                <a:highlight>
                  <a:srgbClr val="00FF00"/>
                </a:highlight>
              </a:rPr>
              <a:t>+ Impulsive </a:t>
            </a:r>
          </a:p>
          <a:p>
            <a:r>
              <a:rPr lang="en-GB" dirty="0">
                <a:highlight>
                  <a:srgbClr val="00FFFF"/>
                </a:highlight>
              </a:rPr>
              <a:t>- C</a:t>
            </a:r>
            <a:r>
              <a:rPr lang="en-DE" dirty="0">
                <a:highlight>
                  <a:srgbClr val="00FFFF"/>
                </a:highlight>
              </a:rPr>
              <a:t>ontientiousness </a:t>
            </a:r>
          </a:p>
          <a:p>
            <a:endParaRPr lang="en-DE" dirty="0"/>
          </a:p>
        </p:txBody>
      </p:sp>
      <p:sp>
        <p:nvSpPr>
          <p:cNvPr id="5" name="Text Placeholder 4">
            <a:extLst>
              <a:ext uri="{FF2B5EF4-FFF2-40B4-BE49-F238E27FC236}">
                <a16:creationId xmlns:a16="http://schemas.microsoft.com/office/drawing/2014/main" id="{BD3F604D-2DA1-0944-90F8-A89064F0F186}"/>
              </a:ext>
            </a:extLst>
          </p:cNvPr>
          <p:cNvSpPr>
            <a:spLocks noGrp="1"/>
          </p:cNvSpPr>
          <p:nvPr>
            <p:ph type="body" sz="quarter" idx="3"/>
          </p:nvPr>
        </p:nvSpPr>
        <p:spPr>
          <a:xfrm>
            <a:off x="3515360" y="2201333"/>
            <a:ext cx="3456432" cy="626534"/>
          </a:xfrm>
        </p:spPr>
        <p:txBody>
          <a:bodyPr/>
          <a:lstStyle/>
          <a:p>
            <a:r>
              <a:rPr lang="en-GB" b="1" u="sng" dirty="0"/>
              <a:t>Cannabis</a:t>
            </a:r>
          </a:p>
        </p:txBody>
      </p:sp>
      <p:sp>
        <p:nvSpPr>
          <p:cNvPr id="6" name="Text Placeholder 5">
            <a:extLst>
              <a:ext uri="{FF2B5EF4-FFF2-40B4-BE49-F238E27FC236}">
                <a16:creationId xmlns:a16="http://schemas.microsoft.com/office/drawing/2014/main" id="{FA7C1A15-27E9-BE49-8963-4DF464235BA9}"/>
              </a:ext>
            </a:extLst>
          </p:cNvPr>
          <p:cNvSpPr>
            <a:spLocks noGrp="1"/>
          </p:cNvSpPr>
          <p:nvPr>
            <p:ph type="body" sz="half" idx="16"/>
          </p:nvPr>
        </p:nvSpPr>
        <p:spPr>
          <a:xfrm>
            <a:off x="3513418" y="2904067"/>
            <a:ext cx="2557273" cy="3314618"/>
          </a:xfrm>
        </p:spPr>
        <p:txBody>
          <a:bodyPr/>
          <a:lstStyle/>
          <a:p>
            <a:r>
              <a:rPr lang="en-GB" dirty="0">
                <a:highlight>
                  <a:srgbClr val="00FFFF"/>
                </a:highlight>
              </a:rPr>
              <a:t>- C</a:t>
            </a:r>
            <a:r>
              <a:rPr lang="en-DE" dirty="0">
                <a:highlight>
                  <a:srgbClr val="00FFFF"/>
                </a:highlight>
              </a:rPr>
              <a:t>ontientiousness </a:t>
            </a:r>
          </a:p>
          <a:p>
            <a:r>
              <a:rPr lang="en-DE" dirty="0">
                <a:highlight>
                  <a:srgbClr val="00FF00"/>
                </a:highlight>
              </a:rPr>
              <a:t>+ Sensation Seeking</a:t>
            </a:r>
          </a:p>
          <a:p>
            <a:r>
              <a:rPr lang="en-DE" u="sng" dirty="0">
                <a:highlight>
                  <a:srgbClr val="00FF00"/>
                </a:highlight>
              </a:rPr>
              <a:t>+ Openness</a:t>
            </a:r>
          </a:p>
          <a:p>
            <a:r>
              <a:rPr lang="en-DE" dirty="0">
                <a:highlight>
                  <a:srgbClr val="00FFFF"/>
                </a:highlight>
              </a:rPr>
              <a:t>- Extraversion</a:t>
            </a:r>
          </a:p>
          <a:p>
            <a:r>
              <a:rPr lang="en-DE" dirty="0">
                <a:highlight>
                  <a:srgbClr val="00FF00"/>
                </a:highlight>
              </a:rPr>
              <a:t>+ Nurotic </a:t>
            </a:r>
          </a:p>
          <a:p>
            <a:r>
              <a:rPr lang="en-DE" dirty="0">
                <a:highlight>
                  <a:srgbClr val="00FFFF"/>
                </a:highlight>
              </a:rPr>
              <a:t>- Agreeableness</a:t>
            </a:r>
          </a:p>
          <a:p>
            <a:r>
              <a:rPr lang="en-DE" dirty="0">
                <a:highlight>
                  <a:srgbClr val="00FF00"/>
                </a:highlight>
              </a:rPr>
              <a:t>+ Impulsive </a:t>
            </a:r>
          </a:p>
          <a:p>
            <a:endParaRPr lang="en-DE" dirty="0"/>
          </a:p>
        </p:txBody>
      </p:sp>
      <p:sp>
        <p:nvSpPr>
          <p:cNvPr id="7" name="Text Placeholder 6">
            <a:extLst>
              <a:ext uri="{FF2B5EF4-FFF2-40B4-BE49-F238E27FC236}">
                <a16:creationId xmlns:a16="http://schemas.microsoft.com/office/drawing/2014/main" id="{6BCDB401-1509-6341-84C0-D5578AD366F4}"/>
              </a:ext>
            </a:extLst>
          </p:cNvPr>
          <p:cNvSpPr>
            <a:spLocks noGrp="1"/>
          </p:cNvSpPr>
          <p:nvPr>
            <p:ph type="body" sz="quarter" idx="13"/>
          </p:nvPr>
        </p:nvSpPr>
        <p:spPr>
          <a:xfrm>
            <a:off x="6405880" y="2192866"/>
            <a:ext cx="3213608" cy="626534"/>
          </a:xfrm>
        </p:spPr>
        <p:txBody>
          <a:bodyPr/>
          <a:lstStyle/>
          <a:p>
            <a:r>
              <a:rPr lang="en-GB" b="1" u="sng" dirty="0"/>
              <a:t>LSD</a:t>
            </a:r>
          </a:p>
        </p:txBody>
      </p:sp>
      <p:sp>
        <p:nvSpPr>
          <p:cNvPr id="8" name="Text Placeholder 7">
            <a:extLst>
              <a:ext uri="{FF2B5EF4-FFF2-40B4-BE49-F238E27FC236}">
                <a16:creationId xmlns:a16="http://schemas.microsoft.com/office/drawing/2014/main" id="{323EC192-2D3E-A840-A56B-EB45EEDB5BC7}"/>
              </a:ext>
            </a:extLst>
          </p:cNvPr>
          <p:cNvSpPr>
            <a:spLocks noGrp="1"/>
          </p:cNvSpPr>
          <p:nvPr>
            <p:ph type="body" sz="half" idx="17"/>
          </p:nvPr>
        </p:nvSpPr>
        <p:spPr>
          <a:xfrm>
            <a:off x="6405881" y="2904565"/>
            <a:ext cx="2377617" cy="3314132"/>
          </a:xfrm>
        </p:spPr>
        <p:txBody>
          <a:bodyPr/>
          <a:lstStyle/>
          <a:p>
            <a:r>
              <a:rPr lang="en-DE" u="sng" dirty="0">
                <a:highlight>
                  <a:srgbClr val="00FF00"/>
                </a:highlight>
              </a:rPr>
              <a:t>+ Openness</a:t>
            </a:r>
          </a:p>
          <a:p>
            <a:r>
              <a:rPr lang="en-GB" dirty="0">
                <a:highlight>
                  <a:srgbClr val="00FFFF"/>
                </a:highlight>
              </a:rPr>
              <a:t>- C</a:t>
            </a:r>
            <a:r>
              <a:rPr lang="en-DE" dirty="0">
                <a:highlight>
                  <a:srgbClr val="00FFFF"/>
                </a:highlight>
              </a:rPr>
              <a:t>ontientiousness </a:t>
            </a:r>
          </a:p>
          <a:p>
            <a:r>
              <a:rPr lang="en-DE" dirty="0">
                <a:highlight>
                  <a:srgbClr val="FF00FF"/>
                </a:highlight>
              </a:rPr>
              <a:t>+ Extraversion</a:t>
            </a:r>
          </a:p>
          <a:p>
            <a:r>
              <a:rPr lang="en-DE" dirty="0">
                <a:highlight>
                  <a:srgbClr val="00FFFF"/>
                </a:highlight>
              </a:rPr>
              <a:t>- Agreeableness</a:t>
            </a:r>
          </a:p>
          <a:p>
            <a:r>
              <a:rPr lang="en-DE" dirty="0">
                <a:highlight>
                  <a:srgbClr val="00FF00"/>
                </a:highlight>
              </a:rPr>
              <a:t>+ Nurotic </a:t>
            </a:r>
          </a:p>
          <a:p>
            <a:r>
              <a:rPr lang="en-DE" dirty="0">
                <a:highlight>
                  <a:srgbClr val="00FF00"/>
                </a:highlight>
              </a:rPr>
              <a:t>+ Sensation Seeking</a:t>
            </a:r>
          </a:p>
          <a:p>
            <a:r>
              <a:rPr lang="en-DE" dirty="0">
                <a:highlight>
                  <a:srgbClr val="00FF00"/>
                </a:highlight>
              </a:rPr>
              <a:t>+ Impulsive </a:t>
            </a:r>
          </a:p>
          <a:p>
            <a:endParaRPr lang="en-DE" dirty="0"/>
          </a:p>
        </p:txBody>
      </p:sp>
      <p:sp>
        <p:nvSpPr>
          <p:cNvPr id="9" name="TextBox 8">
            <a:extLst>
              <a:ext uri="{FF2B5EF4-FFF2-40B4-BE49-F238E27FC236}">
                <a16:creationId xmlns:a16="http://schemas.microsoft.com/office/drawing/2014/main" id="{A0FBF68B-AB51-8C49-A2D3-79403552AADC}"/>
              </a:ext>
            </a:extLst>
          </p:cNvPr>
          <p:cNvSpPr txBox="1"/>
          <p:nvPr/>
        </p:nvSpPr>
        <p:spPr>
          <a:xfrm>
            <a:off x="5953369" y="1823534"/>
            <a:ext cx="4196862" cy="369332"/>
          </a:xfrm>
          <a:prstGeom prst="rect">
            <a:avLst/>
          </a:prstGeom>
          <a:noFill/>
        </p:spPr>
        <p:txBody>
          <a:bodyPr wrap="square" rtlCol="0">
            <a:spAutoFit/>
          </a:bodyPr>
          <a:lstStyle/>
          <a:p>
            <a:r>
              <a:rPr lang="en-GB" dirty="0"/>
              <a:t>**B</a:t>
            </a:r>
            <a:r>
              <a:rPr lang="en-DE" dirty="0"/>
              <a:t>ased on F1 scores</a:t>
            </a:r>
          </a:p>
        </p:txBody>
      </p:sp>
      <p:sp>
        <p:nvSpPr>
          <p:cNvPr id="10" name="Text Placeholder 4">
            <a:extLst>
              <a:ext uri="{FF2B5EF4-FFF2-40B4-BE49-F238E27FC236}">
                <a16:creationId xmlns:a16="http://schemas.microsoft.com/office/drawing/2014/main" id="{E849A562-4BA1-0D4A-A059-E6B0C1081E62}"/>
              </a:ext>
            </a:extLst>
          </p:cNvPr>
          <p:cNvSpPr txBox="1">
            <a:spLocks/>
          </p:cNvSpPr>
          <p:nvPr/>
        </p:nvSpPr>
        <p:spPr>
          <a:xfrm>
            <a:off x="9053576" y="2192866"/>
            <a:ext cx="3456432" cy="62653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b="1" u="sng" dirty="0"/>
              <a:t>Legal high</a:t>
            </a:r>
          </a:p>
        </p:txBody>
      </p:sp>
      <p:sp>
        <p:nvSpPr>
          <p:cNvPr id="11" name="Text Placeholder 5">
            <a:extLst>
              <a:ext uri="{FF2B5EF4-FFF2-40B4-BE49-F238E27FC236}">
                <a16:creationId xmlns:a16="http://schemas.microsoft.com/office/drawing/2014/main" id="{0965B890-66F2-9040-B54C-CDCE240514F5}"/>
              </a:ext>
            </a:extLst>
          </p:cNvPr>
          <p:cNvSpPr txBox="1">
            <a:spLocks/>
          </p:cNvSpPr>
          <p:nvPr/>
        </p:nvSpPr>
        <p:spPr>
          <a:xfrm>
            <a:off x="9323833" y="2889165"/>
            <a:ext cx="2557273" cy="331461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r>
              <a:rPr lang="en-DE" dirty="0">
                <a:highlight>
                  <a:srgbClr val="00FFFF"/>
                </a:highlight>
              </a:rPr>
              <a:t>- Agreeableness</a:t>
            </a:r>
          </a:p>
          <a:p>
            <a:r>
              <a:rPr lang="en-DE" u="sng" dirty="0">
                <a:highlight>
                  <a:srgbClr val="00FF00"/>
                </a:highlight>
              </a:rPr>
              <a:t>+ Openness</a:t>
            </a:r>
          </a:p>
          <a:p>
            <a:r>
              <a:rPr lang="en-DE" dirty="0">
                <a:highlight>
                  <a:srgbClr val="00FF00"/>
                </a:highlight>
              </a:rPr>
              <a:t>+ Sensation Seeking</a:t>
            </a:r>
          </a:p>
          <a:p>
            <a:r>
              <a:rPr lang="en-GB" dirty="0">
                <a:highlight>
                  <a:srgbClr val="00FFFF"/>
                </a:highlight>
              </a:rPr>
              <a:t>- C</a:t>
            </a:r>
            <a:r>
              <a:rPr lang="en-DE" dirty="0">
                <a:highlight>
                  <a:srgbClr val="00FFFF"/>
                </a:highlight>
              </a:rPr>
              <a:t>ontientiousness </a:t>
            </a:r>
          </a:p>
          <a:p>
            <a:r>
              <a:rPr lang="en-DE" dirty="0">
                <a:highlight>
                  <a:srgbClr val="00FF00"/>
                </a:highlight>
              </a:rPr>
              <a:t>+ Nurotic</a:t>
            </a:r>
          </a:p>
          <a:p>
            <a:r>
              <a:rPr lang="en-DE" dirty="0">
                <a:highlight>
                  <a:srgbClr val="00FFFF"/>
                </a:highlight>
              </a:rPr>
              <a:t>- Extraversion</a:t>
            </a:r>
          </a:p>
          <a:p>
            <a:r>
              <a:rPr lang="en-DE" dirty="0">
                <a:highlight>
                  <a:srgbClr val="00FF00"/>
                </a:highlight>
              </a:rPr>
              <a:t>+ Impulsive </a:t>
            </a:r>
          </a:p>
          <a:p>
            <a:endParaRPr lang="en-DE" dirty="0"/>
          </a:p>
        </p:txBody>
      </p:sp>
    </p:spTree>
    <p:extLst>
      <p:ext uri="{BB962C8B-B14F-4D97-AF65-F5344CB8AC3E}">
        <p14:creationId xmlns:p14="http://schemas.microsoft.com/office/powerpoint/2010/main" val="42073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B3F7-AD3E-A74D-B009-659918ECD873}"/>
              </a:ext>
            </a:extLst>
          </p:cNvPr>
          <p:cNvSpPr>
            <a:spLocks noGrp="1"/>
          </p:cNvSpPr>
          <p:nvPr>
            <p:ph type="ctrTitle"/>
          </p:nvPr>
        </p:nvSpPr>
        <p:spPr>
          <a:xfrm>
            <a:off x="597877" y="1803405"/>
            <a:ext cx="10879015" cy="1825096"/>
          </a:xfrm>
        </p:spPr>
        <p:txBody>
          <a:bodyPr/>
          <a:lstStyle/>
          <a:p>
            <a:pPr algn="ctr"/>
            <a:r>
              <a:rPr lang="en-DE" dirty="0"/>
              <a:t>PERSONALITIES &amp; drug use</a:t>
            </a:r>
          </a:p>
        </p:txBody>
      </p:sp>
      <p:sp>
        <p:nvSpPr>
          <p:cNvPr id="3" name="Subtitle 2">
            <a:extLst>
              <a:ext uri="{FF2B5EF4-FFF2-40B4-BE49-F238E27FC236}">
                <a16:creationId xmlns:a16="http://schemas.microsoft.com/office/drawing/2014/main" id="{3B85044F-6309-6F42-85D2-FAF7CECC4060}"/>
              </a:ext>
            </a:extLst>
          </p:cNvPr>
          <p:cNvSpPr>
            <a:spLocks noGrp="1"/>
          </p:cNvSpPr>
          <p:nvPr>
            <p:ph type="subTitle" idx="1"/>
          </p:nvPr>
        </p:nvSpPr>
        <p:spPr/>
        <p:txBody>
          <a:bodyPr/>
          <a:lstStyle/>
          <a:p>
            <a:r>
              <a:rPr lang="en-GB" dirty="0"/>
              <a:t>Finding of our EDA</a:t>
            </a:r>
            <a:endParaRPr lang="en-DE" dirty="0"/>
          </a:p>
        </p:txBody>
      </p:sp>
      <p:sp>
        <p:nvSpPr>
          <p:cNvPr id="4" name="TextBox 3">
            <a:extLst>
              <a:ext uri="{FF2B5EF4-FFF2-40B4-BE49-F238E27FC236}">
                <a16:creationId xmlns:a16="http://schemas.microsoft.com/office/drawing/2014/main" id="{E7B10A32-535A-4C4F-9F9F-8E2ACEAA6A78}"/>
              </a:ext>
            </a:extLst>
          </p:cNvPr>
          <p:cNvSpPr txBox="1"/>
          <p:nvPr/>
        </p:nvSpPr>
        <p:spPr>
          <a:xfrm>
            <a:off x="9267568" y="6488668"/>
            <a:ext cx="4114800" cy="369332"/>
          </a:xfrm>
          <a:prstGeom prst="rect">
            <a:avLst/>
          </a:prstGeom>
          <a:noFill/>
        </p:spPr>
        <p:txBody>
          <a:bodyPr wrap="square" rtlCol="0">
            <a:spAutoFit/>
          </a:bodyPr>
          <a:lstStyle/>
          <a:p>
            <a:r>
              <a:rPr lang="en-GB" dirty="0"/>
              <a:t>Ratnakar and Luke</a:t>
            </a:r>
            <a:endParaRPr lang="en-DE" dirty="0"/>
          </a:p>
        </p:txBody>
      </p:sp>
    </p:spTree>
    <p:extLst>
      <p:ext uri="{BB962C8B-B14F-4D97-AF65-F5344CB8AC3E}">
        <p14:creationId xmlns:p14="http://schemas.microsoft.com/office/powerpoint/2010/main" val="505775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A6A9F2-1748-A040-AF70-60EDCBD84EF3}"/>
              </a:ext>
            </a:extLst>
          </p:cNvPr>
          <p:cNvSpPr>
            <a:spLocks noGrp="1"/>
          </p:cNvSpPr>
          <p:nvPr>
            <p:ph type="title"/>
          </p:nvPr>
        </p:nvSpPr>
        <p:spPr/>
        <p:txBody>
          <a:bodyPr/>
          <a:lstStyle/>
          <a:p>
            <a:r>
              <a:rPr lang="en-DE" dirty="0"/>
              <a:t>example results: Ecstasy</a:t>
            </a:r>
          </a:p>
        </p:txBody>
      </p:sp>
      <p:sp>
        <p:nvSpPr>
          <p:cNvPr id="10" name="Text Placeholder 9">
            <a:extLst>
              <a:ext uri="{FF2B5EF4-FFF2-40B4-BE49-F238E27FC236}">
                <a16:creationId xmlns:a16="http://schemas.microsoft.com/office/drawing/2014/main" id="{6FA4F41F-8FEB-2D43-8780-BE1171F53726}"/>
              </a:ext>
            </a:extLst>
          </p:cNvPr>
          <p:cNvSpPr>
            <a:spLocks noGrp="1"/>
          </p:cNvSpPr>
          <p:nvPr>
            <p:ph type="body" idx="1"/>
          </p:nvPr>
        </p:nvSpPr>
        <p:spPr/>
        <p:txBody>
          <a:bodyPr/>
          <a:lstStyle/>
          <a:p>
            <a:r>
              <a:rPr lang="en-GB" dirty="0"/>
              <a:t>P</a:t>
            </a:r>
            <a:r>
              <a:rPr lang="en-DE" dirty="0"/>
              <a:t>redicted non-using</a:t>
            </a:r>
          </a:p>
        </p:txBody>
      </p:sp>
      <p:sp>
        <p:nvSpPr>
          <p:cNvPr id="12" name="Text Placeholder 11">
            <a:extLst>
              <a:ext uri="{FF2B5EF4-FFF2-40B4-BE49-F238E27FC236}">
                <a16:creationId xmlns:a16="http://schemas.microsoft.com/office/drawing/2014/main" id="{18DEC640-E326-FC42-B2D5-2CD9FDE9EA4D}"/>
              </a:ext>
            </a:extLst>
          </p:cNvPr>
          <p:cNvSpPr>
            <a:spLocks noGrp="1"/>
          </p:cNvSpPr>
          <p:nvPr>
            <p:ph type="body" sz="quarter" idx="3"/>
          </p:nvPr>
        </p:nvSpPr>
        <p:spPr/>
        <p:txBody>
          <a:bodyPr/>
          <a:lstStyle/>
          <a:p>
            <a:r>
              <a:rPr lang="en-GB" dirty="0"/>
              <a:t>P</a:t>
            </a:r>
            <a:r>
              <a:rPr lang="en-DE" dirty="0"/>
              <a:t>redicted using</a:t>
            </a:r>
          </a:p>
        </p:txBody>
      </p:sp>
      <p:sp>
        <p:nvSpPr>
          <p:cNvPr id="13" name="Content Placeholder 12">
            <a:extLst>
              <a:ext uri="{FF2B5EF4-FFF2-40B4-BE49-F238E27FC236}">
                <a16:creationId xmlns:a16="http://schemas.microsoft.com/office/drawing/2014/main" id="{E777EDCC-9B52-C94A-AFE5-A128EFEC4C56}"/>
              </a:ext>
            </a:extLst>
          </p:cNvPr>
          <p:cNvSpPr>
            <a:spLocks noGrp="1"/>
          </p:cNvSpPr>
          <p:nvPr>
            <p:ph sz="quarter" idx="4"/>
          </p:nvPr>
        </p:nvSpPr>
        <p:spPr/>
        <p:txBody>
          <a:bodyPr/>
          <a:lstStyle/>
          <a:p>
            <a:r>
              <a:rPr lang="en-DE" dirty="0">
                <a:highlight>
                  <a:srgbClr val="FF0000"/>
                </a:highlight>
              </a:rPr>
              <a:t>56 falsly identified</a:t>
            </a:r>
          </a:p>
          <a:p>
            <a:r>
              <a:rPr lang="en-DE" dirty="0">
                <a:highlight>
                  <a:srgbClr val="00FF00"/>
                </a:highlight>
              </a:rPr>
              <a:t>105 correctly identified</a:t>
            </a:r>
          </a:p>
          <a:p>
            <a:endParaRPr lang="en-DE" dirty="0">
              <a:highlight>
                <a:srgbClr val="FF0000"/>
              </a:highlight>
            </a:endParaRPr>
          </a:p>
        </p:txBody>
      </p:sp>
      <p:sp>
        <p:nvSpPr>
          <p:cNvPr id="16" name="Content Placeholder 15">
            <a:extLst>
              <a:ext uri="{FF2B5EF4-FFF2-40B4-BE49-F238E27FC236}">
                <a16:creationId xmlns:a16="http://schemas.microsoft.com/office/drawing/2014/main" id="{21E4B759-3C0A-7E41-BA8B-43497418C05C}"/>
              </a:ext>
            </a:extLst>
          </p:cNvPr>
          <p:cNvSpPr>
            <a:spLocks noGrp="1"/>
          </p:cNvSpPr>
          <p:nvPr>
            <p:ph sz="half" idx="2"/>
          </p:nvPr>
        </p:nvSpPr>
        <p:spPr/>
        <p:txBody>
          <a:bodyPr/>
          <a:lstStyle/>
          <a:p>
            <a:r>
              <a:rPr lang="en-DE" dirty="0">
                <a:highlight>
                  <a:srgbClr val="00FF00"/>
                </a:highlight>
              </a:rPr>
              <a:t>97 correctly identified</a:t>
            </a:r>
          </a:p>
          <a:p>
            <a:r>
              <a:rPr lang="en-DE" dirty="0">
                <a:highlight>
                  <a:srgbClr val="FF0000"/>
                </a:highlight>
              </a:rPr>
              <a:t>43 falsly identified</a:t>
            </a:r>
          </a:p>
        </p:txBody>
      </p:sp>
      <p:pic>
        <p:nvPicPr>
          <p:cNvPr id="18" name="Picture 17" descr="A picture containing clipart&#10;&#10;Description automatically generated">
            <a:extLst>
              <a:ext uri="{FF2B5EF4-FFF2-40B4-BE49-F238E27FC236}">
                <a16:creationId xmlns:a16="http://schemas.microsoft.com/office/drawing/2014/main" id="{D6607D37-9805-F84A-B1A3-8401DB59242E}"/>
              </a:ext>
            </a:extLst>
          </p:cNvPr>
          <p:cNvPicPr>
            <a:picLocks noChangeAspect="1"/>
          </p:cNvPicPr>
          <p:nvPr/>
        </p:nvPicPr>
        <p:blipFill>
          <a:blip r:embed="rId2"/>
          <a:stretch>
            <a:fillRect/>
          </a:stretch>
        </p:blipFill>
        <p:spPr>
          <a:xfrm>
            <a:off x="9741258" y="3575538"/>
            <a:ext cx="1764942" cy="3282462"/>
          </a:xfrm>
          <a:prstGeom prst="rect">
            <a:avLst/>
          </a:prstGeom>
        </p:spPr>
      </p:pic>
      <p:pic>
        <p:nvPicPr>
          <p:cNvPr id="20" name="Picture 19" descr="A cartoon of a baby&#10;&#10;Description automatically generated with low confidence">
            <a:extLst>
              <a:ext uri="{FF2B5EF4-FFF2-40B4-BE49-F238E27FC236}">
                <a16:creationId xmlns:a16="http://schemas.microsoft.com/office/drawing/2014/main" id="{F8792285-7F70-634E-89DA-627576994AAF}"/>
              </a:ext>
            </a:extLst>
          </p:cNvPr>
          <p:cNvPicPr>
            <a:picLocks noChangeAspect="1"/>
          </p:cNvPicPr>
          <p:nvPr/>
        </p:nvPicPr>
        <p:blipFill rotWithShape="1">
          <a:blip r:embed="rId3"/>
          <a:srcRect b="7874"/>
          <a:stretch/>
        </p:blipFill>
        <p:spPr>
          <a:xfrm>
            <a:off x="3683543" y="3428999"/>
            <a:ext cx="2412457" cy="3429001"/>
          </a:xfrm>
          <a:prstGeom prst="rect">
            <a:avLst/>
          </a:prstGeom>
        </p:spPr>
      </p:pic>
      <p:sp>
        <p:nvSpPr>
          <p:cNvPr id="21" name="TextBox 20">
            <a:extLst>
              <a:ext uri="{FF2B5EF4-FFF2-40B4-BE49-F238E27FC236}">
                <a16:creationId xmlns:a16="http://schemas.microsoft.com/office/drawing/2014/main" id="{364D8638-A3A1-AC43-B922-24E14AB73B79}"/>
              </a:ext>
            </a:extLst>
          </p:cNvPr>
          <p:cNvSpPr txBox="1"/>
          <p:nvPr/>
        </p:nvSpPr>
        <p:spPr>
          <a:xfrm>
            <a:off x="5827776" y="1767840"/>
            <a:ext cx="4669536" cy="369332"/>
          </a:xfrm>
          <a:prstGeom prst="rect">
            <a:avLst/>
          </a:prstGeom>
          <a:noFill/>
        </p:spPr>
        <p:txBody>
          <a:bodyPr wrap="square" rtlCol="0">
            <a:spAutoFit/>
          </a:bodyPr>
          <a:lstStyle/>
          <a:p>
            <a:r>
              <a:rPr lang="en-GB" dirty="0"/>
              <a:t>B</a:t>
            </a:r>
            <a:r>
              <a:rPr lang="en-DE" dirty="0"/>
              <a:t>est model: Logistic regression model</a:t>
            </a:r>
          </a:p>
        </p:txBody>
      </p:sp>
    </p:spTree>
    <p:extLst>
      <p:ext uri="{BB962C8B-B14F-4D97-AF65-F5344CB8AC3E}">
        <p14:creationId xmlns:p14="http://schemas.microsoft.com/office/powerpoint/2010/main" val="52303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A6A9F2-1748-A040-AF70-60EDCBD84EF3}"/>
              </a:ext>
            </a:extLst>
          </p:cNvPr>
          <p:cNvSpPr>
            <a:spLocks noGrp="1"/>
          </p:cNvSpPr>
          <p:nvPr>
            <p:ph type="title"/>
          </p:nvPr>
        </p:nvSpPr>
        <p:spPr/>
        <p:txBody>
          <a:bodyPr/>
          <a:lstStyle/>
          <a:p>
            <a:r>
              <a:rPr lang="en-DE" dirty="0"/>
              <a:t>example results: cannibus</a:t>
            </a:r>
          </a:p>
        </p:txBody>
      </p:sp>
      <p:sp>
        <p:nvSpPr>
          <p:cNvPr id="10" name="Text Placeholder 9">
            <a:extLst>
              <a:ext uri="{FF2B5EF4-FFF2-40B4-BE49-F238E27FC236}">
                <a16:creationId xmlns:a16="http://schemas.microsoft.com/office/drawing/2014/main" id="{6FA4F41F-8FEB-2D43-8780-BE1171F53726}"/>
              </a:ext>
            </a:extLst>
          </p:cNvPr>
          <p:cNvSpPr>
            <a:spLocks noGrp="1"/>
          </p:cNvSpPr>
          <p:nvPr>
            <p:ph type="body" idx="1"/>
          </p:nvPr>
        </p:nvSpPr>
        <p:spPr/>
        <p:txBody>
          <a:bodyPr/>
          <a:lstStyle/>
          <a:p>
            <a:r>
              <a:rPr lang="en-GB" dirty="0"/>
              <a:t>P</a:t>
            </a:r>
            <a:r>
              <a:rPr lang="en-DE" dirty="0"/>
              <a:t>redicted non-using</a:t>
            </a:r>
          </a:p>
        </p:txBody>
      </p:sp>
      <p:sp>
        <p:nvSpPr>
          <p:cNvPr id="12" name="Text Placeholder 11">
            <a:extLst>
              <a:ext uri="{FF2B5EF4-FFF2-40B4-BE49-F238E27FC236}">
                <a16:creationId xmlns:a16="http://schemas.microsoft.com/office/drawing/2014/main" id="{18DEC640-E326-FC42-B2D5-2CD9FDE9EA4D}"/>
              </a:ext>
            </a:extLst>
          </p:cNvPr>
          <p:cNvSpPr>
            <a:spLocks noGrp="1"/>
          </p:cNvSpPr>
          <p:nvPr>
            <p:ph type="body" sz="quarter" idx="3"/>
          </p:nvPr>
        </p:nvSpPr>
        <p:spPr/>
        <p:txBody>
          <a:bodyPr/>
          <a:lstStyle/>
          <a:p>
            <a:r>
              <a:rPr lang="en-GB" dirty="0"/>
              <a:t>P</a:t>
            </a:r>
            <a:r>
              <a:rPr lang="en-DE" dirty="0"/>
              <a:t>redicted using</a:t>
            </a:r>
          </a:p>
        </p:txBody>
      </p:sp>
      <p:sp>
        <p:nvSpPr>
          <p:cNvPr id="13" name="Content Placeholder 12">
            <a:extLst>
              <a:ext uri="{FF2B5EF4-FFF2-40B4-BE49-F238E27FC236}">
                <a16:creationId xmlns:a16="http://schemas.microsoft.com/office/drawing/2014/main" id="{E777EDCC-9B52-C94A-AFE5-A128EFEC4C56}"/>
              </a:ext>
            </a:extLst>
          </p:cNvPr>
          <p:cNvSpPr>
            <a:spLocks noGrp="1"/>
          </p:cNvSpPr>
          <p:nvPr>
            <p:ph sz="quarter" idx="4"/>
          </p:nvPr>
        </p:nvSpPr>
        <p:spPr/>
        <p:txBody>
          <a:bodyPr/>
          <a:lstStyle/>
          <a:p>
            <a:r>
              <a:rPr lang="en-DE" dirty="0">
                <a:highlight>
                  <a:srgbClr val="FF0000"/>
                </a:highlight>
              </a:rPr>
              <a:t>33 falsly identified</a:t>
            </a:r>
          </a:p>
          <a:p>
            <a:r>
              <a:rPr lang="en-DE" dirty="0">
                <a:highlight>
                  <a:srgbClr val="00FF00"/>
                </a:highlight>
              </a:rPr>
              <a:t>98 correctly identified</a:t>
            </a:r>
          </a:p>
          <a:p>
            <a:endParaRPr lang="en-DE" dirty="0">
              <a:highlight>
                <a:srgbClr val="FF0000"/>
              </a:highlight>
            </a:endParaRPr>
          </a:p>
        </p:txBody>
      </p:sp>
      <p:sp>
        <p:nvSpPr>
          <p:cNvPr id="16" name="Content Placeholder 15">
            <a:extLst>
              <a:ext uri="{FF2B5EF4-FFF2-40B4-BE49-F238E27FC236}">
                <a16:creationId xmlns:a16="http://schemas.microsoft.com/office/drawing/2014/main" id="{21E4B759-3C0A-7E41-BA8B-43497418C05C}"/>
              </a:ext>
            </a:extLst>
          </p:cNvPr>
          <p:cNvSpPr>
            <a:spLocks noGrp="1"/>
          </p:cNvSpPr>
          <p:nvPr>
            <p:ph sz="half" idx="2"/>
          </p:nvPr>
        </p:nvSpPr>
        <p:spPr/>
        <p:txBody>
          <a:bodyPr/>
          <a:lstStyle/>
          <a:p>
            <a:r>
              <a:rPr lang="en-DE" dirty="0">
                <a:highlight>
                  <a:srgbClr val="00FF00"/>
                </a:highlight>
              </a:rPr>
              <a:t>95 correctly identified</a:t>
            </a:r>
          </a:p>
          <a:p>
            <a:r>
              <a:rPr lang="en-DE" dirty="0">
                <a:highlight>
                  <a:srgbClr val="FF0000"/>
                </a:highlight>
              </a:rPr>
              <a:t>22 falsly identified</a:t>
            </a:r>
          </a:p>
        </p:txBody>
      </p:sp>
      <p:pic>
        <p:nvPicPr>
          <p:cNvPr id="18" name="Picture 17" descr="A picture containing clipart&#10;&#10;Description automatically generated">
            <a:extLst>
              <a:ext uri="{FF2B5EF4-FFF2-40B4-BE49-F238E27FC236}">
                <a16:creationId xmlns:a16="http://schemas.microsoft.com/office/drawing/2014/main" id="{D6607D37-9805-F84A-B1A3-8401DB59242E}"/>
              </a:ext>
            </a:extLst>
          </p:cNvPr>
          <p:cNvPicPr>
            <a:picLocks noChangeAspect="1"/>
          </p:cNvPicPr>
          <p:nvPr/>
        </p:nvPicPr>
        <p:blipFill>
          <a:blip r:embed="rId2"/>
          <a:stretch>
            <a:fillRect/>
          </a:stretch>
        </p:blipFill>
        <p:spPr>
          <a:xfrm>
            <a:off x="9741258" y="3575538"/>
            <a:ext cx="1764942" cy="3282462"/>
          </a:xfrm>
          <a:prstGeom prst="rect">
            <a:avLst/>
          </a:prstGeom>
        </p:spPr>
      </p:pic>
      <p:pic>
        <p:nvPicPr>
          <p:cNvPr id="20" name="Picture 19" descr="A cartoon of a baby&#10;&#10;Description automatically generated with low confidence">
            <a:extLst>
              <a:ext uri="{FF2B5EF4-FFF2-40B4-BE49-F238E27FC236}">
                <a16:creationId xmlns:a16="http://schemas.microsoft.com/office/drawing/2014/main" id="{F8792285-7F70-634E-89DA-627576994AAF}"/>
              </a:ext>
            </a:extLst>
          </p:cNvPr>
          <p:cNvPicPr>
            <a:picLocks noChangeAspect="1"/>
          </p:cNvPicPr>
          <p:nvPr/>
        </p:nvPicPr>
        <p:blipFill rotWithShape="1">
          <a:blip r:embed="rId3"/>
          <a:srcRect b="7874"/>
          <a:stretch/>
        </p:blipFill>
        <p:spPr>
          <a:xfrm>
            <a:off x="3683543" y="3428999"/>
            <a:ext cx="2412457" cy="3429001"/>
          </a:xfrm>
          <a:prstGeom prst="rect">
            <a:avLst/>
          </a:prstGeom>
        </p:spPr>
      </p:pic>
      <p:sp>
        <p:nvSpPr>
          <p:cNvPr id="21" name="TextBox 20">
            <a:extLst>
              <a:ext uri="{FF2B5EF4-FFF2-40B4-BE49-F238E27FC236}">
                <a16:creationId xmlns:a16="http://schemas.microsoft.com/office/drawing/2014/main" id="{364D8638-A3A1-AC43-B922-24E14AB73B79}"/>
              </a:ext>
            </a:extLst>
          </p:cNvPr>
          <p:cNvSpPr txBox="1"/>
          <p:nvPr/>
        </p:nvSpPr>
        <p:spPr>
          <a:xfrm>
            <a:off x="5827776" y="1767840"/>
            <a:ext cx="4669536" cy="369332"/>
          </a:xfrm>
          <a:prstGeom prst="rect">
            <a:avLst/>
          </a:prstGeom>
          <a:noFill/>
        </p:spPr>
        <p:txBody>
          <a:bodyPr wrap="square" rtlCol="0">
            <a:spAutoFit/>
          </a:bodyPr>
          <a:lstStyle/>
          <a:p>
            <a:r>
              <a:rPr lang="en-GB" dirty="0"/>
              <a:t>B</a:t>
            </a:r>
            <a:r>
              <a:rPr lang="en-DE" dirty="0"/>
              <a:t>est model: Logistic regression model</a:t>
            </a:r>
          </a:p>
        </p:txBody>
      </p:sp>
    </p:spTree>
    <p:extLst>
      <p:ext uri="{BB962C8B-B14F-4D97-AF65-F5344CB8AC3E}">
        <p14:creationId xmlns:p14="http://schemas.microsoft.com/office/powerpoint/2010/main" val="197903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A6A9F2-1748-A040-AF70-60EDCBD84EF3}"/>
              </a:ext>
            </a:extLst>
          </p:cNvPr>
          <p:cNvSpPr>
            <a:spLocks noGrp="1"/>
          </p:cNvSpPr>
          <p:nvPr>
            <p:ph type="title"/>
          </p:nvPr>
        </p:nvSpPr>
        <p:spPr/>
        <p:txBody>
          <a:bodyPr/>
          <a:lstStyle/>
          <a:p>
            <a:r>
              <a:rPr lang="en-DE" dirty="0"/>
              <a:t>example results: LSD</a:t>
            </a:r>
          </a:p>
        </p:txBody>
      </p:sp>
      <p:sp>
        <p:nvSpPr>
          <p:cNvPr id="10" name="Text Placeholder 9">
            <a:extLst>
              <a:ext uri="{FF2B5EF4-FFF2-40B4-BE49-F238E27FC236}">
                <a16:creationId xmlns:a16="http://schemas.microsoft.com/office/drawing/2014/main" id="{6FA4F41F-8FEB-2D43-8780-BE1171F53726}"/>
              </a:ext>
            </a:extLst>
          </p:cNvPr>
          <p:cNvSpPr>
            <a:spLocks noGrp="1"/>
          </p:cNvSpPr>
          <p:nvPr>
            <p:ph type="body" idx="1"/>
          </p:nvPr>
        </p:nvSpPr>
        <p:spPr/>
        <p:txBody>
          <a:bodyPr/>
          <a:lstStyle/>
          <a:p>
            <a:r>
              <a:rPr lang="en-GB" dirty="0"/>
              <a:t>P</a:t>
            </a:r>
            <a:r>
              <a:rPr lang="en-DE" dirty="0"/>
              <a:t>redicted non-using</a:t>
            </a:r>
          </a:p>
        </p:txBody>
      </p:sp>
      <p:sp>
        <p:nvSpPr>
          <p:cNvPr id="12" name="Text Placeholder 11">
            <a:extLst>
              <a:ext uri="{FF2B5EF4-FFF2-40B4-BE49-F238E27FC236}">
                <a16:creationId xmlns:a16="http://schemas.microsoft.com/office/drawing/2014/main" id="{18DEC640-E326-FC42-B2D5-2CD9FDE9EA4D}"/>
              </a:ext>
            </a:extLst>
          </p:cNvPr>
          <p:cNvSpPr>
            <a:spLocks noGrp="1"/>
          </p:cNvSpPr>
          <p:nvPr>
            <p:ph type="body" sz="quarter" idx="3"/>
          </p:nvPr>
        </p:nvSpPr>
        <p:spPr/>
        <p:txBody>
          <a:bodyPr/>
          <a:lstStyle/>
          <a:p>
            <a:r>
              <a:rPr lang="en-GB" dirty="0"/>
              <a:t>P</a:t>
            </a:r>
            <a:r>
              <a:rPr lang="en-DE" dirty="0"/>
              <a:t>redicted using</a:t>
            </a:r>
          </a:p>
        </p:txBody>
      </p:sp>
      <p:sp>
        <p:nvSpPr>
          <p:cNvPr id="13" name="Content Placeholder 12">
            <a:extLst>
              <a:ext uri="{FF2B5EF4-FFF2-40B4-BE49-F238E27FC236}">
                <a16:creationId xmlns:a16="http://schemas.microsoft.com/office/drawing/2014/main" id="{E777EDCC-9B52-C94A-AFE5-A128EFEC4C56}"/>
              </a:ext>
            </a:extLst>
          </p:cNvPr>
          <p:cNvSpPr>
            <a:spLocks noGrp="1"/>
          </p:cNvSpPr>
          <p:nvPr>
            <p:ph sz="quarter" idx="4"/>
          </p:nvPr>
        </p:nvSpPr>
        <p:spPr/>
        <p:txBody>
          <a:bodyPr/>
          <a:lstStyle/>
          <a:p>
            <a:r>
              <a:rPr lang="en-DE" dirty="0">
                <a:highlight>
                  <a:srgbClr val="FF0000"/>
                </a:highlight>
              </a:rPr>
              <a:t>35 falsly identified</a:t>
            </a:r>
          </a:p>
          <a:p>
            <a:r>
              <a:rPr lang="en-DE" dirty="0">
                <a:highlight>
                  <a:srgbClr val="00FF00"/>
                </a:highlight>
              </a:rPr>
              <a:t>83 correctly identified</a:t>
            </a:r>
          </a:p>
          <a:p>
            <a:endParaRPr lang="en-DE" dirty="0">
              <a:highlight>
                <a:srgbClr val="FF0000"/>
              </a:highlight>
            </a:endParaRPr>
          </a:p>
        </p:txBody>
      </p:sp>
      <p:sp>
        <p:nvSpPr>
          <p:cNvPr id="16" name="Content Placeholder 15">
            <a:extLst>
              <a:ext uri="{FF2B5EF4-FFF2-40B4-BE49-F238E27FC236}">
                <a16:creationId xmlns:a16="http://schemas.microsoft.com/office/drawing/2014/main" id="{21E4B759-3C0A-7E41-BA8B-43497418C05C}"/>
              </a:ext>
            </a:extLst>
          </p:cNvPr>
          <p:cNvSpPr>
            <a:spLocks noGrp="1"/>
          </p:cNvSpPr>
          <p:nvPr>
            <p:ph sz="half" idx="2"/>
          </p:nvPr>
        </p:nvSpPr>
        <p:spPr/>
        <p:txBody>
          <a:bodyPr/>
          <a:lstStyle/>
          <a:p>
            <a:r>
              <a:rPr lang="en-DE" dirty="0">
                <a:highlight>
                  <a:srgbClr val="00FF00"/>
                </a:highlight>
              </a:rPr>
              <a:t>80 correctly identified</a:t>
            </a:r>
          </a:p>
          <a:p>
            <a:r>
              <a:rPr lang="en-DE" dirty="0">
                <a:highlight>
                  <a:srgbClr val="FF0000"/>
                </a:highlight>
              </a:rPr>
              <a:t>25 falsly identified</a:t>
            </a:r>
          </a:p>
        </p:txBody>
      </p:sp>
      <p:pic>
        <p:nvPicPr>
          <p:cNvPr id="18" name="Picture 17" descr="A picture containing clipart&#10;&#10;Description automatically generated">
            <a:extLst>
              <a:ext uri="{FF2B5EF4-FFF2-40B4-BE49-F238E27FC236}">
                <a16:creationId xmlns:a16="http://schemas.microsoft.com/office/drawing/2014/main" id="{D6607D37-9805-F84A-B1A3-8401DB59242E}"/>
              </a:ext>
            </a:extLst>
          </p:cNvPr>
          <p:cNvPicPr>
            <a:picLocks noChangeAspect="1"/>
          </p:cNvPicPr>
          <p:nvPr/>
        </p:nvPicPr>
        <p:blipFill>
          <a:blip r:embed="rId2"/>
          <a:stretch>
            <a:fillRect/>
          </a:stretch>
        </p:blipFill>
        <p:spPr>
          <a:xfrm>
            <a:off x="9741258" y="3575538"/>
            <a:ext cx="1764942" cy="3282462"/>
          </a:xfrm>
          <a:prstGeom prst="rect">
            <a:avLst/>
          </a:prstGeom>
        </p:spPr>
      </p:pic>
      <p:pic>
        <p:nvPicPr>
          <p:cNvPr id="20" name="Picture 19" descr="A cartoon of a baby&#10;&#10;Description automatically generated with low confidence">
            <a:extLst>
              <a:ext uri="{FF2B5EF4-FFF2-40B4-BE49-F238E27FC236}">
                <a16:creationId xmlns:a16="http://schemas.microsoft.com/office/drawing/2014/main" id="{F8792285-7F70-634E-89DA-627576994AAF}"/>
              </a:ext>
            </a:extLst>
          </p:cNvPr>
          <p:cNvPicPr>
            <a:picLocks noChangeAspect="1"/>
          </p:cNvPicPr>
          <p:nvPr/>
        </p:nvPicPr>
        <p:blipFill rotWithShape="1">
          <a:blip r:embed="rId3"/>
          <a:srcRect b="7874"/>
          <a:stretch/>
        </p:blipFill>
        <p:spPr>
          <a:xfrm>
            <a:off x="3683543" y="3428999"/>
            <a:ext cx="2412457" cy="3429001"/>
          </a:xfrm>
          <a:prstGeom prst="rect">
            <a:avLst/>
          </a:prstGeom>
        </p:spPr>
      </p:pic>
      <p:sp>
        <p:nvSpPr>
          <p:cNvPr id="21" name="TextBox 20">
            <a:extLst>
              <a:ext uri="{FF2B5EF4-FFF2-40B4-BE49-F238E27FC236}">
                <a16:creationId xmlns:a16="http://schemas.microsoft.com/office/drawing/2014/main" id="{364D8638-A3A1-AC43-B922-24E14AB73B79}"/>
              </a:ext>
            </a:extLst>
          </p:cNvPr>
          <p:cNvSpPr txBox="1"/>
          <p:nvPr/>
        </p:nvSpPr>
        <p:spPr>
          <a:xfrm>
            <a:off x="5827776" y="1767840"/>
            <a:ext cx="4669536" cy="369332"/>
          </a:xfrm>
          <a:prstGeom prst="rect">
            <a:avLst/>
          </a:prstGeom>
          <a:noFill/>
        </p:spPr>
        <p:txBody>
          <a:bodyPr wrap="square" rtlCol="0">
            <a:spAutoFit/>
          </a:bodyPr>
          <a:lstStyle/>
          <a:p>
            <a:r>
              <a:rPr lang="en-GB" dirty="0"/>
              <a:t>B</a:t>
            </a:r>
            <a:r>
              <a:rPr lang="en-DE" dirty="0"/>
              <a:t>est model: Logistic regression model</a:t>
            </a:r>
          </a:p>
        </p:txBody>
      </p:sp>
    </p:spTree>
    <p:extLst>
      <p:ext uri="{BB962C8B-B14F-4D97-AF65-F5344CB8AC3E}">
        <p14:creationId xmlns:p14="http://schemas.microsoft.com/office/powerpoint/2010/main" val="2935089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A6A9F2-1748-A040-AF70-60EDCBD84EF3}"/>
              </a:ext>
            </a:extLst>
          </p:cNvPr>
          <p:cNvSpPr>
            <a:spLocks noGrp="1"/>
          </p:cNvSpPr>
          <p:nvPr>
            <p:ph type="title"/>
          </p:nvPr>
        </p:nvSpPr>
        <p:spPr/>
        <p:txBody>
          <a:bodyPr/>
          <a:lstStyle/>
          <a:p>
            <a:r>
              <a:rPr lang="en-DE" dirty="0"/>
              <a:t>example results: legal high</a:t>
            </a:r>
          </a:p>
        </p:txBody>
      </p:sp>
      <p:sp>
        <p:nvSpPr>
          <p:cNvPr id="10" name="Text Placeholder 9">
            <a:extLst>
              <a:ext uri="{FF2B5EF4-FFF2-40B4-BE49-F238E27FC236}">
                <a16:creationId xmlns:a16="http://schemas.microsoft.com/office/drawing/2014/main" id="{6FA4F41F-8FEB-2D43-8780-BE1171F53726}"/>
              </a:ext>
            </a:extLst>
          </p:cNvPr>
          <p:cNvSpPr>
            <a:spLocks noGrp="1"/>
          </p:cNvSpPr>
          <p:nvPr>
            <p:ph type="body" idx="1"/>
          </p:nvPr>
        </p:nvSpPr>
        <p:spPr/>
        <p:txBody>
          <a:bodyPr/>
          <a:lstStyle/>
          <a:p>
            <a:r>
              <a:rPr lang="en-GB" dirty="0"/>
              <a:t>P</a:t>
            </a:r>
            <a:r>
              <a:rPr lang="en-DE" dirty="0"/>
              <a:t>redicted non-using</a:t>
            </a:r>
          </a:p>
        </p:txBody>
      </p:sp>
      <p:sp>
        <p:nvSpPr>
          <p:cNvPr id="12" name="Text Placeholder 11">
            <a:extLst>
              <a:ext uri="{FF2B5EF4-FFF2-40B4-BE49-F238E27FC236}">
                <a16:creationId xmlns:a16="http://schemas.microsoft.com/office/drawing/2014/main" id="{18DEC640-E326-FC42-B2D5-2CD9FDE9EA4D}"/>
              </a:ext>
            </a:extLst>
          </p:cNvPr>
          <p:cNvSpPr>
            <a:spLocks noGrp="1"/>
          </p:cNvSpPr>
          <p:nvPr>
            <p:ph type="body" sz="quarter" idx="3"/>
          </p:nvPr>
        </p:nvSpPr>
        <p:spPr/>
        <p:txBody>
          <a:bodyPr/>
          <a:lstStyle/>
          <a:p>
            <a:r>
              <a:rPr lang="en-GB" dirty="0"/>
              <a:t>P</a:t>
            </a:r>
            <a:r>
              <a:rPr lang="en-DE" dirty="0"/>
              <a:t>redicted using</a:t>
            </a:r>
          </a:p>
        </p:txBody>
      </p:sp>
      <p:sp>
        <p:nvSpPr>
          <p:cNvPr id="13" name="Content Placeholder 12">
            <a:extLst>
              <a:ext uri="{FF2B5EF4-FFF2-40B4-BE49-F238E27FC236}">
                <a16:creationId xmlns:a16="http://schemas.microsoft.com/office/drawing/2014/main" id="{E777EDCC-9B52-C94A-AFE5-A128EFEC4C56}"/>
              </a:ext>
            </a:extLst>
          </p:cNvPr>
          <p:cNvSpPr>
            <a:spLocks noGrp="1"/>
          </p:cNvSpPr>
          <p:nvPr>
            <p:ph sz="quarter" idx="4"/>
          </p:nvPr>
        </p:nvSpPr>
        <p:spPr/>
        <p:txBody>
          <a:bodyPr/>
          <a:lstStyle/>
          <a:p>
            <a:r>
              <a:rPr lang="en-DE" dirty="0">
                <a:highlight>
                  <a:srgbClr val="FF0000"/>
                </a:highlight>
              </a:rPr>
              <a:t>50 falsly identified</a:t>
            </a:r>
          </a:p>
          <a:p>
            <a:r>
              <a:rPr lang="en-DE" dirty="0">
                <a:highlight>
                  <a:srgbClr val="00FF00"/>
                </a:highlight>
              </a:rPr>
              <a:t>133 correctly identified</a:t>
            </a:r>
          </a:p>
          <a:p>
            <a:endParaRPr lang="en-DE" dirty="0">
              <a:highlight>
                <a:srgbClr val="FF0000"/>
              </a:highlight>
            </a:endParaRPr>
          </a:p>
        </p:txBody>
      </p:sp>
      <p:sp>
        <p:nvSpPr>
          <p:cNvPr id="16" name="Content Placeholder 15">
            <a:extLst>
              <a:ext uri="{FF2B5EF4-FFF2-40B4-BE49-F238E27FC236}">
                <a16:creationId xmlns:a16="http://schemas.microsoft.com/office/drawing/2014/main" id="{21E4B759-3C0A-7E41-BA8B-43497418C05C}"/>
              </a:ext>
            </a:extLst>
          </p:cNvPr>
          <p:cNvSpPr>
            <a:spLocks noGrp="1"/>
          </p:cNvSpPr>
          <p:nvPr>
            <p:ph sz="half" idx="2"/>
          </p:nvPr>
        </p:nvSpPr>
        <p:spPr/>
        <p:txBody>
          <a:bodyPr/>
          <a:lstStyle/>
          <a:p>
            <a:r>
              <a:rPr lang="en-DE" dirty="0">
                <a:highlight>
                  <a:srgbClr val="00FF00"/>
                </a:highlight>
              </a:rPr>
              <a:t>94 correctly identified</a:t>
            </a:r>
          </a:p>
          <a:p>
            <a:r>
              <a:rPr lang="en-DE" dirty="0">
                <a:highlight>
                  <a:srgbClr val="FF0000"/>
                </a:highlight>
              </a:rPr>
              <a:t>28 falsly identified</a:t>
            </a:r>
          </a:p>
        </p:txBody>
      </p:sp>
      <p:pic>
        <p:nvPicPr>
          <p:cNvPr id="18" name="Picture 17" descr="A picture containing clipart&#10;&#10;Description automatically generated">
            <a:extLst>
              <a:ext uri="{FF2B5EF4-FFF2-40B4-BE49-F238E27FC236}">
                <a16:creationId xmlns:a16="http://schemas.microsoft.com/office/drawing/2014/main" id="{D6607D37-9805-F84A-B1A3-8401DB59242E}"/>
              </a:ext>
            </a:extLst>
          </p:cNvPr>
          <p:cNvPicPr>
            <a:picLocks noChangeAspect="1"/>
          </p:cNvPicPr>
          <p:nvPr/>
        </p:nvPicPr>
        <p:blipFill>
          <a:blip r:embed="rId2"/>
          <a:stretch>
            <a:fillRect/>
          </a:stretch>
        </p:blipFill>
        <p:spPr>
          <a:xfrm>
            <a:off x="9741258" y="3575538"/>
            <a:ext cx="1764942" cy="3282462"/>
          </a:xfrm>
          <a:prstGeom prst="rect">
            <a:avLst/>
          </a:prstGeom>
        </p:spPr>
      </p:pic>
      <p:pic>
        <p:nvPicPr>
          <p:cNvPr id="20" name="Picture 19" descr="A cartoon of a baby&#10;&#10;Description automatically generated with low confidence">
            <a:extLst>
              <a:ext uri="{FF2B5EF4-FFF2-40B4-BE49-F238E27FC236}">
                <a16:creationId xmlns:a16="http://schemas.microsoft.com/office/drawing/2014/main" id="{F8792285-7F70-634E-89DA-627576994AAF}"/>
              </a:ext>
            </a:extLst>
          </p:cNvPr>
          <p:cNvPicPr>
            <a:picLocks noChangeAspect="1"/>
          </p:cNvPicPr>
          <p:nvPr/>
        </p:nvPicPr>
        <p:blipFill rotWithShape="1">
          <a:blip r:embed="rId3"/>
          <a:srcRect b="7874"/>
          <a:stretch/>
        </p:blipFill>
        <p:spPr>
          <a:xfrm>
            <a:off x="3683543" y="3428999"/>
            <a:ext cx="2412457" cy="3429001"/>
          </a:xfrm>
          <a:prstGeom prst="rect">
            <a:avLst/>
          </a:prstGeom>
        </p:spPr>
      </p:pic>
      <p:sp>
        <p:nvSpPr>
          <p:cNvPr id="21" name="TextBox 20">
            <a:extLst>
              <a:ext uri="{FF2B5EF4-FFF2-40B4-BE49-F238E27FC236}">
                <a16:creationId xmlns:a16="http://schemas.microsoft.com/office/drawing/2014/main" id="{364D8638-A3A1-AC43-B922-24E14AB73B79}"/>
              </a:ext>
            </a:extLst>
          </p:cNvPr>
          <p:cNvSpPr txBox="1"/>
          <p:nvPr/>
        </p:nvSpPr>
        <p:spPr>
          <a:xfrm>
            <a:off x="5827776" y="1767840"/>
            <a:ext cx="4669536" cy="369332"/>
          </a:xfrm>
          <a:prstGeom prst="rect">
            <a:avLst/>
          </a:prstGeom>
          <a:noFill/>
        </p:spPr>
        <p:txBody>
          <a:bodyPr wrap="square" rtlCol="0">
            <a:spAutoFit/>
          </a:bodyPr>
          <a:lstStyle/>
          <a:p>
            <a:r>
              <a:rPr lang="en-GB" dirty="0"/>
              <a:t>B</a:t>
            </a:r>
            <a:r>
              <a:rPr lang="en-DE" dirty="0"/>
              <a:t>est model: Logistic regression model</a:t>
            </a:r>
          </a:p>
        </p:txBody>
      </p:sp>
    </p:spTree>
    <p:extLst>
      <p:ext uri="{BB962C8B-B14F-4D97-AF65-F5344CB8AC3E}">
        <p14:creationId xmlns:p14="http://schemas.microsoft.com/office/powerpoint/2010/main" val="318516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D961-1770-C847-98A5-5D6C87992E2D}"/>
              </a:ext>
            </a:extLst>
          </p:cNvPr>
          <p:cNvSpPr>
            <a:spLocks noGrp="1"/>
          </p:cNvSpPr>
          <p:nvPr>
            <p:ph type="title"/>
          </p:nvPr>
        </p:nvSpPr>
        <p:spPr/>
        <p:txBody>
          <a:bodyPr/>
          <a:lstStyle/>
          <a:p>
            <a:r>
              <a:rPr lang="en-GB" dirty="0"/>
              <a:t>Optimized </a:t>
            </a:r>
            <a:r>
              <a:rPr lang="en-DE" dirty="0"/>
              <a:t>hyperparameters</a:t>
            </a:r>
          </a:p>
        </p:txBody>
      </p:sp>
      <p:sp>
        <p:nvSpPr>
          <p:cNvPr id="3" name="Text Placeholder 2">
            <a:extLst>
              <a:ext uri="{FF2B5EF4-FFF2-40B4-BE49-F238E27FC236}">
                <a16:creationId xmlns:a16="http://schemas.microsoft.com/office/drawing/2014/main" id="{35534B19-A9D5-9A49-9F98-257F775CBBC5}"/>
              </a:ext>
            </a:extLst>
          </p:cNvPr>
          <p:cNvSpPr>
            <a:spLocks noGrp="1"/>
          </p:cNvSpPr>
          <p:nvPr>
            <p:ph sz="half" idx="1"/>
          </p:nvPr>
        </p:nvSpPr>
        <p:spPr/>
        <p:txBody>
          <a:bodyPr>
            <a:normAutofit/>
          </a:bodyPr>
          <a:lstStyle/>
          <a:p>
            <a:r>
              <a:rPr lang="en-DE" b="1" dirty="0"/>
              <a:t>Ecstasy</a:t>
            </a:r>
          </a:p>
          <a:p>
            <a:pPr marL="285750" indent="-285750"/>
            <a:r>
              <a:rPr lang="en-GB" dirty="0"/>
              <a:t>AdaBoost Classifier</a:t>
            </a:r>
          </a:p>
          <a:p>
            <a:pPr marL="742950" lvl="1" indent="-285750"/>
            <a:r>
              <a:rPr lang="en-GB" dirty="0"/>
              <a:t>Decision Tree max depth = 1                   </a:t>
            </a:r>
          </a:p>
          <a:p>
            <a:pPr marL="742950" lvl="1" indent="-285750"/>
            <a:r>
              <a:rPr lang="en-GB" dirty="0"/>
              <a:t>Learning rate = 0.1</a:t>
            </a:r>
          </a:p>
          <a:p>
            <a:pPr marL="0" indent="0">
              <a:buNone/>
            </a:pPr>
            <a:endParaRPr lang="en-DE" b="1" dirty="0"/>
          </a:p>
        </p:txBody>
      </p:sp>
      <p:sp>
        <p:nvSpPr>
          <p:cNvPr id="5" name="Text Placeholder 4">
            <a:extLst>
              <a:ext uri="{FF2B5EF4-FFF2-40B4-BE49-F238E27FC236}">
                <a16:creationId xmlns:a16="http://schemas.microsoft.com/office/drawing/2014/main" id="{A221D494-7BC2-D542-B18F-088AF432FC22}"/>
              </a:ext>
            </a:extLst>
          </p:cNvPr>
          <p:cNvSpPr>
            <a:spLocks noGrp="1"/>
          </p:cNvSpPr>
          <p:nvPr>
            <p:ph sz="half" idx="2"/>
          </p:nvPr>
        </p:nvSpPr>
        <p:spPr/>
        <p:txBody>
          <a:bodyPr>
            <a:normAutofit/>
          </a:bodyPr>
          <a:lstStyle/>
          <a:p>
            <a:r>
              <a:rPr lang="en-DE" b="1" dirty="0"/>
              <a:t>Cannabis</a:t>
            </a:r>
          </a:p>
          <a:p>
            <a:pPr marL="285750" indent="-285750"/>
            <a:r>
              <a:rPr lang="en-GB" dirty="0"/>
              <a:t>AdaBoost Classifier</a:t>
            </a:r>
          </a:p>
          <a:p>
            <a:pPr marL="742950" lvl="1" indent="-285750"/>
            <a:r>
              <a:rPr lang="en-GB" dirty="0"/>
              <a:t>Decision Tree max depth = 3</a:t>
            </a:r>
          </a:p>
          <a:p>
            <a:pPr marL="742950" lvl="1" indent="-285750"/>
            <a:r>
              <a:rPr lang="en-GB" dirty="0"/>
              <a:t>Min sample split = 6                   </a:t>
            </a:r>
          </a:p>
          <a:p>
            <a:pPr marL="742950" lvl="1" indent="-285750"/>
            <a:r>
              <a:rPr lang="en-GB" dirty="0"/>
              <a:t>Learning rate = 0.1</a:t>
            </a:r>
          </a:p>
          <a:p>
            <a:pPr marL="742950" lvl="1" indent="-285750"/>
            <a:r>
              <a:rPr lang="en-GB" dirty="0"/>
              <a:t>N estimators = 120</a:t>
            </a:r>
            <a:endParaRPr lang="en-DE" dirty="0"/>
          </a:p>
          <a:p>
            <a:endParaRPr lang="en-DE" b="1" dirty="0"/>
          </a:p>
        </p:txBody>
      </p:sp>
    </p:spTree>
    <p:extLst>
      <p:ext uri="{BB962C8B-B14F-4D97-AF65-F5344CB8AC3E}">
        <p14:creationId xmlns:p14="http://schemas.microsoft.com/office/powerpoint/2010/main" val="3487931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D961-1770-C847-98A5-5D6C87992E2D}"/>
              </a:ext>
            </a:extLst>
          </p:cNvPr>
          <p:cNvSpPr>
            <a:spLocks noGrp="1"/>
          </p:cNvSpPr>
          <p:nvPr>
            <p:ph type="title"/>
          </p:nvPr>
        </p:nvSpPr>
        <p:spPr/>
        <p:txBody>
          <a:bodyPr/>
          <a:lstStyle/>
          <a:p>
            <a:r>
              <a:rPr lang="en-GB" dirty="0"/>
              <a:t>Optimized </a:t>
            </a:r>
            <a:r>
              <a:rPr lang="en-DE" dirty="0"/>
              <a:t>hyperparameters</a:t>
            </a:r>
          </a:p>
        </p:txBody>
      </p:sp>
      <p:sp>
        <p:nvSpPr>
          <p:cNvPr id="3" name="Text Placeholder 2">
            <a:extLst>
              <a:ext uri="{FF2B5EF4-FFF2-40B4-BE49-F238E27FC236}">
                <a16:creationId xmlns:a16="http://schemas.microsoft.com/office/drawing/2014/main" id="{35534B19-A9D5-9A49-9F98-257F775CBBC5}"/>
              </a:ext>
            </a:extLst>
          </p:cNvPr>
          <p:cNvSpPr>
            <a:spLocks noGrp="1"/>
          </p:cNvSpPr>
          <p:nvPr>
            <p:ph sz="half" idx="1"/>
          </p:nvPr>
        </p:nvSpPr>
        <p:spPr/>
        <p:txBody>
          <a:bodyPr>
            <a:normAutofit/>
          </a:bodyPr>
          <a:lstStyle/>
          <a:p>
            <a:r>
              <a:rPr lang="en-DE" b="1" dirty="0"/>
              <a:t>LSD</a:t>
            </a:r>
          </a:p>
          <a:p>
            <a:pPr marL="285750" indent="-285750"/>
            <a:r>
              <a:rPr lang="en-GB" dirty="0"/>
              <a:t>AdaBoost Classifier</a:t>
            </a:r>
          </a:p>
          <a:p>
            <a:pPr marL="742950" lvl="1" indent="-285750"/>
            <a:r>
              <a:rPr lang="en-GB" dirty="0"/>
              <a:t>Decision Tree max depth = 1                   </a:t>
            </a:r>
          </a:p>
          <a:p>
            <a:pPr marL="742950" lvl="1" indent="-285750"/>
            <a:r>
              <a:rPr lang="en-GB" dirty="0"/>
              <a:t>Learning rate = 0.1</a:t>
            </a:r>
          </a:p>
          <a:p>
            <a:endParaRPr lang="en-DE" b="1" dirty="0"/>
          </a:p>
        </p:txBody>
      </p:sp>
      <p:sp>
        <p:nvSpPr>
          <p:cNvPr id="5" name="Text Placeholder 4">
            <a:extLst>
              <a:ext uri="{FF2B5EF4-FFF2-40B4-BE49-F238E27FC236}">
                <a16:creationId xmlns:a16="http://schemas.microsoft.com/office/drawing/2014/main" id="{A221D494-7BC2-D542-B18F-088AF432FC22}"/>
              </a:ext>
            </a:extLst>
          </p:cNvPr>
          <p:cNvSpPr>
            <a:spLocks noGrp="1"/>
          </p:cNvSpPr>
          <p:nvPr>
            <p:ph sz="half" idx="2"/>
          </p:nvPr>
        </p:nvSpPr>
        <p:spPr/>
        <p:txBody>
          <a:bodyPr>
            <a:normAutofit/>
          </a:bodyPr>
          <a:lstStyle/>
          <a:p>
            <a:r>
              <a:rPr lang="en-DE" b="1" dirty="0"/>
              <a:t>Legal High</a:t>
            </a:r>
          </a:p>
          <a:p>
            <a:pPr marL="285750" indent="-285750"/>
            <a:r>
              <a:rPr lang="en-GB" dirty="0"/>
              <a:t>AdaBoost Classifier</a:t>
            </a:r>
          </a:p>
          <a:p>
            <a:pPr marL="742950" lvl="1" indent="-285750"/>
            <a:r>
              <a:rPr lang="en-GB" dirty="0"/>
              <a:t>Decision Tree max depth = 1                   </a:t>
            </a:r>
          </a:p>
          <a:p>
            <a:pPr marL="742950" lvl="1" indent="-285750"/>
            <a:r>
              <a:rPr lang="en-GB" dirty="0"/>
              <a:t>Learning rate = 0.1</a:t>
            </a:r>
          </a:p>
          <a:p>
            <a:pPr marL="742950" lvl="1" indent="-285750"/>
            <a:r>
              <a:rPr lang="en-GB" dirty="0"/>
              <a:t>N estimators = 120</a:t>
            </a:r>
            <a:endParaRPr lang="en-DE" dirty="0"/>
          </a:p>
          <a:p>
            <a:endParaRPr lang="en-DE" b="1" dirty="0"/>
          </a:p>
        </p:txBody>
      </p:sp>
    </p:spTree>
    <p:extLst>
      <p:ext uri="{BB962C8B-B14F-4D97-AF65-F5344CB8AC3E}">
        <p14:creationId xmlns:p14="http://schemas.microsoft.com/office/powerpoint/2010/main" val="20934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DCD2-BB29-8E4E-B394-48A788E90FC4}"/>
              </a:ext>
            </a:extLst>
          </p:cNvPr>
          <p:cNvSpPr>
            <a:spLocks noGrp="1"/>
          </p:cNvSpPr>
          <p:nvPr>
            <p:ph type="title"/>
          </p:nvPr>
        </p:nvSpPr>
        <p:spPr/>
        <p:txBody>
          <a:bodyPr/>
          <a:lstStyle/>
          <a:p>
            <a:r>
              <a:rPr lang="en-GB" dirty="0"/>
              <a:t>F</a:t>
            </a:r>
            <a:r>
              <a:rPr lang="en-DE" dirty="0"/>
              <a:t>inal scores</a:t>
            </a:r>
          </a:p>
        </p:txBody>
      </p:sp>
      <p:sp>
        <p:nvSpPr>
          <p:cNvPr id="3" name="Text Placeholder 2">
            <a:extLst>
              <a:ext uri="{FF2B5EF4-FFF2-40B4-BE49-F238E27FC236}">
                <a16:creationId xmlns:a16="http://schemas.microsoft.com/office/drawing/2014/main" id="{B1124484-38A1-0A4E-B3D4-13E0E7FD6359}"/>
              </a:ext>
            </a:extLst>
          </p:cNvPr>
          <p:cNvSpPr>
            <a:spLocks noGrp="1"/>
          </p:cNvSpPr>
          <p:nvPr>
            <p:ph type="body" idx="1"/>
          </p:nvPr>
        </p:nvSpPr>
        <p:spPr/>
        <p:txBody>
          <a:bodyPr/>
          <a:lstStyle/>
          <a:p>
            <a:r>
              <a:rPr lang="en-DE" u="sng" dirty="0"/>
              <a:t>Ecstasy</a:t>
            </a:r>
            <a:r>
              <a:rPr lang="en-DE" dirty="0"/>
              <a:t>		</a:t>
            </a:r>
            <a:r>
              <a:rPr lang="en-DE" u="sng" dirty="0"/>
              <a:t>Cannabis</a:t>
            </a:r>
          </a:p>
        </p:txBody>
      </p:sp>
      <p:sp>
        <p:nvSpPr>
          <p:cNvPr id="4" name="Content Placeholder 3">
            <a:extLst>
              <a:ext uri="{FF2B5EF4-FFF2-40B4-BE49-F238E27FC236}">
                <a16:creationId xmlns:a16="http://schemas.microsoft.com/office/drawing/2014/main" id="{2857AF1D-5BBB-194E-9885-8F30FC2F9941}"/>
              </a:ext>
            </a:extLst>
          </p:cNvPr>
          <p:cNvSpPr>
            <a:spLocks noGrp="1"/>
          </p:cNvSpPr>
          <p:nvPr>
            <p:ph sz="half" idx="2"/>
          </p:nvPr>
        </p:nvSpPr>
        <p:spPr/>
        <p:txBody>
          <a:bodyPr numCol="2">
            <a:normAutofit/>
          </a:bodyPr>
          <a:lstStyle/>
          <a:p>
            <a:r>
              <a:rPr lang="en-GB" dirty="0"/>
              <a:t>Accuracy on testing data: 0.6678</a:t>
            </a:r>
          </a:p>
          <a:p>
            <a:r>
              <a:rPr lang="en-GB" dirty="0"/>
              <a:t>F-score on testing data: 0.6576</a:t>
            </a:r>
          </a:p>
          <a:p>
            <a:endParaRPr lang="en-GB" dirty="0"/>
          </a:p>
          <a:p>
            <a:endParaRPr lang="en-GB" dirty="0"/>
          </a:p>
          <a:p>
            <a:r>
              <a:rPr lang="en-GB" dirty="0"/>
              <a:t>Accuracy on testing data: 0.7661</a:t>
            </a:r>
          </a:p>
          <a:p>
            <a:r>
              <a:rPr lang="en-GB" dirty="0"/>
              <a:t>F-score on testing data: 0.7566</a:t>
            </a:r>
          </a:p>
        </p:txBody>
      </p:sp>
      <p:sp>
        <p:nvSpPr>
          <p:cNvPr id="5" name="Text Placeholder 4">
            <a:extLst>
              <a:ext uri="{FF2B5EF4-FFF2-40B4-BE49-F238E27FC236}">
                <a16:creationId xmlns:a16="http://schemas.microsoft.com/office/drawing/2014/main" id="{883B2678-E072-A24C-8C1B-34CBA23A34D1}"/>
              </a:ext>
            </a:extLst>
          </p:cNvPr>
          <p:cNvSpPr>
            <a:spLocks noGrp="1"/>
          </p:cNvSpPr>
          <p:nvPr>
            <p:ph type="body" sz="quarter" idx="3"/>
          </p:nvPr>
        </p:nvSpPr>
        <p:spPr/>
        <p:txBody>
          <a:bodyPr/>
          <a:lstStyle/>
          <a:p>
            <a:r>
              <a:rPr lang="en-DE" u="sng" dirty="0"/>
              <a:t>LSD</a:t>
            </a:r>
            <a:r>
              <a:rPr lang="en-DE" dirty="0"/>
              <a:t>			</a:t>
            </a:r>
            <a:r>
              <a:rPr lang="en-DE" u="sng" dirty="0"/>
              <a:t>Legal High</a:t>
            </a:r>
          </a:p>
        </p:txBody>
      </p:sp>
      <p:sp>
        <p:nvSpPr>
          <p:cNvPr id="6" name="Content Placeholder 5">
            <a:extLst>
              <a:ext uri="{FF2B5EF4-FFF2-40B4-BE49-F238E27FC236}">
                <a16:creationId xmlns:a16="http://schemas.microsoft.com/office/drawing/2014/main" id="{507226EA-9A2E-E841-A195-910BD3908041}"/>
              </a:ext>
            </a:extLst>
          </p:cNvPr>
          <p:cNvSpPr>
            <a:spLocks noGrp="1"/>
          </p:cNvSpPr>
          <p:nvPr>
            <p:ph sz="quarter" idx="4"/>
          </p:nvPr>
        </p:nvSpPr>
        <p:spPr/>
        <p:txBody>
          <a:bodyPr numCol="2">
            <a:normAutofit/>
          </a:bodyPr>
          <a:lstStyle/>
          <a:p>
            <a:r>
              <a:rPr lang="en-GB" dirty="0"/>
              <a:t>Accuracy on testing data: 0.7085</a:t>
            </a:r>
          </a:p>
          <a:p>
            <a:r>
              <a:rPr lang="en-GB" dirty="0"/>
              <a:t>F-score on testing data: 0.6935</a:t>
            </a:r>
          </a:p>
          <a:p>
            <a:endParaRPr lang="en-GB" dirty="0"/>
          </a:p>
          <a:p>
            <a:endParaRPr lang="en-GB" dirty="0"/>
          </a:p>
          <a:p>
            <a:r>
              <a:rPr lang="en-GB" dirty="0"/>
              <a:t>Accuracy on testing data: 0.7475</a:t>
            </a:r>
          </a:p>
          <a:p>
            <a:r>
              <a:rPr lang="en-GB" dirty="0"/>
              <a:t>F-score on testing data: 0.7503</a:t>
            </a:r>
            <a:endParaRPr lang="en-DE" dirty="0"/>
          </a:p>
        </p:txBody>
      </p:sp>
    </p:spTree>
    <p:extLst>
      <p:ext uri="{BB962C8B-B14F-4D97-AF65-F5344CB8AC3E}">
        <p14:creationId xmlns:p14="http://schemas.microsoft.com/office/powerpoint/2010/main" val="364980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B085-86E3-AE49-BB71-25D61426C083}"/>
              </a:ext>
            </a:extLst>
          </p:cNvPr>
          <p:cNvSpPr>
            <a:spLocks noGrp="1"/>
          </p:cNvSpPr>
          <p:nvPr>
            <p:ph type="ctrTitle"/>
          </p:nvPr>
        </p:nvSpPr>
        <p:spPr>
          <a:xfrm>
            <a:off x="1371600" y="693933"/>
            <a:ext cx="9448800" cy="1825096"/>
          </a:xfrm>
        </p:spPr>
        <p:txBody>
          <a:bodyPr/>
          <a:lstStyle/>
          <a:p>
            <a:r>
              <a:rPr lang="en-DE" dirty="0"/>
              <a:t>Results:</a:t>
            </a:r>
          </a:p>
        </p:txBody>
      </p:sp>
      <p:sp>
        <p:nvSpPr>
          <p:cNvPr id="3" name="Subtitle 2">
            <a:extLst>
              <a:ext uri="{FF2B5EF4-FFF2-40B4-BE49-F238E27FC236}">
                <a16:creationId xmlns:a16="http://schemas.microsoft.com/office/drawing/2014/main" id="{240C7833-13E8-A345-B64A-000AF1A9787E}"/>
              </a:ext>
            </a:extLst>
          </p:cNvPr>
          <p:cNvSpPr>
            <a:spLocks noGrp="1"/>
          </p:cNvSpPr>
          <p:nvPr>
            <p:ph type="subTitle" idx="1"/>
          </p:nvPr>
        </p:nvSpPr>
        <p:spPr>
          <a:xfrm>
            <a:off x="1371600" y="2522728"/>
            <a:ext cx="9448800" cy="2707639"/>
          </a:xfrm>
        </p:spPr>
        <p:txBody>
          <a:bodyPr>
            <a:normAutofit/>
          </a:bodyPr>
          <a:lstStyle/>
          <a:p>
            <a:pPr marL="342900" indent="-342900">
              <a:buFont typeface="Arial" panose="020B0604020202020204" pitchFamily="34" charset="0"/>
              <a:buChar char="•"/>
            </a:pPr>
            <a:r>
              <a:rPr lang="en-DE" dirty="0"/>
              <a:t>Hypothesis 1: passes</a:t>
            </a:r>
          </a:p>
          <a:p>
            <a:pPr>
              <a:tabLst>
                <a:tab pos="930275" algn="l"/>
              </a:tabLst>
            </a:pPr>
            <a:r>
              <a:rPr lang="en-DE" dirty="0"/>
              <a:t>	Of the 18 drug catagories (including the one fictional), the model 	predicted half of the with an accuracy greater that 70%. </a:t>
            </a:r>
          </a:p>
          <a:p>
            <a:pPr marL="342900" indent="-342900">
              <a:buFont typeface="Arial" panose="020B0604020202020204" pitchFamily="34" charset="0"/>
              <a:buChar char="•"/>
              <a:tabLst>
                <a:tab pos="930275" algn="l"/>
              </a:tabLst>
            </a:pPr>
            <a:r>
              <a:rPr lang="en-DE" dirty="0"/>
              <a:t>Hypothesis 2: passes</a:t>
            </a:r>
          </a:p>
          <a:p>
            <a:r>
              <a:rPr lang="en-DE" dirty="0"/>
              <a:t>	It appears that ”openness” is a significant indicator for LSD, Cannabis, Ecstasy, Legal highs, appearing in the top 3 for each drug. </a:t>
            </a:r>
          </a:p>
        </p:txBody>
      </p:sp>
    </p:spTree>
    <p:extLst>
      <p:ext uri="{BB962C8B-B14F-4D97-AF65-F5344CB8AC3E}">
        <p14:creationId xmlns:p14="http://schemas.microsoft.com/office/powerpoint/2010/main" val="701683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B020F-B74D-B14A-A61E-788AE5DE83F7}"/>
              </a:ext>
            </a:extLst>
          </p:cNvPr>
          <p:cNvSpPr>
            <a:spLocks noGrp="1"/>
          </p:cNvSpPr>
          <p:nvPr>
            <p:ph type="title"/>
          </p:nvPr>
        </p:nvSpPr>
        <p:spPr>
          <a:xfrm>
            <a:off x="685800" y="-259165"/>
            <a:ext cx="10820399" cy="1202412"/>
          </a:xfrm>
        </p:spPr>
        <p:txBody>
          <a:bodyPr/>
          <a:lstStyle/>
          <a:p>
            <a:r>
              <a:rPr lang="en-DE" dirty="0"/>
              <a:t>Conclusion:</a:t>
            </a:r>
          </a:p>
        </p:txBody>
      </p:sp>
      <p:sp>
        <p:nvSpPr>
          <p:cNvPr id="8" name="Text Placeholder 7">
            <a:extLst>
              <a:ext uri="{FF2B5EF4-FFF2-40B4-BE49-F238E27FC236}">
                <a16:creationId xmlns:a16="http://schemas.microsoft.com/office/drawing/2014/main" id="{23C09BD8-B3E5-1F49-B928-1131C69B07DD}"/>
              </a:ext>
            </a:extLst>
          </p:cNvPr>
          <p:cNvSpPr>
            <a:spLocks noGrp="1"/>
          </p:cNvSpPr>
          <p:nvPr>
            <p:ph type="body" idx="1"/>
          </p:nvPr>
        </p:nvSpPr>
        <p:spPr>
          <a:xfrm>
            <a:off x="1024467" y="1038420"/>
            <a:ext cx="10490200" cy="3793072"/>
          </a:xfrm>
        </p:spPr>
        <p:txBody>
          <a:bodyPr>
            <a:normAutofit/>
          </a:bodyPr>
          <a:lstStyle/>
          <a:p>
            <a:pPr algn="l">
              <a:lnSpc>
                <a:spcPct val="160000"/>
              </a:lnSpc>
            </a:pPr>
            <a:r>
              <a:rPr lang="en-DE" dirty="0">
                <a:solidFill>
                  <a:schemeClr val="tx1"/>
                </a:solidFill>
                <a:latin typeface="Arial" panose="020B0604020202020204" pitchFamily="34" charset="0"/>
                <a:cs typeface="Arial" panose="020B0604020202020204" pitchFamily="34" charset="0"/>
              </a:rPr>
              <a:t>Although the model shows people with certain personality types are more suseptable to certain drugs, </a:t>
            </a:r>
            <a:r>
              <a:rPr lang="en-GB" dirty="0">
                <a:solidFill>
                  <a:schemeClr val="tx1"/>
                </a:solidFill>
                <a:latin typeface="Arial" panose="020B0604020202020204" pitchFamily="34" charset="0"/>
                <a:cs typeface="Arial" panose="020B0604020202020204" pitchFamily="34" charset="0"/>
              </a:rPr>
              <a:t>W</a:t>
            </a:r>
            <a:r>
              <a:rPr lang="en-DE" dirty="0">
                <a:solidFill>
                  <a:schemeClr val="tx1"/>
                </a:solidFill>
                <a:latin typeface="Arial" panose="020B0604020202020204" pitchFamily="34" charset="0"/>
                <a:cs typeface="Arial" panose="020B0604020202020204" pitchFamily="34" charset="0"/>
              </a:rPr>
              <a:t>e cannot say for certain that particular drugs are more dependent on personality than on other factors. The findings of our model indicate that there are people who are at higher risk of developing addiction, with particular personality trait combinations.</a:t>
            </a:r>
          </a:p>
        </p:txBody>
      </p:sp>
    </p:spTree>
    <p:extLst>
      <p:ext uri="{BB962C8B-B14F-4D97-AF65-F5344CB8AC3E}">
        <p14:creationId xmlns:p14="http://schemas.microsoft.com/office/powerpoint/2010/main" val="325579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B020F-B74D-B14A-A61E-788AE5DE83F7}"/>
              </a:ext>
            </a:extLst>
          </p:cNvPr>
          <p:cNvSpPr>
            <a:spLocks noGrp="1"/>
          </p:cNvSpPr>
          <p:nvPr>
            <p:ph type="title"/>
          </p:nvPr>
        </p:nvSpPr>
        <p:spPr>
          <a:xfrm>
            <a:off x="685800" y="-259165"/>
            <a:ext cx="10820399" cy="1202412"/>
          </a:xfrm>
        </p:spPr>
        <p:txBody>
          <a:bodyPr/>
          <a:lstStyle/>
          <a:p>
            <a:r>
              <a:rPr lang="en-DE" dirty="0"/>
              <a:t>Conclusion:</a:t>
            </a:r>
          </a:p>
        </p:txBody>
      </p:sp>
      <p:sp>
        <p:nvSpPr>
          <p:cNvPr id="8" name="Text Placeholder 7">
            <a:extLst>
              <a:ext uri="{FF2B5EF4-FFF2-40B4-BE49-F238E27FC236}">
                <a16:creationId xmlns:a16="http://schemas.microsoft.com/office/drawing/2014/main" id="{23C09BD8-B3E5-1F49-B928-1131C69B07DD}"/>
              </a:ext>
            </a:extLst>
          </p:cNvPr>
          <p:cNvSpPr>
            <a:spLocks noGrp="1"/>
          </p:cNvSpPr>
          <p:nvPr>
            <p:ph type="body" idx="1"/>
          </p:nvPr>
        </p:nvSpPr>
        <p:spPr>
          <a:xfrm>
            <a:off x="1024467" y="1038420"/>
            <a:ext cx="10490200" cy="3793072"/>
          </a:xfrm>
        </p:spPr>
        <p:txBody>
          <a:bodyPr>
            <a:normAutofit/>
          </a:bodyPr>
          <a:lstStyle/>
          <a:p>
            <a:pPr algn="l">
              <a:lnSpc>
                <a:spcPct val="160000"/>
              </a:lnSpc>
            </a:pPr>
            <a:r>
              <a:rPr lang="en-DE" dirty="0">
                <a:solidFill>
                  <a:schemeClr val="tx1"/>
                </a:solidFill>
                <a:latin typeface="Arial" panose="020B0604020202020204" pitchFamily="34" charset="0"/>
                <a:cs typeface="Arial" panose="020B0604020202020204" pitchFamily="34" charset="0"/>
              </a:rPr>
              <a:t>It was also shown that there were positive corelations for Opennes, nerotisism, sensation seeking and impulsive personalities, and negative correlations with agreeableness, contientiousnes, and extroversion with the exception of LSD.  </a:t>
            </a:r>
          </a:p>
        </p:txBody>
      </p:sp>
    </p:spTree>
    <p:extLst>
      <p:ext uri="{BB962C8B-B14F-4D97-AF65-F5344CB8AC3E}">
        <p14:creationId xmlns:p14="http://schemas.microsoft.com/office/powerpoint/2010/main" val="103316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FC6DC1-61A5-C04C-AD9F-E80183CF7156}"/>
              </a:ext>
            </a:extLst>
          </p:cNvPr>
          <p:cNvSpPr>
            <a:spLocks noGrp="1"/>
          </p:cNvSpPr>
          <p:nvPr>
            <p:ph type="title"/>
          </p:nvPr>
        </p:nvSpPr>
        <p:spPr/>
        <p:txBody>
          <a:bodyPr/>
          <a:lstStyle/>
          <a:p>
            <a:r>
              <a:rPr lang="en-GB" dirty="0"/>
              <a:t>W</a:t>
            </a:r>
            <a:r>
              <a:rPr lang="en-DE" dirty="0"/>
              <a:t>hat it’s all about</a:t>
            </a:r>
          </a:p>
        </p:txBody>
      </p:sp>
      <p:pic>
        <p:nvPicPr>
          <p:cNvPr id="9" name="Picture Placeholder 8">
            <a:extLst>
              <a:ext uri="{FF2B5EF4-FFF2-40B4-BE49-F238E27FC236}">
                <a16:creationId xmlns:a16="http://schemas.microsoft.com/office/drawing/2014/main" id="{65318CE9-A218-E347-9D24-A7CDE5F5902C}"/>
              </a:ext>
            </a:extLst>
          </p:cNvPr>
          <p:cNvPicPr>
            <a:picLocks noGrp="1" noChangeAspect="1"/>
          </p:cNvPicPr>
          <p:nvPr>
            <p:ph type="pic" idx="1"/>
          </p:nvPr>
        </p:nvPicPr>
        <p:blipFill>
          <a:blip r:embed="rId2"/>
          <a:srcRect t="117" b="117"/>
          <a:stretch>
            <a:fillRect/>
          </a:stretch>
        </p:blipFill>
        <p:spPr/>
      </p:pic>
      <p:sp>
        <p:nvSpPr>
          <p:cNvPr id="7" name="Text Placeholder 6">
            <a:extLst>
              <a:ext uri="{FF2B5EF4-FFF2-40B4-BE49-F238E27FC236}">
                <a16:creationId xmlns:a16="http://schemas.microsoft.com/office/drawing/2014/main" id="{FAAA8F31-52C4-7441-9919-69A81F16B53F}"/>
              </a:ext>
            </a:extLst>
          </p:cNvPr>
          <p:cNvSpPr>
            <a:spLocks noGrp="1"/>
          </p:cNvSpPr>
          <p:nvPr>
            <p:ph type="body" sz="half" idx="2"/>
          </p:nvPr>
        </p:nvSpPr>
        <p:spPr/>
        <p:txBody>
          <a:bodyPr/>
          <a:lstStyle/>
          <a:p>
            <a:r>
              <a:rPr lang="en-DE" dirty="0"/>
              <a:t>Our EDA revieled usefull implications of personality as a contributing factor to drug use. </a:t>
            </a:r>
          </a:p>
          <a:p>
            <a:r>
              <a:rPr lang="en-GB" dirty="0"/>
              <a:t>H</a:t>
            </a:r>
            <a:r>
              <a:rPr lang="en-DE" dirty="0"/>
              <a:t>ere we will look at:</a:t>
            </a:r>
          </a:p>
          <a:p>
            <a:pPr marL="285750" indent="-285750">
              <a:buFont typeface="Arial" panose="020B0604020202020204" pitchFamily="34" charset="0"/>
              <a:buChar char="•"/>
            </a:pPr>
            <a:r>
              <a:rPr lang="en-GB" dirty="0"/>
              <a:t>T</a:t>
            </a:r>
            <a:r>
              <a:rPr lang="en-DE" dirty="0"/>
              <a:t>he data</a:t>
            </a:r>
          </a:p>
          <a:p>
            <a:pPr marL="285750" indent="-285750">
              <a:buFont typeface="Arial" panose="020B0604020202020204" pitchFamily="34" charset="0"/>
              <a:buChar char="•"/>
            </a:pPr>
            <a:r>
              <a:rPr lang="en-GB" dirty="0"/>
              <a:t>T</a:t>
            </a:r>
            <a:r>
              <a:rPr lang="en-DE" dirty="0"/>
              <a:t>heory</a:t>
            </a:r>
          </a:p>
          <a:p>
            <a:pPr marL="285750" indent="-285750">
              <a:buFont typeface="Arial" panose="020B0604020202020204" pitchFamily="34" charset="0"/>
              <a:buChar char="•"/>
            </a:pPr>
            <a:r>
              <a:rPr lang="en-GB" dirty="0"/>
              <a:t>S</a:t>
            </a:r>
            <a:r>
              <a:rPr lang="en-DE" dirty="0"/>
              <a:t>tatistics</a:t>
            </a:r>
          </a:p>
          <a:p>
            <a:pPr marL="285750" indent="-285750">
              <a:buFont typeface="Arial" panose="020B0604020202020204" pitchFamily="34" charset="0"/>
              <a:buChar char="•"/>
            </a:pPr>
            <a:r>
              <a:rPr lang="en-GB" dirty="0"/>
              <a:t>I</a:t>
            </a:r>
            <a:r>
              <a:rPr lang="en-DE" dirty="0"/>
              <a:t>mportant features and results</a:t>
            </a:r>
          </a:p>
          <a:p>
            <a:pPr marL="285750" indent="-285750">
              <a:buFont typeface="Arial" panose="020B0604020202020204" pitchFamily="34" charset="0"/>
              <a:buChar char="•"/>
            </a:pPr>
            <a:r>
              <a:rPr lang="en-GB" dirty="0"/>
              <a:t>A</a:t>
            </a:r>
            <a:r>
              <a:rPr lang="en-DE" dirty="0"/>
              <a:t>nd what conclusions we can draw from the EDA</a:t>
            </a:r>
          </a:p>
        </p:txBody>
      </p:sp>
    </p:spTree>
    <p:extLst>
      <p:ext uri="{BB962C8B-B14F-4D97-AF65-F5344CB8AC3E}">
        <p14:creationId xmlns:p14="http://schemas.microsoft.com/office/powerpoint/2010/main" val="368992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B020F-B74D-B14A-A61E-788AE5DE83F7}"/>
              </a:ext>
            </a:extLst>
          </p:cNvPr>
          <p:cNvSpPr>
            <a:spLocks noGrp="1"/>
          </p:cNvSpPr>
          <p:nvPr>
            <p:ph type="title"/>
          </p:nvPr>
        </p:nvSpPr>
        <p:spPr>
          <a:xfrm>
            <a:off x="685800" y="-259165"/>
            <a:ext cx="10820399" cy="1202412"/>
          </a:xfrm>
        </p:spPr>
        <p:txBody>
          <a:bodyPr/>
          <a:lstStyle/>
          <a:p>
            <a:r>
              <a:rPr lang="en-DE" dirty="0"/>
              <a:t>Conclusion:</a:t>
            </a:r>
          </a:p>
        </p:txBody>
      </p:sp>
      <p:sp>
        <p:nvSpPr>
          <p:cNvPr id="8" name="Text Placeholder 7">
            <a:extLst>
              <a:ext uri="{FF2B5EF4-FFF2-40B4-BE49-F238E27FC236}">
                <a16:creationId xmlns:a16="http://schemas.microsoft.com/office/drawing/2014/main" id="{23C09BD8-B3E5-1F49-B928-1131C69B07DD}"/>
              </a:ext>
            </a:extLst>
          </p:cNvPr>
          <p:cNvSpPr>
            <a:spLocks noGrp="1"/>
          </p:cNvSpPr>
          <p:nvPr>
            <p:ph type="body" idx="1"/>
          </p:nvPr>
        </p:nvSpPr>
        <p:spPr>
          <a:xfrm>
            <a:off x="1024467" y="1038420"/>
            <a:ext cx="10490200" cy="3793072"/>
          </a:xfrm>
        </p:spPr>
        <p:txBody>
          <a:bodyPr>
            <a:normAutofit/>
          </a:bodyPr>
          <a:lstStyle/>
          <a:p>
            <a:pPr algn="l">
              <a:lnSpc>
                <a:spcPct val="160000"/>
              </a:lnSpc>
            </a:pPr>
            <a:r>
              <a:rPr lang="en-DE" dirty="0">
                <a:solidFill>
                  <a:schemeClr val="tx1"/>
                </a:solidFill>
                <a:latin typeface="Arial" panose="020B0604020202020204" pitchFamily="34" charset="0"/>
                <a:cs typeface="Arial" panose="020B0604020202020204" pitchFamily="34" charset="0"/>
              </a:rPr>
              <a:t>In future, a study could be conducted to identify across drug types, which range of personality types are most suseptable to drug use overall.  </a:t>
            </a:r>
          </a:p>
        </p:txBody>
      </p:sp>
    </p:spTree>
    <p:extLst>
      <p:ext uri="{BB962C8B-B14F-4D97-AF65-F5344CB8AC3E}">
        <p14:creationId xmlns:p14="http://schemas.microsoft.com/office/powerpoint/2010/main" val="3149175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7D024E5-D2BE-8F4B-B7FC-74D7E2C3B9A2}"/>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r>
              <a:rPr lang="en-US" sz="3700"/>
              <a:t>Any questions?</a:t>
            </a:r>
          </a:p>
        </p:txBody>
      </p:sp>
      <p:pic>
        <p:nvPicPr>
          <p:cNvPr id="4" name="Picture 3" descr="A person with his hand on his forehead looking at a computer&#10;&#10;Description automatically generated with low confidence">
            <a:extLst>
              <a:ext uri="{FF2B5EF4-FFF2-40B4-BE49-F238E27FC236}">
                <a16:creationId xmlns:a16="http://schemas.microsoft.com/office/drawing/2014/main" id="{354330E3-1AA1-EF49-8AC7-C18327FB5EF9}"/>
              </a:ext>
            </a:extLst>
          </p:cNvPr>
          <p:cNvPicPr>
            <a:picLocks noChangeAspect="1"/>
          </p:cNvPicPr>
          <p:nvPr/>
        </p:nvPicPr>
        <p:blipFill rotWithShape="1">
          <a:blip r:embed="rId4"/>
          <a:srcRect l="24138" r="-1" b="-1"/>
          <a:stretch/>
        </p:blipFill>
        <p:spPr>
          <a:xfrm>
            <a:off x="2405" y="10"/>
            <a:ext cx="7794245" cy="6857990"/>
          </a:xfrm>
          <a:prstGeom prst="rect">
            <a:avLst/>
          </a:prstGeom>
        </p:spPr>
      </p:pic>
      <p:sp>
        <p:nvSpPr>
          <p:cNvPr id="13" name="Rectangle 12">
            <a:extLst>
              <a:ext uri="{FF2B5EF4-FFF2-40B4-BE49-F238E27FC236}">
                <a16:creationId xmlns:a16="http://schemas.microsoft.com/office/drawing/2014/main" id="{7CB7C310-FE58-42C8-923F-E29308AB1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50A440-71B7-4225-BF26-485C42F1F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10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198E-0480-9A40-A01A-EED417FAB980}"/>
              </a:ext>
            </a:extLst>
          </p:cNvPr>
          <p:cNvSpPr>
            <a:spLocks noGrp="1"/>
          </p:cNvSpPr>
          <p:nvPr>
            <p:ph type="title"/>
          </p:nvPr>
        </p:nvSpPr>
        <p:spPr/>
        <p:txBody>
          <a:bodyPr>
            <a:normAutofit/>
          </a:bodyPr>
          <a:lstStyle/>
          <a:p>
            <a:r>
              <a:rPr lang="en-DE" sz="6600" dirty="0"/>
              <a:t>Thank you!!!</a:t>
            </a:r>
          </a:p>
        </p:txBody>
      </p:sp>
      <p:sp>
        <p:nvSpPr>
          <p:cNvPr id="3" name="Text Placeholder 2">
            <a:extLst>
              <a:ext uri="{FF2B5EF4-FFF2-40B4-BE49-F238E27FC236}">
                <a16:creationId xmlns:a16="http://schemas.microsoft.com/office/drawing/2014/main" id="{48E84DFE-AAC1-4644-AA3D-7EBCCD144DB9}"/>
              </a:ext>
            </a:extLst>
          </p:cNvPr>
          <p:cNvSpPr>
            <a:spLocks noGrp="1"/>
          </p:cNvSpPr>
          <p:nvPr>
            <p:ph type="body" sz="half" idx="2"/>
          </p:nvPr>
        </p:nvSpPr>
        <p:spPr/>
        <p:txBody>
          <a:bodyPr/>
          <a:lstStyle/>
          <a:p>
            <a:r>
              <a:rPr lang="en-GB" dirty="0"/>
              <a:t>A</a:t>
            </a:r>
            <a:r>
              <a:rPr lang="en-DE" dirty="0"/>
              <a:t>nd you’re welcome…</a:t>
            </a:r>
          </a:p>
        </p:txBody>
      </p:sp>
    </p:spTree>
    <p:extLst>
      <p:ext uri="{BB962C8B-B14F-4D97-AF65-F5344CB8AC3E}">
        <p14:creationId xmlns:p14="http://schemas.microsoft.com/office/powerpoint/2010/main" val="340118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3ED4-67A0-E846-A10E-9FA657425124}"/>
              </a:ext>
            </a:extLst>
          </p:cNvPr>
          <p:cNvSpPr>
            <a:spLocks noGrp="1"/>
          </p:cNvSpPr>
          <p:nvPr>
            <p:ph type="title"/>
          </p:nvPr>
        </p:nvSpPr>
        <p:spPr/>
        <p:txBody>
          <a:bodyPr/>
          <a:lstStyle/>
          <a:p>
            <a:r>
              <a:rPr lang="en-DE" dirty="0"/>
              <a:t>Cleaning the data</a:t>
            </a:r>
          </a:p>
        </p:txBody>
      </p:sp>
      <p:pic>
        <p:nvPicPr>
          <p:cNvPr id="6" name="Content Placeholder 5" descr="A picture containing text, sign&#10;&#10;Description automatically generated">
            <a:extLst>
              <a:ext uri="{FF2B5EF4-FFF2-40B4-BE49-F238E27FC236}">
                <a16:creationId xmlns:a16="http://schemas.microsoft.com/office/drawing/2014/main" id="{7B988B21-0CAC-A148-B15E-835BF9A3749C}"/>
              </a:ext>
            </a:extLst>
          </p:cNvPr>
          <p:cNvPicPr>
            <a:picLocks noGrp="1" noChangeAspect="1"/>
          </p:cNvPicPr>
          <p:nvPr>
            <p:ph idx="1"/>
          </p:nvPr>
        </p:nvPicPr>
        <p:blipFill>
          <a:blip r:embed="rId2"/>
          <a:stretch>
            <a:fillRect/>
          </a:stretch>
        </p:blipFill>
        <p:spPr>
          <a:xfrm>
            <a:off x="5142249" y="746125"/>
            <a:ext cx="6217565" cy="5472113"/>
          </a:xfrm>
        </p:spPr>
      </p:pic>
      <p:sp>
        <p:nvSpPr>
          <p:cNvPr id="4" name="Text Placeholder 3">
            <a:extLst>
              <a:ext uri="{FF2B5EF4-FFF2-40B4-BE49-F238E27FC236}">
                <a16:creationId xmlns:a16="http://schemas.microsoft.com/office/drawing/2014/main" id="{91B97F80-889A-144B-BFD7-343F7B135893}"/>
              </a:ext>
            </a:extLst>
          </p:cNvPr>
          <p:cNvSpPr>
            <a:spLocks noGrp="1"/>
          </p:cNvSpPr>
          <p:nvPr>
            <p:ph type="body" sz="half" idx="2"/>
          </p:nvPr>
        </p:nvSpPr>
        <p:spPr/>
        <p:txBody>
          <a:bodyPr/>
          <a:lstStyle/>
          <a:p>
            <a:r>
              <a:rPr lang="en-GB" dirty="0"/>
              <a:t>Initially the data was converted into a T-Score based on normative data including all </a:t>
            </a:r>
            <a:r>
              <a:rPr lang="en-GB" u="sng" dirty="0"/>
              <a:t>categorical</a:t>
            </a:r>
            <a:r>
              <a:rPr lang="en-GB" dirty="0"/>
              <a:t> variables, but excluding the </a:t>
            </a:r>
            <a:r>
              <a:rPr lang="en-GB" u="sng" dirty="0"/>
              <a:t>class</a:t>
            </a:r>
            <a:r>
              <a:rPr lang="en-GB" dirty="0"/>
              <a:t> values</a:t>
            </a:r>
          </a:p>
          <a:p>
            <a:r>
              <a:rPr lang="en-GB" b="1" dirty="0"/>
              <a:t>Categorical values </a:t>
            </a:r>
            <a:r>
              <a:rPr lang="en-GB" dirty="0"/>
              <a:t>where changed to original values, rather than T values. </a:t>
            </a:r>
          </a:p>
          <a:p>
            <a:r>
              <a:rPr lang="en-GB" b="1" dirty="0"/>
              <a:t>Drug-use class </a:t>
            </a:r>
            <a:r>
              <a:rPr lang="en-GB" dirty="0"/>
              <a:t>was changed to people who </a:t>
            </a:r>
            <a:r>
              <a:rPr lang="en-GB" i="1" u="sng" dirty="0"/>
              <a:t>had used drugs </a:t>
            </a:r>
            <a:r>
              <a:rPr lang="en-GB" dirty="0"/>
              <a:t>and those who </a:t>
            </a:r>
            <a:r>
              <a:rPr lang="en-GB" i="1" u="sng" dirty="0"/>
              <a:t>did not or had not </a:t>
            </a:r>
            <a:r>
              <a:rPr lang="en-GB" dirty="0"/>
              <a:t>for more than a decade. </a:t>
            </a:r>
          </a:p>
        </p:txBody>
      </p:sp>
    </p:spTree>
    <p:extLst>
      <p:ext uri="{BB962C8B-B14F-4D97-AF65-F5344CB8AC3E}">
        <p14:creationId xmlns:p14="http://schemas.microsoft.com/office/powerpoint/2010/main" val="73698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40B247-7D4F-0F4D-8730-6EDB1C76A779}"/>
              </a:ext>
            </a:extLst>
          </p:cNvPr>
          <p:cNvPicPr>
            <a:picLocks noChangeAspect="1"/>
          </p:cNvPicPr>
          <p:nvPr/>
        </p:nvPicPr>
        <p:blipFill>
          <a:blip r:embed="rId2"/>
          <a:stretch>
            <a:fillRect/>
          </a:stretch>
        </p:blipFill>
        <p:spPr>
          <a:xfrm>
            <a:off x="0" y="366705"/>
            <a:ext cx="12192000" cy="6096000"/>
          </a:xfrm>
          <a:prstGeom prst="rect">
            <a:avLst/>
          </a:prstGeom>
        </p:spPr>
      </p:pic>
      <p:sp>
        <p:nvSpPr>
          <p:cNvPr id="2" name="Title 1">
            <a:extLst>
              <a:ext uri="{FF2B5EF4-FFF2-40B4-BE49-F238E27FC236}">
                <a16:creationId xmlns:a16="http://schemas.microsoft.com/office/drawing/2014/main" id="{AB9A78AE-4DE6-3A45-8AA5-F83D9B35300D}"/>
              </a:ext>
            </a:extLst>
          </p:cNvPr>
          <p:cNvSpPr>
            <a:spLocks noGrp="1"/>
          </p:cNvSpPr>
          <p:nvPr>
            <p:ph type="title"/>
          </p:nvPr>
        </p:nvSpPr>
        <p:spPr>
          <a:xfrm>
            <a:off x="2957526" y="366705"/>
            <a:ext cx="6873240" cy="1600200"/>
          </a:xfrm>
        </p:spPr>
        <p:txBody>
          <a:bodyPr/>
          <a:lstStyle/>
          <a:p>
            <a:pPr algn="ctr"/>
            <a:r>
              <a:rPr lang="en-GB" dirty="0"/>
              <a:t>I</a:t>
            </a:r>
            <a:r>
              <a:rPr lang="en-DE" dirty="0"/>
              <a:t>mbalanced data</a:t>
            </a:r>
          </a:p>
        </p:txBody>
      </p:sp>
      <p:sp>
        <p:nvSpPr>
          <p:cNvPr id="4" name="Text Placeholder 3">
            <a:extLst>
              <a:ext uri="{FF2B5EF4-FFF2-40B4-BE49-F238E27FC236}">
                <a16:creationId xmlns:a16="http://schemas.microsoft.com/office/drawing/2014/main" id="{CE4AC49C-436D-7345-8ACC-30DF15DA6F58}"/>
              </a:ext>
            </a:extLst>
          </p:cNvPr>
          <p:cNvSpPr>
            <a:spLocks noGrp="1"/>
          </p:cNvSpPr>
          <p:nvPr>
            <p:ph type="body" sz="half" idx="2"/>
          </p:nvPr>
        </p:nvSpPr>
        <p:spPr>
          <a:xfrm>
            <a:off x="3399692" y="1966904"/>
            <a:ext cx="5240216" cy="3094485"/>
          </a:xfrm>
        </p:spPr>
        <p:txBody>
          <a:bodyPr/>
          <a:lstStyle/>
          <a:p>
            <a:r>
              <a:rPr lang="en-GB" dirty="0"/>
              <a:t>O</a:t>
            </a:r>
            <a:r>
              <a:rPr lang="en-DE" dirty="0"/>
              <a:t>f the classes of user, for every one drug a person used, there were 17 that they did not!</a:t>
            </a:r>
          </a:p>
          <a:p>
            <a:pPr algn="r"/>
            <a:r>
              <a:rPr lang="en-DE" dirty="0"/>
              <a:t>1</a:t>
            </a:r>
          </a:p>
          <a:p>
            <a:endParaRPr lang="en-DE" dirty="0"/>
          </a:p>
          <a:p>
            <a:r>
              <a:rPr lang="en-DE" dirty="0"/>
              <a:t>00000</a:t>
            </a:r>
          </a:p>
          <a:p>
            <a:r>
              <a:rPr lang="en-DE" dirty="0"/>
              <a:t>000000</a:t>
            </a:r>
          </a:p>
          <a:p>
            <a:r>
              <a:rPr lang="en-DE" dirty="0"/>
              <a:t>000000</a:t>
            </a:r>
          </a:p>
        </p:txBody>
      </p:sp>
    </p:spTree>
    <p:extLst>
      <p:ext uri="{BB962C8B-B14F-4D97-AF65-F5344CB8AC3E}">
        <p14:creationId xmlns:p14="http://schemas.microsoft.com/office/powerpoint/2010/main" val="182332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51C98D8-4ABD-4594-81F8-8368DBE55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D90489-9140-47CC-BF00-7F10F14A2B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4BF4D88-8F28-3C42-81F0-A79A874D3FDC}"/>
              </a:ext>
            </a:extLst>
          </p:cNvPr>
          <p:cNvSpPr>
            <a:spLocks noGrp="1"/>
          </p:cNvSpPr>
          <p:nvPr>
            <p:ph type="title"/>
          </p:nvPr>
        </p:nvSpPr>
        <p:spPr>
          <a:xfrm>
            <a:off x="685800" y="975055"/>
            <a:ext cx="3306744" cy="1293028"/>
          </a:xfrm>
        </p:spPr>
        <p:txBody>
          <a:bodyPr>
            <a:normAutofit/>
          </a:bodyPr>
          <a:lstStyle/>
          <a:p>
            <a:r>
              <a:rPr lang="en-GB" sz="3200" dirty="0"/>
              <a:t>The big 5</a:t>
            </a:r>
            <a:endParaRPr lang="en-DE" sz="3200" dirty="0"/>
          </a:p>
        </p:txBody>
      </p:sp>
      <p:sp>
        <p:nvSpPr>
          <p:cNvPr id="11" name="Content Placeholder 10">
            <a:extLst>
              <a:ext uri="{FF2B5EF4-FFF2-40B4-BE49-F238E27FC236}">
                <a16:creationId xmlns:a16="http://schemas.microsoft.com/office/drawing/2014/main" id="{41177E72-4A41-4A27-9D51-FF95421944D3}"/>
              </a:ext>
            </a:extLst>
          </p:cNvPr>
          <p:cNvSpPr>
            <a:spLocks noGrp="1"/>
          </p:cNvSpPr>
          <p:nvPr>
            <p:ph idx="1"/>
          </p:nvPr>
        </p:nvSpPr>
        <p:spPr>
          <a:xfrm>
            <a:off x="685801" y="2413262"/>
            <a:ext cx="3306742" cy="3805423"/>
          </a:xfrm>
        </p:spPr>
        <p:txBody>
          <a:bodyPr>
            <a:normAutofit/>
          </a:bodyPr>
          <a:lstStyle/>
          <a:p>
            <a:r>
              <a:rPr lang="en-US" sz="1600" dirty="0"/>
              <a:t>From psychology´s trait theory.</a:t>
            </a:r>
          </a:p>
          <a:p>
            <a:r>
              <a:rPr lang="en-US" sz="1600" dirty="0"/>
              <a:t>Made in the 80´s and shown accurate to present date. </a:t>
            </a:r>
          </a:p>
          <a:p>
            <a:r>
              <a:rPr lang="en-US" sz="1600" dirty="0"/>
              <a:t>5 long lasting, boiled down traits. </a:t>
            </a:r>
          </a:p>
          <a:p>
            <a:endParaRPr lang="en-US" sz="1600" dirty="0"/>
          </a:p>
        </p:txBody>
      </p:sp>
      <p:sp>
        <p:nvSpPr>
          <p:cNvPr id="18" name="Rounded Rectangle 14">
            <a:extLst>
              <a:ext uri="{FF2B5EF4-FFF2-40B4-BE49-F238E27FC236}">
                <a16:creationId xmlns:a16="http://schemas.microsoft.com/office/drawing/2014/main" id="{AFA412E3-3421-4E3C-A0AE-FC682B1EA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with low confidence">
            <a:extLst>
              <a:ext uri="{FF2B5EF4-FFF2-40B4-BE49-F238E27FC236}">
                <a16:creationId xmlns:a16="http://schemas.microsoft.com/office/drawing/2014/main" id="{E295A6A5-D6C9-2D40-A5D5-A639C5B1F382}"/>
              </a:ext>
            </a:extLst>
          </p:cNvPr>
          <p:cNvPicPr>
            <a:picLocks noChangeAspect="1"/>
          </p:cNvPicPr>
          <p:nvPr/>
        </p:nvPicPr>
        <p:blipFill>
          <a:blip r:embed="rId3"/>
          <a:stretch>
            <a:fillRect/>
          </a:stretch>
        </p:blipFill>
        <p:spPr>
          <a:xfrm>
            <a:off x="4955339" y="1597920"/>
            <a:ext cx="6127287" cy="4084858"/>
          </a:xfrm>
          <a:prstGeom prst="rect">
            <a:avLst/>
          </a:prstGeom>
        </p:spPr>
      </p:pic>
    </p:spTree>
    <p:extLst>
      <p:ext uri="{BB962C8B-B14F-4D97-AF65-F5344CB8AC3E}">
        <p14:creationId xmlns:p14="http://schemas.microsoft.com/office/powerpoint/2010/main" val="332655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7680-A615-7F43-B0B8-15F963E9840E}"/>
              </a:ext>
            </a:extLst>
          </p:cNvPr>
          <p:cNvSpPr>
            <a:spLocks noGrp="1"/>
          </p:cNvSpPr>
          <p:nvPr>
            <p:ph type="title"/>
          </p:nvPr>
        </p:nvSpPr>
        <p:spPr/>
        <p:txBody>
          <a:bodyPr/>
          <a:lstStyle/>
          <a:p>
            <a:r>
              <a:rPr lang="en-DE" dirty="0"/>
              <a:t>additional mesures</a:t>
            </a:r>
          </a:p>
        </p:txBody>
      </p:sp>
      <p:sp>
        <p:nvSpPr>
          <p:cNvPr id="3" name="Content Placeholder 2">
            <a:extLst>
              <a:ext uri="{FF2B5EF4-FFF2-40B4-BE49-F238E27FC236}">
                <a16:creationId xmlns:a16="http://schemas.microsoft.com/office/drawing/2014/main" id="{E90A5E95-EB93-C547-8D19-495AC2E8BBEA}"/>
              </a:ext>
            </a:extLst>
          </p:cNvPr>
          <p:cNvSpPr>
            <a:spLocks noGrp="1"/>
          </p:cNvSpPr>
          <p:nvPr>
            <p:ph sz="half" idx="1"/>
          </p:nvPr>
        </p:nvSpPr>
        <p:spPr/>
        <p:txBody>
          <a:bodyPr/>
          <a:lstStyle/>
          <a:p>
            <a:r>
              <a:rPr lang="en-GB" dirty="0"/>
              <a:t>I</a:t>
            </a:r>
            <a:r>
              <a:rPr lang="en-DE" dirty="0"/>
              <a:t>mpulsivity</a:t>
            </a:r>
          </a:p>
          <a:p>
            <a:endParaRPr lang="en-DE" dirty="0"/>
          </a:p>
        </p:txBody>
      </p:sp>
      <p:sp>
        <p:nvSpPr>
          <p:cNvPr id="4" name="Content Placeholder 3">
            <a:extLst>
              <a:ext uri="{FF2B5EF4-FFF2-40B4-BE49-F238E27FC236}">
                <a16:creationId xmlns:a16="http://schemas.microsoft.com/office/drawing/2014/main" id="{24CC50B8-8451-4B4D-8E0B-33BDAAC19E42}"/>
              </a:ext>
            </a:extLst>
          </p:cNvPr>
          <p:cNvSpPr>
            <a:spLocks noGrp="1"/>
          </p:cNvSpPr>
          <p:nvPr>
            <p:ph sz="half" idx="2"/>
          </p:nvPr>
        </p:nvSpPr>
        <p:spPr/>
        <p:txBody>
          <a:bodyPr/>
          <a:lstStyle/>
          <a:p>
            <a:r>
              <a:rPr lang="en-GB" dirty="0"/>
              <a:t>S</a:t>
            </a:r>
            <a:r>
              <a:rPr lang="en-DE" dirty="0"/>
              <a:t>ensation seeking</a:t>
            </a:r>
          </a:p>
        </p:txBody>
      </p:sp>
      <p:pic>
        <p:nvPicPr>
          <p:cNvPr id="6" name="Picture 5" descr="A picture containing mountain, outdoor, sky, nature&#10;&#10;Description automatically generated">
            <a:extLst>
              <a:ext uri="{FF2B5EF4-FFF2-40B4-BE49-F238E27FC236}">
                <a16:creationId xmlns:a16="http://schemas.microsoft.com/office/drawing/2014/main" id="{37BC968D-5681-9F40-93D3-06338CCA027C}"/>
              </a:ext>
            </a:extLst>
          </p:cNvPr>
          <p:cNvPicPr>
            <a:picLocks noChangeAspect="1"/>
          </p:cNvPicPr>
          <p:nvPr/>
        </p:nvPicPr>
        <p:blipFill>
          <a:blip r:embed="rId2"/>
          <a:stretch>
            <a:fillRect/>
          </a:stretch>
        </p:blipFill>
        <p:spPr>
          <a:xfrm>
            <a:off x="6172200" y="2781300"/>
            <a:ext cx="5334000" cy="3493886"/>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E034986B-9B60-3349-83EC-31E09F097878}"/>
              </a:ext>
            </a:extLst>
          </p:cNvPr>
          <p:cNvPicPr>
            <a:picLocks noChangeAspect="1"/>
          </p:cNvPicPr>
          <p:nvPr/>
        </p:nvPicPr>
        <p:blipFill>
          <a:blip r:embed="rId3"/>
          <a:stretch>
            <a:fillRect/>
          </a:stretch>
        </p:blipFill>
        <p:spPr>
          <a:xfrm>
            <a:off x="685799" y="2781300"/>
            <a:ext cx="5019627" cy="2623038"/>
          </a:xfrm>
          <a:prstGeom prst="rect">
            <a:avLst/>
          </a:prstGeom>
        </p:spPr>
      </p:pic>
    </p:spTree>
    <p:extLst>
      <p:ext uri="{BB962C8B-B14F-4D97-AF65-F5344CB8AC3E}">
        <p14:creationId xmlns:p14="http://schemas.microsoft.com/office/powerpoint/2010/main" val="327029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F461-3B14-3741-9FC5-183CDA99FE92}"/>
              </a:ext>
            </a:extLst>
          </p:cNvPr>
          <p:cNvSpPr>
            <a:spLocks noGrp="1"/>
          </p:cNvSpPr>
          <p:nvPr>
            <p:ph type="title"/>
          </p:nvPr>
        </p:nvSpPr>
        <p:spPr/>
        <p:txBody>
          <a:bodyPr/>
          <a:lstStyle/>
          <a:p>
            <a:r>
              <a:rPr lang="en-GB" dirty="0"/>
              <a:t>D</a:t>
            </a:r>
            <a:r>
              <a:rPr lang="en-DE" dirty="0"/>
              <a:t>efinition of personality trate</a:t>
            </a:r>
          </a:p>
        </p:txBody>
      </p:sp>
      <p:sp>
        <p:nvSpPr>
          <p:cNvPr id="3" name="Content Placeholder 2">
            <a:extLst>
              <a:ext uri="{FF2B5EF4-FFF2-40B4-BE49-F238E27FC236}">
                <a16:creationId xmlns:a16="http://schemas.microsoft.com/office/drawing/2014/main" id="{A6E8EC3E-C4A8-894C-951F-340D5A276696}"/>
              </a:ext>
            </a:extLst>
          </p:cNvPr>
          <p:cNvSpPr>
            <a:spLocks noGrp="1"/>
          </p:cNvSpPr>
          <p:nvPr>
            <p:ph idx="1"/>
          </p:nvPr>
        </p:nvSpPr>
        <p:spPr/>
        <p:txBody>
          <a:bodyPr/>
          <a:lstStyle/>
          <a:p>
            <a:r>
              <a:rPr lang="en-GB" dirty="0"/>
              <a:t>“A relatively stable, consistent, and enduring internal characteristic that is inferred from a pattern of </a:t>
            </a:r>
            <a:r>
              <a:rPr lang="en-GB" dirty="0" err="1"/>
              <a:t>behaviors</a:t>
            </a:r>
            <a:r>
              <a:rPr lang="en-GB" dirty="0"/>
              <a:t>, attitudes, feelings, and habits in the individual.”</a:t>
            </a:r>
          </a:p>
          <a:p>
            <a:r>
              <a:rPr lang="en-GB" dirty="0"/>
              <a:t>- </a:t>
            </a:r>
            <a:r>
              <a:rPr lang="en-GB" dirty="0">
                <a:hlinkClick r:id="rId2"/>
              </a:rPr>
              <a:t>APA</a:t>
            </a:r>
            <a:endParaRPr lang="en-GB" dirty="0"/>
          </a:p>
        </p:txBody>
      </p:sp>
    </p:spTree>
    <p:extLst>
      <p:ext uri="{BB962C8B-B14F-4D97-AF65-F5344CB8AC3E}">
        <p14:creationId xmlns:p14="http://schemas.microsoft.com/office/powerpoint/2010/main" val="345316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496C-636E-3D47-B44E-85C6562A5A95}"/>
              </a:ext>
            </a:extLst>
          </p:cNvPr>
          <p:cNvSpPr>
            <a:spLocks noGrp="1"/>
          </p:cNvSpPr>
          <p:nvPr>
            <p:ph type="title"/>
          </p:nvPr>
        </p:nvSpPr>
        <p:spPr/>
        <p:txBody>
          <a:bodyPr/>
          <a:lstStyle/>
          <a:p>
            <a:r>
              <a:rPr lang="en-DE" dirty="0"/>
              <a:t>Hypothesis</a:t>
            </a:r>
          </a:p>
        </p:txBody>
      </p:sp>
      <p:sp>
        <p:nvSpPr>
          <p:cNvPr id="3" name="Content Placeholder 2">
            <a:extLst>
              <a:ext uri="{FF2B5EF4-FFF2-40B4-BE49-F238E27FC236}">
                <a16:creationId xmlns:a16="http://schemas.microsoft.com/office/drawing/2014/main" id="{CF8CC48E-87DA-1444-8B90-ED0479C30AEB}"/>
              </a:ext>
            </a:extLst>
          </p:cNvPr>
          <p:cNvSpPr>
            <a:spLocks noGrp="1"/>
          </p:cNvSpPr>
          <p:nvPr>
            <p:ph idx="1"/>
          </p:nvPr>
        </p:nvSpPr>
        <p:spPr/>
        <p:txBody>
          <a:bodyPr/>
          <a:lstStyle/>
          <a:p>
            <a:r>
              <a:rPr lang="en-GB" dirty="0"/>
              <a:t>At the onset of the project, two hypotheses were posited:</a:t>
            </a:r>
          </a:p>
          <a:p>
            <a:r>
              <a:rPr lang="en-GB" dirty="0"/>
              <a:t>Hypothesis #1 </a:t>
            </a:r>
          </a:p>
          <a:p>
            <a:pPr lvl="1"/>
            <a:r>
              <a:rPr lang="en-GB" dirty="0"/>
              <a:t>There will be an interaction between personality combinations and particular drug consumption. </a:t>
            </a:r>
          </a:p>
          <a:p>
            <a:r>
              <a:rPr lang="en-GB" dirty="0"/>
              <a:t>Hypothesis #2 </a:t>
            </a:r>
          </a:p>
          <a:p>
            <a:pPr lvl="1"/>
            <a:r>
              <a:rPr lang="en-GB" dirty="0"/>
              <a:t>Some personality and drug combinations will have stronger effects than others.</a:t>
            </a:r>
            <a:endParaRPr lang="en-DE" dirty="0"/>
          </a:p>
        </p:txBody>
      </p:sp>
    </p:spTree>
    <p:extLst>
      <p:ext uri="{BB962C8B-B14F-4D97-AF65-F5344CB8AC3E}">
        <p14:creationId xmlns:p14="http://schemas.microsoft.com/office/powerpoint/2010/main" val="15264348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{92B3939C-3BA4-3349-8EBE-CCF96E67B1CE}tf10001079_mac</Template>
  <TotalTime>1823</TotalTime>
  <Words>1099</Words>
  <Application>Microsoft Macintosh PowerPoint</Application>
  <PresentationFormat>Widescreen</PresentationFormat>
  <Paragraphs>233</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Century Gothic</vt:lpstr>
      <vt:lpstr>Vapor Trail</vt:lpstr>
      <vt:lpstr>PowerPoint Presentation</vt:lpstr>
      <vt:lpstr>PERSONALITIES &amp; drug use</vt:lpstr>
      <vt:lpstr>What it’s all about</vt:lpstr>
      <vt:lpstr>Cleaning the data</vt:lpstr>
      <vt:lpstr>Imbalanced data</vt:lpstr>
      <vt:lpstr>The big 5</vt:lpstr>
      <vt:lpstr>additional mesures</vt:lpstr>
      <vt:lpstr>Definition of personality trate</vt:lpstr>
      <vt:lpstr>Hypothesis</vt:lpstr>
      <vt:lpstr>Classes of users</vt:lpstr>
      <vt:lpstr>Drug types</vt:lpstr>
      <vt:lpstr>Why logistic regression?</vt:lpstr>
      <vt:lpstr>log regression model</vt:lpstr>
      <vt:lpstr>log regression model</vt:lpstr>
      <vt:lpstr>Ecstasy: important features</vt:lpstr>
      <vt:lpstr>Cannabis: important features</vt:lpstr>
      <vt:lpstr>lsd: important features</vt:lpstr>
      <vt:lpstr>Legal high: important features</vt:lpstr>
      <vt:lpstr>Important features</vt:lpstr>
      <vt:lpstr>example results: Ecstasy</vt:lpstr>
      <vt:lpstr>example results: cannibus</vt:lpstr>
      <vt:lpstr>example results: LSD</vt:lpstr>
      <vt:lpstr>example results: legal high</vt:lpstr>
      <vt:lpstr>Optimized hyperparameters</vt:lpstr>
      <vt:lpstr>Optimized hyperparameters</vt:lpstr>
      <vt:lpstr>Final scores</vt:lpstr>
      <vt:lpstr>Results:</vt:lpstr>
      <vt:lpstr>Conclusion:</vt:lpstr>
      <vt:lpstr>Conclusion:</vt:lpstr>
      <vt:lpstr>Conclusion:</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PERSONALITIES &amp; drug use</dc:title>
  <dc:creator>Luke Blecha</dc:creator>
  <cp:lastModifiedBy>Luke Blecha</cp:lastModifiedBy>
  <cp:revision>44</cp:revision>
  <dcterms:created xsi:type="dcterms:W3CDTF">2021-06-20T11:27:05Z</dcterms:created>
  <dcterms:modified xsi:type="dcterms:W3CDTF">2021-06-22T10:18:25Z</dcterms:modified>
</cp:coreProperties>
</file>