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10" r:id="rId5"/>
  </p:sldMasterIdLst>
  <p:notesMasterIdLst>
    <p:notesMasterId r:id="rId13"/>
  </p:notesMasterIdLst>
  <p:handoutMasterIdLst>
    <p:handoutMasterId r:id="rId14"/>
  </p:handoutMasterIdLst>
  <p:sldIdLst>
    <p:sldId id="341" r:id="rId6"/>
    <p:sldId id="343" r:id="rId7"/>
    <p:sldId id="345" r:id="rId8"/>
    <p:sldId id="348" r:id="rId9"/>
    <p:sldId id="349" r:id="rId10"/>
    <p:sldId id="346" r:id="rId11"/>
    <p:sldId id="347"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18" autoAdjust="0"/>
    <p:restoredTop sz="94567" autoAdjust="0"/>
  </p:normalViewPr>
  <p:slideViewPr>
    <p:cSldViewPr snapToGrid="0" showGuides="1">
      <p:cViewPr>
        <p:scale>
          <a:sx n="70" d="100"/>
          <a:sy n="70" d="100"/>
        </p:scale>
        <p:origin x="-1722" y="33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9/18/2017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9/18/2017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4172425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6750701" y="467286"/>
            <a:ext cx="1765766" cy="488002"/>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89181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extLst>
      <p:ext uri="{BB962C8B-B14F-4D97-AF65-F5344CB8AC3E}">
        <p14:creationId xmlns:p14="http://schemas.microsoft.com/office/powerpoint/2010/main" val="5229698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661529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85241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13487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3560793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09039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664436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560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77182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18096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88952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85577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28150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defRPr/>
            </a:pPr>
            <a:r>
              <a:rPr lang="en-US" sz="900" dirty="0">
                <a:solidFill>
                  <a:srgbClr val="6D6E71"/>
                </a:solidFill>
                <a:latin typeface="Arial" pitchFamily="34" charset="0"/>
                <a:cs typeface="Arial" pitchFamily="34" charset="0"/>
              </a:rPr>
              <a:t>Tech Mahindra Limited,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81079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extLst>
      <p:ext uri="{BB962C8B-B14F-4D97-AF65-F5344CB8AC3E}">
        <p14:creationId xmlns:p14="http://schemas.microsoft.com/office/powerpoint/2010/main" val="224290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image" Target="../media/image1.png"/><Relationship Id="rId2" Type="http://schemas.openxmlformats.org/officeDocument/2006/relationships/slideLayout" Target="../slideLayouts/slideLayout33.xml"/><Relationship Id="rId16" Type="http://schemas.openxmlformats.org/officeDocument/2006/relationships/theme" Target="../theme/theme2.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3"/>
          <a:srcRect/>
          <a:stretch>
            <a:fillRect/>
          </a:stretch>
        </p:blipFill>
        <p:spPr bwMode="ltGray">
          <a:xfrm>
            <a:off x="1" y="0"/>
            <a:ext cx="1909482" cy="694357"/>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a:t>
            </a:r>
            <a:r>
              <a:rPr lang="en-US" sz="800" dirty="0" smtClean="0">
                <a:solidFill>
                  <a:srgbClr val="6D6E71"/>
                </a:solidFill>
                <a:latin typeface="Arial" pitchFamily="34" charset="0"/>
                <a:cs typeface="Arial" pitchFamily="34" charset="0"/>
              </a:rPr>
              <a:t>2014 </a:t>
            </a:r>
            <a:r>
              <a:rPr lang="en-US" sz="800" dirty="0">
                <a:solidFill>
                  <a:srgbClr val="6D6E71"/>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110788113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40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962525" y="2017385"/>
            <a:ext cx="6849979" cy="123110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4000" b="1" dirty="0">
                <a:solidFill>
                  <a:schemeClr val="accent6">
                    <a:lumMod val="50000"/>
                  </a:schemeClr>
                </a:solidFill>
                <a:effectLst>
                  <a:outerShdw blurRad="38100" dist="38100" dir="2700000" algn="tl">
                    <a:srgbClr val="000000">
                      <a:alpha val="43137"/>
                    </a:srgbClr>
                  </a:outerShdw>
                </a:effectLst>
                <a:latin typeface="+mj-lt"/>
              </a:rPr>
              <a:t>Smart Traffic Management </a:t>
            </a:r>
            <a:r>
              <a:rPr lang="en-US" sz="4000" b="1" dirty="0" smtClean="0">
                <a:solidFill>
                  <a:schemeClr val="accent6">
                    <a:lumMod val="50000"/>
                  </a:schemeClr>
                </a:solidFill>
                <a:effectLst>
                  <a:outerShdw blurRad="38100" dist="38100" dir="2700000" algn="tl">
                    <a:srgbClr val="000000">
                      <a:alpha val="43137"/>
                    </a:srgbClr>
                  </a:outerShdw>
                </a:effectLst>
                <a:latin typeface="+mj-lt"/>
              </a:rPr>
              <a:t>Solution</a:t>
            </a:r>
            <a:endParaRPr lang="en-US" sz="4000" b="1" dirty="0" smtClean="0">
              <a:solidFill>
                <a:schemeClr val="accent6">
                  <a:lumMod val="50000"/>
                </a:schemeClr>
              </a:solidFill>
              <a:effectLst>
                <a:outerShdw blurRad="38100" dist="38100" dir="2700000" algn="tl">
                  <a:srgbClr val="000000">
                    <a:alpha val="43137"/>
                  </a:srgbClr>
                </a:outerShdw>
              </a:effectLst>
              <a:latin typeface="+mj-lt"/>
            </a:endParaRPr>
          </a:p>
        </p:txBody>
      </p:sp>
      <p:sp>
        <p:nvSpPr>
          <p:cNvPr id="12" name="Subtitle 2"/>
          <p:cNvSpPr txBox="1">
            <a:spLocks/>
          </p:cNvSpPr>
          <p:nvPr/>
        </p:nvSpPr>
        <p:spPr>
          <a:xfrm>
            <a:off x="962525" y="5351838"/>
            <a:ext cx="4776537" cy="1347537"/>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200" b="1" dirty="0">
                <a:solidFill>
                  <a:srgbClr val="002060"/>
                </a:solidFill>
                <a:latin typeface="Franklin Gothic Book" pitchFamily="34" charset="0"/>
              </a:rPr>
              <a:t>Manmohan Kumar</a:t>
            </a:r>
          </a:p>
          <a:p>
            <a:r>
              <a:rPr lang="en-IN" sz="2200" b="1" dirty="0">
                <a:solidFill>
                  <a:srgbClr val="002060"/>
                </a:solidFill>
                <a:latin typeface="Franklin Gothic Book" pitchFamily="34" charset="0"/>
              </a:rPr>
              <a:t>Simarjeet Singh </a:t>
            </a:r>
            <a:r>
              <a:rPr lang="en-IN" sz="2200" b="1" dirty="0">
                <a:solidFill>
                  <a:srgbClr val="002060"/>
                </a:solidFill>
                <a:latin typeface="Franklin Gothic Book" pitchFamily="34" charset="0"/>
              </a:rPr>
              <a:t>Chera</a:t>
            </a:r>
          </a:p>
          <a:p>
            <a:r>
              <a:rPr lang="en-IN" sz="2200" b="1" dirty="0" err="1">
                <a:solidFill>
                  <a:srgbClr val="002060"/>
                </a:solidFill>
                <a:latin typeface="Franklin Gothic Book" pitchFamily="34" charset="0"/>
              </a:rPr>
              <a:t>Manhar</a:t>
            </a:r>
            <a:r>
              <a:rPr lang="en-IN" sz="2200" b="1" dirty="0">
                <a:solidFill>
                  <a:srgbClr val="002060"/>
                </a:solidFill>
                <a:latin typeface="Franklin Gothic Book" pitchFamily="34" charset="0"/>
              </a:rPr>
              <a:t> </a:t>
            </a:r>
            <a:r>
              <a:rPr lang="en-IN" sz="2200" b="1" dirty="0">
                <a:solidFill>
                  <a:srgbClr val="002060"/>
                </a:solidFill>
                <a:latin typeface="Franklin Gothic Book" pitchFamily="34" charset="0"/>
              </a:rPr>
              <a:t>Thakur</a:t>
            </a:r>
          </a:p>
          <a:p>
            <a:r>
              <a:rPr lang="en-IN" sz="2200" b="1" dirty="0" err="1">
                <a:solidFill>
                  <a:srgbClr val="002060"/>
                </a:solidFill>
                <a:latin typeface="Franklin Gothic Book" pitchFamily="34" charset="0"/>
              </a:rPr>
              <a:t>Vasudev</a:t>
            </a:r>
            <a:r>
              <a:rPr lang="en-IN" sz="2200" b="1" dirty="0">
                <a:solidFill>
                  <a:srgbClr val="002060"/>
                </a:solidFill>
                <a:latin typeface="Franklin Gothic Book" pitchFamily="34" charset="0"/>
              </a:rPr>
              <a:t> Gupta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830997"/>
          </a:xfrm>
        </p:spPr>
        <p:txBody>
          <a:bodyPr/>
          <a:lstStyle/>
          <a:p>
            <a:pPr algn="ctr"/>
            <a:r>
              <a:rPr lang="en-IN" sz="5400" dirty="0" smtClean="0">
                <a:latin typeface="Bodoni MT" pitchFamily="18" charset="0"/>
              </a:rPr>
              <a:t>Agenda</a:t>
            </a:r>
            <a:endParaRPr lang="en-IN" sz="5400" dirty="0">
              <a:latin typeface="Bodoni MT" pitchFamily="18" charset="0"/>
            </a:endParaRPr>
          </a:p>
        </p:txBody>
      </p:sp>
      <p:sp>
        <p:nvSpPr>
          <p:cNvPr id="3" name="Content Placeholder 2"/>
          <p:cNvSpPr>
            <a:spLocks noGrp="1"/>
          </p:cNvSpPr>
          <p:nvPr>
            <p:ph idx="1"/>
          </p:nvPr>
        </p:nvSpPr>
        <p:spPr>
          <a:xfrm>
            <a:off x="320592" y="1875422"/>
            <a:ext cx="8212137" cy="4044115"/>
          </a:xfrm>
        </p:spPr>
        <p:txBody>
          <a:bodyPr>
            <a:normAutofit/>
          </a:bodyPr>
          <a:lstStyle/>
          <a:p>
            <a:r>
              <a:rPr lang="en-IN" sz="3800" dirty="0" smtClean="0">
                <a:latin typeface="Franklin Gothic Book" pitchFamily="34" charset="0"/>
              </a:rPr>
              <a:t>Problem Statement</a:t>
            </a:r>
            <a:endParaRPr lang="en-IN" sz="3800" dirty="0" smtClean="0">
              <a:latin typeface="Franklin Gothic Book" pitchFamily="34" charset="0"/>
            </a:endParaRPr>
          </a:p>
          <a:p>
            <a:r>
              <a:rPr lang="en-IN" sz="3800" dirty="0" smtClean="0">
                <a:latin typeface="Franklin Gothic Book" pitchFamily="34" charset="0"/>
              </a:rPr>
              <a:t>Brief Description</a:t>
            </a:r>
            <a:endParaRPr lang="en-IN" sz="3800" dirty="0">
              <a:latin typeface="Franklin Gothic Book" pitchFamily="34" charset="0"/>
            </a:endParaRPr>
          </a:p>
          <a:p>
            <a:r>
              <a:rPr lang="en-IN" sz="3800" dirty="0" smtClean="0">
                <a:latin typeface="Franklin Gothic Book" pitchFamily="34" charset="0"/>
              </a:rPr>
              <a:t>Uniqueness of Solution.</a:t>
            </a:r>
          </a:p>
          <a:p>
            <a:r>
              <a:rPr lang="en-IN" sz="3800" dirty="0" smtClean="0">
                <a:latin typeface="Franklin Gothic Book" pitchFamily="34" charset="0"/>
              </a:rPr>
              <a:t>Technologies Used</a:t>
            </a:r>
            <a:endParaRPr lang="en-IN" sz="3800" dirty="0">
              <a:latin typeface="Franklin Gothic Book" pitchFamily="34" charset="0"/>
            </a:endParaRPr>
          </a:p>
          <a:p>
            <a:endParaRPr lang="en-IN" dirty="0" smtClean="0"/>
          </a:p>
          <a:p>
            <a:endParaRPr lang="en-IN" dirty="0"/>
          </a:p>
        </p:txBody>
      </p:sp>
    </p:spTree>
    <p:extLst>
      <p:ext uri="{BB962C8B-B14F-4D97-AF65-F5344CB8AC3E}">
        <p14:creationId xmlns:p14="http://schemas.microsoft.com/office/powerpoint/2010/main" val="1984013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399" y="724753"/>
            <a:ext cx="7915275" cy="4924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a:buClr>
                <a:srgbClr val="6D6E71"/>
              </a:buClr>
            </a:pPr>
            <a:r>
              <a:rPr lang="en-US" sz="3200" dirty="0">
                <a:solidFill>
                  <a:prstClr val="white"/>
                </a:solidFill>
              </a:rPr>
              <a:t>Problem</a:t>
            </a:r>
            <a:r>
              <a:rPr lang="en-US" sz="1200" dirty="0" smtClean="0">
                <a:solidFill>
                  <a:prstClr val="white"/>
                </a:solidFill>
              </a:rPr>
              <a:t> </a:t>
            </a:r>
            <a:r>
              <a:rPr lang="en-US" sz="3200" dirty="0">
                <a:solidFill>
                  <a:prstClr val="white"/>
                </a:solidFill>
                <a:latin typeface="+mj-lt"/>
              </a:rPr>
              <a:t>S</a:t>
            </a:r>
            <a:r>
              <a:rPr lang="en-US" sz="3200" dirty="0" smtClean="0">
                <a:solidFill>
                  <a:prstClr val="white"/>
                </a:solidFill>
                <a:latin typeface="+mj-lt"/>
              </a:rPr>
              <a:t>tatement</a:t>
            </a:r>
            <a:endParaRPr lang="en-US" sz="3200" dirty="0" smtClean="0">
              <a:solidFill>
                <a:prstClr val="white"/>
              </a:solidFill>
              <a:latin typeface="+mj-lt"/>
            </a:endParaRPr>
          </a:p>
        </p:txBody>
      </p:sp>
      <p:sp>
        <p:nvSpPr>
          <p:cNvPr id="3" name="TextBox 2"/>
          <p:cNvSpPr txBox="1"/>
          <p:nvPr/>
        </p:nvSpPr>
        <p:spPr>
          <a:xfrm>
            <a:off x="533397" y="1650889"/>
            <a:ext cx="7915275" cy="37240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buClr>
                <a:srgbClr val="6D6E71"/>
              </a:buClr>
              <a:buFont typeface="Arial" pitchFamily="34" charset="0"/>
              <a:buChar char="•"/>
            </a:pPr>
            <a:r>
              <a:rPr lang="en-US" sz="2200" dirty="0">
                <a:solidFill>
                  <a:prstClr val="black"/>
                </a:solidFill>
                <a:latin typeface="Franklin Gothic Book" pitchFamily="34" charset="0"/>
              </a:rPr>
              <a:t>Due to increased vehicular traffic violations in cities, traffic offences have also grown</a:t>
            </a:r>
            <a:r>
              <a:rPr lang="en-US" sz="2200" dirty="0" smtClean="0">
                <a:solidFill>
                  <a:prstClr val="black"/>
                </a:solidFill>
                <a:latin typeface="Franklin Gothic Book" pitchFamily="34" charset="0"/>
              </a:rPr>
              <a:t>.</a:t>
            </a:r>
          </a:p>
          <a:p>
            <a:pPr marL="342900" indent="-342900">
              <a:buClr>
                <a:srgbClr val="6D6E71"/>
              </a:buClr>
              <a:buFont typeface="Arial" pitchFamily="34" charset="0"/>
              <a:buChar char="•"/>
            </a:pPr>
            <a:endParaRPr lang="en-US" sz="2200" dirty="0">
              <a:solidFill>
                <a:prstClr val="black"/>
              </a:solidFill>
              <a:latin typeface="Franklin Gothic Book" pitchFamily="34" charset="0"/>
            </a:endParaRPr>
          </a:p>
          <a:p>
            <a:pPr marL="342900" indent="-342900">
              <a:buClr>
                <a:srgbClr val="6D6E71"/>
              </a:buClr>
              <a:buFont typeface="Arial" pitchFamily="34" charset="0"/>
              <a:buChar char="•"/>
            </a:pPr>
            <a:r>
              <a:rPr lang="en-US" sz="2200" dirty="0">
                <a:solidFill>
                  <a:prstClr val="black"/>
                </a:solidFill>
                <a:latin typeface="Franklin Gothic Book" pitchFamily="34" charset="0"/>
              </a:rPr>
              <a:t>We propose to Digitize issuance of Traffic </a:t>
            </a:r>
            <a:r>
              <a:rPr lang="en-US" sz="2200" dirty="0" err="1">
                <a:solidFill>
                  <a:prstClr val="black"/>
                </a:solidFill>
                <a:latin typeface="Franklin Gothic Book" pitchFamily="34" charset="0"/>
              </a:rPr>
              <a:t>Challan</a:t>
            </a:r>
            <a:r>
              <a:rPr lang="en-US" sz="2200" dirty="0">
                <a:solidFill>
                  <a:prstClr val="black"/>
                </a:solidFill>
                <a:latin typeface="Franklin Gothic Book" pitchFamily="34" charset="0"/>
              </a:rPr>
              <a:t> using digital and easy to use modern technologies. </a:t>
            </a:r>
            <a:endParaRPr lang="en-US" sz="2200" dirty="0" smtClean="0">
              <a:solidFill>
                <a:prstClr val="black"/>
              </a:solidFill>
              <a:latin typeface="Franklin Gothic Book" pitchFamily="34" charset="0"/>
            </a:endParaRPr>
          </a:p>
          <a:p>
            <a:pPr marL="342900" indent="-342900">
              <a:buClr>
                <a:srgbClr val="6D6E71"/>
              </a:buClr>
              <a:buFont typeface="Arial" pitchFamily="34" charset="0"/>
              <a:buChar char="•"/>
            </a:pPr>
            <a:endParaRPr lang="en-US" sz="2200" dirty="0">
              <a:solidFill>
                <a:prstClr val="black"/>
              </a:solidFill>
              <a:latin typeface="Franklin Gothic Book" pitchFamily="34" charset="0"/>
            </a:endParaRPr>
          </a:p>
          <a:p>
            <a:pPr marL="342900" indent="-342900">
              <a:buClr>
                <a:srgbClr val="6D6E71"/>
              </a:buClr>
              <a:buFont typeface="Arial" pitchFamily="34" charset="0"/>
              <a:buChar char="•"/>
            </a:pPr>
            <a:r>
              <a:rPr lang="en-US" sz="2200" dirty="0">
                <a:solidFill>
                  <a:prstClr val="black"/>
                </a:solidFill>
                <a:latin typeface="Franklin Gothic Book" pitchFamily="34" charset="0"/>
              </a:rPr>
              <a:t>The solution should support addition of unique identification No. (</a:t>
            </a:r>
            <a:r>
              <a:rPr lang="en-US" sz="2200" dirty="0" err="1">
                <a:solidFill>
                  <a:prstClr val="black"/>
                </a:solidFill>
                <a:latin typeface="Franklin Gothic Book" pitchFamily="34" charset="0"/>
              </a:rPr>
              <a:t>Aadhar</a:t>
            </a:r>
            <a:r>
              <a:rPr lang="en-US" sz="2200" dirty="0">
                <a:solidFill>
                  <a:prstClr val="black"/>
                </a:solidFill>
                <a:latin typeface="Franklin Gothic Book" pitchFamily="34" charset="0"/>
              </a:rPr>
              <a:t> card</a:t>
            </a:r>
            <a:r>
              <a:rPr lang="en-US" sz="2200" dirty="0" smtClean="0">
                <a:solidFill>
                  <a:prstClr val="black"/>
                </a:solidFill>
                <a:latin typeface="Franklin Gothic Book" pitchFamily="34" charset="0"/>
              </a:rPr>
              <a:t>).</a:t>
            </a:r>
          </a:p>
          <a:p>
            <a:pPr marL="342900" indent="-342900">
              <a:buClr>
                <a:srgbClr val="6D6E71"/>
              </a:buClr>
              <a:buFont typeface="Arial" pitchFamily="34" charset="0"/>
              <a:buChar char="•"/>
            </a:pPr>
            <a:endParaRPr lang="en-US" sz="2200" dirty="0">
              <a:solidFill>
                <a:prstClr val="black"/>
              </a:solidFill>
              <a:latin typeface="Franklin Gothic Book" pitchFamily="34" charset="0"/>
            </a:endParaRPr>
          </a:p>
          <a:p>
            <a:pPr marL="342900" indent="-342900">
              <a:buClr>
                <a:srgbClr val="6D6E71"/>
              </a:buClr>
              <a:buFont typeface="Arial" pitchFamily="34" charset="0"/>
              <a:buChar char="•"/>
            </a:pPr>
            <a:r>
              <a:rPr lang="en-US" sz="2200" dirty="0">
                <a:solidFill>
                  <a:prstClr val="black"/>
                </a:solidFill>
                <a:latin typeface="Franklin Gothic Book" pitchFamily="34" charset="0"/>
              </a:rPr>
              <a:t>Along with Driving license and vehicle registration certificate</a:t>
            </a:r>
            <a:r>
              <a:rPr lang="en-US" sz="2200" dirty="0" smtClean="0">
                <a:solidFill>
                  <a:prstClr val="black"/>
                </a:solidFill>
                <a:latin typeface="Arial"/>
              </a:rPr>
              <a:t>.</a:t>
            </a:r>
          </a:p>
          <a:p>
            <a:pPr>
              <a:buClr>
                <a:srgbClr val="6D6E71"/>
              </a:buClr>
            </a:pPr>
            <a:endParaRPr lang="en-US" sz="2200" dirty="0" smtClean="0">
              <a:solidFill>
                <a:prstClr val="black"/>
              </a:solidFill>
              <a:latin typeface="Arial"/>
            </a:endParaRPr>
          </a:p>
        </p:txBody>
      </p:sp>
    </p:spTree>
    <p:extLst>
      <p:ext uri="{BB962C8B-B14F-4D97-AF65-F5344CB8AC3E}">
        <p14:creationId xmlns:p14="http://schemas.microsoft.com/office/powerpoint/2010/main" val="3430628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81009" y="1321514"/>
            <a:ext cx="7915275" cy="560153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lgn="just">
              <a:buClr>
                <a:srgbClr val="6D6E71"/>
              </a:buClr>
              <a:buFont typeface="Arial" pitchFamily="34" charset="0"/>
              <a:buChar char="•"/>
            </a:pPr>
            <a:r>
              <a:rPr lang="en-US" sz="2200" dirty="0">
                <a:solidFill>
                  <a:prstClr val="black"/>
                </a:solidFill>
                <a:latin typeface="Franklin Gothic Book" pitchFamily="34" charset="0"/>
              </a:rPr>
              <a:t>Issuance of Traffic </a:t>
            </a:r>
            <a:r>
              <a:rPr lang="en-US" sz="2200" dirty="0" err="1">
                <a:solidFill>
                  <a:prstClr val="black"/>
                </a:solidFill>
                <a:latin typeface="Franklin Gothic Book" pitchFamily="34" charset="0"/>
              </a:rPr>
              <a:t>Challan</a:t>
            </a:r>
            <a:r>
              <a:rPr lang="en-US" sz="2200" dirty="0">
                <a:solidFill>
                  <a:prstClr val="black"/>
                </a:solidFill>
                <a:latin typeface="Franklin Gothic Book" pitchFamily="34" charset="0"/>
              </a:rPr>
              <a:t> is still manual process. And takes a considerable amount of paper work to issue challan</a:t>
            </a:r>
            <a:r>
              <a:rPr lang="en-US" sz="2200" dirty="0">
                <a:solidFill>
                  <a:prstClr val="black"/>
                </a:solidFill>
                <a:latin typeface="Franklin Gothic Book" pitchFamily="34" charset="0"/>
              </a:rPr>
              <a:t> to a offender</a:t>
            </a:r>
            <a:r>
              <a:rPr lang="en-US" sz="2200" dirty="0" smtClean="0">
                <a:solidFill>
                  <a:prstClr val="black"/>
                </a:solidFill>
                <a:latin typeface="Franklin Gothic Book" pitchFamily="34" charset="0"/>
              </a:rPr>
              <a:t>.</a:t>
            </a:r>
          </a:p>
          <a:p>
            <a:pPr marL="342900" indent="-342900" algn="just">
              <a:buClr>
                <a:srgbClr val="6D6E71"/>
              </a:buClr>
              <a:buFont typeface="Arial" pitchFamily="34" charset="0"/>
              <a:buChar char="•"/>
            </a:pPr>
            <a:endParaRPr lang="en-US" sz="2200" dirty="0">
              <a:solidFill>
                <a:prstClr val="black"/>
              </a:solidFill>
              <a:latin typeface="Franklin Gothic Book" pitchFamily="34" charset="0"/>
            </a:endParaRPr>
          </a:p>
          <a:p>
            <a:pPr marL="342900" indent="-342900" algn="just">
              <a:buClr>
                <a:srgbClr val="6D6E71"/>
              </a:buClr>
              <a:buFont typeface="Arial" pitchFamily="34" charset="0"/>
              <a:buChar char="•"/>
            </a:pPr>
            <a:r>
              <a:rPr lang="en-US" sz="2200" dirty="0">
                <a:solidFill>
                  <a:prstClr val="black"/>
                </a:solidFill>
                <a:latin typeface="Franklin Gothic Book" pitchFamily="34" charset="0"/>
              </a:rPr>
              <a:t>During a </a:t>
            </a:r>
            <a:r>
              <a:rPr lang="en-US" sz="2200" dirty="0" err="1">
                <a:solidFill>
                  <a:prstClr val="black"/>
                </a:solidFill>
                <a:latin typeface="Franklin Gothic Book" pitchFamily="34" charset="0"/>
              </a:rPr>
              <a:t>challan</a:t>
            </a:r>
            <a:r>
              <a:rPr lang="en-US" sz="2200" dirty="0">
                <a:solidFill>
                  <a:prstClr val="black"/>
                </a:solidFill>
                <a:latin typeface="Franklin Gothic Book" pitchFamily="34" charset="0"/>
              </a:rPr>
              <a:t> </a:t>
            </a:r>
            <a:r>
              <a:rPr lang="en-US" sz="2200" dirty="0">
                <a:solidFill>
                  <a:prstClr val="black"/>
                </a:solidFill>
                <a:latin typeface="Franklin Gothic Book" pitchFamily="34" charset="0"/>
              </a:rPr>
              <a:t>drive, vehicles form long queues, </a:t>
            </a:r>
            <a:r>
              <a:rPr lang="en-US" sz="2200" dirty="0">
                <a:solidFill>
                  <a:prstClr val="black"/>
                </a:solidFill>
                <a:latin typeface="Franklin Gothic Book" pitchFamily="34" charset="0"/>
              </a:rPr>
              <a:t>due to Manual Process of filling out </a:t>
            </a:r>
            <a:r>
              <a:rPr lang="en-US" sz="2200" dirty="0" err="1">
                <a:solidFill>
                  <a:prstClr val="black"/>
                </a:solidFill>
                <a:latin typeface="Franklin Gothic Book" pitchFamily="34" charset="0"/>
              </a:rPr>
              <a:t>Challan</a:t>
            </a:r>
            <a:r>
              <a:rPr lang="en-US" sz="2200" dirty="0">
                <a:solidFill>
                  <a:prstClr val="black"/>
                </a:solidFill>
                <a:latin typeface="Franklin Gothic Book" pitchFamily="34" charset="0"/>
              </a:rPr>
              <a:t> </a:t>
            </a:r>
            <a:r>
              <a:rPr lang="en-US" sz="2200" dirty="0">
                <a:solidFill>
                  <a:prstClr val="black"/>
                </a:solidFill>
                <a:latin typeface="Franklin Gothic Book" pitchFamily="34" charset="0"/>
              </a:rPr>
              <a:t>forms</a:t>
            </a:r>
            <a:r>
              <a:rPr lang="en-US" sz="2200" dirty="0" smtClean="0">
                <a:solidFill>
                  <a:prstClr val="black"/>
                </a:solidFill>
                <a:latin typeface="Franklin Gothic Book" pitchFamily="34" charset="0"/>
              </a:rPr>
              <a:t>.</a:t>
            </a:r>
          </a:p>
          <a:p>
            <a:pPr marL="342900" indent="-342900" algn="just">
              <a:buClr>
                <a:srgbClr val="6D6E71"/>
              </a:buClr>
              <a:buFont typeface="Arial" pitchFamily="34" charset="0"/>
              <a:buChar char="•"/>
            </a:pPr>
            <a:endParaRPr lang="en-US" sz="2200" dirty="0">
              <a:solidFill>
                <a:prstClr val="black"/>
              </a:solidFill>
              <a:latin typeface="Franklin Gothic Book" pitchFamily="34" charset="0"/>
            </a:endParaRPr>
          </a:p>
          <a:p>
            <a:pPr marL="342900" indent="-342900" algn="just">
              <a:buClr>
                <a:srgbClr val="6D6E71"/>
              </a:buClr>
              <a:buFont typeface="Arial" pitchFamily="34" charset="0"/>
              <a:buChar char="•"/>
            </a:pPr>
            <a:r>
              <a:rPr lang="en-US" sz="2200" dirty="0">
                <a:solidFill>
                  <a:prstClr val="black"/>
                </a:solidFill>
                <a:latin typeface="Franklin Gothic Book" pitchFamily="34" charset="0"/>
              </a:rPr>
              <a:t>First the police officer spots a possible violator. Asks for various documents like Driving license, Registration certificate. Fills challan form and issues the </a:t>
            </a:r>
            <a:r>
              <a:rPr lang="en-US" sz="2200" dirty="0" err="1">
                <a:solidFill>
                  <a:prstClr val="black"/>
                </a:solidFill>
                <a:latin typeface="Franklin Gothic Book" pitchFamily="34" charset="0"/>
              </a:rPr>
              <a:t>challan</a:t>
            </a:r>
            <a:r>
              <a:rPr lang="en-US" sz="2200" dirty="0" smtClean="0">
                <a:solidFill>
                  <a:prstClr val="black"/>
                </a:solidFill>
                <a:latin typeface="Franklin Gothic Book" pitchFamily="34" charset="0"/>
              </a:rPr>
              <a:t>.</a:t>
            </a:r>
          </a:p>
          <a:p>
            <a:pPr marL="342900" indent="-342900" algn="just">
              <a:buClr>
                <a:srgbClr val="6D6E71"/>
              </a:buClr>
              <a:buFont typeface="Arial" pitchFamily="34" charset="0"/>
              <a:buChar char="•"/>
            </a:pPr>
            <a:endParaRPr lang="en-US" sz="2200" dirty="0">
              <a:solidFill>
                <a:prstClr val="black"/>
              </a:solidFill>
              <a:latin typeface="Franklin Gothic Book" pitchFamily="34" charset="0"/>
            </a:endParaRPr>
          </a:p>
          <a:p>
            <a:pPr marL="342900" indent="-342900" algn="just">
              <a:buClr>
                <a:srgbClr val="6D6E71"/>
              </a:buClr>
              <a:buFont typeface="Arial" pitchFamily="34" charset="0"/>
              <a:buChar char="•"/>
            </a:pPr>
            <a:r>
              <a:rPr lang="en-US" sz="2200" dirty="0">
                <a:solidFill>
                  <a:prstClr val="black"/>
                </a:solidFill>
                <a:latin typeface="Franklin Gothic Book" pitchFamily="34" charset="0"/>
              </a:rPr>
              <a:t>Here we are trying to digitize the challan issuance process using </a:t>
            </a:r>
            <a:r>
              <a:rPr lang="en-US" sz="2200" dirty="0" err="1">
                <a:solidFill>
                  <a:prstClr val="black"/>
                </a:solidFill>
                <a:latin typeface="Franklin Gothic Book" pitchFamily="34" charset="0"/>
              </a:rPr>
              <a:t>Aadhar</a:t>
            </a:r>
            <a:r>
              <a:rPr lang="en-US" sz="2200" dirty="0">
                <a:solidFill>
                  <a:prstClr val="black"/>
                </a:solidFill>
                <a:latin typeface="Franklin Gothic Book" pitchFamily="34" charset="0"/>
              </a:rPr>
              <a:t> card</a:t>
            </a:r>
            <a:r>
              <a:rPr lang="en-US" sz="2200" dirty="0" smtClean="0">
                <a:solidFill>
                  <a:prstClr val="black"/>
                </a:solidFill>
                <a:latin typeface="Franklin Gothic Book" pitchFamily="34" charset="0"/>
              </a:rPr>
              <a:t>.</a:t>
            </a:r>
          </a:p>
          <a:p>
            <a:pPr marL="342900" indent="-342900" algn="just">
              <a:buClr>
                <a:srgbClr val="6D6E71"/>
              </a:buClr>
              <a:buFont typeface="Arial" pitchFamily="34" charset="0"/>
              <a:buChar char="•"/>
            </a:pPr>
            <a:endParaRPr lang="en-US" sz="2200" dirty="0">
              <a:solidFill>
                <a:prstClr val="black"/>
              </a:solidFill>
              <a:latin typeface="Franklin Gothic Book" pitchFamily="34" charset="0"/>
            </a:endParaRPr>
          </a:p>
          <a:p>
            <a:pPr marL="342900" indent="-342900" algn="just">
              <a:buClr>
                <a:srgbClr val="6D6E71"/>
              </a:buClr>
              <a:buFont typeface="Arial" pitchFamily="34" charset="0"/>
              <a:buChar char="•"/>
            </a:pPr>
            <a:r>
              <a:rPr lang="en-US" sz="2200" dirty="0">
                <a:solidFill>
                  <a:prstClr val="black"/>
                </a:solidFill>
                <a:latin typeface="Franklin Gothic Book" pitchFamily="34" charset="0"/>
              </a:rPr>
              <a:t>Gamification implemented on basis of challan count of police officers.</a:t>
            </a:r>
          </a:p>
          <a:p>
            <a:pPr>
              <a:buClr>
                <a:srgbClr val="6D6E71"/>
              </a:buClr>
            </a:pPr>
            <a:endParaRPr lang="en-US" sz="1200" dirty="0" smtClean="0">
              <a:solidFill>
                <a:prstClr val="black"/>
              </a:solidFill>
              <a:latin typeface="Arial"/>
            </a:endParaRPr>
          </a:p>
        </p:txBody>
      </p:sp>
      <p:sp>
        <p:nvSpPr>
          <p:cNvPr id="10" name="TextBox 9"/>
          <p:cNvSpPr txBox="1"/>
          <p:nvPr/>
        </p:nvSpPr>
        <p:spPr>
          <a:xfrm>
            <a:off x="481010" y="779343"/>
            <a:ext cx="7915275" cy="4924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a:buClr>
                <a:srgbClr val="6D6E71"/>
              </a:buClr>
            </a:pPr>
            <a:r>
              <a:rPr lang="en-US" sz="3200" dirty="0" smtClean="0">
                <a:solidFill>
                  <a:prstClr val="white"/>
                </a:solidFill>
              </a:rPr>
              <a:t>Brief Description</a:t>
            </a:r>
            <a:endParaRPr lang="en-US" sz="3200" dirty="0" smtClean="0">
              <a:solidFill>
                <a:prstClr val="white"/>
              </a:solidFill>
              <a:latin typeface="+mj-lt"/>
            </a:endParaRPr>
          </a:p>
        </p:txBody>
      </p:sp>
    </p:spTree>
    <p:extLst>
      <p:ext uri="{BB962C8B-B14F-4D97-AF65-F5344CB8AC3E}">
        <p14:creationId xmlns:p14="http://schemas.microsoft.com/office/powerpoint/2010/main" val="1037243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1012" y="1703463"/>
            <a:ext cx="7915275" cy="44012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buClr>
                <a:srgbClr val="6D6E71"/>
              </a:buClr>
              <a:buFont typeface="Arial" pitchFamily="34" charset="0"/>
              <a:buChar char="•"/>
            </a:pPr>
            <a:r>
              <a:rPr lang="en-US" sz="2200" dirty="0">
                <a:solidFill>
                  <a:prstClr val="black"/>
                </a:solidFill>
                <a:latin typeface="Franklin Gothic Book" pitchFamily="34" charset="0"/>
              </a:rPr>
              <a:t>Solution get its uniqueness from the fact that </a:t>
            </a:r>
            <a:r>
              <a:rPr lang="en-US" sz="2200" dirty="0" smtClean="0">
                <a:solidFill>
                  <a:prstClr val="black"/>
                </a:solidFill>
                <a:latin typeface="Franklin Gothic Book" pitchFamily="34" charset="0"/>
              </a:rPr>
              <a:t>here, the application </a:t>
            </a:r>
            <a:r>
              <a:rPr lang="en-US" sz="2200" dirty="0">
                <a:solidFill>
                  <a:prstClr val="black"/>
                </a:solidFill>
                <a:latin typeface="Franklin Gothic Book" pitchFamily="34" charset="0"/>
              </a:rPr>
              <a:t>doesn’t require any extra hardware to be carried except </a:t>
            </a:r>
            <a:r>
              <a:rPr lang="en-US" sz="2200" dirty="0" smtClean="0">
                <a:solidFill>
                  <a:prstClr val="black"/>
                </a:solidFill>
                <a:latin typeface="Franklin Gothic Book" pitchFamily="34" charset="0"/>
              </a:rPr>
              <a:t>usually carried pocket smart </a:t>
            </a:r>
            <a:r>
              <a:rPr lang="en-US" sz="2200" dirty="0">
                <a:solidFill>
                  <a:prstClr val="black"/>
                </a:solidFill>
                <a:latin typeface="Franklin Gothic Book" pitchFamily="34" charset="0"/>
              </a:rPr>
              <a:t>phone. </a:t>
            </a:r>
            <a:endParaRPr lang="en-US" sz="2200" dirty="0" smtClean="0">
              <a:solidFill>
                <a:prstClr val="black"/>
              </a:solidFill>
              <a:latin typeface="Franklin Gothic Book" pitchFamily="34" charset="0"/>
            </a:endParaRPr>
          </a:p>
          <a:p>
            <a:pPr marL="342900" indent="-342900">
              <a:buClr>
                <a:srgbClr val="6D6E71"/>
              </a:buClr>
              <a:buFont typeface="Arial" pitchFamily="34" charset="0"/>
              <a:buChar char="•"/>
            </a:pPr>
            <a:endParaRPr lang="en-US" sz="2200" dirty="0">
              <a:solidFill>
                <a:prstClr val="black"/>
              </a:solidFill>
              <a:latin typeface="Franklin Gothic Book" pitchFamily="34" charset="0"/>
            </a:endParaRPr>
          </a:p>
          <a:p>
            <a:pPr marL="342900" indent="-342900">
              <a:buClr>
                <a:srgbClr val="6D6E71"/>
              </a:buClr>
              <a:buFont typeface="Arial" pitchFamily="34" charset="0"/>
              <a:buChar char="•"/>
            </a:pPr>
            <a:r>
              <a:rPr lang="en-US" sz="2200" dirty="0">
                <a:solidFill>
                  <a:prstClr val="black"/>
                </a:solidFill>
                <a:latin typeface="Franklin Gothic Book" pitchFamily="34" charset="0"/>
              </a:rPr>
              <a:t>T</a:t>
            </a:r>
            <a:r>
              <a:rPr lang="en-US" sz="2200" dirty="0" smtClean="0">
                <a:solidFill>
                  <a:prstClr val="black"/>
                </a:solidFill>
                <a:latin typeface="Franklin Gothic Book" pitchFamily="34" charset="0"/>
              </a:rPr>
              <a:t>he </a:t>
            </a:r>
            <a:r>
              <a:rPr lang="en-US" sz="2200" dirty="0" err="1">
                <a:solidFill>
                  <a:prstClr val="black"/>
                </a:solidFill>
                <a:latin typeface="Franklin Gothic Book" pitchFamily="34" charset="0"/>
              </a:rPr>
              <a:t>Challaning</a:t>
            </a:r>
            <a:r>
              <a:rPr lang="en-US" sz="2200" dirty="0">
                <a:solidFill>
                  <a:prstClr val="black"/>
                </a:solidFill>
                <a:latin typeface="Franklin Gothic Book" pitchFamily="34" charset="0"/>
              </a:rPr>
              <a:t> officer only has to fill certain fields in form of user details and submit it to issue </a:t>
            </a:r>
            <a:r>
              <a:rPr lang="en-US" sz="2200" dirty="0" err="1">
                <a:solidFill>
                  <a:prstClr val="black"/>
                </a:solidFill>
                <a:latin typeface="Franklin Gothic Book" pitchFamily="34" charset="0"/>
              </a:rPr>
              <a:t>challan</a:t>
            </a:r>
            <a:r>
              <a:rPr lang="en-US" sz="2200" dirty="0" smtClean="0">
                <a:solidFill>
                  <a:prstClr val="black"/>
                </a:solidFill>
                <a:latin typeface="Franklin Gothic Book" pitchFamily="34" charset="0"/>
              </a:rPr>
              <a:t>.</a:t>
            </a:r>
          </a:p>
          <a:p>
            <a:pPr marL="342900" indent="-342900">
              <a:buClr>
                <a:srgbClr val="6D6E71"/>
              </a:buClr>
              <a:buFont typeface="Arial" pitchFamily="34" charset="0"/>
              <a:buChar char="•"/>
            </a:pPr>
            <a:endParaRPr lang="en-US" sz="2200" dirty="0">
              <a:solidFill>
                <a:prstClr val="black"/>
              </a:solidFill>
              <a:latin typeface="Franklin Gothic Book" pitchFamily="34" charset="0"/>
            </a:endParaRPr>
          </a:p>
          <a:p>
            <a:pPr marL="342900" indent="-342900">
              <a:buClr>
                <a:srgbClr val="6D6E71"/>
              </a:buClr>
              <a:buFont typeface="Arial" pitchFamily="34" charset="0"/>
              <a:buChar char="•"/>
            </a:pPr>
            <a:r>
              <a:rPr lang="en-US" sz="2200" dirty="0">
                <a:solidFill>
                  <a:prstClr val="black"/>
                </a:solidFill>
                <a:latin typeface="Franklin Gothic Book" pitchFamily="34" charset="0"/>
              </a:rPr>
              <a:t>Some people are </a:t>
            </a:r>
            <a:r>
              <a:rPr lang="en-US" sz="2200" dirty="0">
                <a:solidFill>
                  <a:prstClr val="black"/>
                </a:solidFill>
                <a:latin typeface="Franklin Gothic Book" pitchFamily="34" charset="0"/>
              </a:rPr>
              <a:t>also</a:t>
            </a:r>
            <a:r>
              <a:rPr lang="en-US" sz="2200" dirty="0">
                <a:solidFill>
                  <a:prstClr val="black"/>
                </a:solidFill>
                <a:latin typeface="Franklin Gothic Book" pitchFamily="34" charset="0"/>
              </a:rPr>
              <a:t> proclaimed offenders. The app keeps the Challan history of a person and displays it after a challan</a:t>
            </a:r>
            <a:r>
              <a:rPr lang="en-US" sz="2200" dirty="0">
                <a:solidFill>
                  <a:prstClr val="black"/>
                </a:solidFill>
                <a:latin typeface="Franklin Gothic Book" pitchFamily="34" charset="0"/>
              </a:rPr>
              <a:t> is issued</a:t>
            </a:r>
            <a:r>
              <a:rPr lang="en-US" sz="2200" dirty="0" smtClean="0">
                <a:solidFill>
                  <a:prstClr val="black"/>
                </a:solidFill>
                <a:latin typeface="Franklin Gothic Book" pitchFamily="34" charset="0"/>
              </a:rPr>
              <a:t>.</a:t>
            </a:r>
          </a:p>
          <a:p>
            <a:pPr marL="342900" indent="-342900">
              <a:buClr>
                <a:srgbClr val="6D6E71"/>
              </a:buClr>
              <a:buFont typeface="Arial" pitchFamily="34" charset="0"/>
              <a:buChar char="•"/>
            </a:pPr>
            <a:endParaRPr lang="en-US" sz="2200" dirty="0">
              <a:solidFill>
                <a:prstClr val="black"/>
              </a:solidFill>
              <a:latin typeface="Franklin Gothic Book" pitchFamily="34" charset="0"/>
            </a:endParaRPr>
          </a:p>
          <a:p>
            <a:pPr marL="342900" indent="-342900">
              <a:buClr>
                <a:srgbClr val="6D6E71"/>
              </a:buClr>
              <a:buFont typeface="Arial" pitchFamily="34" charset="0"/>
              <a:buChar char="•"/>
            </a:pPr>
            <a:r>
              <a:rPr lang="en-US" sz="2200" dirty="0">
                <a:solidFill>
                  <a:prstClr val="black"/>
                </a:solidFill>
                <a:latin typeface="Franklin Gothic Book" pitchFamily="34" charset="0"/>
              </a:rPr>
              <a:t>Tracks funds collected by traffic police. Also puts trace information on previous offences committed by driver/vehicle.</a:t>
            </a:r>
          </a:p>
        </p:txBody>
      </p:sp>
      <p:sp>
        <p:nvSpPr>
          <p:cNvPr id="10" name="TextBox 9"/>
          <p:cNvSpPr txBox="1"/>
          <p:nvPr/>
        </p:nvSpPr>
        <p:spPr>
          <a:xfrm>
            <a:off x="481010" y="779343"/>
            <a:ext cx="7915275" cy="4924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a:buClr>
                <a:srgbClr val="6D6E71"/>
              </a:buClr>
            </a:pPr>
            <a:r>
              <a:rPr lang="en-US" sz="3200" dirty="0" smtClean="0">
                <a:solidFill>
                  <a:prstClr val="white"/>
                </a:solidFill>
              </a:rPr>
              <a:t>Uniqueness of our solution</a:t>
            </a:r>
            <a:endParaRPr lang="en-US" sz="3200" dirty="0" smtClean="0">
              <a:solidFill>
                <a:prstClr val="white"/>
              </a:solidFill>
              <a:latin typeface="+mj-lt"/>
            </a:endParaRPr>
          </a:p>
        </p:txBody>
      </p:sp>
    </p:spTree>
    <p:extLst>
      <p:ext uri="{BB962C8B-B14F-4D97-AF65-F5344CB8AC3E}">
        <p14:creationId xmlns:p14="http://schemas.microsoft.com/office/powerpoint/2010/main" val="3269708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008" y="922583"/>
            <a:ext cx="7734944" cy="49244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a:buClr>
                <a:srgbClr val="6D6E71"/>
              </a:buClr>
            </a:pPr>
            <a:r>
              <a:rPr lang="en-US" sz="3200" dirty="0">
                <a:solidFill>
                  <a:prstClr val="white"/>
                </a:solidFill>
              </a:rPr>
              <a:t>Technologies</a:t>
            </a:r>
            <a:r>
              <a:rPr lang="en-US" sz="1200" dirty="0" smtClean="0">
                <a:solidFill>
                  <a:prstClr val="white"/>
                </a:solidFill>
              </a:rPr>
              <a:t> </a:t>
            </a:r>
            <a:r>
              <a:rPr lang="en-US" sz="3200" dirty="0" smtClean="0">
                <a:solidFill>
                  <a:prstClr val="white"/>
                </a:solidFill>
              </a:rPr>
              <a:t>used</a:t>
            </a:r>
          </a:p>
        </p:txBody>
      </p:sp>
      <p:graphicFrame>
        <p:nvGraphicFramePr>
          <p:cNvPr id="6" name="Table 5"/>
          <p:cNvGraphicFramePr>
            <a:graphicFrameLocks noGrp="1"/>
          </p:cNvGraphicFramePr>
          <p:nvPr>
            <p:extLst>
              <p:ext uri="{D42A27DB-BD31-4B8C-83A1-F6EECF244321}">
                <p14:modId xmlns:p14="http://schemas.microsoft.com/office/powerpoint/2010/main" val="1904564531"/>
              </p:ext>
            </p:extLst>
          </p:nvPr>
        </p:nvGraphicFramePr>
        <p:xfrm>
          <a:off x="478623" y="2221080"/>
          <a:ext cx="8001002" cy="2377440"/>
        </p:xfrm>
        <a:graphic>
          <a:graphicData uri="http://schemas.openxmlformats.org/drawingml/2006/table">
            <a:tbl>
              <a:tblPr firstRow="1" bandRow="1">
                <a:tableStyleId>{5C22544A-7EE6-4342-B048-85BDC9FD1C3A}</a:tableStyleId>
              </a:tblPr>
              <a:tblGrid>
                <a:gridCol w="4000501"/>
                <a:gridCol w="4000501"/>
              </a:tblGrid>
              <a:tr h="370840">
                <a:tc>
                  <a:txBody>
                    <a:bodyPr/>
                    <a:lstStyle/>
                    <a:p>
                      <a:r>
                        <a:rPr lang="en-US" sz="2200" b="0" kern="1200" dirty="0" smtClean="0">
                          <a:solidFill>
                            <a:prstClr val="black"/>
                          </a:solidFill>
                          <a:latin typeface="Franklin Gothic Book" pitchFamily="34" charset="0"/>
                          <a:ea typeface="+mn-ea"/>
                          <a:cs typeface="Arial" charset="0"/>
                        </a:rPr>
                        <a:t>Java 1.8, Spring boot 1.3.3, Hibernate</a:t>
                      </a:r>
                      <a:endParaRPr lang="en-US" sz="2200" b="0" kern="1200" dirty="0">
                        <a:solidFill>
                          <a:prstClr val="black"/>
                        </a:solidFill>
                        <a:latin typeface="Franklin Gothic Book" pitchFamily="34" charset="0"/>
                        <a:ea typeface="+mn-ea"/>
                        <a:cs typeface="Arial" charset="0"/>
                      </a:endParaRPr>
                    </a:p>
                  </a:txBody>
                  <a:tcPr>
                    <a:noFill/>
                  </a:tcPr>
                </a:tc>
                <a:tc>
                  <a:txBody>
                    <a:bodyPr/>
                    <a:lstStyle/>
                    <a:p>
                      <a:r>
                        <a:rPr lang="en-US" sz="1200" kern="1200" dirty="0" smtClean="0">
                          <a:solidFill>
                            <a:schemeClr val="tx1"/>
                          </a:solidFill>
                          <a:latin typeface="+mj-lt"/>
                          <a:ea typeface="+mn-ea"/>
                          <a:cs typeface="Arial" charset="0"/>
                        </a:rPr>
                        <a:t>Domain - Smart </a:t>
                      </a:r>
                      <a:r>
                        <a:rPr lang="en-US" sz="1200" kern="1200" dirty="0" smtClean="0">
                          <a:solidFill>
                            <a:schemeClr val="tx1"/>
                          </a:solidFill>
                          <a:latin typeface="+mj-lt"/>
                          <a:ea typeface="+mn-ea"/>
                          <a:cs typeface="Arial" charset="0"/>
                        </a:rPr>
                        <a:t>City</a:t>
                      </a:r>
                      <a:endParaRPr lang="en-US" sz="1200" kern="1200" dirty="0">
                        <a:solidFill>
                          <a:schemeClr val="tx1"/>
                        </a:solidFill>
                        <a:latin typeface="+mj-lt"/>
                        <a:ea typeface="+mn-ea"/>
                        <a:cs typeface="Arial" charset="0"/>
                      </a:endParaRPr>
                    </a:p>
                  </a:txBody>
                  <a:tcPr>
                    <a:noFill/>
                  </a:tcPr>
                </a:tc>
              </a:tr>
              <a:tr h="370840">
                <a:tc>
                  <a:txBody>
                    <a:bodyPr/>
                    <a:lstStyle/>
                    <a:p>
                      <a:r>
                        <a:rPr lang="en-US" sz="2200" kern="1200" dirty="0" smtClean="0">
                          <a:solidFill>
                            <a:prstClr val="black"/>
                          </a:solidFill>
                          <a:latin typeface="Franklin Gothic Book" pitchFamily="34" charset="0"/>
                          <a:ea typeface="+mn-ea"/>
                          <a:cs typeface="Arial" charset="0"/>
                        </a:rPr>
                        <a:t>Swagger, Angular 2, Ionic 2, Node6.5</a:t>
                      </a:r>
                      <a:endParaRPr lang="en-US" sz="2200" kern="1200" dirty="0">
                        <a:solidFill>
                          <a:prstClr val="black"/>
                        </a:solidFill>
                        <a:latin typeface="Franklin Gothic Book" pitchFamily="34" charset="0"/>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r h="370840">
                <a:tc>
                  <a:txBody>
                    <a:bodyPr/>
                    <a:lstStyle/>
                    <a:p>
                      <a:r>
                        <a:rPr lang="en-US" sz="2200" kern="1200" dirty="0" smtClean="0">
                          <a:solidFill>
                            <a:prstClr val="black"/>
                          </a:solidFill>
                          <a:latin typeface="Franklin Gothic Book" pitchFamily="34" charset="0"/>
                          <a:ea typeface="+mn-ea"/>
                          <a:cs typeface="Arial" charset="0"/>
                        </a:rPr>
                        <a:t>Cordova1.5, Android </a:t>
                      </a:r>
                      <a:r>
                        <a:rPr lang="en-US" sz="2200" kern="1200" dirty="0" err="1" smtClean="0">
                          <a:solidFill>
                            <a:prstClr val="black"/>
                          </a:solidFill>
                          <a:latin typeface="Franklin Gothic Book" pitchFamily="34" charset="0"/>
                          <a:ea typeface="+mn-ea"/>
                          <a:cs typeface="Arial" charset="0"/>
                        </a:rPr>
                        <a:t>sdk</a:t>
                      </a:r>
                      <a:r>
                        <a:rPr lang="en-US" sz="2200" kern="1200" dirty="0" smtClean="0">
                          <a:solidFill>
                            <a:prstClr val="black"/>
                          </a:solidFill>
                          <a:latin typeface="Franklin Gothic Book" pitchFamily="34" charset="0"/>
                          <a:ea typeface="+mn-ea"/>
                          <a:cs typeface="Arial" charset="0"/>
                        </a:rPr>
                        <a:t> 25</a:t>
                      </a:r>
                      <a:endParaRPr lang="en-US" sz="2200" kern="1200" dirty="0">
                        <a:solidFill>
                          <a:prstClr val="black"/>
                        </a:solidFill>
                        <a:latin typeface="Franklin Gothic Book" pitchFamily="34" charset="0"/>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r h="370840">
                <a:tc>
                  <a:txBody>
                    <a:bodyPr/>
                    <a:lstStyle/>
                    <a:p>
                      <a:r>
                        <a:rPr lang="en-US" sz="2200" kern="1200" dirty="0" smtClean="0">
                          <a:solidFill>
                            <a:prstClr val="black"/>
                          </a:solidFill>
                          <a:latin typeface="Franklin Gothic Book" pitchFamily="34" charset="0"/>
                          <a:ea typeface="+mn-ea"/>
                          <a:cs typeface="Arial" charset="0"/>
                        </a:rPr>
                        <a:t>Postgresql-9.2.19-1</a:t>
                      </a:r>
                      <a:endParaRPr lang="en-US" sz="2200" kern="1200" dirty="0">
                        <a:solidFill>
                          <a:prstClr val="black"/>
                        </a:solidFill>
                        <a:latin typeface="Franklin Gothic Book" pitchFamily="34" charset="0"/>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bl>
          </a:graphicData>
        </a:graphic>
      </p:graphicFrame>
    </p:spTree>
    <p:extLst>
      <p:ext uri="{BB962C8B-B14F-4D97-AF65-F5344CB8AC3E}">
        <p14:creationId xmlns:p14="http://schemas.microsoft.com/office/powerpoint/2010/main" val="2615081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4842"/>
          <a:stretch/>
        </p:blipFill>
        <p:spPr>
          <a:xfrm>
            <a:off x="0" y="752475"/>
            <a:ext cx="9144000" cy="5438775"/>
          </a:xfrm>
          <a:prstGeom prst="rect">
            <a:avLst/>
          </a:prstGeom>
          <a:effectLst>
            <a:outerShdw blurRad="50800" dist="50800" dir="5400000" algn="ctr" rotWithShape="0">
              <a:srgbClr val="000000"/>
            </a:outerShdw>
            <a:softEdge rad="1003300"/>
          </a:effectLst>
        </p:spPr>
      </p:pic>
      <p:sp>
        <p:nvSpPr>
          <p:cNvPr id="2" name="Title 1"/>
          <p:cNvSpPr>
            <a:spLocks noGrp="1"/>
          </p:cNvSpPr>
          <p:nvPr>
            <p:ph type="title"/>
          </p:nvPr>
        </p:nvSpPr>
        <p:spPr>
          <a:xfrm rot="21342433">
            <a:off x="2128838" y="2451220"/>
            <a:ext cx="6729984" cy="492443"/>
          </a:xfrm>
        </p:spPr>
        <p:txBody>
          <a:bodyPr/>
          <a:lstStyle/>
          <a:p>
            <a:pPr algn="ctr"/>
            <a:r>
              <a:rPr lang="en-US" dirty="0" smtClean="0"/>
              <a:t>Thank You </a:t>
            </a:r>
            <a:endParaRPr lang="en-US" dirty="0"/>
          </a:p>
        </p:txBody>
      </p:sp>
    </p:spTree>
    <p:extLst>
      <p:ext uri="{BB962C8B-B14F-4D97-AF65-F5344CB8AC3E}">
        <p14:creationId xmlns:p14="http://schemas.microsoft.com/office/powerpoint/2010/main" val="341442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d6ad1ba-d08e-4b75-8db3-2812d04b092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308</Words>
  <Application>Microsoft Office PowerPoint</Application>
  <PresentationFormat>On-screen Show (4:3)</PresentationFormat>
  <Paragraphs>45</Paragraphs>
  <Slides>7</Slides>
  <Notes>2</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Blank</vt:lpstr>
      <vt:lpstr>Tech Mahindra Powerpoint Template</vt:lpstr>
      <vt:lpstr>PowerPoint Presentation</vt:lpstr>
      <vt:lpstr>Agenda</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2017-09-18T10:31:43Z</dcterms:created>
  <dcterms:modified xsi:type="dcterms:W3CDTF">2017-09-18T11:14:48Z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TECHMAHINDRA\MK00361044</vt:lpwstr>
  </property>
  <property fmtid="{D5CDD505-2E9C-101B-9397-08002B2CF9AE}" pid="7" name="DLPManualFileClassificationLastModificationDate">
    <vt:lpwstr>1505733017</vt:lpwstr>
  </property>
  <property fmtid="{D5CDD505-2E9C-101B-9397-08002B2CF9AE}" pid="8" name="DLPManualFileClassificationVersion">
    <vt:lpwstr>10.0.100.37</vt:lpwstr>
  </property>
</Properties>
</file>