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256" r:id="rId2"/>
    <p:sldId id="453" r:id="rId3"/>
    <p:sldId id="451" r:id="rId4"/>
    <p:sldId id="506" r:id="rId5"/>
    <p:sldId id="480" r:id="rId6"/>
    <p:sldId id="462" r:id="rId7"/>
    <p:sldId id="463" r:id="rId8"/>
    <p:sldId id="464" r:id="rId9"/>
    <p:sldId id="465" r:id="rId10"/>
    <p:sldId id="466" r:id="rId11"/>
    <p:sldId id="517" r:id="rId12"/>
    <p:sldId id="516" r:id="rId13"/>
    <p:sldId id="518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507" r:id="rId23"/>
    <p:sldId id="508" r:id="rId24"/>
    <p:sldId id="512" r:id="rId25"/>
    <p:sldId id="511" r:id="rId26"/>
    <p:sldId id="515" r:id="rId27"/>
    <p:sldId id="510" r:id="rId28"/>
    <p:sldId id="509" r:id="rId29"/>
    <p:sldId id="433" r:id="rId30"/>
    <p:sldId id="371" r:id="rId31"/>
    <p:sldId id="444" r:id="rId32"/>
    <p:sldId id="417" r:id="rId33"/>
    <p:sldId id="418" r:id="rId34"/>
    <p:sldId id="419" r:id="rId35"/>
    <p:sldId id="420" r:id="rId36"/>
    <p:sldId id="450" r:id="rId37"/>
    <p:sldId id="447" r:id="rId38"/>
    <p:sldId id="438" r:id="rId39"/>
    <p:sldId id="522" r:id="rId40"/>
    <p:sldId id="519" r:id="rId41"/>
    <p:sldId id="449" r:id="rId42"/>
    <p:sldId id="440" r:id="rId43"/>
    <p:sldId id="431" r:id="rId44"/>
    <p:sldId id="437" r:id="rId45"/>
    <p:sldId id="421" r:id="rId46"/>
    <p:sldId id="439" r:id="rId47"/>
    <p:sldId id="435" r:id="rId48"/>
    <p:sldId id="423" r:id="rId49"/>
    <p:sldId id="436" r:id="rId50"/>
    <p:sldId id="523" r:id="rId51"/>
    <p:sldId id="382" r:id="rId52"/>
    <p:sldId id="383" r:id="rId53"/>
    <p:sldId id="416" r:id="rId54"/>
    <p:sldId id="384" r:id="rId55"/>
    <p:sldId id="427" r:id="rId56"/>
    <p:sldId id="385" r:id="rId57"/>
    <p:sldId id="386" r:id="rId58"/>
    <p:sldId id="441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9" r:id="rId68"/>
    <p:sldId id="424" r:id="rId69"/>
    <p:sldId id="443" r:id="rId70"/>
    <p:sldId id="525" r:id="rId71"/>
    <p:sldId id="531" r:id="rId72"/>
    <p:sldId id="528" r:id="rId73"/>
    <p:sldId id="530" r:id="rId74"/>
    <p:sldId id="532" r:id="rId75"/>
    <p:sldId id="529" r:id="rId76"/>
    <p:sldId id="533" r:id="rId77"/>
    <p:sldId id="527" r:id="rId78"/>
    <p:sldId id="526" r:id="rId79"/>
    <p:sldId id="524" r:id="rId80"/>
    <p:sldId id="428" r:id="rId81"/>
    <p:sldId id="429" r:id="rId82"/>
    <p:sldId id="425" r:id="rId83"/>
    <p:sldId id="412" r:id="rId84"/>
    <p:sldId id="401" r:id="rId85"/>
    <p:sldId id="402" r:id="rId86"/>
    <p:sldId id="403" r:id="rId87"/>
    <p:sldId id="404" r:id="rId88"/>
    <p:sldId id="405" r:id="rId89"/>
    <p:sldId id="442" r:id="rId90"/>
    <p:sldId id="407" r:id="rId91"/>
    <p:sldId id="415" r:id="rId92"/>
    <p:sldId id="445" r:id="rId93"/>
    <p:sldId id="413" r:id="rId94"/>
    <p:sldId id="414" r:id="rId95"/>
    <p:sldId id="408" r:id="rId96"/>
    <p:sldId id="475" r:id="rId97"/>
    <p:sldId id="499" r:id="rId98"/>
    <p:sldId id="476" r:id="rId99"/>
    <p:sldId id="498" r:id="rId100"/>
    <p:sldId id="477" r:id="rId101"/>
    <p:sldId id="497" r:id="rId102"/>
    <p:sldId id="478" r:id="rId103"/>
    <p:sldId id="479" r:id="rId104"/>
    <p:sldId id="502" r:id="rId105"/>
    <p:sldId id="501" r:id="rId106"/>
    <p:sldId id="500" r:id="rId107"/>
    <p:sldId id="504" r:id="rId108"/>
    <p:sldId id="503" r:id="rId109"/>
    <p:sldId id="432" r:id="rId110"/>
    <p:sldId id="481" r:id="rId111"/>
    <p:sldId id="505" r:id="rId112"/>
    <p:sldId id="482" r:id="rId113"/>
    <p:sldId id="483" r:id="rId114"/>
    <p:sldId id="484" r:id="rId115"/>
    <p:sldId id="494" r:id="rId116"/>
    <p:sldId id="485" r:id="rId117"/>
    <p:sldId id="487" r:id="rId118"/>
    <p:sldId id="488" r:id="rId119"/>
    <p:sldId id="495" r:id="rId120"/>
    <p:sldId id="496" r:id="rId121"/>
    <p:sldId id="489" r:id="rId1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koi8-u"/>
  <p:clrMru>
    <a:srgbClr val="FFFFFF"/>
    <a:srgbClr val="F5F01D"/>
    <a:srgbClr val="EBE60A"/>
    <a:srgbClr val="C9C9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36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F342D2-F9B9-409F-858A-167AC5CB2D22}" type="datetimeFigureOut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47FB09-AF5B-40D3-AB10-819549855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881350-04EC-4143-8C1A-5920C1768371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47FB09-AF5B-40D3-AB10-819549855B70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5568" cy="4320"/>
              <a:chOff x="0" y="0"/>
              <a:chExt cx="5568" cy="4320"/>
            </a:xfrm>
          </p:grpSpPr>
          <p:grpSp>
            <p:nvGrpSpPr>
              <p:cNvPr id="9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3216" cy="3072"/>
                <a:chOff x="0" y="0"/>
                <a:chExt cx="2928" cy="2784"/>
              </a:xfrm>
            </p:grpSpPr>
            <p:sp>
              <p:nvSpPr>
                <p:cNvPr id="22" name="Oval 4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3" name="Oval 5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45" cy="230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4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480" y="480"/>
                  <a:ext cx="1968" cy="1822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5" name="Oval 7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9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6" name="Oval 8"/>
                <p:cNvSpPr>
                  <a:spLocks noChangeArrowheads="1"/>
                </p:cNvSpPr>
                <p:nvPr userDrawn="1"/>
              </p:nvSpPr>
              <p:spPr bwMode="auto">
                <a:xfrm>
                  <a:off x="912" y="912"/>
                  <a:ext cx="1103" cy="962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</p:grpSp>
          <p:grpSp>
            <p:nvGrpSpPr>
              <p:cNvPr id="10" name="Group 9"/>
              <p:cNvGrpSpPr>
                <a:grpSpLocks/>
              </p:cNvGrpSpPr>
              <p:nvPr userDrawn="1"/>
            </p:nvGrpSpPr>
            <p:grpSpPr bwMode="auto">
              <a:xfrm>
                <a:off x="2016" y="2016"/>
                <a:ext cx="2448" cy="2304"/>
                <a:chOff x="0" y="0"/>
                <a:chExt cx="2928" cy="2784"/>
              </a:xfrm>
            </p:grpSpPr>
            <p:sp>
              <p:nvSpPr>
                <p:cNvPr id="17" name="Oval 10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8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47" cy="2303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9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480" y="480"/>
                  <a:ext cx="1970" cy="1826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0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21" name="Oval 14"/>
                <p:cNvSpPr>
                  <a:spLocks noChangeArrowheads="1"/>
                </p:cNvSpPr>
                <p:nvPr userDrawn="1"/>
              </p:nvSpPr>
              <p:spPr bwMode="auto">
                <a:xfrm>
                  <a:off x="911" y="912"/>
                  <a:ext cx="1105" cy="958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 userDrawn="1"/>
            </p:nvGrpSpPr>
            <p:grpSpPr bwMode="auto">
              <a:xfrm>
                <a:off x="2832" y="96"/>
                <a:ext cx="2736" cy="2592"/>
                <a:chOff x="0" y="0"/>
                <a:chExt cx="2928" cy="2784"/>
              </a:xfrm>
            </p:grpSpPr>
            <p:sp>
              <p:nvSpPr>
                <p:cNvPr id="12" name="Oval 16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3" name="Oval 17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52" cy="2305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4" name="Oval 18"/>
                <p:cNvSpPr>
                  <a:spLocks noChangeArrowheads="1"/>
                </p:cNvSpPr>
                <p:nvPr userDrawn="1"/>
              </p:nvSpPr>
              <p:spPr bwMode="auto">
                <a:xfrm>
                  <a:off x="481" y="480"/>
                  <a:ext cx="1967" cy="182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5" name="Oval 19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7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  <p:sp>
              <p:nvSpPr>
                <p:cNvPr id="16" name="Oval 20"/>
                <p:cNvSpPr>
                  <a:spLocks noChangeArrowheads="1"/>
                </p:cNvSpPr>
                <p:nvPr userDrawn="1"/>
              </p:nvSpPr>
              <p:spPr bwMode="auto">
                <a:xfrm>
                  <a:off x="912" y="912"/>
                  <a:ext cx="1104" cy="960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</a:endParaRPr>
                </a:p>
              </p:txBody>
            </p:sp>
          </p:grpSp>
        </p:grpSp>
        <p:sp>
          <p:nvSpPr>
            <p:cNvPr id="6" name="Line 26"/>
            <p:cNvSpPr>
              <a:spLocks noChangeShapeType="1"/>
            </p:cNvSpPr>
            <p:nvPr userDrawn="1"/>
          </p:nvSpPr>
          <p:spPr bwMode="auto">
            <a:xfrm flipH="1">
              <a:off x="0" y="1536"/>
              <a:ext cx="1584" cy="216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  <p:sp>
          <p:nvSpPr>
            <p:cNvPr id="7" name="Line 27"/>
            <p:cNvSpPr>
              <a:spLocks noChangeShapeType="1"/>
            </p:cNvSpPr>
            <p:nvPr userDrawn="1"/>
          </p:nvSpPr>
          <p:spPr bwMode="auto">
            <a:xfrm>
              <a:off x="4176" y="1392"/>
              <a:ext cx="1584" cy="17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  <p:sp>
          <p:nvSpPr>
            <p:cNvPr id="8" name="Line 28"/>
            <p:cNvSpPr>
              <a:spLocks noChangeShapeType="1"/>
            </p:cNvSpPr>
            <p:nvPr userDrawn="1"/>
          </p:nvSpPr>
          <p:spPr bwMode="auto">
            <a:xfrm flipV="1">
              <a:off x="3216" y="0"/>
              <a:ext cx="240" cy="31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</p:grpSp>
      <p:sp>
        <p:nvSpPr>
          <p:cNvPr id="2069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8DD3A893-7FEE-4324-BD96-58BA1586A1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0CD0-7A6C-4BA4-913D-849DA13BEB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9F958-4573-49DF-9DDF-EE3FC60898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2E9AB-4C58-40E5-B072-3D93A527C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B917-DD8E-4466-924B-85BE634FD5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E346-3904-4264-BCC4-F029656B57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945D-9B2E-4969-97DE-D1AE57BCDE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7B0CA-2C68-4378-B830-AFE99B6DBF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53FF1-8977-459C-A804-BE183FCC5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39A93-17B1-47E3-ABE4-7A1AB9FEFB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D848A-CBC9-48B4-8FA7-6038C9E032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5"/>
          <p:cNvGrpSpPr>
            <a:grpSpLocks/>
          </p:cNvGrpSpPr>
          <p:nvPr/>
        </p:nvGrpSpPr>
        <p:grpSpPr bwMode="auto">
          <a:xfrm>
            <a:off x="0" y="0"/>
            <a:ext cx="8839200" cy="6858000"/>
            <a:chOff x="0" y="0"/>
            <a:chExt cx="5568" cy="4320"/>
          </a:xfrm>
        </p:grpSpPr>
        <p:grpSp>
          <p:nvGrpSpPr>
            <p:cNvPr id="1032" name="Group 12"/>
            <p:cNvGrpSpPr>
              <a:grpSpLocks/>
            </p:cNvGrpSpPr>
            <p:nvPr userDrawn="1"/>
          </p:nvGrpSpPr>
          <p:grpSpPr bwMode="auto">
            <a:xfrm>
              <a:off x="0" y="0"/>
              <a:ext cx="3216" cy="3072"/>
              <a:chOff x="0" y="0"/>
              <a:chExt cx="2928" cy="2784"/>
            </a:xfrm>
          </p:grpSpPr>
          <p:sp>
            <p:nvSpPr>
              <p:cNvPr id="1031" name="Oval 7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2" name="Oval 8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45" cy="230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3" name="Oval 9"/>
              <p:cNvSpPr>
                <a:spLocks noChangeArrowheads="1"/>
              </p:cNvSpPr>
              <p:nvPr userDrawn="1"/>
            </p:nvSpPr>
            <p:spPr bwMode="auto">
              <a:xfrm>
                <a:off x="480" y="480"/>
                <a:ext cx="1968" cy="1822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4" name="Oval 10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35" name="Oval 11"/>
              <p:cNvSpPr>
                <a:spLocks noChangeArrowheads="1"/>
              </p:cNvSpPr>
              <p:nvPr userDrawn="1"/>
            </p:nvSpPr>
            <p:spPr bwMode="auto">
              <a:xfrm>
                <a:off x="912" y="912"/>
                <a:ext cx="1103" cy="962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</p:grpSp>
        <p:grpSp>
          <p:nvGrpSpPr>
            <p:cNvPr id="1033" name="Group 13"/>
            <p:cNvGrpSpPr>
              <a:grpSpLocks/>
            </p:cNvGrpSpPr>
            <p:nvPr userDrawn="1"/>
          </p:nvGrpSpPr>
          <p:grpSpPr bwMode="auto">
            <a:xfrm>
              <a:off x="2016" y="2016"/>
              <a:ext cx="2448" cy="2304"/>
              <a:chOff x="0" y="0"/>
              <a:chExt cx="2928" cy="2784"/>
            </a:xfrm>
          </p:grpSpPr>
          <p:sp>
            <p:nvSpPr>
              <p:cNvPr id="1038" name="Oval 1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39" name="Oval 15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47" cy="2303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0" name="Oval 16"/>
              <p:cNvSpPr>
                <a:spLocks noChangeArrowheads="1"/>
              </p:cNvSpPr>
              <p:nvPr userDrawn="1"/>
            </p:nvSpPr>
            <p:spPr bwMode="auto">
              <a:xfrm>
                <a:off x="480" y="480"/>
                <a:ext cx="1970" cy="182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1" name="Oval 17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2" name="Oval 18"/>
              <p:cNvSpPr>
                <a:spLocks noChangeArrowheads="1"/>
              </p:cNvSpPr>
              <p:nvPr userDrawn="1"/>
            </p:nvSpPr>
            <p:spPr bwMode="auto">
              <a:xfrm>
                <a:off x="911" y="912"/>
                <a:ext cx="1105" cy="958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</p:grpSp>
        <p:grpSp>
          <p:nvGrpSpPr>
            <p:cNvPr id="1034" name="Group 19"/>
            <p:cNvGrpSpPr>
              <a:grpSpLocks/>
            </p:cNvGrpSpPr>
            <p:nvPr userDrawn="1"/>
          </p:nvGrpSpPr>
          <p:grpSpPr bwMode="auto">
            <a:xfrm>
              <a:off x="2832" y="96"/>
              <a:ext cx="2736" cy="2592"/>
              <a:chOff x="0" y="0"/>
              <a:chExt cx="2928" cy="2784"/>
            </a:xfrm>
          </p:grpSpPr>
          <p:sp>
            <p:nvSpPr>
              <p:cNvPr id="1044" name="Oval 20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5" name="Oval 21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52" cy="2305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6" name="Oval 22"/>
              <p:cNvSpPr>
                <a:spLocks noChangeArrowheads="1"/>
              </p:cNvSpPr>
              <p:nvPr userDrawn="1"/>
            </p:nvSpPr>
            <p:spPr bwMode="auto">
              <a:xfrm>
                <a:off x="481" y="480"/>
                <a:ext cx="1967" cy="182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7" name="Oval 23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7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  <p:sp>
            <p:nvSpPr>
              <p:cNvPr id="1048" name="Oval 24"/>
              <p:cNvSpPr>
                <a:spLocks noChangeArrowheads="1"/>
              </p:cNvSpPr>
              <p:nvPr userDrawn="1"/>
            </p:nvSpPr>
            <p:spPr bwMode="auto">
              <a:xfrm>
                <a:off x="912" y="912"/>
                <a:ext cx="1104" cy="960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</a:endParaRPr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itchFamily="18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itchFamily="18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-52"/>
              </a:defRPr>
            </a:lvl1pPr>
          </a:lstStyle>
          <a:p>
            <a:pPr>
              <a:defRPr/>
            </a:pPr>
            <a:fld id="{6F49C98A-9268-469C-87E8-6E339D884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285875"/>
            <a:ext cx="8215313" cy="342900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ООП: Архитектурное проектирование и паттерны  программирования</a:t>
            </a:r>
            <a:b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(09.03.04 – программная инженерия)</a:t>
            </a: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858125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О чем будем говорить сегодня?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dirty="0" smtClean="0"/>
              <a:t>Основные понятия ООП (повторение - залог успеха!)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dirty="0" smtClean="0"/>
              <a:t>Принципы хорошего кода. SOLID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dirty="0" smtClean="0"/>
              <a:t>Основы языка UML, виды диаграмм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dirty="0" smtClean="0"/>
              <a:t>Понятие паттерна проектирования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dirty="0" smtClean="0"/>
              <a:t>Три класса паттернов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50" cy="20716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базовые объекты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500174"/>
            <a:ext cx="88582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u="sng" dirty="0" smtClean="0"/>
              <a:t>Лодка:   </a:t>
            </a:r>
            <a:r>
              <a:rPr lang="ru-RU" sz="2800" dirty="0" smtClean="0"/>
              <a:t>умеет загружать и выгружать пассажиров, перемещаться в заданном направлении. Лодка: может иметь разный двигатель.</a:t>
            </a:r>
          </a:p>
          <a:p>
            <a:pPr marL="342900" indent="-342900">
              <a:buFontTx/>
              <a:buAutoNum type="arabicPeriod"/>
            </a:pPr>
            <a:r>
              <a:rPr lang="ru-RU" sz="2800" u="sng" dirty="0" smtClean="0"/>
              <a:t>Перевозимые объекты:  </a:t>
            </a:r>
            <a:r>
              <a:rPr lang="ru-RU" sz="2800" dirty="0" smtClean="0"/>
              <a:t>требуют специальных  условий для перевозки, так как могут обладать свойством опасности для других объектов.</a:t>
            </a:r>
          </a:p>
          <a:p>
            <a:pPr marL="342900" indent="-342900">
              <a:buFontTx/>
              <a:buAutoNum type="arabicPeriod"/>
            </a:pPr>
            <a:r>
              <a:rPr lang="ru-RU" sz="2800" u="sng" dirty="0" smtClean="0"/>
              <a:t>Лодочник:  </a:t>
            </a:r>
            <a:r>
              <a:rPr lang="ru-RU" sz="2800" dirty="0" smtClean="0"/>
              <a:t>выбирает стратегию перевозки объектов, обеспечивает контроль безопасности объектов, дает команду объектам переместиться в лодку или из лодки, управляет лодкой. Лодочник может иметь  множество стратегий для выбора перевозимых объектов.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50" cy="20716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 возможные расширения  объектов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928813"/>
            <a:ext cx="88582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/>
              <a:t> Баба Яга:   следит за оставшимися без надзора объектами  и планирует их похищение.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Ступа - транспорт Бабы Яги - умеет выполнять различные типы перемещения, при этом может маскироваться под лодку.</a:t>
            </a:r>
          </a:p>
          <a:p>
            <a:pPr marL="342900" indent="-342900">
              <a:buFontTx/>
              <a:buAutoNum type="arabicPeriod"/>
            </a:pP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50" cy="20716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возможные расширения функционала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785926"/>
            <a:ext cx="88582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/>
              <a:t>Лодка</a:t>
            </a:r>
            <a:r>
              <a:rPr lang="en-US" sz="2800" dirty="0"/>
              <a:t>:  </a:t>
            </a:r>
            <a:r>
              <a:rPr lang="ru-RU" sz="2800" dirty="0" smtClean="0"/>
              <a:t> </a:t>
            </a:r>
            <a:r>
              <a:rPr lang="ru-RU" sz="2800" dirty="0"/>
              <a:t>может иметь разный двигатель (от резиновой моторки до атомной подлодки)</a:t>
            </a:r>
            <a:endParaRPr lang="en-US" sz="2800" dirty="0"/>
          </a:p>
          <a:p>
            <a:pPr marL="342900" indent="-342900">
              <a:buFontTx/>
              <a:buAutoNum type="arabicPeriod"/>
            </a:pPr>
            <a:r>
              <a:rPr lang="ru-RU" sz="2800" dirty="0"/>
              <a:t>Перевозимые объекты могут обладать ядовитостью, радиоактивностью и </a:t>
            </a:r>
            <a:r>
              <a:rPr lang="ru-RU" sz="2800" dirty="0" err="1"/>
              <a:t>т.д</a:t>
            </a:r>
            <a:r>
              <a:rPr lang="ru-RU" sz="2800" dirty="0"/>
              <a:t>, то есть </a:t>
            </a:r>
            <a:r>
              <a:rPr lang="ru-RU" sz="2800" dirty="0" smtClean="0"/>
              <a:t>возможен набор вредоносностей</a:t>
            </a:r>
            <a:endParaRPr lang="ru-RU" sz="2800" dirty="0"/>
          </a:p>
          <a:p>
            <a:pPr marL="342900" indent="-342900">
              <a:buFontTx/>
              <a:buAutoNum type="arabicPeriod"/>
            </a:pPr>
            <a:r>
              <a:rPr lang="ru-RU" sz="2800" dirty="0"/>
              <a:t>Лодочник </a:t>
            </a:r>
            <a:r>
              <a:rPr lang="en-US" sz="2800" dirty="0"/>
              <a:t>: </a:t>
            </a:r>
            <a:r>
              <a:rPr lang="ru-RU" sz="2800" dirty="0"/>
              <a:t> </a:t>
            </a:r>
            <a:r>
              <a:rPr lang="ru-RU" sz="2800" dirty="0" smtClean="0"/>
              <a:t>может иметь  </a:t>
            </a:r>
            <a:r>
              <a:rPr lang="ru-RU" sz="2800" dirty="0"/>
              <a:t>множество стратегий для </a:t>
            </a:r>
            <a:r>
              <a:rPr lang="ru-RU" sz="2800" dirty="0" smtClean="0"/>
              <a:t>безопасного выбора </a:t>
            </a:r>
            <a:r>
              <a:rPr lang="ru-RU" sz="2800" dirty="0"/>
              <a:t>перевозимых объектов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76" cy="714356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перечень классов, интерфейсов, объектов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094979"/>
            <a:ext cx="88582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/>
              <a:t> Класс "перевозимый объект"    </a:t>
            </a:r>
            <a:r>
              <a:rPr lang="ru-RU" sz="2800" dirty="0" err="1" smtClean="0"/>
              <a:t>IPassenger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Конкретные объекты  Волк, Коза, Капуста,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"вредоносность"  </a:t>
            </a:r>
            <a:r>
              <a:rPr lang="ru-RU" sz="2800" dirty="0" err="1" smtClean="0"/>
              <a:t>IDanger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Классы-наследники конкретных вредоносностей: Убивать, Съедать, Заражать, ... 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"набор вредоносностей" - </a:t>
            </a:r>
            <a:r>
              <a:rPr lang="ru-RU" sz="2800" dirty="0" err="1" smtClean="0"/>
              <a:t>IComposite</a:t>
            </a:r>
            <a:r>
              <a:rPr lang="ru-RU" sz="28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Наборы вредоносностей для конкретных объектов класса </a:t>
            </a:r>
            <a:r>
              <a:rPr lang="ru-RU" sz="2800" dirty="0" err="1" smtClean="0"/>
              <a:t>IPassenger</a:t>
            </a:r>
            <a:r>
              <a:rPr lang="ru-RU" sz="28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"транспортное средство  </a:t>
            </a:r>
            <a:r>
              <a:rPr lang="ru-RU" sz="2800" dirty="0" err="1" smtClean="0"/>
              <a:t>ITransport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Классы-наследники: Плавающие, Летающие,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Конкретные объекты: Лодка, Ступа, …</a:t>
            </a:r>
          </a:p>
          <a:p>
            <a:pPr marL="342900" indent="-342900">
              <a:buFontTx/>
              <a:buAutoNum type="arabicPeriod"/>
            </a:pP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76" cy="714356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перечень классов, интерфейсов, объектов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44" y="785794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/>
              <a:t>  Класс "мотор транспортного средства" - </a:t>
            </a:r>
            <a:r>
              <a:rPr lang="ru-RU" sz="2800" dirty="0" err="1" smtClean="0"/>
              <a:t>IEngine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 </a:t>
            </a:r>
            <a:r>
              <a:rPr lang="ru-RU" sz="2800" dirty="0" err="1" smtClean="0"/>
              <a:t>Классы-нвследники</a:t>
            </a:r>
            <a:r>
              <a:rPr lang="ru-RU" sz="2800" dirty="0" smtClean="0"/>
              <a:t>: ручная тяга, двигатель,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 Конкретные объекты: Весло, Мотор, Атомный двигатель... 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"водитель транспортного средства"  </a:t>
            </a:r>
            <a:r>
              <a:rPr lang="ru-RU" sz="2800" dirty="0" err="1" smtClean="0"/>
              <a:t>IDriver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 Конкретные объекты: Лодочник, Капитан,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"стратегия решения задачи"   </a:t>
            </a:r>
            <a:r>
              <a:rPr lang="ru-RU" sz="2800" dirty="0" err="1" smtClean="0"/>
              <a:t>IStrategy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 Классы-наследники: Простая стратегия № 1,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"состояние игры"  </a:t>
            </a:r>
            <a:r>
              <a:rPr lang="ru-RU" sz="2800" dirty="0" err="1" smtClean="0"/>
              <a:t>IState</a:t>
            </a:r>
            <a:r>
              <a:rPr lang="ru-RU" sz="2800" dirty="0" smtClean="0"/>
              <a:t>           </a:t>
            </a:r>
            <a:r>
              <a:rPr lang="ru-RU" sz="2800" dirty="0" err="1" smtClean="0"/>
              <a:t>IState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Классы-наследники конкретных состояний: состояние-1, состояние-2, ...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Класс "внешние силы - наблюдатели"   </a:t>
            </a:r>
            <a:r>
              <a:rPr lang="ru-RU" sz="2800" dirty="0" err="1" smtClean="0"/>
              <a:t>IObserver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       Конкретные объекты: Баба Яга, …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76" cy="714356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  отношения между классами  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285860"/>
            <a:ext cx="88582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ITransport</a:t>
            </a:r>
            <a:r>
              <a:rPr lang="en-US" sz="2800" dirty="0" smtClean="0"/>
              <a:t> --- </a:t>
            </a:r>
            <a:r>
              <a:rPr lang="ru-RU" sz="2800" dirty="0" smtClean="0"/>
              <a:t>композиция ----&gt;  </a:t>
            </a:r>
            <a:r>
              <a:rPr lang="en-US" sz="2800" dirty="0" err="1" smtClean="0"/>
              <a:t>IEngine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IDriver</a:t>
            </a:r>
            <a:r>
              <a:rPr lang="en-US" sz="2800" dirty="0" smtClean="0"/>
              <a:t>    --- </a:t>
            </a:r>
            <a:r>
              <a:rPr lang="ru-RU" sz="2800" dirty="0" smtClean="0"/>
              <a:t>композиция ----&gt;  </a:t>
            </a:r>
            <a:r>
              <a:rPr lang="en-US" sz="2800" dirty="0" err="1" smtClean="0"/>
              <a:t>ITransport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IState</a:t>
            </a:r>
            <a:r>
              <a:rPr lang="en-US" sz="2800" dirty="0" smtClean="0"/>
              <a:t>     --- </a:t>
            </a:r>
            <a:r>
              <a:rPr lang="ru-RU" sz="2800" dirty="0" smtClean="0"/>
              <a:t>агрегация  ----&gt;  </a:t>
            </a:r>
            <a:r>
              <a:rPr lang="en-US" sz="2800" dirty="0" err="1" smtClean="0"/>
              <a:t>IStrategy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IDanger</a:t>
            </a:r>
            <a:r>
              <a:rPr lang="en-US" sz="2800" dirty="0" smtClean="0"/>
              <a:t>    --- </a:t>
            </a:r>
            <a:r>
              <a:rPr lang="ru-RU" sz="2800" dirty="0" smtClean="0"/>
              <a:t>агрегация  ----&gt;  </a:t>
            </a:r>
            <a:r>
              <a:rPr lang="en-US" sz="2800" dirty="0" err="1" smtClean="0"/>
              <a:t>IPassenger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IObserver</a:t>
            </a:r>
            <a:r>
              <a:rPr lang="en-US" sz="2800" dirty="0" smtClean="0"/>
              <a:t>  --- </a:t>
            </a:r>
            <a:r>
              <a:rPr lang="ru-RU" sz="2800" dirty="0" smtClean="0"/>
              <a:t>агрегация  ----&gt;  </a:t>
            </a:r>
            <a:r>
              <a:rPr lang="en-US" sz="2800" dirty="0" err="1" smtClean="0"/>
              <a:t>IPassenger</a:t>
            </a:r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IComposite</a:t>
            </a:r>
            <a:r>
              <a:rPr lang="en-US" sz="2800" dirty="0" smtClean="0"/>
              <a:t> --- </a:t>
            </a:r>
            <a:r>
              <a:rPr lang="ru-RU" sz="2800" dirty="0" smtClean="0"/>
              <a:t>наследование ----&gt;  </a:t>
            </a:r>
            <a:r>
              <a:rPr lang="en-US" sz="2800" dirty="0" err="1" smtClean="0"/>
              <a:t>IDanger</a:t>
            </a:r>
            <a:r>
              <a:rPr lang="en-US" sz="28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IPassenger</a:t>
            </a:r>
            <a:r>
              <a:rPr lang="en-US" sz="2800" dirty="0" smtClean="0"/>
              <a:t> --- </a:t>
            </a:r>
            <a:r>
              <a:rPr lang="ru-RU" sz="2800" dirty="0" smtClean="0"/>
              <a:t>агрегация  ----&gt;  </a:t>
            </a:r>
            <a:r>
              <a:rPr lang="en-US" sz="2800" dirty="0" err="1" smtClean="0"/>
              <a:t>Icomposite</a:t>
            </a:r>
            <a:endParaRPr lang="ru-RU" sz="2800" dirty="0" smtClean="0"/>
          </a:p>
          <a:p>
            <a:pPr marL="342900" indent="-342900">
              <a:buFontTx/>
              <a:buAutoNum type="arabicPeriod"/>
            </a:pPr>
            <a:r>
              <a:rPr lang="ru-RU" sz="2800" dirty="0" smtClean="0"/>
              <a:t>…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86842" cy="100010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простая реализация  лабораторной работы №4 (делегирование и </a:t>
            </a:r>
            <a:r>
              <a:rPr lang="en-US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</a:t>
            </a: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285860"/>
            <a:ext cx="88582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800" dirty="0" smtClean="0"/>
              <a:t>Для выполнения задания по теме "Делегирование" реализуем простейший вариант системы, оставим в системе только следующие три перевозимых объекта, при этом клиент (функция  </a:t>
            </a:r>
            <a:r>
              <a:rPr lang="ru-RU" sz="2800" dirty="0" err="1" smtClean="0"/>
              <a:t>main</a:t>
            </a:r>
            <a:r>
              <a:rPr lang="ru-RU" sz="2800" dirty="0" smtClean="0"/>
              <a:t>) самостоятельно по фиксированной стратегии задает порядок перевозимых объектов.</a:t>
            </a:r>
          </a:p>
          <a:p>
            <a:pPr marL="342900" indent="-342900"/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86842" cy="100010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простая реализация  - делегирование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285860"/>
            <a:ext cx="88582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800" dirty="0" smtClean="0"/>
              <a:t>1) </a:t>
            </a:r>
            <a:r>
              <a:rPr lang="ru-RU" sz="2800" dirty="0" err="1" smtClean="0"/>
              <a:t>IDriver</a:t>
            </a:r>
            <a:r>
              <a:rPr lang="ru-RU" sz="2800" dirty="0" smtClean="0"/>
              <a:t> делегирует  </a:t>
            </a:r>
            <a:r>
              <a:rPr lang="ru-RU" sz="2800" dirty="0" err="1" smtClean="0"/>
              <a:t>ITransport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  - действие "загрузить транспортное средство"</a:t>
            </a:r>
          </a:p>
          <a:p>
            <a:pPr marL="342900" indent="-342900"/>
            <a:r>
              <a:rPr lang="ru-RU" sz="2800" dirty="0" smtClean="0"/>
              <a:t>      - действие "выполнить перевозку в пункт назначения"</a:t>
            </a:r>
          </a:p>
          <a:p>
            <a:pPr marL="342900" indent="-342900"/>
            <a:endParaRPr lang="ru-RU" sz="2800" dirty="0" smtClean="0"/>
          </a:p>
          <a:p>
            <a:pPr marL="342900" indent="-342900"/>
            <a:r>
              <a:rPr lang="ru-RU" sz="2800" dirty="0" smtClean="0"/>
              <a:t>2) </a:t>
            </a:r>
            <a:r>
              <a:rPr lang="ru-RU" sz="2800" dirty="0" err="1" smtClean="0"/>
              <a:t>ITransport</a:t>
            </a:r>
            <a:r>
              <a:rPr lang="ru-RU" sz="2800" dirty="0" smtClean="0"/>
              <a:t>  делегирует  </a:t>
            </a:r>
            <a:r>
              <a:rPr lang="ru-RU" sz="2800" dirty="0" err="1" smtClean="0"/>
              <a:t>IEngine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  - действие "выполнить маршрут«</a:t>
            </a:r>
          </a:p>
          <a:p>
            <a:pPr marL="342900" indent="-342900"/>
            <a:endParaRPr lang="ru-RU" sz="2800" dirty="0" smtClean="0"/>
          </a:p>
          <a:p>
            <a:pPr marL="342900" indent="-342900"/>
            <a:r>
              <a:rPr lang="ru-RU" sz="2800" dirty="0" smtClean="0"/>
              <a:t>Продемонстрируем работоспособность системы для различных используемых  транспортных средств с различными моторами.</a:t>
            </a:r>
          </a:p>
          <a:p>
            <a:pPr marL="342900" indent="-342900"/>
            <a:endParaRPr lang="ru-RU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86842" cy="100010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Пример: простая реализация  </a:t>
            </a:r>
            <a:r>
              <a:rPr lang="en-US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</a:t>
            </a:r>
            <a:endParaRPr lang="ru-RU" sz="28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825173"/>
            <a:ext cx="88582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800" dirty="0" smtClean="0"/>
              <a:t>Введем в систему защитного заместителя </a:t>
            </a:r>
            <a:r>
              <a:rPr lang="ru-RU" sz="2800" dirty="0" err="1" smtClean="0"/>
              <a:t>Proxy</a:t>
            </a:r>
            <a:r>
              <a:rPr lang="ru-RU" sz="2800" dirty="0" smtClean="0"/>
              <a:t> для контроля  доступности и безопасности  нового состояния типа </a:t>
            </a:r>
            <a:r>
              <a:rPr lang="ru-RU" sz="2800" dirty="0" err="1" smtClean="0"/>
              <a:t>IState</a:t>
            </a:r>
            <a:r>
              <a:rPr lang="ru-RU" sz="2800" dirty="0" smtClean="0"/>
              <a:t> в соответствии с </a:t>
            </a:r>
          </a:p>
          <a:p>
            <a:pPr marL="342900" indent="-342900"/>
            <a:r>
              <a:rPr lang="ru-RU" sz="2800" dirty="0" smtClean="0"/>
              <a:t>системой вредоносностей объектов, находящихся в одном месте.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Примеры задач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642938"/>
            <a:ext cx="8858250" cy="609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600"/>
              <a:t>Система  управления и мониторинга грузоперевозками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бронирования  билетов  на театрально-зрелищные представления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режимом в инкубаторе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температурным режимом в  автоматизированной теплице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 кафе-автоматом 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автоматом по продаже бутербродов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заводом-автоматом  «кондитерская фабрика»</a:t>
            </a:r>
          </a:p>
          <a:p>
            <a:pPr marL="342900" indent="-342900">
              <a:buFontTx/>
              <a:buAutoNum type="arabicPeriod"/>
            </a:pPr>
            <a:r>
              <a:rPr lang="ru-RU" sz="2600"/>
              <a:t>Система управления роботом-луноходом</a:t>
            </a:r>
          </a:p>
          <a:p>
            <a:pPr marL="342900" indent="-342900"/>
            <a:r>
              <a:rPr lang="ru-RU" sz="2600"/>
              <a:t>9  Игра (по выбору)</a:t>
            </a:r>
          </a:p>
          <a:p>
            <a:pPr marL="342900" indent="-342900"/>
            <a:r>
              <a:rPr lang="ru-RU" sz="2600"/>
              <a:t>10. Автоматическая система  управления аэропортом</a:t>
            </a:r>
          </a:p>
          <a:p>
            <a:pPr marL="342900" indent="-342900"/>
            <a:r>
              <a:rPr lang="ru-RU" sz="2600"/>
              <a:t>11. Умный дом</a:t>
            </a:r>
          </a:p>
          <a:p>
            <a:pPr marL="342900" indent="-342900"/>
            <a:r>
              <a:rPr lang="ru-RU" sz="2600"/>
              <a:t>12. Система управления кинотеатром-автоматом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109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8572559" cy="71438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Вспомним основные понятия ООП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857232"/>
            <a:ext cx="885825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ru-RU" sz="2600" u="sng" dirty="0" smtClean="0"/>
              <a:t>Класс </a:t>
            </a:r>
            <a:r>
              <a:rPr lang="ru-RU" sz="2600" dirty="0" smtClean="0"/>
              <a:t>- это комплексный тип данных, элементы которого данные и функции (методы).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ru-RU" sz="2600" u="sng" dirty="0" smtClean="0"/>
              <a:t>Объект</a:t>
            </a:r>
            <a:r>
              <a:rPr lang="ru-RU" sz="2600" dirty="0" smtClean="0"/>
              <a:t> (экземпляр класса) – данное, поведение которого полностью определяется классом. 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ru-RU" sz="2600" u="sng" dirty="0" smtClean="0"/>
              <a:t>Наследование</a:t>
            </a:r>
            <a:r>
              <a:rPr lang="ru-RU" sz="2600" dirty="0" smtClean="0"/>
              <a:t> – создание производных классов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ru-RU" sz="2600" u="sng" dirty="0" smtClean="0"/>
              <a:t>Полиморфизм </a:t>
            </a:r>
            <a:r>
              <a:rPr lang="ru-RU" sz="2600" dirty="0" smtClean="0"/>
              <a:t>– изменение поведения (новый метод) 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ru-RU" sz="2600" u="sng" dirty="0" smtClean="0"/>
              <a:t>Инкапсуляция</a:t>
            </a:r>
            <a:r>
              <a:rPr lang="ru-RU" sz="2600" dirty="0" smtClean="0"/>
              <a:t> -  объединение данных и работающих с ними методов в одном классе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ru-RU" sz="2600" u="sng" dirty="0" smtClean="0"/>
              <a:t>Интерфейс</a:t>
            </a:r>
            <a:r>
              <a:rPr lang="ru-RU" sz="2600" dirty="0" smtClean="0"/>
              <a:t>  - набор публичных методов без реализации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ru-RU" sz="2600" u="sng" dirty="0" smtClean="0"/>
              <a:t>Абстрактный класс </a:t>
            </a:r>
            <a:r>
              <a:rPr lang="ru-RU" sz="2600" dirty="0" smtClean="0"/>
              <a:t>– могут быть данные и часть методов может быть реализована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ru-RU" sz="2600" u="sng" dirty="0" smtClean="0"/>
              <a:t>Сигнатура метода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1500174"/>
            <a:ext cx="8501122" cy="1857388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Замечания к реализации</a:t>
            </a:r>
            <a:b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(решение проблемы с параметрами разных типов)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Замечания к реализации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178559"/>
            <a:ext cx="885825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600" dirty="0" smtClean="0"/>
              <a:t>Иногда возникает необходимость реализовать класс-делегат, который содержит несколько  функций с разным списком параметров.</a:t>
            </a:r>
          </a:p>
          <a:p>
            <a:pPr marL="342900" indent="-342900">
              <a:buFontTx/>
              <a:buAutoNum type="arabicPeriod"/>
            </a:pPr>
            <a:r>
              <a:rPr lang="ru-RU" sz="2600" dirty="0" smtClean="0"/>
              <a:t>Такая же проблема возникает при необходимости построить  несколько  разных наследников одного  </a:t>
            </a:r>
            <a:r>
              <a:rPr lang="ru-RU" sz="2600" smtClean="0"/>
              <a:t>интерфейса делегатов</a:t>
            </a:r>
            <a:r>
              <a:rPr lang="ru-RU" sz="2600" dirty="0" smtClean="0"/>
              <a:t>, но при  этом   выполняемые функции у каждого   наследника   имеют разные типы параметров</a:t>
            </a:r>
          </a:p>
          <a:p>
            <a:pPr marL="342900" indent="-342900">
              <a:buFontTx/>
              <a:buAutoNum type="arabicPeriod"/>
            </a:pPr>
            <a:endParaRPr lang="ru-RU" sz="2600" dirty="0" smtClean="0"/>
          </a:p>
          <a:p>
            <a:pPr marL="342900" indent="-342900"/>
            <a:r>
              <a:rPr lang="ru-RU" sz="2600" dirty="0" smtClean="0"/>
              <a:t>Выход  есть – создать класс параметров,  физические  данные  которого обернуты  в  некоторый  контейнер  (например,  структуру  или класс). Рассмотрим пример  с реализацией  данных в форме   структуры.</a:t>
            </a:r>
            <a:endParaRPr lang="ru-RU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Физические данные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428736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// эти  данные будут в качестве параметров команд </a:t>
            </a:r>
          </a:p>
          <a:p>
            <a:pPr marL="342900" indent="-342900"/>
            <a:r>
              <a:rPr lang="ru-RU" sz="2600" dirty="0" smtClean="0"/>
              <a:t>// собрали  данные в структуры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   </a:t>
            </a:r>
            <a:r>
              <a:rPr lang="ru-RU" sz="2600" dirty="0" err="1" smtClean="0"/>
              <a:t>struct</a:t>
            </a:r>
            <a:r>
              <a:rPr lang="ru-RU" sz="2600" dirty="0" smtClean="0"/>
              <a:t> str_1{  // какие-то данные </a:t>
            </a:r>
          </a:p>
          <a:p>
            <a:pPr marL="342900" indent="-342900"/>
            <a:r>
              <a:rPr lang="ru-RU" sz="2600" dirty="0" smtClean="0"/>
              <a:t>      </a:t>
            </a:r>
            <a:r>
              <a:rPr lang="ru-RU" sz="2600" dirty="0" err="1" smtClean="0"/>
              <a:t>int</a:t>
            </a:r>
            <a:r>
              <a:rPr lang="ru-RU" sz="2600" dirty="0" smtClean="0"/>
              <a:t>   </a:t>
            </a:r>
            <a:r>
              <a:rPr lang="ru-RU" sz="2600" dirty="0" err="1" smtClean="0"/>
              <a:t>a,b,c</a:t>
            </a:r>
            <a:r>
              <a:rPr lang="ru-RU" sz="2600" dirty="0" smtClean="0"/>
              <a:t>;      </a:t>
            </a:r>
            <a:r>
              <a:rPr lang="ru-RU" sz="2600" dirty="0" err="1" smtClean="0"/>
              <a:t>double</a:t>
            </a:r>
            <a:r>
              <a:rPr lang="ru-RU" sz="2600" dirty="0" smtClean="0"/>
              <a:t> </a:t>
            </a:r>
            <a:r>
              <a:rPr lang="ru-RU" sz="2600" dirty="0" err="1" smtClean="0"/>
              <a:t>d</a:t>
            </a:r>
            <a:r>
              <a:rPr lang="ru-RU" sz="2600" dirty="0" smtClean="0"/>
              <a:t>;   </a:t>
            </a:r>
          </a:p>
          <a:p>
            <a:pPr marL="342900" indent="-342900"/>
            <a:r>
              <a:rPr lang="ru-RU" sz="2600" dirty="0" smtClean="0"/>
              <a:t>};</a:t>
            </a:r>
          </a:p>
          <a:p>
            <a:pPr marL="342900" indent="-342900"/>
            <a:r>
              <a:rPr lang="ru-RU" sz="2600" dirty="0" err="1" smtClean="0"/>
              <a:t>struct</a:t>
            </a:r>
            <a:r>
              <a:rPr lang="ru-RU" sz="2600" dirty="0" smtClean="0"/>
              <a:t> str_2{  // еще какие-то другие данные </a:t>
            </a:r>
          </a:p>
          <a:p>
            <a:pPr marL="342900" indent="-342900"/>
            <a:r>
              <a:rPr lang="ru-RU" sz="2600" dirty="0" smtClean="0"/>
              <a:t>   </a:t>
            </a:r>
            <a:r>
              <a:rPr lang="ru-RU" sz="2600" dirty="0" err="1" smtClean="0"/>
              <a:t>double</a:t>
            </a:r>
            <a:r>
              <a:rPr lang="ru-RU" sz="2600" dirty="0" smtClean="0"/>
              <a:t>   </a:t>
            </a:r>
            <a:r>
              <a:rPr lang="ru-RU" sz="2600" dirty="0" err="1" smtClean="0"/>
              <a:t>a,b,x,y</a:t>
            </a:r>
            <a:r>
              <a:rPr lang="ru-RU" sz="2600" dirty="0" smtClean="0"/>
              <a:t>;   </a:t>
            </a:r>
          </a:p>
          <a:p>
            <a:pPr marL="342900" indent="-342900"/>
            <a:r>
              <a:rPr lang="ru-RU" sz="2600" dirty="0" smtClean="0"/>
              <a:t>};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// При необходимости добавим еще структуры,</a:t>
            </a:r>
          </a:p>
          <a:p>
            <a:pPr marL="342900" indent="-342900"/>
            <a:r>
              <a:rPr lang="ru-RU" sz="2600" dirty="0" smtClean="0"/>
              <a:t>//  что  не  повлияет  на  уже   готовый  код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endParaRPr lang="ru-RU" sz="2600" dirty="0" err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Абстрактный  класс   параметров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571612"/>
            <a:ext cx="885825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dirty="0" smtClean="0"/>
              <a:t>class </a:t>
            </a:r>
            <a:r>
              <a:rPr lang="en-US" sz="2600" dirty="0" err="1" smtClean="0"/>
              <a:t>param</a:t>
            </a:r>
            <a:r>
              <a:rPr lang="en-US" sz="2600" dirty="0" smtClean="0"/>
              <a:t>{</a:t>
            </a:r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    void * data;</a:t>
            </a:r>
          </a:p>
          <a:p>
            <a:pPr marL="342900" indent="-342900"/>
            <a:r>
              <a:rPr lang="en-US" sz="2600" dirty="0" smtClean="0"/>
              <a:t>    virtual void *</a:t>
            </a:r>
            <a:r>
              <a:rPr lang="en-US" sz="2600" dirty="0" err="1" smtClean="0"/>
              <a:t>getParam</a:t>
            </a:r>
            <a:r>
              <a:rPr lang="en-US" sz="2600" dirty="0" smtClean="0"/>
              <a:t>() = 0;</a:t>
            </a:r>
          </a:p>
          <a:p>
            <a:pPr marL="342900" indent="-342900"/>
            <a:r>
              <a:rPr lang="en-US" sz="2600" dirty="0" smtClean="0"/>
              <a:t>   virtual </a:t>
            </a:r>
            <a:r>
              <a:rPr lang="ru-RU" sz="2600" dirty="0" smtClean="0"/>
              <a:t> </a:t>
            </a:r>
            <a:r>
              <a:rPr lang="en-US" sz="2600" dirty="0" smtClean="0"/>
              <a:t>void </a:t>
            </a:r>
            <a:r>
              <a:rPr lang="ru-RU" sz="2600" dirty="0" smtClean="0"/>
              <a:t> </a:t>
            </a:r>
            <a:r>
              <a:rPr lang="en-US" sz="2600" dirty="0" err="1" smtClean="0"/>
              <a:t>setParam</a:t>
            </a:r>
            <a:r>
              <a:rPr lang="en-US" sz="2600" dirty="0" smtClean="0"/>
              <a:t>(void *) = 0;</a:t>
            </a:r>
            <a:endParaRPr lang="ru-RU" sz="2600" dirty="0" smtClean="0"/>
          </a:p>
          <a:p>
            <a:pPr marL="342900" indent="-342900"/>
            <a:r>
              <a:rPr lang="ru-RU" sz="2600" dirty="0" smtClean="0"/>
              <a:t>   …</a:t>
            </a:r>
            <a:endParaRPr lang="en-US" sz="2600" dirty="0" smtClean="0"/>
          </a:p>
          <a:p>
            <a:pPr marL="342900" indent="-342900"/>
            <a:r>
              <a:rPr lang="en-US" sz="2600" dirty="0" smtClean="0"/>
              <a:t>};</a:t>
            </a:r>
            <a:endParaRPr lang="ru-RU" sz="2600" dirty="0" smtClean="0"/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 При необходимости все функции для работы с параметрами можно  дополнить.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Главное  здесь  - </a:t>
            </a:r>
            <a:r>
              <a:rPr lang="ru-RU" sz="2600" b="1" i="1" dirty="0" smtClean="0"/>
              <a:t>тип  данных  </a:t>
            </a:r>
            <a:r>
              <a:rPr lang="en-US" sz="2600" b="1" i="1" dirty="0" smtClean="0"/>
              <a:t>void *</a:t>
            </a:r>
          </a:p>
          <a:p>
            <a:pPr marL="342900" indent="-342900"/>
            <a:endParaRPr lang="en-US" sz="2600" dirty="0" err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Конкретные  параметры - </a:t>
            </a:r>
            <a:r>
              <a:rPr lang="en-US" sz="2800" dirty="0" smtClean="0"/>
              <a:t>concrParam_1 </a:t>
            </a:r>
            <a:endParaRPr lang="ru-RU" sz="28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071546"/>
            <a:ext cx="885825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Создадим параметры, содержащие  данные типа  </a:t>
            </a:r>
            <a:r>
              <a:rPr lang="en-US" sz="2600" dirty="0" smtClean="0"/>
              <a:t>str_1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r>
              <a:rPr lang="en-US" sz="2600" dirty="0" smtClean="0"/>
              <a:t>class concrParam_1 : public </a:t>
            </a:r>
            <a:r>
              <a:rPr lang="en-US" sz="2600" dirty="0" err="1" smtClean="0"/>
              <a:t>param</a:t>
            </a:r>
            <a:r>
              <a:rPr lang="en-US" sz="2600" dirty="0" smtClean="0"/>
              <a:t>{  // </a:t>
            </a:r>
            <a:r>
              <a:rPr lang="ru-RU" sz="2600" dirty="0" smtClean="0"/>
              <a:t>параметры - </a:t>
            </a:r>
            <a:r>
              <a:rPr lang="en-US" sz="2600" dirty="0" smtClean="0"/>
              <a:t>str_1</a:t>
            </a:r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   concrParam_1(str_1 * z) {</a:t>
            </a:r>
          </a:p>
          <a:p>
            <a:pPr marL="342900" indent="-342900"/>
            <a:r>
              <a:rPr lang="en-US" sz="2600" dirty="0" smtClean="0"/>
              <a:t>      str_1 * y  = new str_1;</a:t>
            </a:r>
          </a:p>
          <a:p>
            <a:pPr marL="342900" indent="-342900"/>
            <a:r>
              <a:rPr lang="en-US" sz="2600" dirty="0" smtClean="0"/>
              <a:t>      data = (void *) y;</a:t>
            </a:r>
          </a:p>
          <a:p>
            <a:pPr marL="342900" indent="-342900"/>
            <a:r>
              <a:rPr lang="en-US" sz="2600" dirty="0" smtClean="0"/>
              <a:t>      y-&gt;a = z-&gt;a;</a:t>
            </a:r>
          </a:p>
          <a:p>
            <a:pPr marL="342900" indent="-342900"/>
            <a:r>
              <a:rPr lang="en-US" sz="2600" dirty="0" smtClean="0"/>
              <a:t>      y-&gt;b = z-&gt;b;</a:t>
            </a:r>
          </a:p>
          <a:p>
            <a:pPr marL="342900" indent="-342900"/>
            <a:r>
              <a:rPr lang="en-US" sz="2600" dirty="0" smtClean="0"/>
              <a:t>   }</a:t>
            </a:r>
          </a:p>
          <a:p>
            <a:pPr marL="342900" indent="-342900"/>
            <a:r>
              <a:rPr lang="en-US" sz="2600" dirty="0" smtClean="0"/>
              <a:t>   virtual void * </a:t>
            </a:r>
            <a:r>
              <a:rPr lang="en-US" sz="2600" dirty="0" err="1" smtClean="0"/>
              <a:t>getParam</a:t>
            </a:r>
            <a:r>
              <a:rPr lang="en-US" sz="2600" dirty="0" smtClean="0"/>
              <a:t>() {</a:t>
            </a:r>
          </a:p>
          <a:p>
            <a:pPr marL="342900" indent="-342900"/>
            <a:r>
              <a:rPr lang="en-US" sz="2600" dirty="0" smtClean="0"/>
              <a:t>      return (void *) (&amp;data);</a:t>
            </a:r>
          </a:p>
          <a:p>
            <a:pPr marL="342900" indent="-342900"/>
            <a:r>
              <a:rPr lang="en-US" sz="2600" dirty="0" smtClean="0"/>
              <a:t>   }</a:t>
            </a:r>
          </a:p>
          <a:p>
            <a:pPr marL="342900" indent="-342900"/>
            <a:r>
              <a:rPr lang="en-US" sz="2600" dirty="0" smtClean="0"/>
              <a:t>};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ru-RU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Конкретные параметры - </a:t>
            </a:r>
            <a:r>
              <a:rPr lang="en-US" sz="2800" dirty="0" err="1" smtClean="0"/>
              <a:t>concrParam</a:t>
            </a:r>
            <a:r>
              <a:rPr lang="en-US" sz="2800" dirty="0" smtClean="0"/>
              <a:t>_</a:t>
            </a:r>
            <a:r>
              <a:rPr lang="ru-RU" sz="2800" dirty="0" smtClean="0"/>
              <a:t>2</a:t>
            </a:r>
            <a:r>
              <a:rPr lang="en-US" sz="2800" dirty="0" smtClean="0"/>
              <a:t> </a:t>
            </a:r>
            <a:endParaRPr lang="ru-RU" sz="28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071546"/>
            <a:ext cx="885825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Аналогично  создадим  другой  класс параметров</a:t>
            </a:r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r>
              <a:rPr lang="en-US" sz="2600" dirty="0" smtClean="0"/>
              <a:t>class </a:t>
            </a:r>
            <a:r>
              <a:rPr lang="en-US" sz="2600" dirty="0" err="1" smtClean="0"/>
              <a:t>concrParam</a:t>
            </a:r>
            <a:r>
              <a:rPr lang="en-US" sz="2600" dirty="0" smtClean="0"/>
              <a:t>_</a:t>
            </a:r>
            <a:r>
              <a:rPr lang="ru-RU" sz="2600" dirty="0" smtClean="0"/>
              <a:t>2</a:t>
            </a:r>
            <a:r>
              <a:rPr lang="en-US" sz="2600" dirty="0" smtClean="0"/>
              <a:t> : public </a:t>
            </a:r>
            <a:r>
              <a:rPr lang="en-US" sz="2600" dirty="0" err="1" smtClean="0"/>
              <a:t>param</a:t>
            </a:r>
            <a:r>
              <a:rPr lang="en-US" sz="2600" dirty="0" smtClean="0"/>
              <a:t>{  // </a:t>
            </a:r>
            <a:r>
              <a:rPr lang="ru-RU" sz="2600" dirty="0" smtClean="0"/>
              <a:t>параметры - </a:t>
            </a:r>
            <a:r>
              <a:rPr lang="en-US" sz="2600" dirty="0" err="1" smtClean="0"/>
              <a:t>str</a:t>
            </a:r>
            <a:r>
              <a:rPr lang="en-US" sz="2600" dirty="0" smtClean="0"/>
              <a:t>_</a:t>
            </a:r>
            <a:r>
              <a:rPr lang="ru-RU" sz="2600" dirty="0" smtClean="0"/>
              <a:t>2</a:t>
            </a:r>
            <a:endParaRPr lang="en-US" sz="2600" dirty="0" smtClean="0"/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concrParam_2(str_2 * z) {</a:t>
            </a:r>
          </a:p>
          <a:p>
            <a:pPr marL="342900" indent="-342900"/>
            <a:r>
              <a:rPr lang="en-US" sz="2600" dirty="0" smtClean="0"/>
              <a:t>      str_2 * y  = new str_2;</a:t>
            </a:r>
          </a:p>
          <a:p>
            <a:pPr marL="342900" indent="-342900"/>
            <a:r>
              <a:rPr lang="en-US" sz="2600" dirty="0" smtClean="0"/>
              <a:t>      data = (void *) y;</a:t>
            </a:r>
          </a:p>
          <a:p>
            <a:pPr marL="342900" indent="-342900"/>
            <a:r>
              <a:rPr lang="en-US" sz="2600" dirty="0" smtClean="0"/>
              <a:t>      y-&gt;a = z-&gt;a;</a:t>
            </a:r>
          </a:p>
          <a:p>
            <a:pPr marL="342900" indent="-342900"/>
            <a:r>
              <a:rPr lang="en-US" sz="2600" dirty="0" smtClean="0"/>
              <a:t>      y-&gt;b = z-&gt;b;</a:t>
            </a:r>
          </a:p>
          <a:p>
            <a:pPr marL="342900" indent="-342900"/>
            <a:r>
              <a:rPr lang="en-US" sz="2600" dirty="0" smtClean="0"/>
              <a:t>   }</a:t>
            </a:r>
          </a:p>
          <a:p>
            <a:pPr marL="342900" indent="-342900"/>
            <a:r>
              <a:rPr lang="en-US" sz="2600" dirty="0" smtClean="0"/>
              <a:t>  virtual void * </a:t>
            </a:r>
            <a:r>
              <a:rPr lang="en-US" sz="2600" dirty="0" err="1" smtClean="0"/>
              <a:t>getParam</a:t>
            </a:r>
            <a:r>
              <a:rPr lang="en-US" sz="2600" dirty="0" smtClean="0"/>
              <a:t>() {</a:t>
            </a:r>
          </a:p>
          <a:p>
            <a:pPr marL="342900" indent="-342900"/>
            <a:r>
              <a:rPr lang="en-US" sz="2600" dirty="0" smtClean="0"/>
              <a:t>      return (void *) (data);</a:t>
            </a:r>
            <a:endParaRPr lang="ru-RU" sz="2600" dirty="0" smtClean="0"/>
          </a:p>
          <a:p>
            <a:pPr marL="342900" indent="-342900"/>
            <a:r>
              <a:rPr lang="en-US" sz="2600" dirty="0" smtClean="0"/>
              <a:t>  }</a:t>
            </a:r>
            <a:endParaRPr lang="ru-RU" sz="2600" dirty="0" smtClean="0"/>
          </a:p>
          <a:p>
            <a:pPr marL="342900" indent="-342900"/>
            <a:r>
              <a:rPr lang="en-US" sz="2600" dirty="0" smtClean="0"/>
              <a:t>};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ru-RU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Абстрактный  класс роботов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928670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// Теперь можем создавать любые  классы, функции которых  </a:t>
            </a:r>
          </a:p>
          <a:p>
            <a:pPr marL="342900" indent="-342900"/>
            <a:r>
              <a:rPr lang="ru-RU" sz="2600" dirty="0" smtClean="0"/>
              <a:t>// имеют  параметры  созданного  абстрактного  класса</a:t>
            </a:r>
          </a:p>
          <a:p>
            <a:pPr marL="342900" indent="-342900"/>
            <a:r>
              <a:rPr lang="ru-RU" sz="2600" dirty="0" smtClean="0"/>
              <a:t>// Абстрактный класс роботов выполняет команды, </a:t>
            </a:r>
          </a:p>
          <a:p>
            <a:pPr marL="342900" indent="-342900"/>
            <a:r>
              <a:rPr lang="ru-RU" sz="2600" dirty="0" smtClean="0"/>
              <a:t> // работая  с параметрами  абстрактного  класса </a:t>
            </a:r>
          </a:p>
          <a:p>
            <a:pPr marL="342900" indent="-342900"/>
            <a:r>
              <a:rPr lang="ru-RU" sz="2600" dirty="0" smtClean="0"/>
              <a:t>//  </a:t>
            </a:r>
            <a:r>
              <a:rPr lang="en-US" sz="2600" dirty="0" err="1" smtClean="0"/>
              <a:t>doWork</a:t>
            </a:r>
            <a:r>
              <a:rPr lang="ru-RU" sz="2600" dirty="0" smtClean="0"/>
              <a:t>   и </a:t>
            </a:r>
            <a:r>
              <a:rPr lang="en-US" sz="2600" dirty="0" err="1" smtClean="0"/>
              <a:t>doWork</a:t>
            </a:r>
            <a:r>
              <a:rPr lang="ru-RU" sz="2600" dirty="0" smtClean="0"/>
              <a:t> _2</a:t>
            </a:r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r>
              <a:rPr lang="en-US" sz="2600" dirty="0" smtClean="0"/>
              <a:t>class robot{  </a:t>
            </a:r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  virtual void </a:t>
            </a:r>
            <a:r>
              <a:rPr lang="en-US" sz="2600" dirty="0" err="1" smtClean="0"/>
              <a:t>doWork</a:t>
            </a:r>
            <a:r>
              <a:rPr lang="en-US" sz="2600" dirty="0" smtClean="0"/>
              <a:t>(</a:t>
            </a:r>
            <a:r>
              <a:rPr lang="en-US" sz="2600" dirty="0" err="1" smtClean="0"/>
              <a:t>param</a:t>
            </a:r>
            <a:r>
              <a:rPr lang="en-US" sz="2600" dirty="0" smtClean="0"/>
              <a:t>*p) = 0;</a:t>
            </a:r>
          </a:p>
          <a:p>
            <a:pPr marL="342900" indent="-342900"/>
            <a:r>
              <a:rPr lang="en-US" sz="2600" dirty="0" smtClean="0"/>
              <a:t>  virtual void doWork_2(</a:t>
            </a:r>
            <a:r>
              <a:rPr lang="en-US" sz="2600" dirty="0" err="1" smtClean="0"/>
              <a:t>param</a:t>
            </a:r>
            <a:r>
              <a:rPr lang="en-US" sz="2600" dirty="0" smtClean="0"/>
              <a:t>*p) = 0;</a:t>
            </a:r>
          </a:p>
          <a:p>
            <a:pPr marL="342900" indent="-342900"/>
            <a:r>
              <a:rPr lang="en-US" sz="2600" dirty="0" smtClean="0"/>
              <a:t>  robot (){}</a:t>
            </a:r>
          </a:p>
          <a:p>
            <a:pPr marL="342900" indent="-342900"/>
            <a:r>
              <a:rPr lang="en-US" sz="2600" dirty="0" smtClean="0"/>
              <a:t>};</a:t>
            </a:r>
            <a:endParaRPr lang="ru-RU" sz="2600" dirty="0" smtClean="0"/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//   параметры  выглядят  одинаково,  но  будут   разными</a:t>
            </a:r>
            <a:endParaRPr lang="ru-RU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Конкретный  робот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000108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dirty="0" smtClean="0"/>
              <a:t>class robot_1 : public robot {  //  </a:t>
            </a:r>
            <a:r>
              <a:rPr lang="ru-RU" sz="2600" dirty="0" smtClean="0"/>
              <a:t>У него параметры </a:t>
            </a:r>
            <a:r>
              <a:rPr lang="en-US" sz="2600" dirty="0" smtClean="0"/>
              <a:t>concrParam_1</a:t>
            </a:r>
          </a:p>
          <a:p>
            <a:pPr marL="342900" indent="-342900"/>
            <a:r>
              <a:rPr lang="en-US" sz="2600" dirty="0" smtClean="0"/>
              <a:t>public:</a:t>
            </a:r>
          </a:p>
          <a:p>
            <a:pPr marL="342900" indent="-342900"/>
            <a:r>
              <a:rPr lang="en-US" sz="2600" dirty="0" smtClean="0"/>
              <a:t>  void </a:t>
            </a:r>
            <a:r>
              <a:rPr lang="en-US" sz="2600" dirty="0" err="1" smtClean="0"/>
              <a:t>doWork</a:t>
            </a:r>
            <a:r>
              <a:rPr lang="en-US" sz="2600" dirty="0" smtClean="0"/>
              <a:t>(</a:t>
            </a:r>
            <a:r>
              <a:rPr lang="en-US" sz="2600" dirty="0" err="1" smtClean="0"/>
              <a:t>param</a:t>
            </a:r>
            <a:r>
              <a:rPr lang="en-US" sz="2600" dirty="0" smtClean="0"/>
              <a:t> * p) {</a:t>
            </a:r>
          </a:p>
          <a:p>
            <a:pPr marL="342900" indent="-342900"/>
            <a:r>
              <a:rPr lang="en-US" sz="2600" dirty="0" smtClean="0"/>
              <a:t>     concrParam_1 * </a:t>
            </a:r>
            <a:r>
              <a:rPr lang="en-US" sz="2600" dirty="0" err="1" smtClean="0"/>
              <a:t>myParam</a:t>
            </a:r>
            <a:r>
              <a:rPr lang="ru-RU" sz="2600" dirty="0" smtClean="0"/>
              <a:t> </a:t>
            </a:r>
            <a:r>
              <a:rPr lang="en-US" sz="2600" dirty="0" smtClean="0"/>
              <a:t>= (concrParam_1 *)</a:t>
            </a:r>
            <a:r>
              <a:rPr lang="ru-RU" sz="2600" dirty="0" smtClean="0"/>
              <a:t> </a:t>
            </a:r>
            <a:r>
              <a:rPr lang="en-US" sz="2600" dirty="0" smtClean="0"/>
              <a:t>p ;</a:t>
            </a:r>
          </a:p>
          <a:p>
            <a:pPr marL="342900" indent="-342900"/>
            <a:r>
              <a:rPr lang="en-US" sz="2600" dirty="0" smtClean="0"/>
              <a:t>     str_1  * y = (str_1 *) p -&gt; data; </a:t>
            </a:r>
          </a:p>
          <a:p>
            <a:pPr marL="342900" indent="-342900"/>
            <a:r>
              <a:rPr lang="en-US" sz="2600" dirty="0" smtClean="0"/>
              <a:t>   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y-&gt;a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pPr marL="342900" indent="-342900"/>
            <a:r>
              <a:rPr lang="en-US" sz="2600" dirty="0" smtClean="0"/>
              <a:t>  }</a:t>
            </a:r>
          </a:p>
          <a:p>
            <a:pPr marL="342900" indent="-342900"/>
            <a:r>
              <a:rPr lang="en-US" sz="2600" dirty="0" smtClean="0"/>
              <a:t>  void doWork_2</a:t>
            </a:r>
            <a:r>
              <a:rPr lang="ru-RU" sz="2600" dirty="0" smtClean="0"/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param</a:t>
            </a:r>
            <a:r>
              <a:rPr lang="en-US" sz="2600" dirty="0" smtClean="0"/>
              <a:t> * p) {</a:t>
            </a:r>
          </a:p>
          <a:p>
            <a:pPr marL="342900" indent="-342900"/>
            <a:r>
              <a:rPr lang="en-US" sz="2600" dirty="0" smtClean="0"/>
              <a:t>     concrParam_2 * </a:t>
            </a:r>
            <a:r>
              <a:rPr lang="en-US" sz="2600" dirty="0" err="1" smtClean="0"/>
              <a:t>myParam</a:t>
            </a:r>
            <a:r>
              <a:rPr lang="ru-RU" sz="2600" dirty="0" smtClean="0"/>
              <a:t>  </a:t>
            </a:r>
            <a:r>
              <a:rPr lang="en-US" sz="2600" dirty="0" smtClean="0"/>
              <a:t>= (concrParam_2 *)</a:t>
            </a:r>
            <a:r>
              <a:rPr lang="ru-RU" sz="2600" dirty="0" smtClean="0"/>
              <a:t> </a:t>
            </a:r>
            <a:r>
              <a:rPr lang="en-US" sz="2600" dirty="0" smtClean="0"/>
              <a:t>p ;</a:t>
            </a:r>
          </a:p>
          <a:p>
            <a:pPr marL="342900" indent="-342900"/>
            <a:r>
              <a:rPr lang="en-US" sz="2600" dirty="0" smtClean="0"/>
              <a:t>     str_2  * y = (str_2 *) p -&gt; data; </a:t>
            </a:r>
          </a:p>
          <a:p>
            <a:pPr marL="342900" indent="-342900"/>
            <a:r>
              <a:rPr lang="en-US" sz="2600" dirty="0" smtClean="0"/>
              <a:t>   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y-&gt;a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pPr marL="342900" indent="-342900"/>
            <a:r>
              <a:rPr lang="en-US" sz="2600" dirty="0" smtClean="0"/>
              <a:t>  }</a:t>
            </a:r>
          </a:p>
          <a:p>
            <a:pPr marL="342900" indent="-342900"/>
            <a:r>
              <a:rPr lang="en-US" sz="2600" dirty="0" smtClean="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Теперь нет проблем  с вызовом  функций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178559"/>
            <a:ext cx="885825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dirty="0" err="1" smtClean="0"/>
              <a:t>int</a:t>
            </a:r>
            <a:r>
              <a:rPr lang="en-US" sz="2800" dirty="0" smtClean="0"/>
              <a:t> main(){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</a:t>
            </a:r>
            <a:r>
              <a:rPr lang="en-US" sz="2800" dirty="0" smtClean="0"/>
              <a:t>robot * r1 = new robot_1();</a:t>
            </a:r>
          </a:p>
          <a:p>
            <a:pPr marL="342900" indent="-342900"/>
            <a:endParaRPr lang="ru-RU" sz="2800" dirty="0" smtClean="0"/>
          </a:p>
          <a:p>
            <a:pPr marL="342900" indent="-342900"/>
            <a:r>
              <a:rPr lang="en-US" sz="2800" dirty="0" smtClean="0"/>
              <a:t> // </a:t>
            </a:r>
            <a:r>
              <a:rPr lang="ru-RU" sz="2800" dirty="0" smtClean="0"/>
              <a:t>функции с первым типом параметров</a:t>
            </a:r>
          </a:p>
          <a:p>
            <a:pPr marL="342900" indent="-342900"/>
            <a:r>
              <a:rPr lang="en-US" sz="2800" dirty="0" smtClean="0"/>
              <a:t>    str_1  z1; z1.a = 1000 ;  z1.b = 1000 ;</a:t>
            </a:r>
          </a:p>
          <a:p>
            <a:pPr marL="342900" indent="-342900"/>
            <a:r>
              <a:rPr lang="en-US" sz="2800" dirty="0" smtClean="0"/>
              <a:t>    str_1  z2; z2.a = 1 ;    z2.b = 2;</a:t>
            </a:r>
          </a:p>
          <a:p>
            <a:pPr marL="342900" indent="-342900"/>
            <a:r>
              <a:rPr lang="en-US" sz="2800" dirty="0" smtClean="0"/>
              <a:t>    </a:t>
            </a:r>
            <a:r>
              <a:rPr lang="ru-RU" sz="2800" dirty="0" smtClean="0"/>
              <a:t>  </a:t>
            </a:r>
            <a:r>
              <a:rPr lang="en-US" sz="2800" dirty="0" err="1" smtClean="0"/>
              <a:t>param</a:t>
            </a:r>
            <a:r>
              <a:rPr lang="en-US" sz="2800" dirty="0" smtClean="0"/>
              <a:t> * a = new concrParam_1(&amp;z1), 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             </a:t>
            </a:r>
            <a:r>
              <a:rPr lang="en-US" sz="2800" dirty="0" smtClean="0"/>
              <a:t>* b= new concrParam_1(&amp;z2);</a:t>
            </a:r>
          </a:p>
          <a:p>
            <a:pPr marL="342900" indent="-342900"/>
            <a:r>
              <a:rPr lang="en-US" sz="2800" dirty="0" smtClean="0"/>
              <a:t>    r1-&gt; </a:t>
            </a:r>
            <a:r>
              <a:rPr lang="en-US" sz="2800" dirty="0" err="1" smtClean="0"/>
              <a:t>doWork</a:t>
            </a:r>
            <a:r>
              <a:rPr lang="en-US" sz="2800" dirty="0" smtClean="0"/>
              <a:t>(a); </a:t>
            </a:r>
          </a:p>
          <a:p>
            <a:pPr marL="342900" indent="-342900"/>
            <a:r>
              <a:rPr lang="en-US" sz="2800" dirty="0" smtClean="0"/>
              <a:t>    r1-&gt; </a:t>
            </a:r>
            <a:r>
              <a:rPr lang="en-US" sz="2800" dirty="0" err="1" smtClean="0"/>
              <a:t>doWork</a:t>
            </a:r>
            <a:r>
              <a:rPr lang="en-US" sz="2800" dirty="0" smtClean="0"/>
              <a:t>(b); 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…</a:t>
            </a:r>
          </a:p>
          <a:p>
            <a:pPr marL="342900" indent="-342900"/>
            <a:r>
              <a:rPr lang="ru-RU" sz="2800" dirty="0" smtClean="0"/>
              <a:t>    …</a:t>
            </a:r>
            <a:endParaRPr lang="en-US" sz="2800" dirty="0" smtClean="0"/>
          </a:p>
          <a:p>
            <a:pPr marL="342900" indent="-342900"/>
            <a:endParaRPr lang="en-US" sz="2800" dirty="0" smtClean="0"/>
          </a:p>
          <a:p>
            <a:pPr marL="342900" indent="-342900"/>
            <a:r>
              <a:rPr lang="en-US" sz="2800" dirty="0" smtClean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Теперь нет проблем  с вызовом  функций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178559"/>
            <a:ext cx="88582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 sz="2800" dirty="0" smtClean="0"/>
          </a:p>
          <a:p>
            <a:pPr marL="342900" indent="-342900"/>
            <a:r>
              <a:rPr lang="en-US" sz="2800" dirty="0" smtClean="0"/>
              <a:t>      </a:t>
            </a:r>
            <a:r>
              <a:rPr lang="ru-RU" sz="2800" dirty="0" smtClean="0"/>
              <a:t> …</a:t>
            </a:r>
          </a:p>
          <a:p>
            <a:pPr marL="342900" indent="-342900"/>
            <a:r>
              <a:rPr lang="en-US" sz="2800" dirty="0" smtClean="0"/>
              <a:t> // </a:t>
            </a:r>
            <a:r>
              <a:rPr lang="ru-RU" sz="2800" dirty="0" smtClean="0"/>
              <a:t>функции с другим  типом параметров</a:t>
            </a:r>
          </a:p>
          <a:p>
            <a:pPr marL="342900" indent="-342900"/>
            <a:r>
              <a:rPr lang="ru-RU" sz="2800" dirty="0" smtClean="0"/>
              <a:t>    </a:t>
            </a:r>
            <a:r>
              <a:rPr lang="en-US" sz="2800" dirty="0" smtClean="0"/>
              <a:t>str_2  w1; w1.a = 900.77 ;  w1.b = 10.9900 ;</a:t>
            </a:r>
          </a:p>
          <a:p>
            <a:pPr marL="342900" indent="-342900"/>
            <a:r>
              <a:rPr lang="en-US" sz="2800" dirty="0" smtClean="0"/>
              <a:t>    str_2  w2; w2.a = 1.22 ;    w2.b = 2.19;</a:t>
            </a:r>
          </a:p>
          <a:p>
            <a:pPr marL="342900" indent="-342900"/>
            <a:r>
              <a:rPr lang="en-US" sz="2800" dirty="0" smtClean="0"/>
              <a:t>    </a:t>
            </a:r>
            <a:r>
              <a:rPr lang="en-US" sz="2800" dirty="0" err="1" smtClean="0"/>
              <a:t>param</a:t>
            </a:r>
            <a:r>
              <a:rPr lang="en-US" sz="2800" dirty="0" smtClean="0"/>
              <a:t> * a2 = new concrParam_2(&amp;w1), </a:t>
            </a:r>
            <a:endParaRPr lang="ru-RU" sz="2800" dirty="0" smtClean="0"/>
          </a:p>
          <a:p>
            <a:pPr marL="342900" indent="-342900"/>
            <a:r>
              <a:rPr lang="ru-RU" sz="2800" dirty="0" smtClean="0"/>
              <a:t>               </a:t>
            </a:r>
            <a:r>
              <a:rPr lang="en-US" sz="2800" dirty="0" smtClean="0"/>
              <a:t>* b2 = new concrParam_2(&amp;w2);</a:t>
            </a:r>
          </a:p>
          <a:p>
            <a:pPr marL="342900" indent="-342900"/>
            <a:r>
              <a:rPr lang="en-US" sz="2800" dirty="0" smtClean="0"/>
              <a:t>    r1-&gt; doWork_2(a2); </a:t>
            </a:r>
          </a:p>
          <a:p>
            <a:pPr marL="342900" indent="-342900"/>
            <a:r>
              <a:rPr lang="en-US" sz="2800" dirty="0" smtClean="0"/>
              <a:t>    r1-&gt; doWork_2(b2); </a:t>
            </a:r>
          </a:p>
          <a:p>
            <a:pPr marL="342900" indent="-342900"/>
            <a:r>
              <a:rPr lang="en-US" sz="2800" dirty="0" smtClean="0"/>
              <a:t>return 0;</a:t>
            </a:r>
          </a:p>
          <a:p>
            <a:pPr marL="342900" indent="-342900"/>
            <a:r>
              <a:rPr lang="en-US" sz="2800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858125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Принципы создания хорошего кода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3000" dirty="0" smtClean="0"/>
              <a:t>В программе все должно быть прекрасно:</a:t>
            </a:r>
          </a:p>
          <a:p>
            <a:pPr marL="457200" indent="-457200">
              <a:spcBef>
                <a:spcPts val="1200"/>
              </a:spcBef>
            </a:pPr>
            <a:r>
              <a:rPr lang="ru-RU" sz="3000" b="1" dirty="0" smtClean="0">
                <a:solidFill>
                  <a:srgbClr val="FFFF00"/>
                </a:solidFill>
              </a:rPr>
              <a:t>  и стиль написания кода,</a:t>
            </a:r>
          </a:p>
          <a:p>
            <a:pPr marL="457200" indent="-457200">
              <a:spcBef>
                <a:spcPts val="1200"/>
              </a:spcBef>
            </a:pPr>
            <a:r>
              <a:rPr lang="ru-RU" sz="3000" b="1" dirty="0" smtClean="0">
                <a:solidFill>
                  <a:srgbClr val="FFFF00"/>
                </a:solidFill>
              </a:rPr>
              <a:t>   и ее текст,</a:t>
            </a:r>
          </a:p>
          <a:p>
            <a:pPr marL="457200" indent="-457200">
              <a:spcBef>
                <a:spcPts val="1200"/>
              </a:spcBef>
            </a:pPr>
            <a:r>
              <a:rPr lang="ru-RU" sz="3000" b="1" dirty="0" smtClean="0">
                <a:solidFill>
                  <a:srgbClr val="FFFF00"/>
                </a:solidFill>
              </a:rPr>
              <a:t>  и  структура.</a:t>
            </a:r>
            <a:endParaRPr lang="en-US" sz="3000" b="1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Все  работает!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1285860"/>
            <a:ext cx="88582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2600" dirty="0" smtClean="0"/>
              <a:t>У первой функции  первый параметр  имел тип </a:t>
            </a:r>
            <a:r>
              <a:rPr lang="en-US" sz="2600" dirty="0" smtClean="0"/>
              <a:t>str_1, </a:t>
            </a:r>
            <a:r>
              <a:rPr lang="ru-RU" sz="2600" dirty="0" smtClean="0"/>
              <a:t>функция выводила его первое поле  типа  </a:t>
            </a:r>
            <a:r>
              <a:rPr lang="en-US" sz="2600" dirty="0" smtClean="0"/>
              <a:t>int.</a:t>
            </a:r>
            <a:r>
              <a:rPr lang="ru-RU" sz="2600" dirty="0" smtClean="0"/>
              <a:t>  У второй параметр имел тип   </a:t>
            </a:r>
            <a:r>
              <a:rPr lang="en-US" sz="2600" dirty="0" smtClean="0"/>
              <a:t>str_2,  </a:t>
            </a:r>
            <a:r>
              <a:rPr lang="ru-RU" sz="2600" dirty="0" smtClean="0"/>
              <a:t>функция  выводила  его  первое  поле типа </a:t>
            </a:r>
            <a:r>
              <a:rPr lang="en-US" sz="2600" dirty="0" smtClean="0"/>
              <a:t>double</a:t>
            </a:r>
            <a:r>
              <a:rPr lang="ru-RU" sz="2600" dirty="0" smtClean="0"/>
              <a:t>.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r>
              <a:rPr lang="ru-RU" sz="2600" dirty="0" smtClean="0"/>
              <a:t>Работа  с функциями  с разными  типами  параметров:</a:t>
            </a:r>
          </a:p>
          <a:p>
            <a:pPr marL="342900" indent="-342900"/>
            <a:endParaRPr lang="ru-RU" sz="2600" dirty="0" smtClean="0"/>
          </a:p>
          <a:p>
            <a:pPr marL="342900" indent="-342900"/>
            <a:endParaRPr lang="ru-RU" sz="2600" dirty="0" smtClean="0"/>
          </a:p>
          <a:p>
            <a:pPr marL="342900" indent="-342900"/>
            <a:endParaRPr lang="en-US" sz="2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85916" y="4000504"/>
            <a:ext cx="4767290" cy="235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Выводы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785794"/>
            <a:ext cx="885825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Создаем   конструкции  из  параметров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Используем  абстрактный  класс  параметров с указателем  на данные  типа  </a:t>
            </a:r>
            <a:r>
              <a:rPr lang="en-US" sz="2800" dirty="0" smtClean="0"/>
              <a:t>void *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Создаем  конкретные  параметры  с соответствующими  данными  типа (1)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В классах с выполняющимися функциями описываем  функции с параметрами типа (2)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ru-RU" sz="2800" dirty="0" smtClean="0"/>
              <a:t>Каждая функция  знает  свой тип  параметров и  приводит указатель на параметр  типа  (2)  к своему типу,  а затем  работает  с  параметрами  соответствующего  типа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858125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1. Соблюдайте единый </a:t>
            </a:r>
            <a:r>
              <a:rPr lang="en-US" b="1" dirty="0" smtClean="0">
                <a:solidFill>
                  <a:srgbClr val="FFFF00"/>
                </a:solidFill>
              </a:rPr>
              <a:t>Code style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соблюдайте переносы фигурных скобок и отступы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соблюдайте разрядку — ставьте пробелы там, где они улучшают читабельность кода; особенно это важно в составных условиях, например, условиях цикла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соблюдайте правило вертикали — части одного запроса или условия должны находиться на одном отступе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8929687" cy="1928812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2. Не используйте «магические числа» 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(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Magic numbers</a:t>
            </a: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/>
              <a:t>- </a:t>
            </a:r>
            <a:r>
              <a:rPr lang="ru-RU" dirty="0" err="1" smtClean="0"/>
              <a:t>антипаттерн</a:t>
            </a:r>
            <a:r>
              <a:rPr lang="ru-RU" b="1" dirty="0" smtClean="0"/>
              <a:t>)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714625"/>
            <a:ext cx="885825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Используйте именованные константы, чтобы был понятен  смысл константы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если в ходе работы понадобится сделать расчёт с высокой точностью, придётся искать все вхождения константы в коде (3.14, 3.1415, ...)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коллеги-программисты могут не помнить на память значение использованной вами константы — тогда они просто не узнают её в коде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8072438" cy="157162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3. Используйте осмысленные имена для переменных, функций, классов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143125"/>
            <a:ext cx="885825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Если идентификатор -  невнятный набор символов, это не только мешает разработчикам, которые участвуют в проекте, но и приводит к бесконечному количеству комментариев. 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Переименовав функцию, можно избавиться от комментариев — её имя будет само говорить о том, что она делает.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>
                <a:solidFill>
                  <a:srgbClr val="FFFF00"/>
                </a:solidFill>
              </a:rPr>
              <a:t>самодокументируемый код — переменные и функции именуются таким образом, что при взгляде на код понятно, как он работает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8143875" cy="1785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4. В начале  «внешних» методов проверяйте входные данные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3171825"/>
            <a:ext cx="88582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будущие пользователи могут вводить любые данные, которые могут вызвать сбои в работе программы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Во всех вещах нужно соблюдать баланс. Проверка входных данных — обязательное условие только для торчащего наружу кода,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2000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5. Реализуйте при помощи наследования только отношение «является». В остальных случаях – композиция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928938"/>
            <a:ext cx="88582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Композиция —  паттерн более простой для дальнейшего понимания написанного кода. 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Можно придерживаться такого правила: выбирать наследование, только если нужный класс схож с классом-предком и не будет использовать методы других классов.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858125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</a:rPr>
              <a:t>6. Отделяйте интерфейс от реализации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Используйте  заголовочные файлы и файлы реализации при использовании с.С</a:t>
            </a:r>
            <a:r>
              <a:rPr lang="en-US" sz="2800" b="1"/>
              <a:t>/C++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</a:rPr>
              <a:t> </a:t>
            </a:r>
            <a:r>
              <a:rPr lang="ru-RU" b="1" dirty="0" smtClean="0">
                <a:solidFill>
                  <a:srgbClr val="FFFF00"/>
                </a:solidFill>
              </a:rPr>
              <a:t>7. Делайте методы компактными и / или разделенными на блоки</a:t>
            </a:r>
            <a:endParaRPr lang="ru-RU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571625"/>
            <a:ext cx="885825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делайте метод компактным так, чтобы один метод выполнял одну задачу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отдельные небольшие методы дают в результате  хороший код, разделённый на блоки, в которых содержится реализация каждой из функций. Но  огромное количество мелких методов  усложняет код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Длинный код разбивайте  на логические блоки, отделенные пустыми строками, в пределах одной процедуры. Не мешайте все в кучу, пожалейте тех, кто будет работать с вашим кодом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571501"/>
            <a:ext cx="8358216" cy="714360"/>
          </a:xfrm>
        </p:spPr>
        <p:txBody>
          <a:bodyPr/>
          <a:lstStyle/>
          <a:p>
            <a:pPr>
              <a:defRPr/>
            </a:pPr>
            <a:r>
              <a:rPr lang="ru-RU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Архитектурное проектирования и паттерны  программирования</a:t>
            </a:r>
            <a:r>
              <a:rPr lang="ru-RU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400" dirty="0" smtClean="0"/>
              <a:t> </a:t>
            </a:r>
            <a:endParaRPr lang="ru-RU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8625" y="1571612"/>
            <a:ext cx="82867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/>
              <a:t>Семестр 16 недель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Лекции</a:t>
            </a:r>
            <a:r>
              <a:rPr lang="en-US" sz="2800" dirty="0"/>
              <a:t>:</a:t>
            </a:r>
            <a:r>
              <a:rPr lang="ru-RU" sz="2800" dirty="0"/>
              <a:t> 16 часов (1 пара в 2  недели)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Лабораторные работы</a:t>
            </a:r>
            <a:r>
              <a:rPr lang="en-US" sz="2800" dirty="0"/>
              <a:t>:</a:t>
            </a:r>
            <a:r>
              <a:rPr lang="ru-RU" sz="2800" dirty="0"/>
              <a:t>  32 часа  на подгруппу == 1 пара в неделю на подгруппу</a:t>
            </a:r>
          </a:p>
          <a:p>
            <a:r>
              <a:rPr lang="ru-RU" sz="2800" dirty="0" smtClean="0"/>
              <a:t>Расчетное задание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Экзамен</a:t>
            </a:r>
          </a:p>
          <a:p>
            <a:endParaRPr lang="ru-RU" sz="2800" dirty="0"/>
          </a:p>
          <a:p>
            <a:r>
              <a:rPr lang="ru-RU" sz="2800" dirty="0"/>
              <a:t>Лекции:</a:t>
            </a:r>
          </a:p>
          <a:p>
            <a:r>
              <a:rPr lang="ru-RU" sz="2800" dirty="0"/>
              <a:t>Крючкова Елена </a:t>
            </a:r>
            <a:r>
              <a:rPr lang="ru-RU" sz="2800" dirty="0" smtClean="0"/>
              <a:t>Николаевна</a:t>
            </a:r>
          </a:p>
          <a:p>
            <a:r>
              <a:rPr lang="ru-RU" sz="2800" dirty="0" smtClean="0"/>
              <a:t>Лабораторные работы</a:t>
            </a:r>
          </a:p>
          <a:p>
            <a:r>
              <a:rPr lang="ru-RU" sz="2800" dirty="0" smtClean="0"/>
              <a:t>ПИ-01(А,Б) Крючкова Елена Николаевна</a:t>
            </a:r>
          </a:p>
          <a:p>
            <a:r>
              <a:rPr lang="ru-RU" sz="2800" dirty="0" smtClean="0"/>
              <a:t>ПИ-02(А, Б) </a:t>
            </a:r>
            <a:r>
              <a:rPr lang="ru-RU" sz="2800" dirty="0" err="1" smtClean="0"/>
              <a:t>Рахманин</a:t>
            </a:r>
            <a:r>
              <a:rPr lang="ru-RU" sz="2800" dirty="0" smtClean="0"/>
              <a:t> Данила Сергеевич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643188"/>
            <a:ext cx="8858250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Использовать побитовый сдвиг вместо операций деления и умножения —  не лучшая затея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>
                <a:solidFill>
                  <a:srgbClr val="FFFF00"/>
                </a:solidFill>
              </a:rPr>
              <a:t>Мощный оптимизатор  компилятора это сделает лучше вас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8</a:t>
            </a:r>
            <a:r>
              <a:rPr lang="ru-RU" smtClean="0">
                <a:solidFill>
                  <a:srgbClr val="FFFF00"/>
                </a:solidFill>
              </a:rPr>
              <a:t>. Не используйте  преждевременную оптимизацию</a:t>
            </a:r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 код пишется в первую очередь для тех, кто будет его сопровождать. 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/>
              <a:t>Сопровождаемость – легкость использования написанного кода, минимизация возможности появления ошибок при его изменении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 b="1">
                <a:solidFill>
                  <a:srgbClr val="FFFF00"/>
                </a:solidFill>
              </a:rPr>
              <a:t>Код будет жить долго, если он предусматривает дальнейшее расширение и модификацию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FF00"/>
                </a:solidFill>
              </a:rPr>
              <a:t>ВЫВОД </a:t>
            </a:r>
            <a:r>
              <a:rPr lang="en-US" smtClean="0">
                <a:solidFill>
                  <a:srgbClr val="FFFF00"/>
                </a:solidFill>
              </a:rPr>
              <a:t>: </a:t>
            </a:r>
            <a:r>
              <a:rPr lang="ru-RU" smtClean="0">
                <a:solidFill>
                  <a:srgbClr val="FFFF00"/>
                </a:solidFill>
              </a:rPr>
              <a:t> Код пишется для людей</a:t>
            </a:r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2800" b="1" dirty="0" smtClean="0"/>
              <a:t>ООП позволяет программистам комбинировать сущности, объединённые  общей целью или функционалом, </a:t>
            </a:r>
            <a:r>
              <a:rPr lang="ru-RU" sz="2800" b="1" u="sng" dirty="0" smtClean="0"/>
              <a:t>в отдельных классах</a:t>
            </a:r>
            <a:r>
              <a:rPr lang="ru-RU" sz="2800" b="1" dirty="0" smtClean="0"/>
              <a:t>.   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/>
              <a:t>Принципы SOLID - это стандарт программирования, для создания хорошей архитектуры.  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/>
              <a:t>Плохая архитектура -</a:t>
            </a:r>
            <a:r>
              <a:rPr lang="en-US" sz="2800" b="1" dirty="0" smtClean="0"/>
              <a:t>&gt; </a:t>
            </a:r>
            <a:r>
              <a:rPr lang="ru-RU" sz="2800" b="1" dirty="0" smtClean="0"/>
              <a:t>код получается негибким, даже небольшие изменения в нём могут привести к  проблемам. 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906" y="1142984"/>
            <a:ext cx="88582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S: </a:t>
            </a:r>
            <a:r>
              <a:rPr lang="ru-RU" sz="2800" b="1" dirty="0" err="1" smtClean="0">
                <a:solidFill>
                  <a:srgbClr val="FFFF00"/>
                </a:solidFill>
              </a:rPr>
              <a:t>Single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Responsibility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Principle</a:t>
            </a:r>
            <a:r>
              <a:rPr lang="ru-RU" sz="2800" b="1" dirty="0" smtClean="0">
                <a:solidFill>
                  <a:srgbClr val="FFFF00"/>
                </a:solidFill>
              </a:rPr>
              <a:t> (Принцип единственной ответственности).</a:t>
            </a:r>
          </a:p>
          <a:p>
            <a:pPr marL="457200" indent="-457200">
              <a:spcBef>
                <a:spcPts val="0"/>
              </a:spcBef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Класс должен:  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    - существовать с единственной целью,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   - решать лишь одну задачу,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   - ответственен лишь за что-то одно.</a:t>
            </a:r>
          </a:p>
          <a:p>
            <a:pPr marL="457200" indent="-457200">
              <a:spcBef>
                <a:spcPts val="0"/>
              </a:spcBef>
            </a:pP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Пример: по событию от мыши надо подсчитать стоимость покупки или найти и показать аналоги. Класс обработки событий НЕ выполняет соответствующие действия.</a:t>
            </a:r>
          </a:p>
          <a:p>
            <a:pPr marL="457200" indent="-457200">
              <a:spcBef>
                <a:spcPts val="0"/>
              </a:spcBef>
            </a:pP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142852"/>
            <a:ext cx="7672414" cy="785818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285860"/>
            <a:ext cx="885825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 O: </a:t>
            </a:r>
            <a:r>
              <a:rPr lang="ru-RU" sz="2800" b="1" dirty="0" err="1" smtClean="0">
                <a:solidFill>
                  <a:srgbClr val="FFFF00"/>
                </a:solidFill>
              </a:rPr>
              <a:t>Open-Closed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Principle</a:t>
            </a:r>
            <a:r>
              <a:rPr lang="ru-RU" sz="2800" b="1" dirty="0" smtClean="0">
                <a:solidFill>
                  <a:srgbClr val="FFFF00"/>
                </a:solidFill>
              </a:rPr>
              <a:t> (Принцип открытости-закрытости).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Программные сущности (классы, модули, функции)  должны быть открыты для расширения, но  закрыты  для  модификации.  Если требуется изменить поведение класса, надо  создать наследника. 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Пример.   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Расчет налога на автомобиль:  «электромобиль» и  «автомобиль с бензиновым двигателем» – это наследники класса / интерфейса «автомобиль».</a:t>
            </a:r>
          </a:p>
          <a:p>
            <a:pPr marL="457200" indent="-457200">
              <a:spcBef>
                <a:spcPts val="1200"/>
              </a:spcBef>
            </a:pP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142852"/>
            <a:ext cx="7815290" cy="92869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941513"/>
            <a:ext cx="885825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L: </a:t>
            </a:r>
            <a:r>
              <a:rPr lang="en-US" sz="2800" b="1" dirty="0" err="1" smtClean="0">
                <a:solidFill>
                  <a:srgbClr val="FFFF00"/>
                </a:solidFill>
              </a:rPr>
              <a:t>Liskov</a:t>
            </a:r>
            <a:r>
              <a:rPr lang="en-US" sz="2800" b="1" dirty="0" smtClean="0">
                <a:solidFill>
                  <a:srgbClr val="FFFF00"/>
                </a:solidFill>
              </a:rPr>
              <a:t> Substitution Principle (</a:t>
            </a:r>
            <a:r>
              <a:rPr lang="ru-RU" sz="2800" b="1" dirty="0" smtClean="0">
                <a:solidFill>
                  <a:srgbClr val="FFFF00"/>
                </a:solidFill>
              </a:rPr>
              <a:t>Принцип подстановки Барбары Лисков).</a:t>
            </a:r>
          </a:p>
          <a:p>
            <a:pPr marL="457200" indent="-457200">
              <a:spcBef>
                <a:spcPts val="1200"/>
              </a:spcBef>
            </a:pP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 изменения правильности выполнения программы. </a:t>
            </a:r>
          </a:p>
          <a:p>
            <a:pPr marL="457200" indent="-457200">
              <a:spcBef>
                <a:spcPts val="1200"/>
              </a:spcBef>
            </a:pPr>
            <a:endParaRPr lang="ru-RU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Если в коде проверяется тип класса,  значит принцип подстановки нарушается. </a:t>
            </a:r>
          </a:p>
          <a:p>
            <a:pPr marL="457200" indent="-457200">
              <a:spcBef>
                <a:spcPts val="1200"/>
              </a:spcBef>
            </a:pPr>
            <a:endParaRPr lang="ru-RU" sz="2800" b="1" dirty="0" smtClean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142852"/>
            <a:ext cx="7815290" cy="785818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285860"/>
            <a:ext cx="88582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class Animal {…};</a:t>
            </a: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class Horse : public Animal {</a:t>
            </a:r>
            <a:r>
              <a:rPr lang="ru-RU" sz="2800" b="1" dirty="0" smtClean="0">
                <a:solidFill>
                  <a:srgbClr val="FFFF00"/>
                </a:solidFill>
              </a:rPr>
              <a:t> …</a:t>
            </a:r>
            <a:r>
              <a:rPr lang="en-US" sz="2800" b="1" dirty="0" smtClean="0">
                <a:solidFill>
                  <a:srgbClr val="FFFF00"/>
                </a:solidFill>
              </a:rPr>
              <a:t>};</a:t>
            </a: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class Tiger : public Animal {…};</a:t>
            </a: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class Cat : public Animal {…};</a:t>
            </a:r>
          </a:p>
          <a:p>
            <a:pPr marL="457200" indent="-457200">
              <a:spcBef>
                <a:spcPts val="0"/>
              </a:spcBef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 Animal* zoo[4]  = {new Tiger(),new Tiger(), </a:t>
            </a:r>
          </a:p>
          <a:p>
            <a:pPr marL="457200" indent="-457200">
              <a:spcBef>
                <a:spcPts val="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                                 new Horse(), new Cat()};</a:t>
            </a:r>
          </a:p>
          <a:p>
            <a:pPr marL="457200" indent="-457200">
              <a:spcBef>
                <a:spcPts val="0"/>
              </a:spcBef>
            </a:pPr>
            <a:r>
              <a:rPr lang="nn-NO" sz="2800" b="1" dirty="0" smtClean="0">
                <a:solidFill>
                  <a:srgbClr val="FFFF00"/>
                </a:solidFill>
              </a:rPr>
              <a:t>  for   (int i=0; i &lt; 4; i++)</a:t>
            </a:r>
          </a:p>
          <a:p>
            <a:pPr marL="457200" indent="-457200">
              <a:spcBef>
                <a:spcPts val="0"/>
              </a:spcBef>
            </a:pPr>
            <a:r>
              <a:rPr lang="nn-NO" sz="2800" b="1" dirty="0" smtClean="0">
                <a:solidFill>
                  <a:srgbClr val="FFFF00"/>
                </a:solidFill>
              </a:rPr>
              <a:t>                  zoo[i] -&gt; feed();</a:t>
            </a:r>
            <a:endParaRPr lang="ru-RU" sz="2800" b="1" dirty="0" smtClean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142852"/>
            <a:ext cx="7815290" cy="785818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Пример  </a:t>
            </a:r>
            <a:r>
              <a:rPr lang="en-US" dirty="0" smtClean="0">
                <a:solidFill>
                  <a:srgbClr val="FFFF00"/>
                </a:solidFill>
              </a:rPr>
              <a:t>SOLID  : 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44" y="1071546"/>
            <a:ext cx="88582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I: Interface Segregation Principle (</a:t>
            </a:r>
            <a:r>
              <a:rPr lang="ru-RU" sz="2800" b="1" dirty="0" err="1" smtClean="0">
                <a:solidFill>
                  <a:srgbClr val="FFFF00"/>
                </a:solidFill>
              </a:rPr>
              <a:t>Принципразделенияинтерфейса</a:t>
            </a:r>
            <a:r>
              <a:rPr lang="ru-RU" sz="2800" b="1" dirty="0" smtClean="0">
                <a:solidFill>
                  <a:srgbClr val="FFFF00"/>
                </a:solidFill>
              </a:rPr>
              <a:t>).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Клиент  не должен  зависеть от интерфейсов, которые он не использует. Много  специальных интерфейсов лучше,  чем один интерфейс общего назначения. 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Делим «толстые» интерфейсы на более специфичные, избавляя клиентов от ненужного влияния.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71414"/>
            <a:ext cx="7886728" cy="857256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214422"/>
            <a:ext cx="885825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en-US" sz="2800" b="1" dirty="0" smtClean="0">
                <a:solidFill>
                  <a:srgbClr val="FFFF00"/>
                </a:solidFill>
              </a:rPr>
              <a:t>D: Dependency Inversion Principle (</a:t>
            </a:r>
            <a:r>
              <a:rPr lang="ru-RU" sz="2800" b="1" dirty="0" smtClean="0">
                <a:solidFill>
                  <a:srgbClr val="FFFF00"/>
                </a:solidFill>
              </a:rPr>
              <a:t>Принцип инверсии зависимостей).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Модули верхних уровней не должны зависеть от модулей нижних уровней. 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Зависимости модулей всех  уровней строятся на Абстракциях.</a:t>
            </a:r>
          </a:p>
          <a:p>
            <a:pPr marL="457200" indent="-457200">
              <a:spcBef>
                <a:spcPts val="1200"/>
              </a:spcBef>
            </a:pPr>
            <a:r>
              <a:rPr lang="ru-RU" sz="2800" b="1" dirty="0" smtClean="0">
                <a:solidFill>
                  <a:srgbClr val="FFFF00"/>
                </a:solidFill>
              </a:rPr>
              <a:t>Цель - уменьшение связности совокупности классов  программы.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685800" y="71414"/>
            <a:ext cx="8101042" cy="714380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Принципы  </a:t>
            </a:r>
            <a:r>
              <a:rPr lang="en-US" dirty="0" smtClean="0">
                <a:solidFill>
                  <a:srgbClr val="FFFF00"/>
                </a:solidFill>
              </a:rPr>
              <a:t>SOLID  : 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2525" y="1785938"/>
            <a:ext cx="7562850" cy="2000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Тема 1. Базовые шаблоны проектирования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 smtClean="0"/>
              <a:t>.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2143125"/>
            <a:ext cx="8215313" cy="2286000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Литература </a:t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1. Эрик </a:t>
            </a:r>
            <a:r>
              <a:rPr lang="ru-RU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Фримен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и др. Паттерны проектирования</a:t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2. Эрих Гамма и др. Паттерны проектирования</a:t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3. Мартин </a:t>
            </a:r>
            <a:r>
              <a:rPr lang="ru-RU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Фаулер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ru-RU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Кендалл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Скотт.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 Основы.</a:t>
            </a:r>
            <a:b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4. Крючкова Е.Н.,  </a:t>
            </a:r>
            <a:r>
              <a:rPr lang="ru-RU" sz="3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Старолетов</a:t>
            </a:r>
            <a:r>
              <a:rPr lang="ru-RU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С.М.  ООП: Архитектурное проектирование и паттерны программирования</a:t>
            </a:r>
            <a:r>
              <a:rPr lang="en-US" sz="3200" dirty="0" smtClean="0"/>
              <a:t>.</a:t>
            </a:r>
            <a:r>
              <a:rPr lang="ru-RU" sz="3200" dirty="0" smtClean="0"/>
              <a:t> – Барнаул, 2020</a:t>
            </a:r>
            <a:endParaRPr lang="ru-RU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858125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Зачем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071563"/>
            <a:ext cx="885825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Наверняка вашу задачу или ее аналог кто-то когда-то решал. </a:t>
            </a:r>
            <a:r>
              <a:rPr lang="ru-RU" sz="2800" b="1">
                <a:solidFill>
                  <a:srgbClr val="FFFF00"/>
                </a:solidFill>
              </a:rPr>
              <a:t>Опыт других разработчиков </a:t>
            </a:r>
            <a:r>
              <a:rPr lang="ru-RU" sz="2800"/>
              <a:t>надо использовать.</a:t>
            </a:r>
            <a:endParaRPr lang="en-US" sz="280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Даже если вы отлично спроектировали свое приложение, со временем оно должно меняться, иначе оно умрет. Вносимые изменения должны оказывать </a:t>
            </a:r>
            <a:r>
              <a:rPr lang="ru-RU" sz="2800" b="1">
                <a:solidFill>
                  <a:srgbClr val="FFFF00"/>
                </a:solidFill>
              </a:rPr>
              <a:t>минимальное влияние на существующий код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800"/>
              <a:t>ООП дает способ построения  обобщенной модели в терминах программирования.  Объекты программы должны взаимодействовать   на основе </a:t>
            </a:r>
            <a:r>
              <a:rPr lang="ru-RU" sz="2800" b="1">
                <a:solidFill>
                  <a:srgbClr val="FFFF00"/>
                </a:solidFill>
              </a:rPr>
              <a:t>простых и  гибких принципов.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358187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i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Почему</a:t>
            </a:r>
            <a:r>
              <a:rPr lang="en-US" i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ru-RU" i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0" y="857250"/>
            <a:ext cx="8929688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3200"/>
              <a:t>В целом паттерны представляют собой некую архитектурную конструкцию, помогающую описать и решить определенную общую задачу проектирования. </a:t>
            </a:r>
          </a:p>
          <a:p>
            <a:pPr marL="457200" indent="-457200">
              <a:spcBef>
                <a:spcPts val="1200"/>
              </a:spcBef>
            </a:pPr>
            <a:r>
              <a:rPr lang="ru-RU" sz="3200"/>
              <a:t>Они приобрели такую популярность потому, что программисты  понимают, что не стоит изобретать велосипед, а использование паттернов часто бывает полезным как отдельному разработчику, так и целой команде.</a:t>
            </a:r>
          </a:p>
          <a:p>
            <a:pPr marL="457200" indent="-457200">
              <a:spcBef>
                <a:spcPts val="1200"/>
              </a:spcBef>
            </a:pPr>
            <a:r>
              <a:rPr lang="ru-RU" sz="3200"/>
              <a:t>Паттерны  -  основа для обсуждения проекта в группе разработчиков.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Для решения каких проблем разработаны паттерны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800"/>
              <a:t>Оповещать объекты о наступлении событий, причем объекты могут отказаться в дальнейшем от такого оповещения.</a:t>
            </a:r>
            <a:endParaRPr lang="en-US" sz="2800"/>
          </a:p>
          <a:p>
            <a:pPr marL="457200" indent="-457200">
              <a:buFontTx/>
              <a:buAutoNum type="arabicPeriod"/>
            </a:pPr>
            <a:r>
              <a:rPr lang="ru-RU" sz="2800"/>
              <a:t>Наделить свои или чужие объекты новыми возможностями без модификации кода  класса</a:t>
            </a:r>
          </a:p>
          <a:p>
            <a:pPr marL="457200" indent="-457200">
              <a:buFontTx/>
              <a:buAutoNum type="arabicPeriod"/>
            </a:pPr>
            <a:r>
              <a:rPr lang="ru-RU" sz="2800"/>
              <a:t>Создавать уникальные объекты, существующие в единственном экземпляре</a:t>
            </a:r>
          </a:p>
          <a:p>
            <a:pPr marL="457200" indent="-457200">
              <a:buFontTx/>
              <a:buAutoNum type="arabicPeriod"/>
            </a:pPr>
            <a:r>
              <a:rPr lang="ru-RU" sz="2800"/>
              <a:t>Заставить объекты имитировать интерфейс, которыми они не обладают</a:t>
            </a:r>
          </a:p>
          <a:p>
            <a:pPr marL="457200" indent="-457200">
              <a:buFontTx/>
              <a:buAutoNum type="arabicPeriod"/>
            </a:pPr>
            <a:r>
              <a:rPr lang="ru-RU" sz="2800"/>
              <a:t>…</a:t>
            </a:r>
            <a:endParaRPr lang="ru-RU" sz="28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Что такое </a:t>
            </a:r>
            <a:r>
              <a:rPr lang="en-US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GoF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GRASP?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571625"/>
            <a:ext cx="885825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400"/>
              <a:t>«Банда четырёх» </a:t>
            </a:r>
            <a:r>
              <a:rPr lang="ru-RU" sz="2800"/>
              <a:t>в программировании (</a:t>
            </a:r>
            <a:r>
              <a:rPr lang="en-US" sz="2800"/>
              <a:t> </a:t>
            </a:r>
            <a:r>
              <a:rPr lang="en-US" sz="2800" i="1"/>
              <a:t>Gang of Four</a:t>
            </a:r>
            <a:r>
              <a:rPr lang="ru-RU" sz="2800"/>
              <a:t>, сокращённо</a:t>
            </a:r>
            <a:r>
              <a:rPr lang="en-US" sz="2800"/>
              <a:t> </a:t>
            </a:r>
            <a:r>
              <a:rPr lang="en-US" sz="2800" i="1"/>
              <a:t>GoF</a:t>
            </a:r>
            <a:r>
              <a:rPr lang="ru-RU" sz="2800"/>
              <a:t>) — распространённое название группы</a:t>
            </a:r>
            <a:r>
              <a:rPr lang="en-US" sz="2800"/>
              <a:t> </a:t>
            </a:r>
            <a:r>
              <a:rPr lang="ru-RU" sz="2800"/>
              <a:t>четырех авторов  (Эрих Гамма, Ричард Хелм, Ральф Джонсон, Джон Влиссидес), выпустивших книгу </a:t>
            </a:r>
            <a:r>
              <a:rPr lang="en-US" sz="2800"/>
              <a:t>Design Patterns</a:t>
            </a:r>
            <a:endParaRPr lang="ru-RU" sz="2800"/>
          </a:p>
          <a:p>
            <a:endParaRPr lang="ru-RU" sz="2800"/>
          </a:p>
          <a:p>
            <a:r>
              <a:rPr lang="en-US" sz="4400"/>
              <a:t>GRASP</a:t>
            </a:r>
            <a:r>
              <a:rPr lang="en-US" sz="2800"/>
              <a:t> – </a:t>
            </a:r>
            <a:r>
              <a:rPr lang="ru-RU" sz="2800"/>
              <a:t>это набор принципов проектирования по версии Крэга Лармана</a:t>
            </a:r>
            <a:r>
              <a:rPr lang="en-US" sz="2800"/>
              <a:t> - </a:t>
            </a:r>
            <a:r>
              <a:rPr lang="ru-RU" sz="2800"/>
              <a:t> автора книги </a:t>
            </a:r>
            <a:r>
              <a:rPr lang="en-US" sz="2800"/>
              <a:t>Applying UML and Patterns:  An Introduction to Object-Oriented Analysis and Design and Iterative Development</a:t>
            </a:r>
            <a:endParaRPr lang="ru-RU" sz="28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86750" cy="1071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GRASP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071563"/>
            <a:ext cx="8858250" cy="741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/>
              <a:t>     </a:t>
            </a:r>
            <a:r>
              <a:rPr lang="ru-RU" sz="2800" i="1" dirty="0"/>
              <a:t>принципы</a:t>
            </a:r>
          </a:p>
          <a:p>
            <a:pPr>
              <a:defRPr/>
            </a:pPr>
            <a:r>
              <a:rPr lang="en-US" sz="2800" dirty="0"/>
              <a:t>Polymorphism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/>
              <a:t>Полиморфизм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Low Coupling (</a:t>
            </a:r>
            <a:r>
              <a:rPr lang="ru-RU" sz="2800" dirty="0"/>
              <a:t>Низкая </a:t>
            </a:r>
            <a:r>
              <a:rPr lang="ru-RU" sz="2800" dirty="0" err="1"/>
              <a:t>свя</a:t>
            </a:r>
            <a:r>
              <a:rPr lang="en-US" sz="2800" dirty="0"/>
              <a:t>з</a:t>
            </a:r>
            <a:r>
              <a:rPr lang="ru-RU" sz="2800" dirty="0" err="1"/>
              <a:t>ность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High Cohesion (</a:t>
            </a:r>
            <a:r>
              <a:rPr lang="en-US" sz="2800" dirty="0" err="1"/>
              <a:t>Высок</a:t>
            </a:r>
            <a:r>
              <a:rPr lang="ru-RU" sz="2800" dirty="0" err="1"/>
              <a:t>ое</a:t>
            </a:r>
            <a:r>
              <a:rPr lang="ru-RU" sz="2800" dirty="0"/>
              <a:t> зацепление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Protected Variations</a:t>
            </a:r>
            <a:r>
              <a:rPr lang="ru-RU" sz="2800" dirty="0"/>
              <a:t> (Устойчивый к изменениям)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     </a:t>
            </a:r>
            <a:r>
              <a:rPr lang="ru-RU" sz="2800" i="1" dirty="0"/>
              <a:t>паттерны</a:t>
            </a:r>
          </a:p>
          <a:p>
            <a:pPr>
              <a:defRPr/>
            </a:pPr>
            <a:r>
              <a:rPr lang="en-US" sz="2800" dirty="0"/>
              <a:t>Information Expert (</a:t>
            </a:r>
            <a:r>
              <a:rPr lang="en-US" sz="2800" dirty="0" err="1"/>
              <a:t>Информационные</a:t>
            </a:r>
            <a:r>
              <a:rPr lang="en-US" sz="2800" dirty="0"/>
              <a:t> </a:t>
            </a:r>
            <a:r>
              <a:rPr lang="en-US" sz="2800" dirty="0" err="1"/>
              <a:t>эксперт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Creator (</a:t>
            </a:r>
            <a:r>
              <a:rPr lang="en-US" sz="2800" dirty="0" err="1"/>
              <a:t>Создатель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Controller (</a:t>
            </a:r>
            <a:r>
              <a:rPr lang="en-US" sz="2800" dirty="0" err="1"/>
              <a:t>Контроллер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/>
              <a:t>Pure Fabrication</a:t>
            </a:r>
            <a:r>
              <a:rPr lang="ru-RU" sz="2800" dirty="0"/>
              <a:t> (Чистая выдумка или чистое </a:t>
            </a:r>
            <a:r>
              <a:rPr lang="ru-RU" sz="2800" dirty="0" err="1"/>
              <a:t>синтезирование</a:t>
            </a:r>
            <a:r>
              <a:rPr lang="ru-RU" sz="2800" dirty="0"/>
              <a:t>)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Indirection (</a:t>
            </a:r>
            <a:r>
              <a:rPr lang="en-US" sz="2800" dirty="0" err="1"/>
              <a:t>Посредник</a:t>
            </a:r>
            <a:r>
              <a:rPr lang="en-US" sz="2800" dirty="0"/>
              <a:t>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 </a:t>
            </a:r>
            <a:endParaRPr lang="en-US" sz="2800" dirty="0"/>
          </a:p>
          <a:p>
            <a:pPr marL="457200" indent="-457200">
              <a:buFontTx/>
              <a:buAutoNum type="arabicPeriod"/>
              <a:defRPr/>
            </a:pPr>
            <a:endParaRPr lang="ru-RU" sz="2800" dirty="0"/>
          </a:p>
          <a:p>
            <a:pPr>
              <a:defRPr/>
            </a:pPr>
            <a:endParaRPr lang="ru-RU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Полиморфизм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ru-RU" dirty="0" err="1" smtClean="0">
                <a:solidFill>
                  <a:srgbClr val="FFFF00"/>
                </a:solidFill>
              </a:rPr>
              <a:t>Polymorphism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FF00"/>
                </a:solidFill>
              </a:rPr>
              <a:t>Полиморфизм</a:t>
            </a:r>
            <a:r>
              <a:rPr lang="ru-RU" sz="3200"/>
              <a:t> позволяет обрабатывать альтернативные варианты поведения на основе типа и заменять подключаемые компоненты системы. Обязанности распределяются для различных вариантов поведения с помощью  полиморфных операций  для этого класса. </a:t>
            </a:r>
          </a:p>
          <a:p>
            <a:endParaRPr lang="ru-RU" sz="2800"/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86750" cy="10715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Полиморфизм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500063" y="1357313"/>
            <a:ext cx="721518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Все альтернативные реализации приводятся к общему интерфейсу</a:t>
            </a:r>
            <a:endParaRPr lang="en-US" sz="3200"/>
          </a:p>
        </p:txBody>
      </p:sp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071813"/>
            <a:ext cx="7572375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2844" y="214311"/>
            <a:ext cx="8786811" cy="1643053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UML (Unified Modeling Language) </a:t>
            </a:r>
            <a:r>
              <a:rPr lang="ru-RU" sz="3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sz="3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3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Унифицированный язык моделирования</a:t>
            </a:r>
            <a:r>
              <a:rPr lang="en-US" sz="3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sz="38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69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000240"/>
            <a:ext cx="878681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Язык UML -  это графический язык моделирования общего назначения, предназначенный для спецификации, визуализации, проектирования и документирования  при разработке программных систем.</a:t>
            </a:r>
          </a:p>
          <a:p>
            <a:r>
              <a:rPr lang="ru-RU" sz="2800" dirty="0" smtClean="0"/>
              <a:t>Диаграммы</a:t>
            </a:r>
            <a:endParaRPr lang="ru-RU" sz="2800" dirty="0"/>
          </a:p>
          <a:p>
            <a:pPr>
              <a:buFont typeface="Arial" charset="0"/>
              <a:buChar char="•"/>
            </a:pPr>
            <a:r>
              <a:rPr lang="ru-RU" sz="2800" b="1" dirty="0"/>
              <a:t>Классов (</a:t>
            </a:r>
            <a:r>
              <a:rPr lang="ru-RU" sz="2800" dirty="0"/>
              <a:t>наследование, ассоциация, агрегация, композиция, …</a:t>
            </a:r>
            <a:r>
              <a:rPr lang="ru-RU" sz="2800" b="1" dirty="0"/>
              <a:t>)</a:t>
            </a:r>
          </a:p>
          <a:p>
            <a:pPr>
              <a:buFont typeface="Arial" charset="0"/>
              <a:buChar char="•"/>
            </a:pPr>
            <a:r>
              <a:rPr lang="ru-RU" sz="2800" b="1" dirty="0"/>
              <a:t>Взаимодействия (</a:t>
            </a:r>
            <a:r>
              <a:rPr lang="ru-RU" sz="2800" dirty="0"/>
              <a:t>последовательности, …)</a:t>
            </a:r>
          </a:p>
          <a:p>
            <a:pPr>
              <a:buFont typeface="Arial" charset="0"/>
              <a:buChar char="•"/>
            </a:pPr>
            <a:r>
              <a:rPr lang="ru-RU" sz="2800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001026" cy="857234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Диаграмма классов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357188" y="1214422"/>
            <a:ext cx="878681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В зависимости от цели выбирается точка зрения, исходя из которой строится диаграмма классов (спецификация, реализация, концептуальная)</a:t>
            </a:r>
          </a:p>
          <a:p>
            <a:r>
              <a:rPr lang="ru-RU" sz="2800" dirty="0" smtClean="0"/>
              <a:t>Область видимости:</a:t>
            </a:r>
          </a:p>
          <a:p>
            <a:r>
              <a:rPr lang="ru-RU" sz="2800" dirty="0" smtClean="0"/>
              <a:t>   "-"</a:t>
            </a:r>
            <a:r>
              <a:rPr lang="en-US" sz="2800" dirty="0" smtClean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private</a:t>
            </a:r>
            <a:endParaRPr lang="ru-RU" sz="2800" dirty="0" smtClean="0"/>
          </a:p>
          <a:p>
            <a:r>
              <a:rPr lang="ru-RU" sz="2800" dirty="0" smtClean="0"/>
              <a:t> "+"</a:t>
            </a:r>
            <a:r>
              <a:rPr lang="en-US" sz="2800" dirty="0" smtClean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public</a:t>
            </a:r>
            <a:endParaRPr lang="ru-RU" sz="2800" dirty="0" smtClean="0"/>
          </a:p>
          <a:p>
            <a:r>
              <a:rPr lang="ru-RU" sz="2800" dirty="0" smtClean="0"/>
              <a:t> "#"</a:t>
            </a:r>
            <a:r>
              <a:rPr lang="en-US" sz="2800" dirty="0" smtClean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protected</a:t>
            </a:r>
            <a:endParaRPr lang="en-US" sz="2800" dirty="0"/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0" y="0"/>
            <a:ext cx="9144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ru-RU" sz="600" dirty="0" err="1" smtClean="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д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pic>
        <p:nvPicPr>
          <p:cNvPr id="8" name="Picture 4" descr="D:\Alena\Универ\pict\class-compartments-visib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81" y="3071810"/>
            <a:ext cx="5416300" cy="300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001026" cy="857234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Диаграмма классов - отношения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357188" y="1214422"/>
            <a:ext cx="878681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Наследование                  Композиция 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                                                        Агрегация </a:t>
            </a:r>
          </a:p>
          <a:p>
            <a:endParaRPr lang="ru-RU" sz="2800" dirty="0" smtClean="0"/>
          </a:p>
          <a:p>
            <a:r>
              <a:rPr lang="ru-RU" sz="2800" dirty="0" smtClean="0"/>
              <a:t>Ассоциация                                     </a:t>
            </a:r>
          </a:p>
          <a:p>
            <a:r>
              <a:rPr lang="ru-RU" sz="2800" dirty="0" smtClean="0"/>
              <a:t> 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Зависимость                              Реализация интерфейса</a:t>
            </a:r>
          </a:p>
          <a:p>
            <a:endParaRPr lang="ru-RU" sz="2800" dirty="0" smtClean="0"/>
          </a:p>
          <a:p>
            <a:r>
              <a:rPr lang="ru-RU" sz="2800" dirty="0" smtClean="0"/>
              <a:t>  </a:t>
            </a:r>
            <a:endParaRPr lang="en-US" sz="2800" dirty="0"/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0" y="0"/>
            <a:ext cx="9144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ru-RU" sz="600" dirty="0" err="1" smtClean="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д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300647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57628"/>
            <a:ext cx="453121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1643050"/>
            <a:ext cx="390825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9943" y="2928934"/>
            <a:ext cx="5634057" cy="130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11584" y="5500702"/>
            <a:ext cx="3808538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" y="5643578"/>
            <a:ext cx="5534579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571501"/>
            <a:ext cx="8358216" cy="714360"/>
          </a:xfrm>
        </p:spPr>
        <p:txBody>
          <a:bodyPr/>
          <a:lstStyle/>
          <a:p>
            <a:pPr>
              <a:defRPr/>
            </a:pPr>
            <a:r>
              <a:rPr lang="ru-RU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Темы лекций </a:t>
            </a:r>
            <a:endParaRPr lang="ru-RU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8625" y="1571612"/>
            <a:ext cx="82867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 к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ачество ПО (2 часа)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базовые паттерны (2 часа)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структурные паттерны (4 часа)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порождающие паттерны (2часа)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паттерны поведения (4 часа) 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паттерн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MVC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(1 час) 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антипаттерны</a:t>
            </a:r>
            <a:r>
              <a:rPr lang="ru-R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(1 час)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7929562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Наследование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357188" y="857250"/>
            <a:ext cx="878681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class  Car : public Idevice  { </a:t>
            </a:r>
          </a:p>
          <a:p>
            <a:r>
              <a:rPr lang="en-US" sz="3200"/>
              <a:t> </a:t>
            </a:r>
            <a:r>
              <a:rPr lang="ru-RU" sz="3200"/>
              <a:t>…</a:t>
            </a:r>
            <a:endParaRPr lang="en-US" sz="3200"/>
          </a:p>
          <a:p>
            <a:r>
              <a:rPr lang="en-US" sz="3200"/>
              <a:t>};</a:t>
            </a:r>
            <a:endParaRPr lang="ru-RU" sz="3200"/>
          </a:p>
          <a:p>
            <a:r>
              <a:rPr lang="en-US" sz="3200"/>
              <a:t>public    (+)</a:t>
            </a:r>
            <a:r>
              <a:rPr lang="ru-RU" sz="3200"/>
              <a:t>      </a:t>
            </a:r>
            <a:r>
              <a:rPr lang="en-US" sz="3200"/>
              <a:t>private   (*)</a:t>
            </a:r>
            <a:r>
              <a:rPr lang="ru-RU" sz="3200"/>
              <a:t>         </a:t>
            </a:r>
            <a:r>
              <a:rPr lang="en-US" sz="3200"/>
              <a:t>protected (-)</a:t>
            </a:r>
          </a:p>
          <a:p>
            <a:endParaRPr lang="en-US" sz="3200"/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351213"/>
            <a:ext cx="7572375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571500"/>
            <a:ext cx="7929588" cy="42860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Агрегация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композиция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0" y="857232"/>
            <a:ext cx="87868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class  Car { </a:t>
            </a:r>
          </a:p>
          <a:p>
            <a:r>
              <a:rPr lang="ru-RU" sz="2800" dirty="0"/>
              <a:t>      </a:t>
            </a:r>
            <a:r>
              <a:rPr lang="en-US" sz="2800" dirty="0"/>
              <a:t>Color   *   </a:t>
            </a:r>
            <a:r>
              <a:rPr lang="en-US" sz="2800" dirty="0" err="1"/>
              <a:t>myColor</a:t>
            </a:r>
            <a:r>
              <a:rPr lang="en-US" sz="2800" dirty="0" smtClean="0"/>
              <a:t>;</a:t>
            </a:r>
            <a:r>
              <a:rPr lang="ru-RU" sz="2800" dirty="0" smtClean="0"/>
              <a:t>       </a:t>
            </a:r>
            <a:r>
              <a:rPr lang="en-US" sz="2800" dirty="0" smtClean="0"/>
              <a:t>// </a:t>
            </a:r>
            <a:r>
              <a:rPr lang="ru-RU" sz="2800" dirty="0" smtClean="0"/>
              <a:t>агрегация</a:t>
            </a:r>
            <a:endParaRPr lang="ru-RU" sz="2800" dirty="0"/>
          </a:p>
          <a:p>
            <a:r>
              <a:rPr lang="ru-RU" sz="2800" dirty="0"/>
              <a:t>      </a:t>
            </a:r>
            <a:r>
              <a:rPr lang="en-US" sz="2800" dirty="0"/>
              <a:t>Engine      </a:t>
            </a:r>
            <a:r>
              <a:rPr lang="en-US" sz="2800" dirty="0" err="1"/>
              <a:t>myEngine</a:t>
            </a:r>
            <a:r>
              <a:rPr lang="en-US" sz="2800" dirty="0"/>
              <a:t>;     </a:t>
            </a:r>
            <a:r>
              <a:rPr lang="en-US" sz="2800" dirty="0" smtClean="0"/>
              <a:t>//  </a:t>
            </a:r>
            <a:r>
              <a:rPr lang="ru-RU" sz="2800" dirty="0" smtClean="0"/>
              <a:t>композиция</a:t>
            </a:r>
            <a:endParaRPr lang="ru-RU" sz="2800" dirty="0"/>
          </a:p>
          <a:p>
            <a:r>
              <a:rPr lang="ru-RU" sz="2800" dirty="0"/>
              <a:t>…</a:t>
            </a:r>
            <a:endParaRPr lang="en-US" sz="2800" dirty="0"/>
          </a:p>
          <a:p>
            <a:r>
              <a:rPr lang="en-US" sz="2800" dirty="0" smtClean="0"/>
              <a:t>};</a:t>
            </a:r>
            <a:endParaRPr lang="ru-RU" sz="2800" dirty="0" smtClean="0"/>
          </a:p>
          <a:p>
            <a:r>
              <a:rPr lang="ru-RU" sz="2800" dirty="0" smtClean="0"/>
              <a:t>Удаляем объект класса </a:t>
            </a:r>
            <a:r>
              <a:rPr lang="en-US" sz="2800" dirty="0" smtClean="0"/>
              <a:t>Car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ru-RU" sz="2800" dirty="0" smtClean="0">
                <a:sym typeface="Wingdings" pitchFamily="2" charset="2"/>
              </a:rPr>
              <a:t>удаляется </a:t>
            </a:r>
            <a:r>
              <a:rPr lang="en-US" sz="2800" dirty="0" err="1" smtClean="0">
                <a:sym typeface="Wingdings" pitchFamily="2" charset="2"/>
              </a:rPr>
              <a:t>myEngine</a:t>
            </a:r>
            <a:endParaRPr lang="en-US" sz="2800" dirty="0" smtClean="0">
              <a:sym typeface="Wingdings" pitchFamily="2" charset="2"/>
            </a:endParaRPr>
          </a:p>
          <a:p>
            <a:r>
              <a:rPr lang="ru-RU" sz="2800" dirty="0" smtClean="0">
                <a:sym typeface="Wingdings" pitchFamily="2" charset="2"/>
              </a:rPr>
              <a:t>                                              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ru-RU" sz="2800" dirty="0" smtClean="0">
                <a:sym typeface="Wingdings" pitchFamily="2" charset="2"/>
              </a:rPr>
              <a:t> остается </a:t>
            </a:r>
            <a:r>
              <a:rPr lang="en-US" sz="2800" dirty="0" err="1" smtClean="0">
                <a:sym typeface="Wingdings" pitchFamily="2" charset="2"/>
              </a:rPr>
              <a:t>myColor</a:t>
            </a:r>
            <a:endParaRPr lang="en-US" sz="2800" dirty="0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7792" y="4214818"/>
            <a:ext cx="9371791" cy="203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Переходим к проблемам проектирования и принципам  реализации</a:t>
            </a:r>
          </a:p>
        </p:txBody>
      </p:sp>
      <p:sp>
        <p:nvSpPr>
          <p:cNvPr id="3277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454290"/>
            <a:ext cx="8786813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/>
              <a:t>Как спроектировать объекты, чтобы изменения в объекте не затрагивали других? </a:t>
            </a:r>
          </a:p>
          <a:p>
            <a:endParaRPr lang="ru-RU" sz="3200" dirty="0"/>
          </a:p>
          <a:p>
            <a:r>
              <a:rPr lang="ru-RU" sz="3200" dirty="0"/>
              <a:t>Как избежать ситуации,  когда при изменении кода объекта придется вносить изменения в множество других объектов системы?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358187" cy="13573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Низкая связность 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(Low Coupling)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143000"/>
            <a:ext cx="8715375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ru-RU" sz="2800"/>
              <a:t>Если объекты в приложении сильно связанны,  то любое изменение приводит к изменениям во всех связанных объектах. А это неудобно и порождает баги. Вот поэтому  необходимо, чтобы код был слабо связан и зависел от абстракций.</a:t>
            </a:r>
          </a:p>
          <a:p>
            <a:pPr indent="457200">
              <a:spcAft>
                <a:spcPts val="600"/>
              </a:spcAft>
            </a:pPr>
            <a:endParaRPr lang="ru-RU" sz="2800"/>
          </a:p>
          <a:p>
            <a:pPr indent="457200">
              <a:spcAft>
                <a:spcPts val="600"/>
              </a:spcAft>
            </a:pPr>
            <a:r>
              <a:rPr lang="ru-RU" sz="2800"/>
              <a:t>Например,  если наш класс </a:t>
            </a:r>
            <a:r>
              <a:rPr lang="en-US" sz="2800"/>
              <a:t>Xclass</a:t>
            </a:r>
            <a:r>
              <a:rPr lang="ru-RU" sz="2800"/>
              <a:t>  реализует интерфейс </a:t>
            </a:r>
            <a:r>
              <a:rPr lang="en-US" sz="2800"/>
              <a:t> IXclass </a:t>
            </a:r>
            <a:r>
              <a:rPr lang="ru-RU" sz="2800"/>
              <a:t>и другие объекты зависят именно от </a:t>
            </a:r>
            <a:r>
              <a:rPr lang="en-US" sz="2800"/>
              <a:t>IXclass</a:t>
            </a:r>
            <a:r>
              <a:rPr lang="ru-RU" sz="2800"/>
              <a:t>, т.е. от абстракции, то когда мы захотим внести изменения,  касающиеся  </a:t>
            </a:r>
            <a:r>
              <a:rPr lang="en-US" sz="2800"/>
              <a:t>Xclass</a:t>
            </a:r>
            <a:r>
              <a:rPr lang="ru-RU" sz="2800"/>
              <a:t> – нам нужно будет всего лишь подменить реализацию.</a:t>
            </a:r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358187" cy="13573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Низкая связность 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(Low Coupling)</a:t>
            </a: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71438" y="1143000"/>
            <a:ext cx="8929687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/>
          </a:p>
          <a:p>
            <a:r>
              <a:rPr lang="ru-RU" sz="3200"/>
              <a:t>  Вывод</a:t>
            </a:r>
            <a:r>
              <a:rPr lang="en-US" sz="3200"/>
              <a:t>:</a:t>
            </a:r>
            <a:endParaRPr lang="ru-RU" sz="3200"/>
          </a:p>
          <a:p>
            <a:endParaRPr lang="ru-RU" sz="3200"/>
          </a:p>
          <a:p>
            <a:r>
              <a:rPr lang="ru-RU" sz="3200"/>
              <a:t>Программируйте на основе абстракций (интерфейс, абстрактный </a:t>
            </a:r>
            <a:r>
              <a:rPr lang="ru-RU" sz="3200" b="1"/>
              <a:t>класс и т.п.),  а не реализаций</a:t>
            </a:r>
            <a:r>
              <a:rPr lang="ru-RU" sz="3200"/>
              <a:t>.</a:t>
            </a:r>
            <a:endParaRPr lang="en-US" sz="3200" b="1"/>
          </a:p>
        </p:txBody>
      </p:sp>
      <p:sp>
        <p:nvSpPr>
          <p:cNvPr id="348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Тоже известная штука.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или Слабая связанность. Если объекты в приложении сильно связанны то любой изменение приводит к изменениям во всех связанных объектах. А это неудобно и порождает баги. Вот по-этому везде пишут что необходимо чтобы код был слабо связан и зависел от абстракций.</a:t>
            </a:r>
            <a:endParaRPr lang="en-US" sz="900"/>
          </a:p>
          <a:p>
            <a:pPr eaLnBrk="0" hangingPunct="0"/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Например если наш класс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реализует интерфейс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и другие объекты зависят именно от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, т.е. от абстракции, то когда мы захотим внести изменения касательно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Sale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нам нужно будет всего лишь подменить реализацию.</a:t>
            </a:r>
            <a:endParaRPr lang="en-US" sz="900"/>
          </a:p>
          <a:p>
            <a:pPr eaLnBrk="0" hangingPunct="0"/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Low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Coupling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встречается и в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SOLID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принципах в виде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–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Dependency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Injection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 Сейчас можно часто услышать такой принцип. Но суть остается прежней: 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“</a:t>
            </a:r>
            <a:r>
              <a:rPr lang="ru-RU" sz="600" b="1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Программируйте на основе абстракций (интерфейс, абстрактный класс и т.п.), а не реализаций</a:t>
            </a:r>
            <a:r>
              <a:rPr lang="ru-RU" sz="600">
                <a:solidFill>
                  <a:srgbClr val="2E2E2E"/>
                </a:solidFill>
                <a:cs typeface="Times New Roman" pitchFamily="18" charset="0"/>
              </a:rPr>
              <a:t>”</a:t>
            </a:r>
            <a:r>
              <a:rPr lang="ru-RU" sz="600">
                <a:solidFill>
                  <a:srgbClr val="2E2E2E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8001000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Высокое зацепление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High Cohesion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</p:txBody>
      </p:sp>
      <p:sp>
        <p:nvSpPr>
          <p:cNvPr id="3584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571500" y="1965325"/>
            <a:ext cx="78581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High Cohesion</a:t>
            </a:r>
            <a:r>
              <a:rPr lang="en-US" sz="3200" b="1"/>
              <a:t> </a:t>
            </a:r>
            <a:r>
              <a:rPr lang="ru-RU" sz="3200"/>
              <a:t>или высокое зацепление относится к слабой связанности,</a:t>
            </a:r>
            <a:r>
              <a:rPr lang="en-US" sz="3200"/>
              <a:t> </a:t>
            </a:r>
            <a:r>
              <a:rPr lang="ru-RU" sz="3200"/>
              <a:t> они идут в паре и одно всегда приводит к другому. </a:t>
            </a:r>
          </a:p>
          <a:p>
            <a:endParaRPr lang="ru-RU" sz="3200"/>
          </a:p>
          <a:p>
            <a:r>
              <a:rPr lang="ru-RU" sz="3200"/>
              <a:t>Класс должен иметь</a:t>
            </a:r>
            <a:r>
              <a:rPr lang="en-US" sz="3200"/>
              <a:t> </a:t>
            </a:r>
            <a:r>
              <a:rPr lang="ru-RU" sz="3200"/>
              <a:t>какую-то одну ответственность (</a:t>
            </a:r>
            <a:r>
              <a:rPr lang="en-US" sz="3200"/>
              <a:t>Single responsibility principle</a:t>
            </a:r>
            <a:r>
              <a:rPr lang="ru-RU" sz="3200"/>
              <a:t>), </a:t>
            </a:r>
            <a:endParaRPr 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43063" y="357188"/>
            <a:ext cx="7500937" cy="78581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Высокое зацепление -пример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733425"/>
            <a:ext cx="88582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solidFill>
                  <a:srgbClr val="FFFFFF"/>
                </a:solidFill>
              </a:rPr>
              <a:t>ХОРОШО</a:t>
            </a:r>
            <a:r>
              <a:rPr lang="en-US" sz="2800">
                <a:solidFill>
                  <a:srgbClr val="FFFFFF"/>
                </a:solidFill>
              </a:rPr>
              <a:t>:</a:t>
            </a:r>
            <a:endParaRPr lang="ru-RU" sz="2800">
              <a:solidFill>
                <a:srgbClr val="FFFFFF"/>
              </a:solidFill>
            </a:endParaRPr>
          </a:p>
          <a:p>
            <a:r>
              <a:rPr lang="ru-RU" sz="2800">
                <a:solidFill>
                  <a:srgbClr val="FFFFFF"/>
                </a:solidFill>
              </a:rPr>
              <a:t>Класс </a:t>
            </a:r>
            <a:r>
              <a:rPr lang="en-US" sz="2800">
                <a:solidFill>
                  <a:srgbClr val="FFFFFF"/>
                </a:solidFill>
              </a:rPr>
              <a:t>Sale</a:t>
            </a:r>
            <a:r>
              <a:rPr lang="ru-RU" sz="2800">
                <a:solidFill>
                  <a:srgbClr val="FFFFFF"/>
                </a:solidFill>
              </a:rPr>
              <a:t> (продажа) </a:t>
            </a:r>
            <a:r>
              <a:rPr lang="en-US" sz="2800">
                <a:solidFill>
                  <a:srgbClr val="FFFFFF"/>
                </a:solidFill>
              </a:rPr>
              <a:t> -  </a:t>
            </a:r>
            <a:r>
              <a:rPr lang="ru-RU" sz="2800">
                <a:solidFill>
                  <a:srgbClr val="FFFFFF"/>
                </a:solidFill>
              </a:rPr>
              <a:t> все ответственности, которые касаются продаж (вычисление общей суммы , формирование чека   и т.п.)</a:t>
            </a:r>
          </a:p>
          <a:p>
            <a:r>
              <a:rPr lang="ru-RU" sz="2800">
                <a:solidFill>
                  <a:srgbClr val="FFFFFF"/>
                </a:solidFill>
              </a:rPr>
              <a:t>Класс </a:t>
            </a:r>
            <a:r>
              <a:rPr lang="en-US" sz="2800">
                <a:solidFill>
                  <a:srgbClr val="FFFFFF"/>
                </a:solidFill>
              </a:rPr>
              <a:t>Payment</a:t>
            </a:r>
            <a:r>
              <a:rPr lang="ru-RU" sz="2800">
                <a:solidFill>
                  <a:srgbClr val="FFFFFF"/>
                </a:solidFill>
              </a:rPr>
              <a:t> (платеж). – все ответственности, которые касаются оплаты</a:t>
            </a:r>
          </a:p>
          <a:p>
            <a:r>
              <a:rPr lang="ru-RU" sz="2800">
                <a:solidFill>
                  <a:srgbClr val="FFFFFF"/>
                </a:solidFill>
              </a:rPr>
              <a:t>ПЛОХО</a:t>
            </a:r>
            <a:r>
              <a:rPr lang="en-US" sz="2800">
                <a:solidFill>
                  <a:srgbClr val="FFFFFF"/>
                </a:solidFill>
              </a:rPr>
              <a:t>:</a:t>
            </a:r>
            <a:endParaRPr lang="ru-RU" sz="2800">
              <a:solidFill>
                <a:srgbClr val="FFFFFF"/>
              </a:solidFill>
            </a:endParaRPr>
          </a:p>
          <a:p>
            <a:r>
              <a:rPr lang="ru-RU" sz="2800">
                <a:solidFill>
                  <a:srgbClr val="FFFFFF"/>
                </a:solidFill>
              </a:rPr>
              <a:t>Класс </a:t>
            </a:r>
            <a:r>
              <a:rPr lang="en-US" sz="2800">
                <a:solidFill>
                  <a:srgbClr val="FFFFFF"/>
                </a:solidFill>
              </a:rPr>
              <a:t>SaleAndPayment</a:t>
            </a:r>
            <a:r>
              <a:rPr lang="ru-RU" sz="2800">
                <a:solidFill>
                  <a:srgbClr val="FFFFFF"/>
                </a:solidFill>
              </a:rPr>
              <a:t> -   одни члены класса, которые касаются </a:t>
            </a:r>
            <a:r>
              <a:rPr lang="en-US" sz="2800">
                <a:solidFill>
                  <a:srgbClr val="FFFFFF"/>
                </a:solidFill>
              </a:rPr>
              <a:t>Sale</a:t>
            </a:r>
            <a:r>
              <a:rPr lang="ru-RU" sz="2800">
                <a:solidFill>
                  <a:srgbClr val="FFFFFF"/>
                </a:solidFill>
              </a:rPr>
              <a:t>, будут между собой достаточно тесно связанны, и также члены класса, которые оперируют с </a:t>
            </a:r>
            <a:r>
              <a:rPr lang="en-US" sz="2800">
                <a:solidFill>
                  <a:srgbClr val="FFFFFF"/>
                </a:solidFill>
              </a:rPr>
              <a:t>Payment</a:t>
            </a:r>
            <a:r>
              <a:rPr lang="ru-RU" sz="2800">
                <a:solidFill>
                  <a:srgbClr val="FFFFFF"/>
                </a:solidFill>
              </a:rPr>
              <a:t>, между собой  тесно связаны Но в целом сцепленность класса </a:t>
            </a:r>
            <a:r>
              <a:rPr lang="en-US" sz="2800">
                <a:solidFill>
                  <a:srgbClr val="FFFFFF"/>
                </a:solidFill>
              </a:rPr>
              <a:t>SaleAndPayment</a:t>
            </a:r>
            <a:r>
              <a:rPr lang="ru-RU" sz="2800">
                <a:solidFill>
                  <a:srgbClr val="FFFFFF"/>
                </a:solidFill>
              </a:rPr>
              <a:t> будет низкой, так как  мы имеем дело с двумя обособленными частями в одном целом</a:t>
            </a:r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358187" cy="25003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Высокое зацепление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High Cohesion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вывод</a:t>
            </a:r>
          </a:p>
        </p:txBody>
      </p:sp>
      <p:sp>
        <p:nvSpPr>
          <p:cNvPr id="378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357188" y="2232025"/>
            <a:ext cx="8358187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  <a:p>
            <a:r>
              <a:rPr lang="ru-RU" sz="3200"/>
              <a:t>Программируйте так, чтобы один класс имел единственную зону ответственности, и, следовательно, был сильно сцеплен внутри. 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Устойчивый к изменениям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Protected Variations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643063"/>
            <a:ext cx="8786813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/>
          </a:p>
          <a:p>
            <a:r>
              <a:rPr lang="ru-RU" sz="3200"/>
              <a:t>Суть данного  принципа </a:t>
            </a:r>
            <a:r>
              <a:rPr lang="en-US" sz="3200"/>
              <a:t>:  </a:t>
            </a:r>
            <a:r>
              <a:rPr lang="ru-RU" sz="3200"/>
              <a:t> определить “точки изменений” и зафиксировать их в абстракции (интерфейсе). </a:t>
            </a:r>
            <a:endParaRPr lang="en-US" sz="3200"/>
          </a:p>
          <a:p>
            <a:endParaRPr lang="en-US" sz="3200"/>
          </a:p>
          <a:p>
            <a:r>
              <a:rPr lang="ru-RU" sz="3200"/>
              <a:t>Необходимо определить места в системе, где поведение может изменится и выделить абстракцию, на основе которой  будет происходить дальнейшее программирование с использованием этого объекта.</a:t>
            </a:r>
            <a:endParaRPr lang="ru-RU" sz="3200" b="1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Устойчивый к изменениям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Protected Variations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вывод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532063"/>
            <a:ext cx="8786813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Необходимо обеспечить устойчивость интерфейса. </a:t>
            </a:r>
          </a:p>
          <a:p>
            <a:endParaRPr lang="ru-RU" sz="3200"/>
          </a:p>
          <a:p>
            <a:r>
              <a:rPr lang="ru-RU" sz="3200"/>
              <a:t>Если будет много изменений, связанных с объектом, он считается не устойчивым,  тогда  его нужно выносить  в абстракцию, от которой он  будет зависеть.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285875"/>
            <a:ext cx="8215313" cy="342900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Лабораторные  работы</a:t>
            </a: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7868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Что такое паттерны проектирования?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2071678"/>
            <a:ext cx="87868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/>
              <a:t>Простое определение:</a:t>
            </a:r>
          </a:p>
          <a:p>
            <a:endParaRPr lang="ru-RU" sz="3200" dirty="0" smtClean="0"/>
          </a:p>
          <a:p>
            <a:r>
              <a:rPr lang="ru-RU" sz="3200" dirty="0" smtClean="0"/>
              <a:t>«Любой паттерн описывает задачу, которая снова и снова возникает в нашей работе, а также принцип ее решения, причем таким образом, что это решение можно потом использовать миллион раз, ничего не изобретая заново»</a:t>
            </a:r>
          </a:p>
          <a:p>
            <a:r>
              <a:rPr lang="ru-RU" sz="3200" dirty="0" smtClean="0"/>
              <a:t> (Кристофер Александр)</a:t>
            </a:r>
          </a:p>
          <a:p>
            <a:r>
              <a:rPr lang="ru-RU" sz="3200" dirty="0" smtClean="0"/>
              <a:t>2`5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357188"/>
            <a:ext cx="7500938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Шаблоны проектирования</a:t>
            </a:r>
            <a:r>
              <a:rPr lang="en-US" dirty="0" smtClean="0"/>
              <a:t>.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4475"/>
            <a:ext cx="9144000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Базовые шаблоны</a:t>
            </a:r>
          </a:p>
        </p:txBody>
      </p:sp>
      <p:sp>
        <p:nvSpPr>
          <p:cNvPr id="4198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en-US" sz="3200"/>
              <a:t>Delegation</a:t>
            </a:r>
            <a:r>
              <a:rPr lang="ru-RU" sz="3200"/>
              <a:t>  и  </a:t>
            </a:r>
            <a:r>
              <a:rPr lang="en-US" sz="3200"/>
              <a:t>Delegation Event Model</a:t>
            </a:r>
            <a:endParaRPr lang="ru-RU" sz="3200"/>
          </a:p>
          <a:p>
            <a:endParaRPr lang="en-US" sz="3200"/>
          </a:p>
          <a:p>
            <a:r>
              <a:rPr lang="en-US" sz="3200"/>
              <a:t>Interface</a:t>
            </a:r>
            <a:r>
              <a:rPr lang="ru-RU" sz="3200"/>
              <a:t> и </a:t>
            </a:r>
            <a:r>
              <a:rPr lang="en-US" sz="3200"/>
              <a:t>Abstract Superclass</a:t>
            </a:r>
            <a:endParaRPr lang="ru-RU" sz="3200"/>
          </a:p>
          <a:p>
            <a:endParaRPr lang="en-US" sz="3200"/>
          </a:p>
          <a:p>
            <a:r>
              <a:rPr lang="en-US" sz="3200"/>
              <a:t>Proxy </a:t>
            </a:r>
            <a:r>
              <a:rPr lang="ru-RU" sz="3200"/>
              <a:t> или </a:t>
            </a:r>
            <a:r>
              <a:rPr lang="en-US" sz="3200"/>
              <a:t>Surrogate</a:t>
            </a:r>
            <a:endParaRPr lang="ru-RU"/>
          </a:p>
          <a:p>
            <a:endParaRPr lang="en-US" b="1"/>
          </a:p>
          <a:p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358188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301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785813"/>
            <a:ext cx="878681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/>
              <a:t>      Задача</a:t>
            </a:r>
            <a:r>
              <a:rPr lang="en-US" sz="2800"/>
              <a:t>:</a:t>
            </a:r>
          </a:p>
          <a:p>
            <a:pPr>
              <a:spcAft>
                <a:spcPts val="600"/>
              </a:spcAft>
            </a:pPr>
            <a:r>
              <a:rPr lang="ru-RU" sz="2800"/>
              <a:t>Построить  игру, в которой  есть автомобили. Автомобили умеют передвигаться по земле на колесах.</a:t>
            </a:r>
          </a:p>
          <a:p>
            <a:pPr>
              <a:spcAft>
                <a:spcPts val="600"/>
              </a:spcAft>
            </a:pPr>
            <a:r>
              <a:rPr lang="ru-RU" sz="2800"/>
              <a:t>      </a:t>
            </a:r>
            <a:r>
              <a:rPr lang="ru-RU" sz="2800">
                <a:solidFill>
                  <a:srgbClr val="FFFF00"/>
                </a:solidFill>
              </a:rPr>
              <a:t>Расширение</a:t>
            </a:r>
            <a:r>
              <a:rPr lang="en-US" sz="2800">
                <a:solidFill>
                  <a:srgbClr val="FFFF00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ru-RU" sz="2800"/>
              <a:t>Добавили самолеты, которые умеют летать и передвигаться по земле на колесах.</a:t>
            </a:r>
          </a:p>
          <a:p>
            <a:pPr>
              <a:spcAft>
                <a:spcPts val="600"/>
              </a:spcAft>
            </a:pPr>
            <a:r>
              <a:rPr lang="ru-RU" sz="2800"/>
              <a:t>     </a:t>
            </a:r>
            <a:r>
              <a:rPr lang="ru-RU" sz="2800">
                <a:solidFill>
                  <a:srgbClr val="FFFF00"/>
                </a:solidFill>
              </a:rPr>
              <a:t>Расширение</a:t>
            </a:r>
            <a:r>
              <a:rPr lang="en-US" sz="2800">
                <a:solidFill>
                  <a:srgbClr val="FFFF00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ru-RU" sz="2800"/>
              <a:t>Добавим роботов, которые умеют передвигаться по земле по-разному (некоторые на колесах, некоторые на ногах). Роботы летать не умеют, но некоторые из них умеют прыгать</a:t>
            </a:r>
          </a:p>
          <a:p>
            <a:pPr>
              <a:spcAft>
                <a:spcPts val="600"/>
              </a:spcAft>
            </a:pPr>
            <a:r>
              <a:rPr lang="ru-RU" sz="2800"/>
              <a:t>     </a:t>
            </a:r>
            <a:r>
              <a:rPr lang="ru-RU" sz="2800">
                <a:solidFill>
                  <a:srgbClr val="FFFF00"/>
                </a:solidFill>
              </a:rPr>
              <a:t>Расширение</a:t>
            </a:r>
            <a:r>
              <a:rPr lang="en-US" sz="2800">
                <a:solidFill>
                  <a:srgbClr val="FFFF00"/>
                </a:solidFill>
              </a:rPr>
              <a:t>:</a:t>
            </a:r>
            <a:r>
              <a:rPr lang="ru-RU" sz="2800"/>
              <a:t>  …</a:t>
            </a: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403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Наследование как основной принцип создания устройств приводит к огромному количеству разнотипных вариантов.</a:t>
            </a:r>
          </a:p>
          <a:p>
            <a:endParaRPr lang="ru-RU" sz="3200" b="1"/>
          </a:p>
          <a:p>
            <a:r>
              <a:rPr lang="ru-RU" sz="3200" b="1" i="1">
                <a:solidFill>
                  <a:srgbClr val="FFFF00"/>
                </a:solidFill>
              </a:rPr>
              <a:t>Выход – делегировать выполнение другому классу.</a:t>
            </a:r>
            <a:endParaRPr lang="en-US" sz="3200" b="1" i="1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«задача о машинках»</a:t>
            </a:r>
          </a:p>
        </p:txBody>
      </p:sp>
      <p:sp>
        <p:nvSpPr>
          <p:cNvPr id="4505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857375"/>
            <a:ext cx="8858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</a:t>
            </a:r>
            <a:endParaRPr lang="en-US" sz="2800" b="1" i="1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00375"/>
            <a:ext cx="907256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429625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608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// интерфейсы действий</a:t>
            </a:r>
          </a:p>
          <a:p>
            <a:r>
              <a:rPr lang="ru-RU" sz="2000"/>
              <a:t>#</a:t>
            </a:r>
            <a:r>
              <a:rPr lang="en-US" sz="2000"/>
              <a:t>ifndef __ACTIONS</a:t>
            </a:r>
          </a:p>
          <a:p>
            <a:r>
              <a:rPr lang="en-US" sz="2000"/>
              <a:t>#define __ACTIONS</a:t>
            </a:r>
          </a:p>
          <a:p>
            <a:r>
              <a:rPr lang="en-US" sz="2000"/>
              <a:t>class IFlyAction{</a:t>
            </a:r>
          </a:p>
          <a:p>
            <a:r>
              <a:rPr lang="en-US" sz="2000"/>
              <a:t>public:</a:t>
            </a:r>
          </a:p>
          <a:p>
            <a:r>
              <a:rPr lang="en-US" sz="2000"/>
              <a:t>	virtual </a:t>
            </a:r>
            <a:r>
              <a:rPr lang="ru-RU" sz="2000"/>
              <a:t> </a:t>
            </a:r>
            <a:r>
              <a:rPr lang="en-US" sz="2000"/>
              <a:t>void </a:t>
            </a:r>
            <a:r>
              <a:rPr lang="ru-RU" sz="2000"/>
              <a:t>  </a:t>
            </a:r>
            <a:r>
              <a:rPr lang="en-US" sz="2000"/>
              <a:t>fly()</a:t>
            </a:r>
            <a:r>
              <a:rPr lang="ru-RU" sz="2000"/>
              <a:t> =0; // интерфейс не имеет реализации</a:t>
            </a:r>
            <a:endParaRPr lang="en-US" sz="2000"/>
          </a:p>
          <a:p>
            <a:r>
              <a:rPr lang="en-US" sz="2000"/>
              <a:t>};</a:t>
            </a:r>
          </a:p>
          <a:p>
            <a:endParaRPr lang="en-US" sz="2000"/>
          </a:p>
          <a:p>
            <a:r>
              <a:rPr lang="en-US" sz="2000"/>
              <a:t>class IJumpAction{</a:t>
            </a:r>
          </a:p>
          <a:p>
            <a:r>
              <a:rPr lang="en-US" sz="2000"/>
              <a:t>public:</a:t>
            </a:r>
          </a:p>
          <a:p>
            <a:r>
              <a:rPr lang="en-US" sz="2000"/>
              <a:t>	virtual </a:t>
            </a:r>
            <a:r>
              <a:rPr lang="ru-RU" sz="2000"/>
              <a:t> </a:t>
            </a:r>
            <a:r>
              <a:rPr lang="en-US" sz="2000"/>
              <a:t>void </a:t>
            </a:r>
            <a:r>
              <a:rPr lang="ru-RU" sz="2000"/>
              <a:t>  </a:t>
            </a:r>
            <a:r>
              <a:rPr lang="en-US" sz="2000"/>
              <a:t>jump()</a:t>
            </a:r>
            <a:r>
              <a:rPr lang="ru-RU" sz="2000"/>
              <a:t> =0; // интерфейс не имеет реализации</a:t>
            </a:r>
            <a:endParaRPr lang="en-US" sz="2000"/>
          </a:p>
          <a:p>
            <a:r>
              <a:rPr lang="en-US" sz="2000"/>
              <a:t>};</a:t>
            </a:r>
          </a:p>
          <a:p>
            <a:endParaRPr lang="en-US" sz="2000"/>
          </a:p>
          <a:p>
            <a:r>
              <a:rPr lang="en-US" sz="2000"/>
              <a:t>class IDriveAction{</a:t>
            </a:r>
          </a:p>
          <a:p>
            <a:r>
              <a:rPr lang="en-US" sz="2000"/>
              <a:t>public:</a:t>
            </a:r>
          </a:p>
          <a:p>
            <a:r>
              <a:rPr lang="en-US" sz="2000"/>
              <a:t>	virtual </a:t>
            </a:r>
            <a:r>
              <a:rPr lang="ru-RU" sz="2000"/>
              <a:t>  </a:t>
            </a:r>
            <a:r>
              <a:rPr lang="en-US" sz="2000"/>
              <a:t>void </a:t>
            </a:r>
            <a:r>
              <a:rPr lang="ru-RU" sz="2000"/>
              <a:t>  </a:t>
            </a:r>
            <a:r>
              <a:rPr lang="en-US" sz="2000"/>
              <a:t>drive()</a:t>
            </a:r>
            <a:r>
              <a:rPr lang="ru-RU" sz="2000"/>
              <a:t> =0; // интерфейс не имеет реализации</a:t>
            </a:r>
            <a:endParaRPr lang="en-US" sz="2000"/>
          </a:p>
          <a:p>
            <a:r>
              <a:rPr lang="en-US" sz="2000"/>
              <a:t>};</a:t>
            </a:r>
          </a:p>
          <a:p>
            <a:r>
              <a:rPr lang="en-US" sz="2000"/>
              <a:t>#endif</a:t>
            </a:r>
            <a:endParaRPr lang="en-US" sz="20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710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0" y="1071563"/>
            <a:ext cx="885825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// классы делегатов</a:t>
            </a:r>
          </a:p>
          <a:p>
            <a:r>
              <a:rPr lang="en-US" sz="2800"/>
              <a:t>#ifndef __BEHAVIOUR</a:t>
            </a:r>
          </a:p>
          <a:p>
            <a:r>
              <a:rPr lang="en-US" sz="2800"/>
              <a:t>#define __BEHAVIOUR</a:t>
            </a:r>
          </a:p>
          <a:p>
            <a:r>
              <a:rPr lang="en-US" sz="2800"/>
              <a:t>#include &lt;stdio.h&gt;</a:t>
            </a:r>
          </a:p>
          <a:p>
            <a:r>
              <a:rPr lang="en-US" sz="2800"/>
              <a:t>#include &lt;stdlib.h&gt;</a:t>
            </a:r>
          </a:p>
          <a:p>
            <a:r>
              <a:rPr lang="en-US" sz="2800"/>
              <a:t>#include "actions.h"</a:t>
            </a:r>
          </a:p>
          <a:p>
            <a:endParaRPr lang="en-US" sz="2800"/>
          </a:p>
          <a:p>
            <a:r>
              <a:rPr lang="en-US" sz="2800"/>
              <a:t>//</a:t>
            </a:r>
            <a:r>
              <a:rPr lang="ru-RU" sz="2800"/>
              <a:t>ЛЕТАЕМ</a:t>
            </a:r>
            <a:endParaRPr lang="en-US" sz="2800"/>
          </a:p>
          <a:p>
            <a:r>
              <a:rPr lang="en-US" sz="2800"/>
              <a:t>&lt;</a:t>
            </a:r>
            <a:r>
              <a:rPr lang="ru-RU" sz="2800"/>
              <a:t>Классы для  выполнения полетов</a:t>
            </a:r>
            <a:r>
              <a:rPr lang="en-US" sz="2800"/>
              <a:t>&gt;</a:t>
            </a:r>
            <a:endParaRPr lang="ru-RU" sz="2800"/>
          </a:p>
          <a:p>
            <a:r>
              <a:rPr lang="ru-RU" sz="2800"/>
              <a:t>//ПРЫГАЕМ</a:t>
            </a:r>
          </a:p>
          <a:p>
            <a:r>
              <a:rPr lang="en-US" sz="2800"/>
              <a:t>&lt;</a:t>
            </a:r>
            <a:r>
              <a:rPr lang="ru-RU" sz="2800"/>
              <a:t>классы для выполнения прыжков</a:t>
            </a:r>
            <a:r>
              <a:rPr lang="en-US" sz="2800"/>
              <a:t>&gt;</a:t>
            </a:r>
            <a:endParaRPr lang="ru-RU" sz="2800"/>
          </a:p>
          <a:p>
            <a:r>
              <a:rPr lang="ru-RU" sz="2800"/>
              <a:t>…</a:t>
            </a:r>
          </a:p>
          <a:p>
            <a:r>
              <a:rPr lang="en-US" sz="2800"/>
              <a:t>#endif</a:t>
            </a:r>
            <a:endParaRPr lang="ru-RU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00188" y="0"/>
            <a:ext cx="7500937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813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857250"/>
            <a:ext cx="885825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//</a:t>
            </a:r>
            <a:r>
              <a:rPr lang="en-US"/>
              <a:t>//</a:t>
            </a:r>
            <a:r>
              <a:rPr lang="ru-RU"/>
              <a:t>ЛЕТАЕМ</a:t>
            </a:r>
          </a:p>
          <a:p>
            <a:r>
              <a:rPr lang="en-US"/>
              <a:t>class  FlyWithWings : public IFlyAction {  </a:t>
            </a:r>
          </a:p>
          <a:p>
            <a:r>
              <a:rPr lang="en-US"/>
              <a:t>// </a:t>
            </a:r>
            <a:r>
              <a:rPr lang="ru-RU"/>
              <a:t>класс поведения для устройств, которые умеют летать</a:t>
            </a:r>
          </a:p>
          <a:p>
            <a:r>
              <a:rPr lang="en-US"/>
              <a:t>public:</a:t>
            </a:r>
          </a:p>
          <a:p>
            <a:r>
              <a:rPr lang="en-US"/>
              <a:t>	void fly(){</a:t>
            </a:r>
          </a:p>
          <a:p>
            <a:r>
              <a:rPr lang="en-US"/>
              <a:t>		printf ("I am flying!\n");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 FlyWithoutWings : public IFlyAction {  </a:t>
            </a:r>
          </a:p>
          <a:p>
            <a:r>
              <a:rPr lang="en-US"/>
              <a:t>// </a:t>
            </a:r>
            <a:r>
              <a:rPr lang="ru-RU"/>
              <a:t>класс поведения для устройств, которые </a:t>
            </a:r>
            <a:r>
              <a:rPr lang="en-US"/>
              <a:t>HE </a:t>
            </a:r>
            <a:r>
              <a:rPr lang="ru-RU"/>
              <a:t>умеют летать</a:t>
            </a:r>
          </a:p>
          <a:p>
            <a:r>
              <a:rPr lang="en-US"/>
              <a:t>public:</a:t>
            </a:r>
          </a:p>
          <a:p>
            <a:r>
              <a:rPr lang="en-US"/>
              <a:t>	void fly(){</a:t>
            </a:r>
          </a:p>
          <a:p>
            <a:r>
              <a:rPr lang="en-US"/>
              <a:t>		printf ("I can not fly...\n");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501062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4915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855663"/>
            <a:ext cx="885825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/// ПРЫГАЕМ</a:t>
            </a:r>
          </a:p>
          <a:p>
            <a:r>
              <a:rPr lang="en-US"/>
              <a:t>class  JumpWithLegs : public IJumpAction{ </a:t>
            </a:r>
            <a:endParaRPr lang="ru-RU"/>
          </a:p>
          <a:p>
            <a:r>
              <a:rPr lang="ru-RU"/>
              <a:t>         </a:t>
            </a:r>
            <a:r>
              <a:rPr lang="en-US"/>
              <a:t> // </a:t>
            </a:r>
            <a:r>
              <a:rPr lang="ru-RU"/>
              <a:t>класс поведения для устройств, которые умеют прыгать</a:t>
            </a:r>
          </a:p>
          <a:p>
            <a:r>
              <a:rPr lang="en-US"/>
              <a:t>public:</a:t>
            </a:r>
          </a:p>
          <a:p>
            <a:r>
              <a:rPr lang="en-US"/>
              <a:t>	void jump(){</a:t>
            </a:r>
          </a:p>
          <a:p>
            <a:r>
              <a:rPr lang="en-US"/>
              <a:t>		printf ("I am jumping!\n");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 JumpWithoutLegs : public IJumpAction{  </a:t>
            </a:r>
            <a:endParaRPr lang="ru-RU"/>
          </a:p>
          <a:p>
            <a:r>
              <a:rPr lang="ru-RU"/>
              <a:t>       </a:t>
            </a:r>
            <a:r>
              <a:rPr lang="en-US"/>
              <a:t>// </a:t>
            </a:r>
            <a:r>
              <a:rPr lang="ru-RU"/>
              <a:t>класс поведения для устройств, которые </a:t>
            </a:r>
            <a:r>
              <a:rPr lang="en-US"/>
              <a:t>HE </a:t>
            </a:r>
            <a:r>
              <a:rPr lang="ru-RU"/>
              <a:t>умеют прыгать</a:t>
            </a:r>
          </a:p>
          <a:p>
            <a:r>
              <a:rPr lang="en-US"/>
              <a:t>public:</a:t>
            </a:r>
          </a:p>
          <a:p>
            <a:r>
              <a:rPr lang="en-US"/>
              <a:t>	void jump(){</a:t>
            </a:r>
          </a:p>
          <a:p>
            <a:r>
              <a:rPr lang="en-US"/>
              <a:t>		printf ("I can not jump...\n");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571500"/>
            <a:ext cx="8286750" cy="5429250"/>
          </a:xfrm>
        </p:spPr>
        <p:txBody>
          <a:bodyPr/>
          <a:lstStyle/>
          <a:p>
            <a:pPr marL="457200" algn="l"/>
            <a:r>
              <a:rPr lang="ru-RU" sz="2600" dirty="0" smtClean="0"/>
              <a:t>1   </a:t>
            </a:r>
            <a:r>
              <a:rPr lang="en-US" sz="2600" dirty="0" smtClean="0"/>
              <a:t>Code review</a:t>
            </a:r>
            <a:r>
              <a:rPr lang="ru-RU" sz="2600" dirty="0" smtClean="0"/>
              <a:t> -2 часа</a:t>
            </a:r>
            <a:br>
              <a:rPr lang="ru-RU" sz="2600" dirty="0" smtClean="0"/>
            </a:br>
            <a:r>
              <a:rPr lang="en-US" sz="2600" dirty="0" smtClean="0"/>
              <a:t>2</a:t>
            </a:r>
            <a:r>
              <a:rPr lang="ru-RU" sz="2600" dirty="0" smtClean="0"/>
              <a:t>  Проект системы - первая итерация   </a:t>
            </a:r>
            <a:r>
              <a:rPr lang="en-US" sz="2600" dirty="0" smtClean="0"/>
              <a:t> </a:t>
            </a:r>
            <a:r>
              <a:rPr lang="ru-RU" sz="2600" dirty="0" smtClean="0"/>
              <a:t>- 4 часа</a:t>
            </a:r>
            <a:br>
              <a:rPr lang="ru-RU" sz="2600" dirty="0" smtClean="0"/>
            </a:br>
            <a:r>
              <a:rPr lang="ru-RU" sz="2600" dirty="0" smtClean="0"/>
              <a:t>3 Делегирование и </a:t>
            </a:r>
            <a:r>
              <a:rPr lang="en-US" sz="2600" dirty="0" smtClean="0"/>
              <a:t>proxy</a:t>
            </a:r>
            <a:r>
              <a:rPr lang="ru-RU" sz="2600" dirty="0" smtClean="0"/>
              <a:t>  - 2 часа</a:t>
            </a:r>
            <a:br>
              <a:rPr lang="ru-RU" sz="2600" dirty="0" smtClean="0"/>
            </a:br>
            <a:r>
              <a:rPr lang="ru-RU" sz="2600" dirty="0" smtClean="0"/>
              <a:t>4 </a:t>
            </a:r>
            <a:r>
              <a:rPr lang="en-US" sz="2600" dirty="0" smtClean="0"/>
              <a:t> </a:t>
            </a:r>
            <a:r>
              <a:rPr lang="ru-RU" sz="2600" dirty="0" smtClean="0"/>
              <a:t>Структурные  1 (</a:t>
            </a:r>
            <a:r>
              <a:rPr lang="en-US" sz="2600" dirty="0" smtClean="0"/>
              <a:t>Adapter</a:t>
            </a:r>
            <a:r>
              <a:rPr lang="ru-RU" sz="2600" dirty="0" smtClean="0"/>
              <a:t>, </a:t>
            </a:r>
            <a:r>
              <a:rPr lang="en-US" sz="2600" dirty="0" smtClean="0"/>
              <a:t>Decorator </a:t>
            </a:r>
            <a:r>
              <a:rPr lang="ru-RU" sz="2600" dirty="0" smtClean="0"/>
              <a:t>, </a:t>
            </a:r>
            <a:r>
              <a:rPr lang="en-US" sz="2600" dirty="0" smtClean="0"/>
              <a:t>Composite</a:t>
            </a:r>
            <a:r>
              <a:rPr lang="ru-RU" sz="2600" dirty="0" smtClean="0"/>
              <a:t>, </a:t>
            </a:r>
            <a:r>
              <a:rPr lang="en-US" sz="2600" dirty="0" err="1" smtClean="0"/>
              <a:t>Iterator</a:t>
            </a:r>
            <a:r>
              <a:rPr lang="en-US" sz="2600" dirty="0" smtClean="0"/>
              <a:t> </a:t>
            </a:r>
            <a:r>
              <a:rPr lang="ru-RU" sz="2600" dirty="0" smtClean="0"/>
              <a:t>) - 4 часа</a:t>
            </a:r>
            <a:br>
              <a:rPr lang="ru-RU" sz="2600" dirty="0" smtClean="0"/>
            </a:br>
            <a:r>
              <a:rPr lang="ru-RU" sz="2600" dirty="0" smtClean="0"/>
              <a:t>5  Структурные  2 (</a:t>
            </a:r>
            <a:r>
              <a:rPr lang="en-US" sz="2600" dirty="0" smtClean="0"/>
              <a:t>Bridge</a:t>
            </a:r>
            <a:r>
              <a:rPr lang="ru-RU" sz="2600" dirty="0" smtClean="0"/>
              <a:t>,</a:t>
            </a:r>
            <a:r>
              <a:rPr lang="en-US" sz="2600" dirty="0" smtClean="0"/>
              <a:t>Flyweight</a:t>
            </a:r>
            <a:r>
              <a:rPr lang="ru-RU" sz="2600" dirty="0" smtClean="0"/>
              <a:t>, </a:t>
            </a:r>
            <a:r>
              <a:rPr lang="en-US" sz="2600" dirty="0" smtClean="0"/>
              <a:t>Facade</a:t>
            </a:r>
            <a:r>
              <a:rPr lang="ru-RU" sz="2600" dirty="0" smtClean="0"/>
              <a:t>,  </a:t>
            </a:r>
            <a:r>
              <a:rPr lang="en-US" sz="2600" dirty="0" smtClean="0"/>
              <a:t>Information Expert </a:t>
            </a:r>
            <a:r>
              <a:rPr lang="ru-RU" sz="2600" dirty="0" smtClean="0"/>
              <a:t>) - 4 часа</a:t>
            </a:r>
            <a:br>
              <a:rPr lang="ru-RU" sz="2600" dirty="0" smtClean="0"/>
            </a:br>
            <a:r>
              <a:rPr lang="ru-RU" sz="2600" dirty="0" smtClean="0"/>
              <a:t>6   Порождающие  1 (</a:t>
            </a:r>
            <a:r>
              <a:rPr lang="en-US" sz="2600" dirty="0" smtClean="0"/>
              <a:t>Factory method</a:t>
            </a:r>
            <a:r>
              <a:rPr lang="ru-RU" sz="2600" dirty="0" smtClean="0"/>
              <a:t> , </a:t>
            </a:r>
            <a:r>
              <a:rPr lang="en-US" sz="2600" dirty="0" smtClean="0"/>
              <a:t>Abstract  factory</a:t>
            </a:r>
            <a:r>
              <a:rPr lang="ru-RU" sz="2600" dirty="0" smtClean="0"/>
              <a:t> , </a:t>
            </a:r>
            <a:r>
              <a:rPr lang="en-US" sz="2600" dirty="0" smtClean="0"/>
              <a:t>Singleton </a:t>
            </a:r>
            <a:r>
              <a:rPr lang="ru-RU" sz="2600" dirty="0" smtClean="0"/>
              <a:t>, </a:t>
            </a:r>
            <a:r>
              <a:rPr lang="en-US" sz="2600" dirty="0" smtClean="0"/>
              <a:t>Prototype</a:t>
            </a:r>
            <a:r>
              <a:rPr lang="ru-RU" sz="2600" dirty="0" smtClean="0"/>
              <a:t>, </a:t>
            </a:r>
            <a:r>
              <a:rPr lang="en-US" sz="2600" dirty="0" smtClean="0"/>
              <a:t>Object Pool </a:t>
            </a:r>
            <a:r>
              <a:rPr lang="ru-RU" sz="2600" dirty="0" smtClean="0"/>
              <a:t>)  - 4 часа</a:t>
            </a:r>
            <a:br>
              <a:rPr lang="ru-RU" sz="2600" dirty="0" smtClean="0"/>
            </a:br>
            <a:r>
              <a:rPr lang="ru-RU" sz="2600" dirty="0" smtClean="0"/>
              <a:t>7   Порождающие 2 (</a:t>
            </a:r>
            <a:r>
              <a:rPr lang="en-US" sz="2600" dirty="0" smtClean="0"/>
              <a:t>Builder</a:t>
            </a:r>
            <a:r>
              <a:rPr lang="ru-RU" sz="2600" dirty="0" smtClean="0"/>
              <a:t>,) – 2 часа</a:t>
            </a:r>
            <a:br>
              <a:rPr lang="ru-RU" sz="2600" dirty="0" smtClean="0"/>
            </a:br>
            <a:r>
              <a:rPr lang="ru-RU" sz="2600" dirty="0" smtClean="0"/>
              <a:t>8   Поведения 1 (</a:t>
            </a:r>
            <a:r>
              <a:rPr lang="en-US" sz="2600" dirty="0" smtClean="0"/>
              <a:t>State </a:t>
            </a:r>
            <a:r>
              <a:rPr lang="ru-RU" sz="2600" dirty="0" smtClean="0"/>
              <a:t>, </a:t>
            </a:r>
            <a:r>
              <a:rPr lang="en-US" sz="2600" dirty="0" smtClean="0"/>
              <a:t>Memento</a:t>
            </a:r>
            <a:r>
              <a:rPr lang="ru-RU" sz="2600" dirty="0" smtClean="0"/>
              <a:t> , </a:t>
            </a:r>
            <a:r>
              <a:rPr lang="en-US" sz="2600" dirty="0" smtClean="0"/>
              <a:t>Observer </a:t>
            </a:r>
            <a:r>
              <a:rPr lang="ru-RU" sz="2600" dirty="0" smtClean="0"/>
              <a:t>) – 4 часа</a:t>
            </a:r>
            <a:br>
              <a:rPr lang="ru-RU" sz="2600" dirty="0" smtClean="0"/>
            </a:br>
            <a:r>
              <a:rPr lang="ru-RU" sz="2600" dirty="0" smtClean="0"/>
              <a:t>9   Поведения 2  (</a:t>
            </a:r>
            <a:r>
              <a:rPr lang="en-US" sz="2600" dirty="0" smtClean="0"/>
              <a:t>Command</a:t>
            </a:r>
            <a:r>
              <a:rPr lang="ru-RU" sz="2600" dirty="0" smtClean="0"/>
              <a:t>, </a:t>
            </a:r>
            <a:r>
              <a:rPr lang="en-US" sz="2600" dirty="0" smtClean="0"/>
              <a:t>Indirection </a:t>
            </a:r>
            <a:r>
              <a:rPr lang="ru-RU" sz="2600" dirty="0" smtClean="0"/>
              <a:t>, </a:t>
            </a:r>
            <a:r>
              <a:rPr lang="en-US" sz="2600" dirty="0" smtClean="0"/>
              <a:t>Visitor </a:t>
            </a:r>
            <a:r>
              <a:rPr lang="ru-RU" sz="2600" dirty="0" smtClean="0"/>
              <a:t>) – 4 часа</a:t>
            </a:r>
            <a:br>
              <a:rPr lang="ru-RU" sz="2600" dirty="0" smtClean="0"/>
            </a:br>
            <a:r>
              <a:rPr lang="ru-RU" sz="2600" dirty="0" smtClean="0"/>
              <a:t>10 Итоговое занятие  - 2 часа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57313" y="0"/>
            <a:ext cx="757237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785813"/>
            <a:ext cx="885825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/// ЕЗДИМ</a:t>
            </a:r>
          </a:p>
          <a:p>
            <a:r>
              <a:rPr lang="en-US"/>
              <a:t>class  DriveWithWheels : public IDriveAction{ </a:t>
            </a:r>
            <a:endParaRPr lang="ru-RU"/>
          </a:p>
          <a:p>
            <a:r>
              <a:rPr lang="ru-RU"/>
              <a:t> </a:t>
            </a:r>
            <a:r>
              <a:rPr lang="en-US"/>
              <a:t> // </a:t>
            </a:r>
            <a:r>
              <a:rPr lang="ru-RU"/>
              <a:t>класс поведения для устройств на колесах</a:t>
            </a:r>
          </a:p>
          <a:p>
            <a:r>
              <a:rPr lang="en-US"/>
              <a:t>public:</a:t>
            </a:r>
          </a:p>
          <a:p>
            <a:r>
              <a:rPr lang="en-US"/>
              <a:t>	void drive(){</a:t>
            </a:r>
          </a:p>
          <a:p>
            <a:r>
              <a:rPr lang="en-US"/>
              <a:t>		printf ("I can drive with high velocity!\n");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 DriveWithoutWheels : public IDriveAction{ </a:t>
            </a:r>
            <a:endParaRPr lang="ru-RU"/>
          </a:p>
          <a:p>
            <a:r>
              <a:rPr lang="ru-RU"/>
              <a:t>        </a:t>
            </a:r>
            <a:r>
              <a:rPr lang="en-US"/>
              <a:t> // </a:t>
            </a:r>
            <a:r>
              <a:rPr lang="ru-RU"/>
              <a:t>класс поведения для устройств, которые </a:t>
            </a:r>
            <a:r>
              <a:rPr lang="en-US"/>
              <a:t>HE </a:t>
            </a:r>
            <a:r>
              <a:rPr lang="ru-RU"/>
              <a:t>имеют колес</a:t>
            </a:r>
          </a:p>
          <a:p>
            <a:r>
              <a:rPr lang="en-US"/>
              <a:t>public:</a:t>
            </a:r>
          </a:p>
          <a:p>
            <a:r>
              <a:rPr lang="en-US"/>
              <a:t>	void drive(){</a:t>
            </a:r>
          </a:p>
          <a:p>
            <a:r>
              <a:rPr lang="en-US"/>
              <a:t>		printf ("I can drive slowly...\n");</a:t>
            </a:r>
          </a:p>
          <a:p>
            <a:r>
              <a:rPr lang="en-US"/>
              <a:t>	}</a:t>
            </a:r>
          </a:p>
          <a:p>
            <a:r>
              <a:rPr lang="en-US"/>
              <a:t>};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14563" y="0"/>
            <a:ext cx="6786562" cy="92868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120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71438" y="571500"/>
            <a:ext cx="885825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100"/>
              <a:t>#ifndef __DEVICE</a:t>
            </a:r>
          </a:p>
          <a:p>
            <a:r>
              <a:rPr lang="en-US" sz="2100"/>
              <a:t>#define __DEVICE</a:t>
            </a:r>
          </a:p>
          <a:p>
            <a:endParaRPr lang="en-US" sz="2100"/>
          </a:p>
          <a:p>
            <a:r>
              <a:rPr lang="en-US" sz="2100"/>
              <a:t>#include "behaviour.h"</a:t>
            </a:r>
          </a:p>
          <a:p>
            <a:r>
              <a:rPr lang="en-US" sz="2100"/>
              <a:t>#include "actions.h"</a:t>
            </a:r>
          </a:p>
          <a:p>
            <a:endParaRPr lang="en-US" sz="2100"/>
          </a:p>
          <a:p>
            <a:r>
              <a:rPr lang="en-US" sz="2100"/>
              <a:t>class Device{        // </a:t>
            </a:r>
            <a:r>
              <a:rPr lang="ru-RU" sz="2100"/>
              <a:t>абстрактный класс устройства</a:t>
            </a:r>
            <a:endParaRPr lang="en-US" sz="2100"/>
          </a:p>
          <a:p>
            <a:r>
              <a:rPr lang="en-US" sz="2100"/>
              <a:t>public: </a:t>
            </a:r>
          </a:p>
          <a:p>
            <a:r>
              <a:rPr lang="en-US" sz="2100"/>
              <a:t>	IFlyAction </a:t>
            </a:r>
            <a:r>
              <a:rPr lang="ru-RU" sz="2100"/>
              <a:t>   </a:t>
            </a:r>
            <a:r>
              <a:rPr lang="en-US" sz="2100"/>
              <a:t>*   flyAction;</a:t>
            </a:r>
          </a:p>
          <a:p>
            <a:r>
              <a:rPr lang="en-US" sz="2100"/>
              <a:t>	IJumpAction *  jumpAction;</a:t>
            </a:r>
          </a:p>
          <a:p>
            <a:r>
              <a:rPr lang="en-US" sz="2100"/>
              <a:t>	IDriveAction * driveAction;</a:t>
            </a:r>
          </a:p>
          <a:p>
            <a:r>
              <a:rPr lang="en-US" sz="2100"/>
              <a:t>	Device(){}</a:t>
            </a:r>
          </a:p>
          <a:p>
            <a:r>
              <a:rPr lang="en-US" sz="2100"/>
              <a:t>                 ~Device();</a:t>
            </a:r>
          </a:p>
          <a:p>
            <a:r>
              <a:rPr lang="en-US" sz="2100"/>
              <a:t>         // </a:t>
            </a:r>
            <a:r>
              <a:rPr lang="ru-RU" sz="2100"/>
              <a:t>делегируем выполнение операции классам поведения :</a:t>
            </a:r>
          </a:p>
          <a:p>
            <a:r>
              <a:rPr lang="ru-RU" sz="2100"/>
              <a:t>	</a:t>
            </a:r>
            <a:r>
              <a:rPr lang="en-US" sz="2100"/>
              <a:t>void performFly(){</a:t>
            </a:r>
            <a:r>
              <a:rPr lang="ru-RU" sz="2100"/>
              <a:t>    </a:t>
            </a:r>
            <a:r>
              <a:rPr lang="en-US" sz="2100"/>
              <a:t>		flyAction</a:t>
            </a:r>
            <a:r>
              <a:rPr lang="ru-RU" sz="2100"/>
              <a:t> </a:t>
            </a:r>
            <a:r>
              <a:rPr lang="en-US" sz="2100"/>
              <a:t>-&gt;</a:t>
            </a:r>
            <a:r>
              <a:rPr lang="ru-RU" sz="2100"/>
              <a:t> </a:t>
            </a:r>
            <a:r>
              <a:rPr lang="en-US" sz="2100"/>
              <a:t>fly();	}</a:t>
            </a:r>
          </a:p>
          <a:p>
            <a:r>
              <a:rPr lang="en-US" sz="2100"/>
              <a:t>	void performJump(){</a:t>
            </a:r>
            <a:r>
              <a:rPr lang="ru-RU" sz="2100"/>
              <a:t>   </a:t>
            </a:r>
            <a:r>
              <a:rPr lang="en-US" sz="2100"/>
              <a:t>		jumpAction</a:t>
            </a:r>
            <a:r>
              <a:rPr lang="ru-RU" sz="2100"/>
              <a:t> </a:t>
            </a:r>
            <a:r>
              <a:rPr lang="en-US" sz="2100"/>
              <a:t>-&gt;</a:t>
            </a:r>
            <a:r>
              <a:rPr lang="ru-RU" sz="2100"/>
              <a:t> </a:t>
            </a:r>
            <a:r>
              <a:rPr lang="en-US" sz="2100"/>
              <a:t>jump();	}</a:t>
            </a:r>
          </a:p>
          <a:p>
            <a:r>
              <a:rPr lang="en-US" sz="2100"/>
              <a:t>	void performDrive(){</a:t>
            </a:r>
            <a:r>
              <a:rPr lang="ru-RU" sz="2100"/>
              <a:t>   </a:t>
            </a:r>
            <a:r>
              <a:rPr lang="en-US" sz="2100"/>
              <a:t>		driveAction</a:t>
            </a:r>
            <a:r>
              <a:rPr lang="ru-RU" sz="2100"/>
              <a:t> </a:t>
            </a:r>
            <a:r>
              <a:rPr lang="en-US" sz="2100"/>
              <a:t>-&gt;</a:t>
            </a:r>
            <a:r>
              <a:rPr lang="ru-RU" sz="2100"/>
              <a:t> </a:t>
            </a:r>
            <a:r>
              <a:rPr lang="en-US" sz="2100"/>
              <a:t>drive();	}</a:t>
            </a:r>
          </a:p>
          <a:p>
            <a:endParaRPr lang="en-US" sz="2100"/>
          </a:p>
          <a:p>
            <a:r>
              <a:rPr lang="en-US" sz="2100"/>
              <a:t>};</a:t>
            </a:r>
          </a:p>
          <a:p>
            <a:endParaRPr lang="en-US" sz="21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222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// конкретный класс «Самолет», который умеет летать и // ездить</a:t>
            </a:r>
          </a:p>
          <a:p>
            <a:endParaRPr lang="ru-RU" sz="2800"/>
          </a:p>
          <a:p>
            <a:r>
              <a:rPr lang="en-US" sz="2800"/>
              <a:t>class Plane : public  Device{</a:t>
            </a:r>
          </a:p>
          <a:p>
            <a:r>
              <a:rPr lang="en-US" sz="2800"/>
              <a:t>public:</a:t>
            </a:r>
          </a:p>
          <a:p>
            <a:r>
              <a:rPr lang="en-US" sz="2800"/>
              <a:t>	Plane (){</a:t>
            </a:r>
          </a:p>
          <a:p>
            <a:r>
              <a:rPr lang="ru-RU" sz="2800"/>
              <a:t>                      </a:t>
            </a:r>
            <a:r>
              <a:rPr lang="en-US" sz="2800"/>
              <a:t>flyAction = new FlyWithWings();</a:t>
            </a:r>
          </a:p>
          <a:p>
            <a:r>
              <a:rPr lang="en-US" sz="2800"/>
              <a:t>	          driveAction = new DriveWithWheels;</a:t>
            </a:r>
          </a:p>
          <a:p>
            <a:r>
              <a:rPr lang="en-US" sz="2800"/>
              <a:t>	          jumpAction= new JumpWithoutLegs;</a:t>
            </a:r>
          </a:p>
          <a:p>
            <a:r>
              <a:rPr lang="en-US" sz="2800"/>
              <a:t>	}</a:t>
            </a:r>
          </a:p>
          <a:p>
            <a:r>
              <a:rPr lang="en-US" sz="2800"/>
              <a:t>};</a:t>
            </a:r>
          </a:p>
          <a:p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325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// конкретный класс «Автомобиль», который </a:t>
            </a:r>
            <a:endParaRPr lang="en-US" sz="2800"/>
          </a:p>
          <a:p>
            <a:r>
              <a:rPr lang="en-US" sz="2800"/>
              <a:t>// </a:t>
            </a:r>
            <a:r>
              <a:rPr lang="ru-RU" sz="2800"/>
              <a:t>умеет ездить</a:t>
            </a:r>
          </a:p>
          <a:p>
            <a:endParaRPr lang="ru-RU" sz="2800"/>
          </a:p>
          <a:p>
            <a:r>
              <a:rPr lang="en-US" sz="2800"/>
              <a:t>class Car : public  Device{</a:t>
            </a:r>
          </a:p>
          <a:p>
            <a:r>
              <a:rPr lang="en-US" sz="2800"/>
              <a:t>public:</a:t>
            </a:r>
          </a:p>
          <a:p>
            <a:r>
              <a:rPr lang="en-US" sz="2800"/>
              <a:t>	Car(){</a:t>
            </a:r>
          </a:p>
          <a:p>
            <a:r>
              <a:rPr lang="en-US" sz="2800"/>
              <a:t>	</a:t>
            </a:r>
            <a:r>
              <a:rPr lang="ru-RU" sz="2800"/>
              <a:t>          </a:t>
            </a:r>
            <a:r>
              <a:rPr lang="en-US" sz="2800"/>
              <a:t>flyAction = new FlyWithoutWings;</a:t>
            </a:r>
          </a:p>
          <a:p>
            <a:r>
              <a:rPr lang="en-US" sz="2800"/>
              <a:t>	          driveAction = new DriveWithWheels;</a:t>
            </a:r>
          </a:p>
          <a:p>
            <a:r>
              <a:rPr lang="en-US" sz="2800"/>
              <a:t>	          jumpAction = new JumpWithoutLegs;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	}</a:t>
            </a:r>
          </a:p>
          <a:p>
            <a:r>
              <a:rPr lang="en-US" sz="2800"/>
              <a:t>};</a:t>
            </a:r>
          </a:p>
          <a:p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/>
          </a:p>
          <a:p>
            <a:r>
              <a:rPr lang="ru-RU" sz="2800"/>
              <a:t>// конкретный класс «Робот», который умеет прыгать</a:t>
            </a:r>
            <a:r>
              <a:rPr lang="en-US" sz="2800"/>
              <a:t> </a:t>
            </a:r>
            <a:endParaRPr lang="ru-RU" sz="2800"/>
          </a:p>
          <a:p>
            <a:r>
              <a:rPr lang="ru-RU" sz="2800"/>
              <a:t>// и медленно передвигаться</a:t>
            </a:r>
          </a:p>
          <a:p>
            <a:endParaRPr lang="ru-RU" sz="2800"/>
          </a:p>
          <a:p>
            <a:r>
              <a:rPr lang="en-US" sz="2800"/>
              <a:t>class Robot : public  Device{</a:t>
            </a:r>
          </a:p>
          <a:p>
            <a:r>
              <a:rPr lang="en-US" sz="2800"/>
              <a:t>public:</a:t>
            </a:r>
          </a:p>
          <a:p>
            <a:r>
              <a:rPr lang="en-US" sz="2800"/>
              <a:t>	Robot(){</a:t>
            </a:r>
          </a:p>
          <a:p>
            <a:r>
              <a:rPr lang="en-US" sz="2800"/>
              <a:t>		  flyAction = new FlyWithoutWings;</a:t>
            </a:r>
          </a:p>
          <a:p>
            <a:r>
              <a:rPr lang="en-US" sz="2800"/>
              <a:t>		  driveAction = new DriveWithoutWheels;</a:t>
            </a:r>
          </a:p>
          <a:p>
            <a:r>
              <a:rPr lang="en-US" sz="2800"/>
              <a:t>		  jumpAction  = new JumpWithLegs;</a:t>
            </a:r>
          </a:p>
          <a:p>
            <a:r>
              <a:rPr lang="en-US" sz="2800"/>
              <a:t>	}</a:t>
            </a:r>
          </a:p>
          <a:p>
            <a:endParaRPr lang="en-US" sz="2800"/>
          </a:p>
          <a:p>
            <a:r>
              <a:rPr lang="en-US" sz="280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7858125" cy="12144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Делегирование (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Delegation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143000"/>
            <a:ext cx="885825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int main(){</a:t>
            </a:r>
            <a:r>
              <a:rPr lang="ru-RU"/>
              <a:t>   // создаем объекты устройств</a:t>
            </a:r>
            <a:endParaRPr lang="en-US"/>
          </a:p>
          <a:p>
            <a:r>
              <a:rPr lang="en-US"/>
              <a:t>printf("  Robots\n");</a:t>
            </a:r>
          </a:p>
          <a:p>
            <a:r>
              <a:rPr lang="en-US"/>
              <a:t>Robot </a:t>
            </a:r>
            <a:r>
              <a:rPr lang="ru-RU"/>
              <a:t>  </a:t>
            </a:r>
            <a:r>
              <a:rPr lang="en-US"/>
              <a:t>robot1,</a:t>
            </a:r>
            <a:r>
              <a:rPr lang="ru-RU"/>
              <a:t>  </a:t>
            </a:r>
            <a:r>
              <a:rPr lang="en-US"/>
              <a:t> robot2;</a:t>
            </a:r>
          </a:p>
          <a:p>
            <a:r>
              <a:rPr lang="en-US"/>
              <a:t>robot1.performJump();</a:t>
            </a:r>
          </a:p>
          <a:p>
            <a:r>
              <a:rPr lang="en-US"/>
              <a:t>robot1.performDrive();</a:t>
            </a:r>
          </a:p>
          <a:p>
            <a:r>
              <a:rPr lang="en-US"/>
              <a:t>robot1.performFly();</a:t>
            </a:r>
          </a:p>
          <a:p>
            <a:r>
              <a:rPr lang="en-US"/>
              <a:t>robot2.performJump();</a:t>
            </a:r>
          </a:p>
          <a:p>
            <a:r>
              <a:rPr lang="en-US"/>
              <a:t>robot2.performDrive();</a:t>
            </a:r>
          </a:p>
          <a:p>
            <a:r>
              <a:rPr lang="en-US"/>
              <a:t>robot2.performFly();</a:t>
            </a:r>
            <a:endParaRPr lang="ru-RU"/>
          </a:p>
          <a:p>
            <a:endParaRPr lang="ru-RU"/>
          </a:p>
          <a:p>
            <a:r>
              <a:rPr lang="ru-RU"/>
              <a:t>  // добавим колеса роботу</a:t>
            </a:r>
            <a:r>
              <a:rPr lang="en-US"/>
              <a:t> </a:t>
            </a:r>
            <a:r>
              <a:rPr lang="ru-RU"/>
              <a:t>номер 2 </a:t>
            </a:r>
            <a:r>
              <a:rPr lang="en-US"/>
              <a:t>:</a:t>
            </a:r>
          </a:p>
          <a:p>
            <a:r>
              <a:rPr lang="en-US"/>
              <a:t>robot2.driveAction = new DriveWithWheels;</a:t>
            </a:r>
            <a:r>
              <a:rPr lang="ru-RU"/>
              <a:t>  //  утечка  памяти!!</a:t>
            </a:r>
            <a:endParaRPr lang="en-US"/>
          </a:p>
          <a:p>
            <a:r>
              <a:rPr lang="en-US"/>
              <a:t>printf("\n\n  Robot </a:t>
            </a:r>
            <a:r>
              <a:rPr lang="ru-RU"/>
              <a:t>1</a:t>
            </a:r>
            <a:r>
              <a:rPr lang="en-US"/>
              <a:t> after modification\n");</a:t>
            </a:r>
          </a:p>
          <a:p>
            <a:r>
              <a:rPr lang="en-US"/>
              <a:t>robot1.performDrive();</a:t>
            </a:r>
          </a:p>
          <a:p>
            <a:r>
              <a:rPr lang="en-US"/>
              <a:t>robot2.performDrive();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8675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работы программы</a:t>
            </a:r>
          </a:p>
        </p:txBody>
      </p:sp>
      <p:sp>
        <p:nvSpPr>
          <p:cNvPr id="5632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2571750"/>
            <a:ext cx="857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 </a:t>
            </a:r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143000"/>
            <a:ext cx="76771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429625" cy="17145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Все  устройства выполняют передвижение</a:t>
            </a:r>
          </a:p>
        </p:txBody>
      </p:sp>
      <p:sp>
        <p:nvSpPr>
          <p:cNvPr id="5734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468563"/>
            <a:ext cx="8572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800" dirty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-52"/>
            </a:endParaRPr>
          </a:p>
          <a:p>
            <a:pPr>
              <a:defRPr/>
            </a:pPr>
            <a:r>
              <a:rPr lang="en-US" sz="2800" dirty="0" err="1">
                <a:latin typeface="Times New Roman" pitchFamily="18" charset="-52"/>
              </a:rPr>
              <a:t>printf</a:t>
            </a:r>
            <a:r>
              <a:rPr lang="en-US" sz="2800" dirty="0">
                <a:latin typeface="Times New Roman" pitchFamily="18" charset="-52"/>
              </a:rPr>
              <a:t>("\n\n   List of devices \n");</a:t>
            </a:r>
            <a:endParaRPr lang="ru-RU" sz="2800" dirty="0">
              <a:latin typeface="Times New Roman" pitchFamily="18" charset="-52"/>
            </a:endParaRPr>
          </a:p>
          <a:p>
            <a:pPr>
              <a:defRPr/>
            </a:pPr>
            <a:endParaRPr lang="en-US" sz="2800" dirty="0">
              <a:latin typeface="Times New Roman" pitchFamily="18" charset="-52"/>
            </a:endParaRPr>
          </a:p>
          <a:p>
            <a:pPr>
              <a:defRPr/>
            </a:pPr>
            <a:r>
              <a:rPr lang="en-US" sz="2800" dirty="0">
                <a:latin typeface="Times New Roman" pitchFamily="18" charset="-52"/>
              </a:rPr>
              <a:t>Device </a:t>
            </a:r>
            <a:r>
              <a:rPr lang="en-US" sz="2800" dirty="0" err="1">
                <a:latin typeface="Times New Roman" pitchFamily="18" charset="-52"/>
              </a:rPr>
              <a:t>device</a:t>
            </a:r>
            <a:r>
              <a:rPr lang="en-US" sz="2800" dirty="0">
                <a:latin typeface="Times New Roman" pitchFamily="18" charset="-52"/>
              </a:rPr>
              <a:t>[10] = {robot1, robot2, car1, plane1};</a:t>
            </a:r>
          </a:p>
          <a:p>
            <a:pPr>
              <a:defRPr/>
            </a:pPr>
            <a:r>
              <a:rPr lang="en-US" sz="2800" dirty="0">
                <a:latin typeface="Times New Roman" pitchFamily="18" charset="-52"/>
              </a:rPr>
              <a:t>for (</a:t>
            </a:r>
            <a:r>
              <a:rPr lang="en-US" sz="2800" dirty="0" err="1">
                <a:latin typeface="Times New Roman" pitchFamily="18" charset="-52"/>
              </a:rPr>
              <a:t>int</a:t>
            </a:r>
            <a:r>
              <a:rPr lang="en-US" sz="2800" dirty="0">
                <a:latin typeface="Times New Roman" pitchFamily="18" charset="-52"/>
              </a:rPr>
              <a:t> index =0; index &lt;4; index ++)</a:t>
            </a:r>
          </a:p>
          <a:p>
            <a:pPr>
              <a:defRPr/>
            </a:pPr>
            <a:r>
              <a:rPr lang="en-US" sz="2800" dirty="0">
                <a:latin typeface="Times New Roman" pitchFamily="18" charset="-52"/>
              </a:rPr>
              <a:t>  </a:t>
            </a:r>
            <a:r>
              <a:rPr lang="ru-RU" sz="2800" dirty="0">
                <a:latin typeface="Times New Roman" pitchFamily="18" charset="-52"/>
              </a:rPr>
              <a:t>     </a:t>
            </a:r>
            <a:r>
              <a:rPr lang="en-US" sz="2800" dirty="0">
                <a:latin typeface="Times New Roman" pitchFamily="18" charset="-52"/>
              </a:rPr>
              <a:t> device[index].</a:t>
            </a:r>
            <a:r>
              <a:rPr lang="en-US" sz="2800" dirty="0" err="1">
                <a:latin typeface="Times New Roman" pitchFamily="18" charset="-52"/>
              </a:rPr>
              <a:t>performDrive</a:t>
            </a:r>
            <a:r>
              <a:rPr lang="en-US" sz="2800" dirty="0">
                <a:latin typeface="Times New Roman" pitchFamily="18" charset="-52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86750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работы программы</a:t>
            </a:r>
          </a:p>
        </p:txBody>
      </p:sp>
      <p:sp>
        <p:nvSpPr>
          <p:cNvPr id="5837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2571750"/>
            <a:ext cx="857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 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171575"/>
            <a:ext cx="77057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9" y="500063"/>
            <a:ext cx="8358214" cy="57148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Конфигурирование системы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428736"/>
            <a:ext cx="85725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В программе мы создали классы устройств с заранее выбранным типом поведения всех объектов данного класса.</a:t>
            </a:r>
          </a:p>
          <a:p>
            <a:r>
              <a:rPr lang="ru-RU" sz="2800" u="sng" dirty="0" smtClean="0"/>
              <a:t>Задача:  формировать объекты одного класса с разным поведением.</a:t>
            </a:r>
            <a:endParaRPr lang="ru-RU" sz="2800" u="sng" dirty="0" smtClean="0"/>
          </a:p>
          <a:p>
            <a:endParaRPr lang="ru-RU" sz="2800" dirty="0" smtClean="0"/>
          </a:p>
          <a:p>
            <a:r>
              <a:rPr lang="ru-RU" sz="2800" dirty="0" smtClean="0"/>
              <a:t>Основа </a:t>
            </a:r>
            <a:r>
              <a:rPr lang="ru-RU" sz="2800" dirty="0" smtClean="0"/>
              <a:t>реализации изменения поведения объектов базируется на </a:t>
            </a:r>
            <a:r>
              <a:rPr lang="ru-RU" sz="2800" dirty="0" err="1" smtClean="0"/>
              <a:t>конфигурировнии</a:t>
            </a:r>
            <a:r>
              <a:rPr lang="ru-RU" sz="2800" dirty="0" smtClean="0"/>
              <a:t>  </a:t>
            </a:r>
            <a:r>
              <a:rPr lang="ru-RU" sz="2800" dirty="0" smtClean="0"/>
              <a:t>объектов при их создании или динамически в процессе работы.  </a:t>
            </a:r>
          </a:p>
          <a:p>
            <a:endParaRPr lang="ru-RU" sz="2800" dirty="0" smtClean="0"/>
          </a:p>
          <a:p>
            <a:r>
              <a:rPr lang="ru-RU" sz="2800" dirty="0" smtClean="0"/>
              <a:t>Делегирование – это инструмент для конфигурирования системы.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285875"/>
            <a:ext cx="8215313" cy="342900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Расчетное задание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42853"/>
            <a:ext cx="8572528" cy="64294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Конфигурирование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объекта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282" y="857232"/>
            <a:ext cx="85725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Как и ранее, </a:t>
            </a:r>
            <a:r>
              <a:rPr lang="ru-RU" sz="2800" dirty="0" smtClean="0"/>
              <a:t>с</a:t>
            </a:r>
            <a:r>
              <a:rPr lang="ru-RU" sz="2800" dirty="0" smtClean="0"/>
              <a:t>оздадим разных делегатов :</a:t>
            </a:r>
          </a:p>
          <a:p>
            <a:r>
              <a:rPr lang="en-US" sz="2800" dirty="0" smtClean="0"/>
              <a:t>class  </a:t>
            </a:r>
            <a:r>
              <a:rPr lang="en-US" sz="2800" dirty="0" err="1" smtClean="0"/>
              <a:t>DriveFast</a:t>
            </a:r>
            <a:r>
              <a:rPr lang="en-US" sz="2800" dirty="0" smtClean="0"/>
              <a:t> : public </a:t>
            </a:r>
            <a:r>
              <a:rPr lang="en-US" sz="2800" dirty="0" err="1" smtClean="0"/>
              <a:t>IDriveAction</a:t>
            </a:r>
            <a:r>
              <a:rPr lang="en-US" sz="2800" dirty="0" smtClean="0"/>
              <a:t>{ 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   void drive</a:t>
            </a:r>
            <a:r>
              <a:rPr lang="en-US" sz="2800" dirty="0" smtClean="0"/>
              <a:t>(){</a:t>
            </a:r>
            <a:r>
              <a:rPr lang="en-US" sz="2800" dirty="0" smtClean="0"/>
              <a:t>// </a:t>
            </a:r>
            <a:r>
              <a:rPr lang="ru-RU" sz="2800" dirty="0" smtClean="0"/>
              <a:t>класс поведения для быстрой езды</a:t>
            </a:r>
          </a:p>
          <a:p>
            <a:r>
              <a:rPr lang="en-US" sz="2800" dirty="0" smtClean="0"/>
              <a:t>public: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&lt;&lt;"I can drive with high velocity!"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};</a:t>
            </a:r>
          </a:p>
          <a:p>
            <a:r>
              <a:rPr lang="en-US" sz="2800" dirty="0" smtClean="0"/>
              <a:t>class  </a:t>
            </a:r>
            <a:r>
              <a:rPr lang="en-US" sz="2800" dirty="0" err="1" smtClean="0"/>
              <a:t>DriveSlow</a:t>
            </a:r>
            <a:r>
              <a:rPr lang="en-US" sz="2800" dirty="0" smtClean="0"/>
              <a:t> : public </a:t>
            </a:r>
            <a:r>
              <a:rPr lang="en-US" sz="2800" dirty="0" err="1" smtClean="0"/>
              <a:t>IDriveAction</a:t>
            </a:r>
            <a:r>
              <a:rPr lang="en-US" sz="2800" dirty="0" smtClean="0"/>
              <a:t>{ 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endParaRPr lang="ru-RU" sz="2800" dirty="0" smtClean="0"/>
          </a:p>
          <a:p>
            <a:r>
              <a:rPr lang="en-US" sz="2800" dirty="0" smtClean="0"/>
              <a:t>public:</a:t>
            </a:r>
          </a:p>
          <a:p>
            <a:r>
              <a:rPr lang="en-US" sz="2800" dirty="0" smtClean="0"/>
              <a:t>   void drive</a:t>
            </a:r>
            <a:r>
              <a:rPr lang="en-US" sz="2800" dirty="0" smtClean="0"/>
              <a:t>(){</a:t>
            </a:r>
            <a:r>
              <a:rPr lang="en-US" sz="2800" dirty="0" smtClean="0"/>
              <a:t>// </a:t>
            </a:r>
            <a:r>
              <a:rPr lang="ru-RU" sz="2800" dirty="0" smtClean="0"/>
              <a:t>класс поведения для медленной езды</a:t>
            </a:r>
            <a:endParaRPr lang="en-US" sz="2800" dirty="0" smtClean="0"/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"I can drive, but my velocity is slow 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42853"/>
            <a:ext cx="8572528" cy="64294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Конфигурирование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объекта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282" y="857232"/>
            <a:ext cx="85725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… и для выполнения полета</a:t>
            </a:r>
          </a:p>
          <a:p>
            <a:r>
              <a:rPr lang="en-US" sz="2800" dirty="0" smtClean="0"/>
              <a:t>class  </a:t>
            </a:r>
            <a:r>
              <a:rPr lang="en-US" sz="2800" dirty="0" err="1" smtClean="0"/>
              <a:t>FlySlow</a:t>
            </a:r>
            <a:r>
              <a:rPr lang="en-US" sz="2800" dirty="0" smtClean="0"/>
              <a:t> : public </a:t>
            </a:r>
            <a:r>
              <a:rPr lang="en-US" sz="2800" dirty="0" err="1" smtClean="0"/>
              <a:t>IFlyAction</a:t>
            </a:r>
            <a:r>
              <a:rPr lang="en-US" sz="2800" dirty="0" smtClean="0"/>
              <a:t> { </a:t>
            </a:r>
            <a:r>
              <a:rPr lang="ru-RU" sz="2800" dirty="0" smtClean="0"/>
              <a:t> </a:t>
            </a:r>
            <a:endParaRPr lang="ru-RU" sz="2800" dirty="0" smtClean="0"/>
          </a:p>
          <a:p>
            <a:r>
              <a:rPr lang="en-US" sz="2800" dirty="0" smtClean="0"/>
              <a:t>public:</a:t>
            </a:r>
          </a:p>
          <a:p>
            <a:r>
              <a:rPr lang="en-US" sz="2800" dirty="0" smtClean="0"/>
              <a:t>   </a:t>
            </a:r>
            <a:r>
              <a:rPr lang="en-US" sz="2800" dirty="0" smtClean="0"/>
              <a:t>void fly(){     // </a:t>
            </a:r>
            <a:r>
              <a:rPr lang="ru-RU" sz="2800" dirty="0" smtClean="0"/>
              <a:t> летать с невысокой скоростью</a:t>
            </a:r>
            <a:endParaRPr lang="en-US" sz="2800" dirty="0" smtClean="0"/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&lt;&lt;"I am flying, but my speed is slow"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};</a:t>
            </a:r>
          </a:p>
          <a:p>
            <a:r>
              <a:rPr lang="en-US" sz="2800" dirty="0" smtClean="0"/>
              <a:t>class  </a:t>
            </a:r>
            <a:r>
              <a:rPr lang="en-US" sz="2800" dirty="0" err="1" smtClean="0"/>
              <a:t>FlyHiper</a:t>
            </a:r>
            <a:r>
              <a:rPr lang="en-US" sz="2800" dirty="0" smtClean="0"/>
              <a:t> : public </a:t>
            </a:r>
            <a:r>
              <a:rPr lang="en-US" sz="2800" dirty="0" err="1" smtClean="0"/>
              <a:t>IFlyAction</a:t>
            </a:r>
            <a:r>
              <a:rPr lang="en-US" sz="2800" dirty="0" smtClean="0"/>
              <a:t> {  </a:t>
            </a:r>
          </a:p>
          <a:p>
            <a:endParaRPr lang="ru-RU" sz="2800" dirty="0" smtClean="0"/>
          </a:p>
          <a:p>
            <a:r>
              <a:rPr lang="en-US" sz="2800" dirty="0" smtClean="0"/>
              <a:t>public:</a:t>
            </a:r>
          </a:p>
          <a:p>
            <a:r>
              <a:rPr lang="en-US" sz="2800" dirty="0" smtClean="0"/>
              <a:t>   void fly</a:t>
            </a:r>
            <a:r>
              <a:rPr lang="en-US" sz="2800" dirty="0" smtClean="0"/>
              <a:t>(){</a:t>
            </a:r>
            <a:r>
              <a:rPr lang="ru-RU" sz="2800" dirty="0" smtClean="0"/>
              <a:t>       </a:t>
            </a:r>
            <a:r>
              <a:rPr lang="en-US" sz="2800" dirty="0" smtClean="0"/>
              <a:t>// </a:t>
            </a:r>
            <a:r>
              <a:rPr lang="ru-RU" sz="2800" dirty="0" smtClean="0"/>
              <a:t> </a:t>
            </a:r>
            <a:r>
              <a:rPr lang="ru-RU" sz="2800" dirty="0" smtClean="0"/>
              <a:t>гиперзвуковая </a:t>
            </a:r>
            <a:r>
              <a:rPr lang="ru-RU" sz="2800" dirty="0" smtClean="0"/>
              <a:t>скорость </a:t>
            </a:r>
            <a:r>
              <a:rPr lang="ru-RU" sz="2800" dirty="0" smtClean="0"/>
              <a:t>полета</a:t>
            </a:r>
            <a:endParaRPr lang="en-US" sz="2800" dirty="0" smtClean="0"/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"I am flying at supersonic speed"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8" y="500063"/>
            <a:ext cx="9072562" cy="42860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Конфигурирование системы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428736"/>
            <a:ext cx="85725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А в классе самолетов изменим конструктор, который получает на вход список делегатов:</a:t>
            </a:r>
          </a:p>
          <a:p>
            <a:r>
              <a:rPr lang="en-US" sz="2800" dirty="0" smtClean="0"/>
              <a:t>class Plane : public  Device{</a:t>
            </a:r>
          </a:p>
          <a:p>
            <a:r>
              <a:rPr lang="en-US" sz="2800" dirty="0" smtClean="0"/>
              <a:t>public:</a:t>
            </a:r>
          </a:p>
          <a:p>
            <a:r>
              <a:rPr lang="en-US" sz="2800" dirty="0" smtClean="0"/>
              <a:t>   Plane (string n, </a:t>
            </a:r>
            <a:r>
              <a:rPr lang="en-US" sz="2800" dirty="0" err="1" smtClean="0"/>
              <a:t>IFlyAction</a:t>
            </a:r>
            <a:r>
              <a:rPr lang="en-US" sz="2800" dirty="0" smtClean="0"/>
              <a:t>* f, </a:t>
            </a:r>
            <a:r>
              <a:rPr lang="en-US" sz="2800" dirty="0" err="1" smtClean="0"/>
              <a:t>IDriveAction</a:t>
            </a:r>
            <a:r>
              <a:rPr lang="en-US" sz="2800" dirty="0" smtClean="0"/>
              <a:t>* d){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flyAction</a:t>
            </a:r>
            <a:r>
              <a:rPr lang="en-US" sz="2800" dirty="0" smtClean="0"/>
              <a:t> = f;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driveAction</a:t>
            </a:r>
            <a:r>
              <a:rPr lang="en-US" sz="2800" dirty="0" smtClean="0"/>
              <a:t> = d;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setName</a:t>
            </a:r>
            <a:r>
              <a:rPr lang="en-US" sz="2800" dirty="0" smtClean="0"/>
              <a:t>(n);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jumpAction</a:t>
            </a:r>
            <a:r>
              <a:rPr lang="en-US" sz="2800" dirty="0" smtClean="0"/>
              <a:t>= new </a:t>
            </a:r>
            <a:r>
              <a:rPr lang="en-US" sz="2800" dirty="0" err="1" smtClean="0"/>
              <a:t>JumpWithoutLegs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};</a:t>
            </a:r>
            <a:endParaRPr lang="ru-RU" sz="2800" dirty="0" smtClean="0"/>
          </a:p>
          <a:p>
            <a:r>
              <a:rPr lang="ru-RU" sz="2800" dirty="0" smtClean="0"/>
              <a:t>При этом остальное поведение объекта не меняется</a:t>
            </a:r>
            <a:endParaRPr lang="en-US" sz="2800" dirty="0" smtClean="0"/>
          </a:p>
          <a:p>
            <a:endParaRPr lang="en-US" sz="2800" dirty="0" smtClean="0"/>
          </a:p>
          <a:p>
            <a:endParaRPr lang="ru-RU" sz="28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9" y="142852"/>
            <a:ext cx="8572528" cy="85723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Конфигурирование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всей системы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071546"/>
            <a:ext cx="85725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main(){   // </a:t>
            </a:r>
            <a:r>
              <a:rPr lang="ru-RU" sz="2800" dirty="0" smtClean="0"/>
              <a:t>создаем объекты делегатов</a:t>
            </a:r>
          </a:p>
          <a:p>
            <a:r>
              <a:rPr lang="en-US" sz="2800" dirty="0" err="1" smtClean="0"/>
              <a:t>FlyHiper</a:t>
            </a:r>
            <a:r>
              <a:rPr lang="en-US" sz="2800" dirty="0" smtClean="0"/>
              <a:t> * v1 = new </a:t>
            </a:r>
            <a:r>
              <a:rPr lang="en-US" sz="2800" dirty="0" err="1" smtClean="0"/>
              <a:t>FlyHiper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FlySlow</a:t>
            </a:r>
            <a:r>
              <a:rPr lang="en-US" sz="2800" dirty="0" smtClean="0"/>
              <a:t> * v0 = new </a:t>
            </a:r>
            <a:r>
              <a:rPr lang="en-US" sz="2800" dirty="0" err="1" smtClean="0"/>
              <a:t>FlySlow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DriveSlow</a:t>
            </a:r>
            <a:r>
              <a:rPr lang="en-US" sz="2800" dirty="0" smtClean="0"/>
              <a:t> * d0 = new </a:t>
            </a:r>
            <a:r>
              <a:rPr lang="en-US" sz="2800" dirty="0" err="1" smtClean="0"/>
              <a:t>DriveSlow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DriveFast</a:t>
            </a:r>
            <a:r>
              <a:rPr lang="en-US" sz="2800" dirty="0" smtClean="0"/>
              <a:t> * d1 = new </a:t>
            </a:r>
            <a:r>
              <a:rPr lang="en-US" sz="2800" dirty="0" err="1" smtClean="0"/>
              <a:t>DriveFast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  </a:t>
            </a:r>
            <a:r>
              <a:rPr lang="en-US" sz="2800" dirty="0" smtClean="0"/>
              <a:t>// </a:t>
            </a:r>
            <a:r>
              <a:rPr lang="ru-RU" sz="2800" dirty="0" smtClean="0"/>
              <a:t>создаем и конфигурируем самолеты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"  airplanes"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Plane* SU_57_x  = new Plane("SU_57_x", v1, d1),  </a:t>
            </a:r>
          </a:p>
          <a:p>
            <a:r>
              <a:rPr lang="en-US" sz="2800" dirty="0" smtClean="0"/>
              <a:t>     * SU_57_y  = new Plane("SU_57_y", v1, d1), 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 </a:t>
            </a:r>
            <a:r>
              <a:rPr lang="en-US" sz="2800" dirty="0" smtClean="0"/>
              <a:t>// </a:t>
            </a:r>
            <a:r>
              <a:rPr lang="ru-RU" sz="2800" dirty="0" smtClean="0"/>
              <a:t>два истребителя</a:t>
            </a:r>
          </a:p>
          <a:p>
            <a:r>
              <a:rPr lang="ru-RU" sz="2800" dirty="0" smtClean="0"/>
              <a:t>    * </a:t>
            </a:r>
            <a:r>
              <a:rPr lang="en-US" sz="2800" dirty="0" err="1" smtClean="0"/>
              <a:t>Ruslan</a:t>
            </a:r>
            <a:r>
              <a:rPr lang="en-US" sz="2800" dirty="0" smtClean="0"/>
              <a:t>  = new Plane("</a:t>
            </a:r>
            <a:r>
              <a:rPr lang="en-US" sz="2800" dirty="0" err="1" smtClean="0"/>
              <a:t>Ruslan</a:t>
            </a:r>
            <a:r>
              <a:rPr lang="en-US" sz="2800" dirty="0" smtClean="0"/>
              <a:t>", v0, d1), 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ru-RU" sz="2800" dirty="0" smtClean="0"/>
              <a:t>       </a:t>
            </a:r>
            <a:r>
              <a:rPr lang="en-US" sz="2800" dirty="0" smtClean="0"/>
              <a:t>// </a:t>
            </a:r>
            <a:r>
              <a:rPr lang="ru-RU" sz="2800" dirty="0" smtClean="0"/>
              <a:t>большой транспортный самолет</a:t>
            </a:r>
          </a:p>
          <a:p>
            <a:r>
              <a:rPr lang="ru-RU" sz="2800" dirty="0" smtClean="0"/>
              <a:t>     * </a:t>
            </a:r>
            <a:r>
              <a:rPr lang="en-US" sz="2800" dirty="0" err="1" smtClean="0"/>
              <a:t>dron</a:t>
            </a:r>
            <a:r>
              <a:rPr lang="en-US" sz="2800" dirty="0" smtClean="0"/>
              <a:t>  = new Plane("</a:t>
            </a:r>
            <a:r>
              <a:rPr lang="en-US" sz="2800" dirty="0" err="1" smtClean="0"/>
              <a:t>dron</a:t>
            </a:r>
            <a:r>
              <a:rPr lang="en-US" sz="2800" dirty="0" smtClean="0"/>
              <a:t>", v0, d0);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9" y="142852"/>
            <a:ext cx="8572528" cy="85723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Конфигурирование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всей системы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071546"/>
            <a:ext cx="8572500" cy="1258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main(){ </a:t>
            </a:r>
            <a:r>
              <a:rPr lang="ru-RU" sz="2800" dirty="0" smtClean="0"/>
              <a:t>        </a:t>
            </a:r>
            <a:r>
              <a:rPr lang="en-US" sz="2800" dirty="0" smtClean="0"/>
              <a:t>  </a:t>
            </a:r>
            <a:r>
              <a:rPr lang="en-US" sz="2800" dirty="0" smtClean="0"/>
              <a:t>// </a:t>
            </a:r>
            <a:r>
              <a:rPr lang="ru-RU" sz="2800" dirty="0" smtClean="0"/>
              <a:t>создаем объекты делегатов</a:t>
            </a:r>
          </a:p>
          <a:p>
            <a:r>
              <a:rPr lang="en-US" sz="2800" dirty="0" err="1" smtClean="0"/>
              <a:t>FlyHiper</a:t>
            </a:r>
            <a:r>
              <a:rPr lang="en-US" sz="2800" dirty="0" smtClean="0"/>
              <a:t> * v1 = new </a:t>
            </a:r>
            <a:r>
              <a:rPr lang="en-US" sz="2800" dirty="0" err="1" smtClean="0"/>
              <a:t>FlyHiper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FlySlow</a:t>
            </a:r>
            <a:r>
              <a:rPr lang="en-US" sz="2800" dirty="0" smtClean="0"/>
              <a:t> * v0 = new </a:t>
            </a:r>
            <a:r>
              <a:rPr lang="en-US" sz="2800" dirty="0" err="1" smtClean="0"/>
              <a:t>FlySlow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DriveSlow</a:t>
            </a:r>
            <a:r>
              <a:rPr lang="en-US" sz="2800" dirty="0" smtClean="0"/>
              <a:t> * d0 = new </a:t>
            </a:r>
            <a:r>
              <a:rPr lang="en-US" sz="2800" dirty="0" err="1" smtClean="0"/>
              <a:t>DriveSlow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DriveFast</a:t>
            </a:r>
            <a:r>
              <a:rPr lang="en-US" sz="2800" dirty="0" smtClean="0"/>
              <a:t> * d1 = new </a:t>
            </a:r>
            <a:r>
              <a:rPr lang="en-US" sz="2800" dirty="0" err="1" smtClean="0"/>
              <a:t>DriveFast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   </a:t>
            </a:r>
            <a:r>
              <a:rPr lang="en-US" sz="2800" dirty="0" smtClean="0"/>
              <a:t>// </a:t>
            </a:r>
            <a:r>
              <a:rPr lang="ru-RU" sz="2800" dirty="0" smtClean="0"/>
              <a:t>создаем и конфигурируем самолеты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"  airplanes"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Plane* SU_57_x  = new Plane("SU_57_x", v1, d1), </a:t>
            </a:r>
            <a:endParaRPr lang="ru-RU" sz="2800" dirty="0" smtClean="0"/>
          </a:p>
          <a:p>
            <a:r>
              <a:rPr lang="ru-RU" sz="2800" dirty="0" smtClean="0"/>
              <a:t>     * </a:t>
            </a:r>
            <a:r>
              <a:rPr lang="en-US" sz="2800" dirty="0" smtClean="0"/>
              <a:t>SU_57_y  = new Plane("SU_57_y", v1, d1),  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ru-RU" sz="2800" dirty="0" smtClean="0"/>
              <a:t>      </a:t>
            </a:r>
            <a:r>
              <a:rPr lang="en-US" sz="2800" dirty="0" smtClean="0"/>
              <a:t>// </a:t>
            </a:r>
            <a:r>
              <a:rPr lang="ru-RU" sz="2800" dirty="0" smtClean="0"/>
              <a:t> два истребителя</a:t>
            </a:r>
            <a:endParaRPr lang="ru-RU" sz="2800" dirty="0" smtClean="0"/>
          </a:p>
          <a:p>
            <a:r>
              <a:rPr lang="ru-RU" sz="2800" dirty="0" smtClean="0"/>
              <a:t>    * </a:t>
            </a:r>
            <a:r>
              <a:rPr lang="en-US" sz="2800" dirty="0" err="1" smtClean="0"/>
              <a:t>Ruslan</a:t>
            </a:r>
            <a:r>
              <a:rPr lang="en-US" sz="2800" dirty="0" smtClean="0"/>
              <a:t>  = new Plane("</a:t>
            </a:r>
            <a:r>
              <a:rPr lang="en-US" sz="2800" dirty="0" err="1" smtClean="0"/>
              <a:t>Ruslan</a:t>
            </a:r>
            <a:r>
              <a:rPr lang="en-US" sz="2800" dirty="0" smtClean="0"/>
              <a:t>", v0, d1</a:t>
            </a:r>
            <a:r>
              <a:rPr lang="en-US" sz="2800" dirty="0" smtClean="0"/>
              <a:t>),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ru-RU" sz="2800" dirty="0" smtClean="0"/>
              <a:t>      </a:t>
            </a:r>
            <a:r>
              <a:rPr lang="en-US" sz="2800" dirty="0" smtClean="0"/>
              <a:t> </a:t>
            </a:r>
            <a:r>
              <a:rPr lang="en-US" sz="2800" dirty="0" smtClean="0"/>
              <a:t>// </a:t>
            </a:r>
            <a:r>
              <a:rPr lang="ru-RU" sz="2800" dirty="0" smtClean="0"/>
              <a:t>большой транспортный</a:t>
            </a:r>
          </a:p>
          <a:p>
            <a:r>
              <a:rPr lang="ru-RU" sz="2800" dirty="0" smtClean="0"/>
              <a:t>     * </a:t>
            </a:r>
            <a:r>
              <a:rPr lang="en-US" sz="2800" dirty="0" err="1" smtClean="0"/>
              <a:t>dron</a:t>
            </a:r>
            <a:r>
              <a:rPr lang="en-US" sz="2800" dirty="0" smtClean="0"/>
              <a:t>  = new Plane("</a:t>
            </a:r>
            <a:r>
              <a:rPr lang="en-US" sz="2800" dirty="0" err="1" smtClean="0"/>
              <a:t>dron</a:t>
            </a:r>
            <a:r>
              <a:rPr lang="en-US" sz="2800" dirty="0" smtClean="0"/>
              <a:t>", v0, d0</a:t>
            </a:r>
            <a:r>
              <a:rPr lang="en-US" sz="2800" dirty="0" smtClean="0"/>
              <a:t>);, </a:t>
            </a:r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err="1" smtClean="0"/>
              <a:t>Ruslan</a:t>
            </a:r>
            <a:r>
              <a:rPr lang="en-US" sz="2800" dirty="0" smtClean="0"/>
              <a:t>, </a:t>
            </a:r>
            <a:r>
              <a:rPr lang="en-US" sz="2800" dirty="0" err="1" smtClean="0"/>
              <a:t>dron</a:t>
            </a:r>
            <a:r>
              <a:rPr lang="en-US" sz="2800" dirty="0" smtClean="0"/>
              <a:t> };</a:t>
            </a:r>
          </a:p>
          <a:p>
            <a:endParaRPr lang="en-US" sz="2800" dirty="0" smtClean="0"/>
          </a:p>
          <a:p>
            <a:r>
              <a:rPr lang="en-US" sz="2800" dirty="0" smtClean="0"/>
              <a:t> 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index =0; index &lt; 4; index ++) {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"start:"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    device[index]-&gt;</a:t>
            </a:r>
            <a:r>
              <a:rPr lang="en-US" sz="2800" dirty="0" err="1" smtClean="0"/>
              <a:t>performDrive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"fly:" 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    device[index]-&gt;</a:t>
            </a:r>
            <a:r>
              <a:rPr lang="en-US" sz="2800" dirty="0" err="1" smtClean="0"/>
              <a:t>performFly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"plane landing:" 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    device[index]-&gt;</a:t>
            </a:r>
            <a:r>
              <a:rPr lang="en-US" sz="2800" dirty="0" err="1" smtClean="0"/>
              <a:t>performDrive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"plane stop:" 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;;</a:t>
            </a:r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9" y="500063"/>
            <a:ext cx="8572528" cy="78579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Конфигурирование системы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285860"/>
            <a:ext cx="85725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Device* device[10] = {SU_57_x, SU_57_y, </a:t>
            </a:r>
            <a:r>
              <a:rPr lang="en-US" sz="1400" dirty="0" err="1" smtClean="0"/>
              <a:t>Ruslan</a:t>
            </a:r>
            <a:r>
              <a:rPr lang="en-US" sz="1400" dirty="0" smtClean="0"/>
              <a:t>, </a:t>
            </a:r>
            <a:r>
              <a:rPr lang="en-US" sz="1400" dirty="0" err="1" smtClean="0"/>
              <a:t>dron</a:t>
            </a:r>
            <a:r>
              <a:rPr lang="en-US" sz="1400" dirty="0" smtClean="0"/>
              <a:t> };</a:t>
            </a:r>
          </a:p>
          <a:p>
            <a:endParaRPr lang="en-US" sz="1400" dirty="0" smtClean="0"/>
          </a:p>
          <a:p>
            <a:r>
              <a:rPr lang="ru-RU" sz="1400" dirty="0" smtClean="0"/>
              <a:t> 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9" y="500063"/>
            <a:ext cx="8572528" cy="78579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Конфигурирование системы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1285860"/>
            <a:ext cx="85725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 </a:t>
            </a:r>
            <a:r>
              <a:rPr lang="en-US" sz="2800" dirty="0" smtClean="0"/>
              <a:t>Device* device[10] = 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ru-RU" sz="2800" dirty="0" smtClean="0"/>
              <a:t>         </a:t>
            </a:r>
            <a:r>
              <a:rPr lang="en-US" sz="2800" dirty="0" smtClean="0"/>
              <a:t>{</a:t>
            </a:r>
            <a:r>
              <a:rPr lang="en-US" sz="2800" dirty="0" smtClean="0"/>
              <a:t>SU_57_x, SU_57_y, </a:t>
            </a:r>
            <a:r>
              <a:rPr lang="en-US" sz="2800" dirty="0" err="1" smtClean="0"/>
              <a:t>Ruslan</a:t>
            </a:r>
            <a:r>
              <a:rPr lang="en-US" sz="2800" dirty="0" smtClean="0"/>
              <a:t>, </a:t>
            </a:r>
            <a:r>
              <a:rPr lang="en-US" sz="2800" dirty="0" err="1" smtClean="0"/>
              <a:t>dron</a:t>
            </a:r>
            <a:r>
              <a:rPr lang="en-US" sz="2800" dirty="0" smtClean="0"/>
              <a:t> </a:t>
            </a:r>
            <a:r>
              <a:rPr lang="en-US" sz="2800" dirty="0" smtClean="0"/>
              <a:t>};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index =0; index &lt; 4; index ++) {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"start:"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    device[index]-&gt;</a:t>
            </a:r>
            <a:r>
              <a:rPr lang="en-US" sz="2800" dirty="0" err="1" smtClean="0"/>
              <a:t>performDrive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"fly:" 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    device[index]-&gt;</a:t>
            </a:r>
            <a:r>
              <a:rPr lang="en-US" sz="2800" dirty="0" err="1" smtClean="0"/>
              <a:t>performFly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"plane landing:" 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    device[index]-&gt;</a:t>
            </a:r>
            <a:r>
              <a:rPr lang="en-US" sz="2800" dirty="0" err="1" smtClean="0"/>
              <a:t>performDrive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"plane stop:" 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;;</a:t>
            </a:r>
          </a:p>
          <a:p>
            <a:r>
              <a:rPr lang="en-US" sz="2800" dirty="0" smtClean="0"/>
              <a:t>  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500661" y="0"/>
            <a:ext cx="3643339" cy="114298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работа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744788"/>
            <a:ext cx="857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рол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029" y="0"/>
            <a:ext cx="6574629" cy="757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9" y="500063"/>
            <a:ext cx="8501089" cy="21429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Что и когда делать?</a:t>
            </a:r>
            <a:endParaRPr lang="ru-RU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571500" y="928670"/>
            <a:ext cx="85725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А</a:t>
            </a:r>
            <a:r>
              <a:rPr lang="ru-RU" sz="2800" dirty="0" smtClean="0"/>
              <a:t>)  Нужны </a:t>
            </a:r>
          </a:p>
          <a:p>
            <a:r>
              <a:rPr lang="ru-RU" sz="2800" dirty="0" smtClean="0"/>
              <a:t> </a:t>
            </a:r>
            <a:r>
              <a:rPr lang="ru-RU" sz="2800" dirty="0" smtClean="0"/>
              <a:t>  - типы  классов с  разным поведением,</a:t>
            </a:r>
          </a:p>
          <a:p>
            <a:r>
              <a:rPr lang="ru-RU" sz="2800" dirty="0" smtClean="0"/>
              <a:t>   - объекты одного класса  имеют   одинаковое поведение</a:t>
            </a:r>
          </a:p>
          <a:p>
            <a:r>
              <a:rPr lang="ru-RU" sz="2800" dirty="0" smtClean="0"/>
              <a:t> </a:t>
            </a:r>
            <a:r>
              <a:rPr lang="ru-RU" sz="2800" dirty="0" smtClean="0"/>
              <a:t>   </a:t>
            </a:r>
            <a:r>
              <a:rPr lang="en-US" sz="2800" dirty="0" smtClean="0">
                <a:sym typeface="Wingdings" pitchFamily="2" charset="2"/>
              </a:rPr>
              <a:t>   </a:t>
            </a:r>
            <a:r>
              <a:rPr lang="ru-RU" sz="2800" dirty="0" smtClean="0">
                <a:sym typeface="Wingdings" pitchFamily="2" charset="2"/>
              </a:rPr>
              <a:t>делегат статически определяется в классе-наследнике</a:t>
            </a:r>
            <a:endParaRPr lang="ru-RU" sz="2800" dirty="0" smtClean="0">
              <a:sym typeface="Wingdings" pitchFamily="2" charset="2"/>
            </a:endParaRPr>
          </a:p>
          <a:p>
            <a:r>
              <a:rPr lang="ru-RU" sz="2800" dirty="0" smtClean="0">
                <a:sym typeface="Wingdings" pitchFamily="2" charset="2"/>
              </a:rPr>
              <a:t>Б)  Нужны </a:t>
            </a:r>
          </a:p>
          <a:p>
            <a:r>
              <a:rPr lang="ru-RU" sz="2800" dirty="0" smtClean="0">
                <a:sym typeface="Wingdings" pitchFamily="2" charset="2"/>
              </a:rPr>
              <a:t> </a:t>
            </a:r>
            <a:r>
              <a:rPr lang="ru-RU" sz="2800" dirty="0" smtClean="0">
                <a:sym typeface="Wingdings" pitchFamily="2" charset="2"/>
              </a:rPr>
              <a:t>  - объекты одного класса с разным поведением</a:t>
            </a:r>
          </a:p>
          <a:p>
            <a:r>
              <a:rPr lang="ru-RU" sz="2800" dirty="0" smtClean="0">
                <a:sym typeface="Wingdings" pitchFamily="2" charset="2"/>
              </a:rPr>
              <a:t> </a:t>
            </a:r>
            <a:r>
              <a:rPr lang="ru-RU" sz="2800" dirty="0" smtClean="0">
                <a:sym typeface="Wingdings" pitchFamily="2" charset="2"/>
              </a:rPr>
              <a:t> 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ru-RU" sz="2800" dirty="0" smtClean="0">
                <a:sym typeface="Wingdings" pitchFamily="2" charset="2"/>
              </a:rPr>
              <a:t>динамически при создании  конфигурируем объект</a:t>
            </a:r>
          </a:p>
          <a:p>
            <a:r>
              <a:rPr lang="ru-RU" sz="2800" dirty="0" smtClean="0">
                <a:sym typeface="Wingdings" pitchFamily="2" charset="2"/>
              </a:rPr>
              <a:t>В)  Нужны объекты, меняющие свое поведение в процессе работы</a:t>
            </a:r>
          </a:p>
          <a:p>
            <a:r>
              <a:rPr lang="ru-RU" sz="2800" dirty="0" smtClean="0">
                <a:sym typeface="Wingdings" pitchFamily="2" charset="2"/>
              </a:rPr>
              <a:t>    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ru-RU" sz="2800" dirty="0" smtClean="0">
                <a:sym typeface="Wingdings" pitchFamily="2" charset="2"/>
              </a:rPr>
              <a:t>  Динамически меняем делегата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8" y="500063"/>
            <a:ext cx="8929687" cy="17145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Вариант реализации</a:t>
            </a:r>
            <a:r>
              <a:rPr lang="en-US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создать в классе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Device </a:t>
            </a:r>
            <a:r>
              <a:rPr lang="ru-RU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указатели на обработчики с пустым поведением, чтобы при создании устройства  подписывать его только на  выполняемые  им действия</a:t>
            </a:r>
          </a:p>
        </p:txBody>
      </p:sp>
      <p:sp>
        <p:nvSpPr>
          <p:cNvPr id="5939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2744788"/>
            <a:ext cx="85725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IFlyAction </a:t>
            </a:r>
            <a:r>
              <a:rPr lang="ru-RU" sz="2800"/>
              <a:t>   </a:t>
            </a:r>
            <a:r>
              <a:rPr lang="en-US" sz="2800"/>
              <a:t>*   flyAction = new emptyFlyAction();</a:t>
            </a:r>
          </a:p>
          <a:p>
            <a:r>
              <a:rPr lang="en-US" sz="2800"/>
              <a:t>IJumpAction *  jumpAction = new emptyJumpAction();</a:t>
            </a:r>
          </a:p>
          <a:p>
            <a:r>
              <a:rPr lang="en-US" sz="2800"/>
              <a:t>IDriveAction * driveAction = new emptyDrive Action();</a:t>
            </a:r>
          </a:p>
          <a:p>
            <a:r>
              <a:rPr lang="en-US" sz="2800"/>
              <a:t>  </a:t>
            </a:r>
          </a:p>
          <a:p>
            <a:r>
              <a:rPr lang="en-US" sz="2800"/>
              <a:t>class emptyDriveAction : public IDriveAction{ </a:t>
            </a:r>
            <a:endParaRPr lang="ru-RU" sz="2800"/>
          </a:p>
          <a:p>
            <a:r>
              <a:rPr lang="ru-RU" sz="2800"/>
              <a:t> </a:t>
            </a:r>
            <a:r>
              <a:rPr lang="en-US" sz="2800"/>
              <a:t> // </a:t>
            </a:r>
            <a:r>
              <a:rPr lang="ru-RU" sz="2800"/>
              <a:t>класс  «пустого» поведения </a:t>
            </a:r>
          </a:p>
          <a:p>
            <a:r>
              <a:rPr lang="en-US" sz="2800"/>
              <a:t>public:</a:t>
            </a:r>
          </a:p>
          <a:p>
            <a:r>
              <a:rPr lang="en-US" sz="2800"/>
              <a:t>	void drive(){}; </a:t>
            </a:r>
            <a:endParaRPr lang="ru-RU" sz="2800"/>
          </a:p>
          <a:p>
            <a:r>
              <a:rPr lang="en-US" sz="280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6" y="142852"/>
            <a:ext cx="8786842" cy="6286500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</a:pPr>
            <a:r>
              <a:rPr lang="ru-RU" sz="2400" u="sng" dirty="0" smtClean="0"/>
              <a:t>Содержание отчета по РЗ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1. Описание предметной области </a:t>
            </a:r>
            <a:br>
              <a:rPr lang="ru-RU" sz="2400" dirty="0" smtClean="0"/>
            </a:br>
            <a:r>
              <a:rPr lang="ru-RU" sz="2400" dirty="0" smtClean="0"/>
              <a:t>         1.1 Общая характеристика решаемых задач в предметной области</a:t>
            </a:r>
            <a:br>
              <a:rPr lang="ru-RU" sz="2400" dirty="0" smtClean="0"/>
            </a:br>
            <a:r>
              <a:rPr lang="ru-RU" sz="2400" dirty="0" smtClean="0"/>
              <a:t>         1.2 Характеристика поставленной задачи</a:t>
            </a:r>
            <a:br>
              <a:rPr lang="ru-RU" sz="2400" dirty="0" smtClean="0"/>
            </a:br>
            <a:r>
              <a:rPr lang="ru-RU" sz="2400" dirty="0" smtClean="0"/>
              <a:t>         1.3 Действующие объекты и функционал</a:t>
            </a:r>
            <a:br>
              <a:rPr lang="ru-RU" sz="2400" dirty="0" smtClean="0"/>
            </a:br>
            <a:r>
              <a:rPr lang="ru-RU" sz="2400" dirty="0" smtClean="0"/>
              <a:t>         1.4 Возможные расширения системы</a:t>
            </a:r>
            <a:br>
              <a:rPr lang="ru-RU" sz="2400" dirty="0" smtClean="0"/>
            </a:br>
            <a:r>
              <a:rPr lang="ru-RU" sz="2400" dirty="0" smtClean="0"/>
              <a:t>   2 Объекты, интерфейсы  и классы проектируемой системы</a:t>
            </a:r>
            <a:br>
              <a:rPr lang="ru-RU" sz="2400" dirty="0" smtClean="0"/>
            </a:br>
            <a:r>
              <a:rPr lang="ru-RU" sz="2400" dirty="0" smtClean="0"/>
              <a:t>         2.1 Перечень классов и объектов</a:t>
            </a:r>
            <a:br>
              <a:rPr lang="ru-RU" sz="2400" dirty="0" smtClean="0"/>
            </a:br>
            <a:r>
              <a:rPr lang="ru-RU" sz="2400" dirty="0" smtClean="0"/>
              <a:t>         2.2 Назначение классов </a:t>
            </a:r>
            <a:br>
              <a:rPr lang="ru-RU" sz="2400" dirty="0" smtClean="0"/>
            </a:br>
            <a:r>
              <a:rPr lang="ru-RU" sz="2400" dirty="0" smtClean="0"/>
              <a:t>         2.3 Основные методы классов</a:t>
            </a:r>
            <a:br>
              <a:rPr lang="ru-RU" sz="2400" dirty="0" smtClean="0"/>
            </a:br>
            <a:r>
              <a:rPr lang="ru-RU" sz="2400" dirty="0" smtClean="0"/>
              <a:t>         2.4 Отношения между классами</a:t>
            </a:r>
            <a:br>
              <a:rPr lang="ru-RU" sz="2400" dirty="0" smtClean="0"/>
            </a:br>
            <a:r>
              <a:rPr lang="ru-RU" sz="2400" dirty="0" smtClean="0"/>
              <a:t>   3 Пример реализации подсистемы на основе принципа делегирования</a:t>
            </a:r>
            <a:br>
              <a:rPr lang="ru-RU" sz="2400" dirty="0" smtClean="0"/>
            </a:br>
            <a:r>
              <a:rPr lang="ru-RU" sz="2400" dirty="0" smtClean="0"/>
              <a:t>         3.1 Диаграмма классов</a:t>
            </a:r>
            <a:br>
              <a:rPr lang="ru-RU" sz="2400" dirty="0" smtClean="0"/>
            </a:br>
            <a:r>
              <a:rPr lang="ru-RU" sz="2400" dirty="0" smtClean="0"/>
              <a:t>         3.2 Назначение классов</a:t>
            </a:r>
            <a:br>
              <a:rPr lang="ru-RU" sz="2400" dirty="0" smtClean="0"/>
            </a:br>
            <a:r>
              <a:rPr lang="ru-RU" sz="2400" dirty="0" smtClean="0"/>
              <a:t>       3.3 </a:t>
            </a:r>
            <a:r>
              <a:rPr lang="ru-RU" sz="2400" dirty="0" err="1" smtClean="0"/>
              <a:t>Логи</a:t>
            </a:r>
            <a:r>
              <a:rPr lang="ru-RU" sz="2400" dirty="0" smtClean="0"/>
              <a:t> работы программы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о множестве действий у одного объекта</a:t>
            </a:r>
          </a:p>
        </p:txBody>
      </p:sp>
      <p:sp>
        <p:nvSpPr>
          <p:cNvPr id="6041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1500188"/>
            <a:ext cx="85725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solidFill>
                  <a:srgbClr val="FFFF00"/>
                </a:solidFill>
              </a:rPr>
              <a:t>Задача</a:t>
            </a:r>
            <a:r>
              <a:rPr lang="en-US" sz="2800">
                <a:solidFill>
                  <a:srgbClr val="FFFF00"/>
                </a:solidFill>
              </a:rPr>
              <a:t>:</a:t>
            </a:r>
          </a:p>
          <a:p>
            <a:r>
              <a:rPr lang="ru-RU" sz="2800" b="1"/>
              <a:t>Есть несколько видов спорта. Надо построить  класс спортсмена, который занимается определенным видом спорта.</a:t>
            </a:r>
          </a:p>
          <a:p>
            <a:endParaRPr lang="ru-RU" sz="2800" b="1"/>
          </a:p>
          <a:p>
            <a:r>
              <a:rPr lang="ru-RU" sz="2800" b="1">
                <a:solidFill>
                  <a:srgbClr val="FFFF00"/>
                </a:solidFill>
              </a:rPr>
              <a:t>Расширение</a:t>
            </a:r>
            <a:r>
              <a:rPr lang="en-US" sz="2800" b="1">
                <a:solidFill>
                  <a:srgbClr val="FFFF00"/>
                </a:solidFill>
              </a:rPr>
              <a:t>:</a:t>
            </a:r>
          </a:p>
          <a:p>
            <a:r>
              <a:rPr lang="ru-RU" sz="2800" b="1"/>
              <a:t>Можем добавить новые виды спорта.</a:t>
            </a:r>
          </a:p>
          <a:p>
            <a:endParaRPr lang="ru-RU" sz="2800" b="1"/>
          </a:p>
          <a:p>
            <a:r>
              <a:rPr lang="ru-RU" sz="2800" b="1">
                <a:solidFill>
                  <a:srgbClr val="FFFF00"/>
                </a:solidFill>
              </a:rPr>
              <a:t>Расширение</a:t>
            </a:r>
            <a:r>
              <a:rPr lang="en-US" sz="2800" b="1">
                <a:solidFill>
                  <a:srgbClr val="FFFF00"/>
                </a:solidFill>
              </a:rPr>
              <a:t>:</a:t>
            </a:r>
          </a:p>
          <a:p>
            <a:r>
              <a:rPr lang="ru-RU" sz="2800" b="1"/>
              <a:t>Один спортсмен может заниматься разными видами спорта.</a:t>
            </a:r>
            <a:endParaRPr lang="en-US" sz="28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15312" cy="164306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о множестве действий у одного объекта</a:t>
            </a:r>
          </a:p>
        </p:txBody>
      </p:sp>
      <p:sp>
        <p:nvSpPr>
          <p:cNvPr id="6144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1928813"/>
            <a:ext cx="8572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 </a:t>
            </a:r>
            <a:endParaRPr lang="ru-RU" sz="2000" b="1"/>
          </a:p>
          <a:p>
            <a:endParaRPr lang="ru-RU" sz="2000" b="1"/>
          </a:p>
          <a:p>
            <a:endParaRPr lang="en-US" sz="2000" b="1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500313"/>
            <a:ext cx="8950325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7250" y="285750"/>
            <a:ext cx="7572375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Список делегатов у объекта</a:t>
            </a:r>
          </a:p>
        </p:txBody>
      </p:sp>
      <p:sp>
        <p:nvSpPr>
          <p:cNvPr id="6246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357188" y="857250"/>
            <a:ext cx="842962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// интерфейсы действий</a:t>
            </a:r>
          </a:p>
          <a:p>
            <a:r>
              <a:rPr lang="ru-RU" sz="3200"/>
              <a:t>#</a:t>
            </a:r>
            <a:r>
              <a:rPr lang="en-US" sz="3200"/>
              <a:t>ifndef __MOTION</a:t>
            </a:r>
          </a:p>
          <a:p>
            <a:r>
              <a:rPr lang="en-US" sz="3200"/>
              <a:t>#define __MOTION</a:t>
            </a:r>
          </a:p>
          <a:p>
            <a:endParaRPr lang="en-US" sz="3200"/>
          </a:p>
          <a:p>
            <a:r>
              <a:rPr lang="en-US" sz="3200"/>
              <a:t>class IMotion {   // </a:t>
            </a:r>
            <a:r>
              <a:rPr lang="ru-RU" sz="3200"/>
              <a:t> интерфейс</a:t>
            </a:r>
            <a:endParaRPr lang="en-US" sz="3200"/>
          </a:p>
          <a:p>
            <a:r>
              <a:rPr lang="en-US" sz="3200"/>
              <a:t>public:</a:t>
            </a:r>
          </a:p>
          <a:p>
            <a:r>
              <a:rPr lang="en-US" sz="3200"/>
              <a:t>	virtual void doMotion()</a:t>
            </a:r>
            <a:r>
              <a:rPr lang="ru-RU" sz="3200"/>
              <a:t> = 0</a:t>
            </a:r>
            <a:r>
              <a:rPr lang="en-US" sz="3200"/>
              <a:t>;</a:t>
            </a:r>
          </a:p>
          <a:p>
            <a:r>
              <a:rPr lang="en-US" sz="3200"/>
              <a:t>};</a:t>
            </a:r>
          </a:p>
          <a:p>
            <a:endParaRPr lang="en-US" sz="3200"/>
          </a:p>
          <a:p>
            <a:r>
              <a:rPr lang="en-US" sz="3200"/>
              <a:t> // </a:t>
            </a:r>
            <a:r>
              <a:rPr lang="ru-RU" sz="3200"/>
              <a:t> здесь конкретные делегаты</a:t>
            </a:r>
            <a:endParaRPr lang="en-US" sz="3200"/>
          </a:p>
          <a:p>
            <a:r>
              <a:rPr lang="ru-RU" sz="3200"/>
              <a:t>…</a:t>
            </a:r>
            <a:endParaRPr lang="en-US" sz="3200"/>
          </a:p>
          <a:p>
            <a:r>
              <a:rPr lang="en-US" sz="3200"/>
              <a:t>#endif</a:t>
            </a:r>
            <a:endParaRPr 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643813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Список делегатов у объекта</a:t>
            </a:r>
          </a:p>
        </p:txBody>
      </p:sp>
      <p:sp>
        <p:nvSpPr>
          <p:cNvPr id="63491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85750" y="714375"/>
            <a:ext cx="842962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// конкретные делегаты</a:t>
            </a:r>
            <a:r>
              <a:rPr lang="en-US"/>
              <a:t>:</a:t>
            </a:r>
            <a:endParaRPr lang="ru-RU"/>
          </a:p>
          <a:p>
            <a:endParaRPr lang="en-US"/>
          </a:p>
          <a:p>
            <a:r>
              <a:rPr lang="en-US"/>
              <a:t>class SwimmingMotion : public  IMotion {</a:t>
            </a:r>
          </a:p>
          <a:p>
            <a:r>
              <a:rPr lang="en-US"/>
              <a:t>public:</a:t>
            </a:r>
          </a:p>
          <a:p>
            <a:r>
              <a:rPr lang="en-US"/>
              <a:t>	void doMotion(){printf("A am swiming! \n");}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FootballMotion : public  IMotion {</a:t>
            </a:r>
          </a:p>
          <a:p>
            <a:r>
              <a:rPr lang="en-US"/>
              <a:t>public:</a:t>
            </a:r>
          </a:p>
          <a:p>
            <a:r>
              <a:rPr lang="en-US"/>
              <a:t>	void doMotion(){printf("I play football! \n");}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class VolleyballMotion : public  IMotion {</a:t>
            </a:r>
          </a:p>
          <a:p>
            <a:r>
              <a:rPr lang="en-US"/>
              <a:t>public:</a:t>
            </a:r>
          </a:p>
          <a:p>
            <a:r>
              <a:rPr lang="en-US"/>
              <a:t>	void doMotion(){printf("I play volleyball! \n");}</a:t>
            </a:r>
          </a:p>
          <a:p>
            <a:r>
              <a:rPr lang="en-US"/>
              <a:t>};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86750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Подписка </a:t>
            </a:r>
          </a:p>
        </p:txBody>
      </p:sp>
      <p:sp>
        <p:nvSpPr>
          <p:cNvPr id="64515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1000125"/>
            <a:ext cx="864393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typedef   IMotion * ptrMotion;</a:t>
            </a:r>
          </a:p>
          <a:p>
            <a:r>
              <a:rPr lang="en-US" sz="3200"/>
              <a:t>    //  </a:t>
            </a:r>
            <a:r>
              <a:rPr lang="ru-RU" sz="3200"/>
              <a:t>класс спортсмен</a:t>
            </a:r>
          </a:p>
          <a:p>
            <a:r>
              <a:rPr lang="en-US" sz="3200"/>
              <a:t>class Sportsmen{</a:t>
            </a:r>
          </a:p>
          <a:p>
            <a:r>
              <a:rPr lang="en-US" sz="3200"/>
              <a:t>private:</a:t>
            </a:r>
          </a:p>
          <a:p>
            <a:r>
              <a:rPr lang="en-US" sz="3200"/>
              <a:t>	vector &lt;ptrMotion&gt; items;</a:t>
            </a:r>
          </a:p>
          <a:p>
            <a:r>
              <a:rPr lang="en-US" sz="3200"/>
              <a:t>public:	</a:t>
            </a:r>
          </a:p>
          <a:p>
            <a:r>
              <a:rPr lang="en-US" sz="3200"/>
              <a:t>	void performAllMotions();</a:t>
            </a:r>
          </a:p>
          <a:p>
            <a:r>
              <a:rPr lang="en-US" sz="3200"/>
              <a:t>	void addMotion(Motion *newMotion);</a:t>
            </a:r>
          </a:p>
          <a:p>
            <a:r>
              <a:rPr lang="en-US" sz="3200"/>
              <a:t>	Sportsmen(){    items.clear();           }</a:t>
            </a:r>
          </a:p>
          <a:p>
            <a:r>
              <a:rPr lang="en-US" sz="3200"/>
              <a:t>            ~Sportsmen();</a:t>
            </a:r>
          </a:p>
          <a:p>
            <a:r>
              <a:rPr lang="en-US" sz="3200"/>
              <a:t>};</a:t>
            </a:r>
            <a:endParaRPr lang="ru-RU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86750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Подписка </a:t>
            </a:r>
          </a:p>
        </p:txBody>
      </p:sp>
      <p:sp>
        <p:nvSpPr>
          <p:cNvPr id="65539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42875" y="1285875"/>
            <a:ext cx="8643938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void perfomAllMotions(){</a:t>
            </a:r>
          </a:p>
          <a:p>
            <a:r>
              <a:rPr lang="en-US" sz="3200"/>
              <a:t>	for (vector&lt;ptrMotion&gt;::iterator  </a:t>
            </a:r>
            <a:endParaRPr lang="ru-RU" sz="3200"/>
          </a:p>
          <a:p>
            <a:r>
              <a:rPr lang="ru-RU" sz="3200"/>
              <a:t>                </a:t>
            </a:r>
            <a:r>
              <a:rPr lang="en-US" sz="3200"/>
              <a:t>it = items.begin();  </a:t>
            </a:r>
          </a:p>
          <a:p>
            <a:r>
              <a:rPr lang="en-US" sz="3200"/>
              <a:t>                it != items.end();  it++) {</a:t>
            </a:r>
          </a:p>
          <a:p>
            <a:r>
              <a:rPr lang="en-US" sz="3200"/>
              <a:t>					(*it)-&gt;doMotion();</a:t>
            </a:r>
          </a:p>
          <a:p>
            <a:r>
              <a:rPr lang="en-US" sz="3200"/>
              <a:t>	}</a:t>
            </a:r>
          </a:p>
          <a:p>
            <a:r>
              <a:rPr lang="en-US" sz="3200"/>
              <a:t>}</a:t>
            </a:r>
          </a:p>
          <a:p>
            <a:endParaRPr lang="en-US" sz="3200"/>
          </a:p>
          <a:p>
            <a:r>
              <a:rPr lang="en-US" sz="3200"/>
              <a:t>void addMotion(Motion *newMotion){</a:t>
            </a:r>
          </a:p>
          <a:p>
            <a:r>
              <a:rPr lang="en-US" sz="3200"/>
              <a:t>		items.push_back(newMotion);</a:t>
            </a:r>
          </a:p>
          <a:p>
            <a:r>
              <a:rPr lang="en-US" sz="3200"/>
              <a:t>}</a:t>
            </a:r>
          </a:p>
          <a:p>
            <a:endParaRPr lang="en-US" sz="3200"/>
          </a:p>
          <a:p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7643813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Подписка </a:t>
            </a:r>
          </a:p>
        </p:txBody>
      </p:sp>
      <p:sp>
        <p:nvSpPr>
          <p:cNvPr id="66563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1143000"/>
            <a:ext cx="864393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Sportsmen * Petr = new Sportsmen();</a:t>
            </a:r>
          </a:p>
          <a:p>
            <a:r>
              <a:rPr lang="en-US"/>
              <a:t>Sportsmen * Vera = new Sportsmen();</a:t>
            </a:r>
          </a:p>
          <a:p>
            <a:r>
              <a:rPr lang="en-US"/>
              <a:t>SwimmingMotion *typeSwim = new SwimmingMotion;</a:t>
            </a:r>
          </a:p>
          <a:p>
            <a:r>
              <a:rPr lang="en-US"/>
              <a:t>FootballMotion *typeFoot = new FootballMotion;</a:t>
            </a:r>
          </a:p>
          <a:p>
            <a:r>
              <a:rPr lang="en-US"/>
              <a:t>VolleyballMotion *typeVoll = new VolleyballMotion;</a:t>
            </a:r>
          </a:p>
          <a:p>
            <a:endParaRPr lang="en-US"/>
          </a:p>
          <a:p>
            <a:r>
              <a:rPr lang="en-US"/>
              <a:t>printf("\n\n Petr:\n");</a:t>
            </a:r>
          </a:p>
          <a:p>
            <a:r>
              <a:rPr lang="en-US"/>
              <a:t>Petr-&gt;addMotion(typeSwim);</a:t>
            </a:r>
          </a:p>
          <a:p>
            <a:r>
              <a:rPr lang="en-US"/>
              <a:t>Petr-&gt;addMotion(typeFoot);</a:t>
            </a:r>
          </a:p>
          <a:p>
            <a:r>
              <a:rPr lang="en-US"/>
              <a:t>Petr-&gt;performAllMotions();</a:t>
            </a:r>
          </a:p>
          <a:p>
            <a:endParaRPr lang="en-US"/>
          </a:p>
          <a:p>
            <a:r>
              <a:rPr lang="en-US"/>
              <a:t>printf("\n\n Vera:\n");</a:t>
            </a:r>
          </a:p>
          <a:p>
            <a:r>
              <a:rPr lang="en-US"/>
              <a:t>Vera-&gt;addMotion(typeSwim);</a:t>
            </a:r>
          </a:p>
          <a:p>
            <a:r>
              <a:rPr lang="en-US"/>
              <a:t>Vera-&gt;addMotion(typeVoll);</a:t>
            </a:r>
          </a:p>
          <a:p>
            <a:r>
              <a:rPr lang="en-US"/>
              <a:t>Vera-&gt;performAllMotions();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8675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Результат работы программы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214313" y="2571750"/>
            <a:ext cx="857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 </a:t>
            </a:r>
          </a:p>
        </p:txBody>
      </p:sp>
      <p:pic>
        <p:nvPicPr>
          <p:cNvPr id="6758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143000"/>
            <a:ext cx="7000875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642938"/>
            <a:ext cx="8929687" cy="1071562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–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заместитель </a:t>
            </a: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или </a:t>
            </a: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</a:t>
            </a:r>
            <a:r>
              <a:rPr lang="en-US" sz="4000" dirty="0" smtClean="0">
                <a:solidFill>
                  <a:srgbClr val="FFFF00"/>
                </a:solidFill>
              </a:rPr>
              <a:t>urrogate</a:t>
            </a:r>
            <a:r>
              <a:rPr lang="en-US" sz="4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</a:t>
            </a:r>
            <a:r>
              <a:rPr lang="ru-RU" sz="4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8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суррогат </a:t>
            </a:r>
            <a:r>
              <a:rPr lang="en-US" sz="420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sz="4200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2660650"/>
            <a:ext cx="88582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Заместитель – суррогат настоящего объекта. </a:t>
            </a:r>
            <a:endParaRPr lang="en-US" sz="3200"/>
          </a:p>
          <a:p>
            <a:endParaRPr lang="en-US" sz="3200"/>
          </a:p>
          <a:p>
            <a:r>
              <a:rPr lang="ru-RU" sz="3200"/>
              <a:t>Заместитель прикидывается настоящим объектом, а на самом деле или взаимодействует с ним или просто работает «по умолчанию».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285750"/>
            <a:ext cx="6858000" cy="642938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заместитель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0" y="733425"/>
            <a:ext cx="88582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/>
              <a:t>Типы заместителей</a:t>
            </a:r>
            <a:r>
              <a:rPr lang="en-US" sz="2800" i="1"/>
              <a:t>:</a:t>
            </a:r>
            <a:endParaRPr lang="ru-RU" sz="2800" i="1"/>
          </a:p>
          <a:p>
            <a:r>
              <a:rPr lang="ru-RU" sz="2800"/>
              <a:t>1 – </a:t>
            </a:r>
            <a:r>
              <a:rPr lang="ru-RU" sz="2800">
                <a:solidFill>
                  <a:srgbClr val="FFFF00"/>
                </a:solidFill>
              </a:rPr>
              <a:t>удаленный</a:t>
            </a:r>
            <a:r>
              <a:rPr lang="ru-RU" sz="2800"/>
              <a:t> заместитель. При сетевой реализации заместитель действует как представитель удаленного объекта.</a:t>
            </a:r>
          </a:p>
          <a:p>
            <a:r>
              <a:rPr lang="ru-RU" sz="2800"/>
              <a:t>2 -  </a:t>
            </a:r>
            <a:r>
              <a:rPr lang="ru-RU" sz="2800">
                <a:solidFill>
                  <a:srgbClr val="FFFF00"/>
                </a:solidFill>
              </a:rPr>
              <a:t>виртуальный </a:t>
            </a:r>
            <a:r>
              <a:rPr lang="ru-RU" sz="2800"/>
              <a:t>заместитель.  Управляет доступом к ресурсу, создание которого требует больших затрат. Заместитель создает объект только тогда, когда это необходимо</a:t>
            </a:r>
          </a:p>
          <a:p>
            <a:r>
              <a:rPr lang="ru-RU" sz="2800"/>
              <a:t>3 – </a:t>
            </a:r>
            <a:r>
              <a:rPr lang="ru-RU" sz="2800">
                <a:solidFill>
                  <a:srgbClr val="FFFF00"/>
                </a:solidFill>
              </a:rPr>
              <a:t>защитный</a:t>
            </a:r>
            <a:r>
              <a:rPr lang="ru-RU" sz="2800"/>
              <a:t> заместитель.  Контролирует доступ к ресурсу в соответствии с системой привилегий</a:t>
            </a:r>
          </a:p>
          <a:p>
            <a:r>
              <a:rPr lang="ru-RU" sz="2800"/>
              <a:t>4 –</a:t>
            </a:r>
            <a:r>
              <a:rPr lang="ru-RU" sz="2800">
                <a:solidFill>
                  <a:srgbClr val="FFFF00"/>
                </a:solidFill>
              </a:rPr>
              <a:t> фильтрующий </a:t>
            </a:r>
            <a:r>
              <a:rPr lang="ru-RU" sz="2800"/>
              <a:t>заместитель. Управляет доступом к группам ресурсов</a:t>
            </a:r>
          </a:p>
          <a:p>
            <a:r>
              <a:rPr lang="ru-RU" sz="2800"/>
              <a:t>5 – </a:t>
            </a:r>
            <a:r>
              <a:rPr lang="ru-RU" sz="2800">
                <a:solidFill>
                  <a:srgbClr val="FFFF00"/>
                </a:solidFill>
              </a:rPr>
              <a:t>синхронизирующий</a:t>
            </a:r>
            <a:r>
              <a:rPr lang="ru-RU" sz="2800"/>
              <a:t> заместитель. Обеспечивает безопасный доступ из нескольких потоков к объекту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285875"/>
            <a:ext cx="8358188" cy="46434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Тема 0. Качество ПО </a:t>
            </a:r>
            <a:b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или </a:t>
            </a:r>
            <a:b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зачем менять код, если и так все работает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sz="2800" dirty="0" smtClean="0"/>
              <a:t>Стив </a:t>
            </a:r>
            <a:r>
              <a:rPr lang="ru-RU" sz="2800" dirty="0" err="1" smtClean="0"/>
              <a:t>Макконнелл</a:t>
            </a:r>
            <a:r>
              <a:rPr lang="ru-RU" sz="2800" dirty="0" smtClean="0"/>
              <a:t>  «Совершенный код»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Правила хорошего кода по версии </a:t>
            </a:r>
            <a:r>
              <a:rPr lang="ru-RU" sz="2800" dirty="0" err="1" smtClean="0"/>
              <a:t>GeekBrains</a:t>
            </a:r>
            <a: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A893-7FEE-4324-BD96-58BA1586A19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9296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заместитель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42938" y="1500188"/>
            <a:ext cx="8072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</a:t>
            </a: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285875"/>
            <a:ext cx="91344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29688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857250"/>
            <a:ext cx="88582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class Math</a:t>
            </a:r>
            <a:r>
              <a:rPr lang="ru-RU" sz="2800"/>
              <a:t> </a:t>
            </a:r>
            <a:r>
              <a:rPr lang="en-US" sz="2800"/>
              <a:t>{</a:t>
            </a:r>
            <a:r>
              <a:rPr lang="ru-RU" sz="2800"/>
              <a:t> </a:t>
            </a:r>
          </a:p>
          <a:p>
            <a:endParaRPr lang="ru-RU" sz="2800"/>
          </a:p>
          <a:p>
            <a:r>
              <a:rPr lang="ru-RU" sz="2800"/>
              <a:t>  // класс, для которого создадим </a:t>
            </a:r>
            <a:r>
              <a:rPr lang="en-US" sz="2800"/>
              <a:t>Proxy</a:t>
            </a:r>
          </a:p>
          <a:p>
            <a:endParaRPr lang="ru-RU" sz="2800"/>
          </a:p>
          <a:p>
            <a:r>
              <a:rPr lang="en-US" sz="2800"/>
              <a:t>public:</a:t>
            </a:r>
          </a:p>
          <a:p>
            <a:r>
              <a:rPr lang="en-US" sz="2800"/>
              <a:t>    virtual void sum()=0;</a:t>
            </a:r>
          </a:p>
          <a:p>
            <a:r>
              <a:rPr lang="en-US" sz="2800"/>
              <a:t>    virtual void sub()=0;</a:t>
            </a:r>
          </a:p>
          <a:p>
            <a:r>
              <a:rPr lang="en-US" sz="2800"/>
              <a:t>    virtual void mult()=0;</a:t>
            </a:r>
          </a:p>
          <a:p>
            <a:r>
              <a:rPr lang="en-US" sz="2800"/>
              <a:t>    virtual void div()=0;</a:t>
            </a:r>
          </a:p>
          <a:p>
            <a:r>
              <a:rPr lang="en-US" sz="280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29688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1095375"/>
            <a:ext cx="88582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M1 :</a:t>
            </a:r>
            <a:r>
              <a:rPr lang="ru-RU"/>
              <a:t> </a:t>
            </a:r>
            <a:r>
              <a:rPr lang="en-US"/>
              <a:t>        public Math</a:t>
            </a:r>
            <a:r>
              <a:rPr lang="ru-RU"/>
              <a:t>  </a:t>
            </a:r>
            <a:r>
              <a:rPr lang="en-US"/>
              <a:t>{</a:t>
            </a:r>
            <a:endParaRPr lang="ru-RU"/>
          </a:p>
          <a:p>
            <a:r>
              <a:rPr lang="ru-RU"/>
              <a:t>//  настоящий класс для обработки данных</a:t>
            </a:r>
            <a:endParaRPr lang="en-US"/>
          </a:p>
          <a:p>
            <a:r>
              <a:rPr lang="en-US"/>
              <a:t>public:</a:t>
            </a:r>
          </a:p>
          <a:p>
            <a:r>
              <a:rPr lang="en-US"/>
              <a:t>    int a,b;</a:t>
            </a:r>
          </a:p>
          <a:p>
            <a:r>
              <a:rPr lang="en-US"/>
              <a:t>    virtual void sum() {</a:t>
            </a:r>
            <a:r>
              <a:rPr lang="ru-RU"/>
              <a:t> </a:t>
            </a:r>
            <a:r>
              <a:rPr lang="en-US"/>
              <a:t>        cout &lt;&lt; "Sum: " &lt;&lt; a+b &lt;&lt; endl;  </a:t>
            </a:r>
            <a:r>
              <a:rPr lang="ru-RU"/>
              <a:t> </a:t>
            </a:r>
            <a:r>
              <a:rPr lang="en-US"/>
              <a:t>  }</a:t>
            </a:r>
          </a:p>
          <a:p>
            <a:r>
              <a:rPr lang="en-US"/>
              <a:t>    virtual void sub() </a:t>
            </a:r>
            <a:r>
              <a:rPr lang="ru-RU"/>
              <a:t> </a:t>
            </a:r>
            <a:r>
              <a:rPr lang="en-US"/>
              <a:t>{       </a:t>
            </a:r>
            <a:r>
              <a:rPr lang="ru-RU"/>
              <a:t> </a:t>
            </a:r>
            <a:r>
              <a:rPr lang="en-US"/>
              <a:t> cout &lt;&lt; "Sub: " &lt;&lt; a-b &lt;&lt; endl;</a:t>
            </a:r>
            <a:r>
              <a:rPr lang="ru-RU"/>
              <a:t>      </a:t>
            </a:r>
            <a:r>
              <a:rPr lang="en-US"/>
              <a:t> }</a:t>
            </a:r>
          </a:p>
          <a:p>
            <a:r>
              <a:rPr lang="en-US"/>
              <a:t>    virtual void mult() {</a:t>
            </a:r>
            <a:r>
              <a:rPr lang="ru-RU"/>
              <a:t> </a:t>
            </a:r>
            <a:r>
              <a:rPr lang="en-US"/>
              <a:t>        cout &lt;&lt; "Mult: " &lt;&lt; a*b &lt;&lt; endl;    }</a:t>
            </a:r>
          </a:p>
          <a:p>
            <a:r>
              <a:rPr lang="en-US"/>
              <a:t>    virtual void div() {      </a:t>
            </a:r>
            <a:endParaRPr lang="ru-RU"/>
          </a:p>
          <a:p>
            <a:r>
              <a:rPr lang="ru-RU"/>
              <a:t>      </a:t>
            </a:r>
            <a:r>
              <a:rPr lang="en-US"/>
              <a:t>  if( b == 0) {</a:t>
            </a:r>
            <a:r>
              <a:rPr lang="ru-RU"/>
              <a:t> </a:t>
            </a:r>
            <a:r>
              <a:rPr lang="en-US"/>
              <a:t>            cout &lt;&lt; "Div by zero!\n";</a:t>
            </a:r>
          </a:p>
          <a:p>
            <a:r>
              <a:rPr lang="en-US"/>
              <a:t>        } else {</a:t>
            </a:r>
          </a:p>
          <a:p>
            <a:r>
              <a:rPr lang="en-US"/>
              <a:t>            cout &lt;&lt; "Div: " &lt;&lt; a*b &lt;&lt; endl;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    M1(int inA, int inB)</a:t>
            </a:r>
            <a:r>
              <a:rPr lang="ru-RU"/>
              <a:t> </a:t>
            </a:r>
            <a:r>
              <a:rPr lang="en-US"/>
              <a:t>    {</a:t>
            </a:r>
            <a:r>
              <a:rPr lang="ru-RU"/>
              <a:t> </a:t>
            </a:r>
            <a:r>
              <a:rPr lang="en-US"/>
              <a:t>        a = inA;</a:t>
            </a:r>
            <a:r>
              <a:rPr lang="ru-RU"/>
              <a:t> </a:t>
            </a:r>
            <a:r>
              <a:rPr lang="en-US"/>
              <a:t>        b = inB;</a:t>
            </a:r>
            <a:r>
              <a:rPr lang="ru-RU"/>
              <a:t> </a:t>
            </a:r>
            <a:r>
              <a:rPr lang="en-US"/>
              <a:t>    }</a:t>
            </a:r>
          </a:p>
          <a:p>
            <a:r>
              <a:rPr lang="en-US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857750" y="214313"/>
            <a:ext cx="4071938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1438" y="428625"/>
            <a:ext cx="9072562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ProxyM1 :         public Math  {</a:t>
            </a:r>
          </a:p>
          <a:p>
            <a:r>
              <a:rPr lang="en-US"/>
              <a:t>private:</a:t>
            </a:r>
          </a:p>
          <a:p>
            <a:r>
              <a:rPr lang="en-US"/>
              <a:t>    M1 *prox;</a:t>
            </a:r>
          </a:p>
          <a:p>
            <a:r>
              <a:rPr lang="en-US"/>
              <a:t>    void log() { cout &lt;&lt; "a=" &lt;&lt; prox-&gt;a &lt;&lt; ", b=" &lt;&lt; prox-&gt;b &lt;&lt; endl; }</a:t>
            </a:r>
          </a:p>
          <a:p>
            <a:endParaRPr lang="ru-RU"/>
          </a:p>
          <a:p>
            <a:r>
              <a:rPr lang="en-US"/>
              <a:t>public:</a:t>
            </a:r>
          </a:p>
          <a:p>
            <a:r>
              <a:rPr lang="en-US"/>
              <a:t>    virtual void sum() {        log();     </a:t>
            </a:r>
            <a:r>
              <a:rPr lang="ru-RU"/>
              <a:t> </a:t>
            </a:r>
            <a:r>
              <a:rPr lang="en-US"/>
              <a:t>   prox-&gt;sum();    }</a:t>
            </a:r>
          </a:p>
          <a:p>
            <a:r>
              <a:rPr lang="en-US"/>
              <a:t>    virtual void sub()  {        log();         prox-&gt;sub();     }</a:t>
            </a:r>
          </a:p>
          <a:p>
            <a:r>
              <a:rPr lang="en-US"/>
              <a:t>    virtual void mult() {       log();      </a:t>
            </a:r>
            <a:r>
              <a:rPr lang="ru-RU"/>
              <a:t> </a:t>
            </a:r>
            <a:r>
              <a:rPr lang="en-US"/>
              <a:t>  prox-&gt;mult();    }</a:t>
            </a:r>
          </a:p>
          <a:p>
            <a:r>
              <a:rPr lang="en-US"/>
              <a:t>    virtual void div()   {        cout &lt;&lt; "No div!" &lt;&lt; endl;     }</a:t>
            </a:r>
          </a:p>
          <a:p>
            <a:endParaRPr lang="ru-RU"/>
          </a:p>
          <a:p>
            <a:r>
              <a:rPr lang="en-US"/>
              <a:t>    ProxyM1(int inA, int inB) {</a:t>
            </a:r>
          </a:p>
          <a:p>
            <a:r>
              <a:rPr lang="en-US"/>
              <a:t>        prox = new M1(inA,inB);</a:t>
            </a:r>
            <a:r>
              <a:rPr lang="ru-RU"/>
              <a:t>   </a:t>
            </a:r>
          </a:p>
          <a:p>
            <a:r>
              <a:rPr lang="ru-RU"/>
              <a:t>                    // здесь </a:t>
            </a:r>
            <a:r>
              <a:rPr lang="en-US"/>
              <a:t>Proxy</a:t>
            </a:r>
            <a:r>
              <a:rPr lang="ru-RU"/>
              <a:t> создает реальный объект М1</a:t>
            </a:r>
            <a:endParaRPr lang="en-US"/>
          </a:p>
          <a:p>
            <a:r>
              <a:rPr lang="en-US"/>
              <a:t>    }</a:t>
            </a:r>
          </a:p>
          <a:p>
            <a:r>
              <a:rPr lang="en-US"/>
              <a:t>    ~ProxyM1() {        delete prox;    }</a:t>
            </a:r>
          </a:p>
          <a:p>
            <a:r>
              <a:rPr lang="en-US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29688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-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857250"/>
            <a:ext cx="88582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/>
              <a:t>int main(){</a:t>
            </a:r>
          </a:p>
          <a:p>
            <a:r>
              <a:rPr lang="en-US" sz="2200"/>
              <a:t>    Math *t = new M1(6,0);</a:t>
            </a:r>
          </a:p>
          <a:p>
            <a:r>
              <a:rPr lang="en-US" sz="2200"/>
              <a:t>    Math *p = new ProxyM1(6,0);</a:t>
            </a:r>
          </a:p>
          <a:p>
            <a:r>
              <a:rPr lang="en-US" sz="2200"/>
              <a:t>    cout &lt;&lt; "M1\n";</a:t>
            </a:r>
          </a:p>
          <a:p>
            <a:r>
              <a:rPr lang="en-US" sz="2200"/>
              <a:t>    t-&gt;sum();</a:t>
            </a:r>
          </a:p>
          <a:p>
            <a:r>
              <a:rPr lang="en-US" sz="2200"/>
              <a:t>    t-&gt;sub();</a:t>
            </a:r>
          </a:p>
          <a:p>
            <a:r>
              <a:rPr lang="en-US" sz="2200"/>
              <a:t>    t-&gt;mult();</a:t>
            </a:r>
          </a:p>
          <a:p>
            <a:r>
              <a:rPr lang="en-US" sz="2200"/>
              <a:t>    t-&gt;div();</a:t>
            </a:r>
          </a:p>
          <a:p>
            <a:r>
              <a:rPr lang="en-US" sz="2200"/>
              <a:t>    cout &lt;&lt; "\nProxyM1\n";</a:t>
            </a:r>
          </a:p>
          <a:p>
            <a:r>
              <a:rPr lang="en-US" sz="2200"/>
              <a:t>    p-&gt;sum();</a:t>
            </a:r>
          </a:p>
          <a:p>
            <a:r>
              <a:rPr lang="en-US" sz="2200"/>
              <a:t>    p-&gt;sub();</a:t>
            </a:r>
          </a:p>
          <a:p>
            <a:r>
              <a:rPr lang="en-US" sz="2200"/>
              <a:t>    p-&gt;mult();</a:t>
            </a:r>
          </a:p>
          <a:p>
            <a:r>
              <a:rPr lang="en-US" sz="2200"/>
              <a:t>    p-&gt;div();</a:t>
            </a:r>
          </a:p>
          <a:p>
            <a:r>
              <a:rPr lang="en-US" sz="2200"/>
              <a:t>    delete p;</a:t>
            </a:r>
          </a:p>
          <a:p>
            <a:r>
              <a:rPr lang="en-US" sz="2200"/>
              <a:t>    delete t;</a:t>
            </a:r>
          </a:p>
          <a:p>
            <a:r>
              <a:rPr lang="en-US" sz="2200"/>
              <a:t>    return 0;</a:t>
            </a:r>
          </a:p>
          <a:p>
            <a:r>
              <a:rPr lang="en-US" sz="220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9296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 – </a:t>
            </a: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работа 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85875"/>
            <a:ext cx="7572375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71617"/>
            <a:ext cx="9144000" cy="2071697"/>
          </a:xfrm>
        </p:spPr>
        <p:txBody>
          <a:bodyPr/>
          <a:lstStyle/>
          <a:p>
            <a:pPr eaLnBrk="1" hangingPunct="1">
              <a:defRPr/>
            </a:pP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Лабораторные  работы </a:t>
            </a:r>
            <a:b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№ 2,  №3 и №4</a:t>
            </a:r>
            <a:b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(первая итерация проекта)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5750" y="4714884"/>
            <a:ext cx="885825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700" dirty="0" smtClean="0"/>
              <a:t> 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1071547"/>
          </a:xfrm>
        </p:spPr>
        <p:txBody>
          <a:bodyPr/>
          <a:lstStyle/>
          <a:p>
            <a:pPr eaLnBrk="1" hangingPunct="1">
              <a:defRPr/>
            </a:pP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Задание на лабораторную работу </a:t>
            </a:r>
            <a:b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№ 2 и №3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1754205"/>
            <a:ext cx="885825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700" dirty="0"/>
              <a:t>Рассмотреть задачу в неформальной постановке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Перечислить список объектов, у каждого из них указать свойства и выполняемые функции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 Для некоторых объектов  перечислить возможные расширения свойств и функционала 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Ввести новые возможности в систему (новые свойства, действия , объекты, взаимодействия объектов и т.д.)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Сформировать  предварительный перечень  классов и их обязанности (первая итерация)</a:t>
            </a:r>
          </a:p>
          <a:p>
            <a:pPr marL="342900" indent="-342900"/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29688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Задание на лабораторную работу № 4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875" y="1000125"/>
            <a:ext cx="8858250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700" dirty="0"/>
              <a:t>Рассмотреть задачу в  начальной постановке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Предложить реализацию различного поведения объектов на основе делегирования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Сформировать  перечень интерфейсов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Сформировать перечень классов и их обязанности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Построить диаграмму классов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Проверить выполнение принципов  низкой связности и высокого зацепления.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Реализовать систему </a:t>
            </a:r>
          </a:p>
          <a:p>
            <a:pPr marL="342900" indent="-342900">
              <a:buFontTx/>
              <a:buAutoNum type="arabicPeriod"/>
            </a:pPr>
            <a:r>
              <a:rPr lang="ru-RU" sz="2700" dirty="0"/>
              <a:t>Реализовать </a:t>
            </a:r>
            <a:r>
              <a:rPr lang="en-US" sz="2700" dirty="0"/>
              <a:t>Proxy</a:t>
            </a:r>
            <a:r>
              <a:rPr lang="ru-RU" sz="2700" dirty="0"/>
              <a:t> для работы с  некоторым объектом  и для контроля доступа к объекту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9144000" cy="642919"/>
          </a:xfrm>
        </p:spPr>
        <p:txBody>
          <a:bodyPr/>
          <a:lstStyle/>
          <a:p>
            <a:pPr eaLnBrk="1" hangingPunct="1">
              <a:defRPr/>
            </a:pPr>
            <a:r>
              <a:rPr lang="ru-RU" sz="4200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задания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2906" y="1000108"/>
            <a:ext cx="8858250" cy="789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algn="just">
              <a:spcAft>
                <a:spcPts val="1800"/>
              </a:spcAft>
            </a:pPr>
            <a:r>
              <a:rPr lang="ru-RU" sz="2700" dirty="0" smtClean="0"/>
              <a:t> </a:t>
            </a:r>
            <a:r>
              <a:rPr lang="ru-RU" sz="2700" u="sng" dirty="0" smtClean="0"/>
              <a:t>Прикладная область </a:t>
            </a:r>
            <a:r>
              <a:rPr lang="ru-RU" sz="2700" dirty="0" smtClean="0"/>
              <a:t>для выполнения лабораторных работ: «Интерактивные головоломки для детей»,</a:t>
            </a:r>
          </a:p>
          <a:p>
            <a:pPr marL="342900" algn="just">
              <a:spcAft>
                <a:spcPts val="1800"/>
              </a:spcAft>
            </a:pPr>
            <a:r>
              <a:rPr lang="ru-RU" sz="2700" u="sng" dirty="0" smtClean="0"/>
              <a:t>Тема:</a:t>
            </a:r>
            <a:r>
              <a:rPr lang="ru-RU" sz="2700" dirty="0" smtClean="0"/>
              <a:t>  Логическая задача  «Волк, Коза, Капуста».</a:t>
            </a:r>
          </a:p>
          <a:p>
            <a:pPr marL="342900" algn="just">
              <a:spcAft>
                <a:spcPts val="1800"/>
              </a:spcAft>
            </a:pPr>
            <a:r>
              <a:rPr lang="ru-RU" sz="2700" dirty="0" smtClean="0"/>
              <a:t>Лодочник должен перевести на лодке с одного берега на другой три объекта: волка, козу и капусту. В лодке, кроме самого лодочника, может поместиться только один перевозимый объект, поэтому лодочнику придется совершить несколько рейсов. Но, если он оставит без присмотра на одном берегу волка и козу, то волк съест козу. А если вместе на берегу окажутся коза и капуста, то коза съест капусту Задача: как лодочник должен перевезти в целости и сохранности все три объекта с одного берега на другой?</a:t>
            </a:r>
          </a:p>
          <a:p>
            <a:pPr marL="342900">
              <a:spcAft>
                <a:spcPts val="1800"/>
              </a:spcAft>
            </a:pPr>
            <a:endParaRPr lang="ru-RU" sz="2700" dirty="0" smtClean="0"/>
          </a:p>
          <a:p>
            <a:pPr marL="342900">
              <a:spcAft>
                <a:spcPts val="1800"/>
              </a:spcAft>
            </a:pPr>
            <a:r>
              <a:rPr lang="ru-RU" sz="2700" dirty="0" smtClean="0"/>
              <a:t>  </a:t>
            </a:r>
          </a:p>
          <a:p>
            <a:pPr marL="342900">
              <a:spcAft>
                <a:spcPts val="1800"/>
              </a:spcAft>
            </a:pPr>
            <a:r>
              <a:rPr lang="ru-RU" sz="2700" dirty="0" smtClean="0"/>
              <a:t> </a:t>
            </a:r>
            <a:endParaRPr lang="ru-RU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B0CA-2C68-4378-B830-AFE99B6DBFBA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</p:bldLst>
  </p:timing>
</p:sld>
</file>

<file path=ppt/theme/theme1.xml><?xml version="1.0" encoding="utf-8"?>
<a:theme xmlns:a="http://schemas.openxmlformats.org/drawingml/2006/main" name="Радар">
  <a:themeElements>
    <a:clrScheme name="Радар 1">
      <a:dk1>
        <a:srgbClr val="000000"/>
      </a:dk1>
      <a:lt1>
        <a:srgbClr val="EAEAEA"/>
      </a:lt1>
      <a:dk2>
        <a:srgbClr val="000066"/>
      </a:dk2>
      <a:lt2>
        <a:srgbClr val="FFFFFF"/>
      </a:lt2>
      <a:accent1>
        <a:srgbClr val="003399"/>
      </a:accent1>
      <a:accent2>
        <a:srgbClr val="99CCFF"/>
      </a:accent2>
      <a:accent3>
        <a:srgbClr val="AAAAB8"/>
      </a:accent3>
      <a:accent4>
        <a:srgbClr val="C8C8C8"/>
      </a:accent4>
      <a:accent5>
        <a:srgbClr val="AAADCA"/>
      </a:accent5>
      <a:accent6>
        <a:srgbClr val="8AB9E7"/>
      </a:accent6>
      <a:hlink>
        <a:srgbClr val="CC9900"/>
      </a:hlink>
      <a:folHlink>
        <a:srgbClr val="996600"/>
      </a:folHlink>
    </a:clrScheme>
    <a:fontScheme name="Радар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Радар 1">
        <a:dk1>
          <a:srgbClr val="000000"/>
        </a:dk1>
        <a:lt1>
          <a:srgbClr val="EAEAEA"/>
        </a:lt1>
        <a:dk2>
          <a:srgbClr val="000066"/>
        </a:dk2>
        <a:lt2>
          <a:srgbClr val="FFFFFF"/>
        </a:lt2>
        <a:accent1>
          <a:srgbClr val="003399"/>
        </a:accent1>
        <a:accent2>
          <a:srgbClr val="99CCFF"/>
        </a:accent2>
        <a:accent3>
          <a:srgbClr val="AAAAB8"/>
        </a:accent3>
        <a:accent4>
          <a:srgbClr val="C8C8C8"/>
        </a:accent4>
        <a:accent5>
          <a:srgbClr val="AAADCA"/>
        </a:accent5>
        <a:accent6>
          <a:srgbClr val="8AB9E7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дар 2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E2E2FF"/>
        </a:accent3>
        <a:accent4>
          <a:srgbClr val="565682"/>
        </a:accent4>
        <a:accent5>
          <a:srgbClr val="AAADCA"/>
        </a:accent5>
        <a:accent6>
          <a:srgbClr val="008AE7"/>
        </a:accent6>
        <a:hlink>
          <a:srgbClr val="B68600"/>
        </a:hlink>
        <a:folHlink>
          <a:srgbClr val="8A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дар 3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BDBDBD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дар 4">
        <a:dk1>
          <a:srgbClr val="333333"/>
        </a:dk1>
        <a:lt1>
          <a:srgbClr val="FFFF66"/>
        </a:lt1>
        <a:dk2>
          <a:srgbClr val="000000"/>
        </a:dk2>
        <a:lt2>
          <a:srgbClr val="CC3300"/>
        </a:lt2>
        <a:accent1>
          <a:srgbClr val="5F5F5F"/>
        </a:accent1>
        <a:accent2>
          <a:srgbClr val="3399FF"/>
        </a:accent2>
        <a:accent3>
          <a:srgbClr val="AAAAAA"/>
        </a:accent3>
        <a:accent4>
          <a:srgbClr val="DADA56"/>
        </a:accent4>
        <a:accent5>
          <a:srgbClr val="B6B6B6"/>
        </a:accent5>
        <a:accent6>
          <a:srgbClr val="2D8AE7"/>
        </a:accent6>
        <a:hlink>
          <a:srgbClr val="008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дар 5">
        <a:dk1>
          <a:srgbClr val="003300"/>
        </a:dk1>
        <a:lt1>
          <a:srgbClr val="FFFFCC"/>
        </a:lt1>
        <a:dk2>
          <a:srgbClr val="006600"/>
        </a:dk2>
        <a:lt2>
          <a:srgbClr val="FFFF00"/>
        </a:lt2>
        <a:accent1>
          <a:srgbClr val="008000"/>
        </a:accent1>
        <a:accent2>
          <a:srgbClr val="3399FF"/>
        </a:accent2>
        <a:accent3>
          <a:srgbClr val="AAB8AA"/>
        </a:accent3>
        <a:accent4>
          <a:srgbClr val="DADAAE"/>
        </a:accent4>
        <a:accent5>
          <a:srgbClr val="AAC0AA"/>
        </a:accent5>
        <a:accent6>
          <a:srgbClr val="2D8AE7"/>
        </a:accent6>
        <a:hlink>
          <a:srgbClr val="6666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Designs\Радар.pot</Template>
  <TotalTime>3023</TotalTime>
  <Words>6209</Words>
  <Application>Microsoft PowerPoint</Application>
  <PresentationFormat>On-screen Show (4:3)</PresentationFormat>
  <Paragraphs>1086</Paragraphs>
  <Slides>121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Радар</vt:lpstr>
      <vt:lpstr>ООП: Архитектурное проектирование и паттерны  программирования (09.03.04 – программная инженерия) </vt:lpstr>
      <vt:lpstr>Архитектурное проектирования и паттерны  программирования  </vt:lpstr>
      <vt:lpstr>Литература    1. Эрик Фримен и др. Паттерны проектирования 2. Эрих Гамма и др. Паттерны проектирования 3. Мартин Фаулер, Кендалл Скотт. UML. Основы. 4. Крючкова Е.Н.,  Старолетов С.М.  ООП: Архитектурное проектирование и паттерны программирования. – Барнаул, 2020</vt:lpstr>
      <vt:lpstr>Темы лекций </vt:lpstr>
      <vt:lpstr> Лабораторные  работы </vt:lpstr>
      <vt:lpstr>1   Code review -2 часа 2  Проект системы - первая итерация    - 4 часа 3 Делегирование и proxy  - 2 часа 4  Структурные  1 (Adapter, Decorator , Composite, Iterator ) - 4 часа 5  Структурные  2 (Bridge,Flyweight, Facade,  Information Expert ) - 4 часа 6   Порождающие  1 (Factory method , Abstract  factory , Singleton , Prototype, Object Pool )  - 4 часа 7   Порождающие 2 (Builder,) – 2 часа 8   Поведения 1 (State , Memento , Observer ) – 4 часа 9   Поведения 2  (Command, Indirection , Visitor ) – 4 часа 10 Итоговое занятие  - 2 часа</vt:lpstr>
      <vt:lpstr>Расчетное задание</vt:lpstr>
      <vt:lpstr>Содержание отчета по РЗ 1. Описание предметной области           1.1 Общая характеристика решаемых задач в предметной области          1.2 Характеристика поставленной задачи          1.3 Действующие объекты и функционал          1.4 Возможные расширения системы    2 Объекты, интерфейсы  и классы проектируемой системы          2.1 Перечень классов и объектов          2.2 Назначение классов           2.3 Основные методы классов          2.4 Отношения между классами    3 Пример реализации подсистемы на основе принципа делегирования          3.1 Диаграмма классов          3.2 Назначение классов        3.3 Логи работы программы</vt:lpstr>
      <vt:lpstr>Тема 0. Качество ПО  или  зачем менять код, если и так все работает    Стив Макконнелл  «Совершенный код»  Правила хорошего кода по версии GeekBrains  </vt:lpstr>
      <vt:lpstr>О чем будем говорить сегодня?</vt:lpstr>
      <vt:lpstr>Вспомним основные понятия ООП</vt:lpstr>
      <vt:lpstr>Принципы создания хорошего кода</vt:lpstr>
      <vt:lpstr>1. Соблюдайте единый Code style</vt:lpstr>
      <vt:lpstr>2. Не используйте «магические числа»   (Magic numbers - антипаттерн)</vt:lpstr>
      <vt:lpstr>3. Используйте осмысленные имена для переменных, функций, классов</vt:lpstr>
      <vt:lpstr>4. В начале  «внешних» методов проверяйте входные данные</vt:lpstr>
      <vt:lpstr>5. Реализуйте при помощи наследования только отношение «является». В остальных случаях – композиция</vt:lpstr>
      <vt:lpstr>6. Отделяйте интерфейс от реализации</vt:lpstr>
      <vt:lpstr> 7. Делайте методы компактными и / или разделенными на блоки</vt:lpstr>
      <vt:lpstr>8. Не используйте  преждевременную оптимизацию</vt:lpstr>
      <vt:lpstr>ВЫВОД :  Код пишется для людей</vt:lpstr>
      <vt:lpstr>Принципы  SOLID</vt:lpstr>
      <vt:lpstr>Принципы  SOLID  : S</vt:lpstr>
      <vt:lpstr>Принципы  SOLID  : O</vt:lpstr>
      <vt:lpstr>Принципы  SOLID  : L</vt:lpstr>
      <vt:lpstr>Пример  SOLID  : L</vt:lpstr>
      <vt:lpstr>Принципы  SOLID  : I</vt:lpstr>
      <vt:lpstr>Принципы  SOLID  : D</vt:lpstr>
      <vt:lpstr>Тема 1. Базовые шаблоны проектирования  .</vt:lpstr>
      <vt:lpstr>Зачем?</vt:lpstr>
      <vt:lpstr>Почему?</vt:lpstr>
      <vt:lpstr>Для решения каких проблем разработаны паттерны?</vt:lpstr>
      <vt:lpstr>Что такое GoF и GRASP?</vt:lpstr>
      <vt:lpstr>GRASP</vt:lpstr>
      <vt:lpstr>Полиморфизм (Polymorphism)</vt:lpstr>
      <vt:lpstr>Полиморфизм </vt:lpstr>
      <vt:lpstr>UML (Unified Modeling Language)  Унифицированный язык моделирования </vt:lpstr>
      <vt:lpstr>Диаграмма классов </vt:lpstr>
      <vt:lpstr>Диаграмма классов - отношения </vt:lpstr>
      <vt:lpstr>Наследование </vt:lpstr>
      <vt:lpstr>Агрегация  и композиция </vt:lpstr>
      <vt:lpstr>Переходим к проблемам проектирования и принципам  реализации</vt:lpstr>
      <vt:lpstr>Низкая связность (Low Coupling)</vt:lpstr>
      <vt:lpstr>Низкая связность (Low Coupling)</vt:lpstr>
      <vt:lpstr>Высокое зацепление  (High Cohesion) </vt:lpstr>
      <vt:lpstr>Высокое зацепление -пример </vt:lpstr>
      <vt:lpstr>Высокое зацепление  (High Cohesion)  - вывод</vt:lpstr>
      <vt:lpstr>Устойчивый к изменениям (Protected Variations) </vt:lpstr>
      <vt:lpstr>Устойчивый к изменениям (Protected Variations)  - вывод</vt:lpstr>
      <vt:lpstr>Что такое паттерны проектирования?</vt:lpstr>
      <vt:lpstr>Шаблоны проектирования.</vt:lpstr>
      <vt:lpstr>Базовые шаблоны</vt:lpstr>
      <vt:lpstr>Делегирование (Delegation)</vt:lpstr>
      <vt:lpstr>Делегирование (Delegation)</vt:lpstr>
      <vt:lpstr>Делегирование (Delegation) «задача о машинках»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Делегирование (Delegation)</vt:lpstr>
      <vt:lpstr>Результат работы программы</vt:lpstr>
      <vt:lpstr>Все  устройства выполняют передвижение</vt:lpstr>
      <vt:lpstr>Результат работы программы</vt:lpstr>
      <vt:lpstr>Конфигурирование системы</vt:lpstr>
      <vt:lpstr>Конфигурирование  объекта</vt:lpstr>
      <vt:lpstr>Конфигурирование  объекта</vt:lpstr>
      <vt:lpstr>Конфигурирование системы</vt:lpstr>
      <vt:lpstr>Конфигурирование  всей системы</vt:lpstr>
      <vt:lpstr>Конфигурирование  всей системы</vt:lpstr>
      <vt:lpstr>Конфигурирование системы</vt:lpstr>
      <vt:lpstr>Конфигурирование системы</vt:lpstr>
      <vt:lpstr> работа </vt:lpstr>
      <vt:lpstr>Что и когда делать?</vt:lpstr>
      <vt:lpstr>Вариант реализации:   создать в классе Device указатели на обработчики с пустым поведением, чтобы при создании устройства  подписывать его только на  выполняемые  им действия</vt:lpstr>
      <vt:lpstr>Задача о множестве действий у одного объекта</vt:lpstr>
      <vt:lpstr>Задача о множестве действий у одного объекта</vt:lpstr>
      <vt:lpstr>Список делегатов у объекта</vt:lpstr>
      <vt:lpstr>Список делегатов у объекта</vt:lpstr>
      <vt:lpstr>Подписка </vt:lpstr>
      <vt:lpstr>Подписка </vt:lpstr>
      <vt:lpstr>Подписка </vt:lpstr>
      <vt:lpstr>Результат работы программы</vt:lpstr>
      <vt:lpstr>Proxy – заместитель  или   Surrogate -  суррогат  </vt:lpstr>
      <vt:lpstr>Proxy - заместитель</vt:lpstr>
      <vt:lpstr>Proxy - заместитель</vt:lpstr>
      <vt:lpstr>Proxy - пример</vt:lpstr>
      <vt:lpstr>Proxy - пример</vt:lpstr>
      <vt:lpstr>Proxy - пример</vt:lpstr>
      <vt:lpstr>Proxy - пример</vt:lpstr>
      <vt:lpstr>Proxy – работа </vt:lpstr>
      <vt:lpstr>Лабораторные  работы  № 2,  №3 и №4  (первая итерация проекта)</vt:lpstr>
      <vt:lpstr>Задание на лабораторную работу  № 2 и №3 </vt:lpstr>
      <vt:lpstr>Задание на лабораторную работу № 4</vt:lpstr>
      <vt:lpstr>Пример задания</vt:lpstr>
      <vt:lpstr>Пример: базовые объекты </vt:lpstr>
      <vt:lpstr>Пример:  возможные расширения  объектов</vt:lpstr>
      <vt:lpstr>Пример: возможные расширения функционала </vt:lpstr>
      <vt:lpstr>Пример: перечень классов, интерфейсов, объектов </vt:lpstr>
      <vt:lpstr>Пример: перечень классов, интерфейсов, объектов </vt:lpstr>
      <vt:lpstr>Пример:   отношения между классами   </vt:lpstr>
      <vt:lpstr>Пример: простая реализация  лабораторной работы №4 (делегирование и proxy) </vt:lpstr>
      <vt:lpstr>Пример: простая реализация  - делегирование </vt:lpstr>
      <vt:lpstr>Пример: простая реализация  proxy</vt:lpstr>
      <vt:lpstr>Примеры задач</vt:lpstr>
      <vt:lpstr>Замечания к реализации (решение проблемы с параметрами разных типов)</vt:lpstr>
      <vt:lpstr>Замечания к реализации</vt:lpstr>
      <vt:lpstr>Физические данные</vt:lpstr>
      <vt:lpstr>Абстрактный  класс   параметров</vt:lpstr>
      <vt:lpstr>Конкретные  параметры - concrParam_1 </vt:lpstr>
      <vt:lpstr>Конкретные параметры - concrParam_2 </vt:lpstr>
      <vt:lpstr>Абстрактный  класс роботов</vt:lpstr>
      <vt:lpstr>Конкретный  робот</vt:lpstr>
      <vt:lpstr>Теперь нет проблем  с вызовом  функций</vt:lpstr>
      <vt:lpstr>Теперь нет проблем  с вызовом  функций</vt:lpstr>
      <vt:lpstr>Все  работает!</vt:lpstr>
      <vt:lpstr>Выводы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</dc:title>
  <dc:creator>Elena Kryuchkova</dc:creator>
  <cp:lastModifiedBy>kruch</cp:lastModifiedBy>
  <cp:revision>491</cp:revision>
  <cp:lastPrinted>1601-01-01T00:00:00Z</cp:lastPrinted>
  <dcterms:created xsi:type="dcterms:W3CDTF">2006-05-26T10:40:56Z</dcterms:created>
  <dcterms:modified xsi:type="dcterms:W3CDTF">2023-01-26T13:40:13Z</dcterms:modified>
</cp:coreProperties>
</file>