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83" r:id="rId8"/>
    <p:sldId id="263" r:id="rId9"/>
    <p:sldId id="264" r:id="rId10"/>
    <p:sldId id="265" r:id="rId11"/>
    <p:sldId id="31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4" r:id="rId20"/>
    <p:sldId id="315" r:id="rId21"/>
    <p:sldId id="316" r:id="rId22"/>
    <p:sldId id="31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06ABD-54E2-4206-88D8-9BA3C11341B4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6456-87C5-4CC9-AA74-56C7E090F6C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ВЫЧИСЛИТЕЛЬНЫЕ АЛГОРИТМЫ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733256"/>
            <a:ext cx="3128392" cy="697632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Леонов Сергей Леонидович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51520" y="1042864"/>
            <a:ext cx="820891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i="1" dirty="0"/>
              <a:t>Пример. </a:t>
            </a:r>
            <a:r>
              <a:rPr lang="ru-RU" sz="2000" dirty="0"/>
              <a:t> Определить какое из приближенных равенств </a:t>
            </a:r>
            <a:r>
              <a:rPr lang="ru-RU" sz="2000" dirty="0" smtClean="0"/>
              <a:t>точнее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             или                    </a:t>
            </a:r>
            <a:r>
              <a:rPr lang="ru-RU" sz="2000" dirty="0"/>
              <a:t>?</a:t>
            </a:r>
          </a:p>
          <a:p>
            <a:r>
              <a:rPr lang="ru-RU" sz="2000" dirty="0"/>
              <a:t>Для ответа на этот вопрос находим значения данных корней с большим числом десятичных знаков:</a:t>
            </a:r>
            <a:br>
              <a:rPr lang="ru-RU" sz="2000" dirty="0"/>
            </a:br>
            <a:r>
              <a:rPr lang="ru-RU" sz="2000" dirty="0"/>
              <a:t>a1=1.41421..., a2=2.23606. Затем вычисляем  абсолютные погрешности, округляя их с избытком: |1.41421... −1.41|&lt;0.00422=Δ1,   |2.23606... −2.23|&lt;0.00607=Δ2. </a:t>
            </a:r>
          </a:p>
          <a:p>
            <a:r>
              <a:rPr lang="ru-RU" sz="2000" dirty="0"/>
              <a:t>Относительные </a:t>
            </a:r>
            <a:r>
              <a:rPr lang="ru-RU" sz="2000" dirty="0" smtClean="0"/>
              <a:t>погрешности: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δ1≈0.00299,  δ2≈0.00272. Получили, что δ2&lt;δ1, значит равенство  </a:t>
            </a:r>
            <a:r>
              <a:rPr lang="ru-RU" sz="2000" dirty="0" smtClean="0"/>
              <a:t>    точнее</a:t>
            </a:r>
            <a:r>
              <a:rPr lang="ru-RU" sz="2000" dirty="0"/>
              <a:t>.</a:t>
            </a:r>
            <a:br>
              <a:rPr lang="ru-RU" sz="2000" dirty="0"/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412776"/>
            <a:ext cx="1050117" cy="36004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1412776"/>
            <a:ext cx="931437" cy="332656"/>
          </a:xfrm>
          <a:prstGeom prst="rect">
            <a:avLst/>
          </a:prstGeom>
          <a:noFill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320" y="3501008"/>
            <a:ext cx="1133060" cy="404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51520" y="1514400"/>
            <a:ext cx="856895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ермин </a:t>
            </a:r>
            <a:r>
              <a:rPr lang="ru-RU" sz="2000" b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точность»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противоположность термину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«погрешность».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(например, повышение точности измерений, повышение точности численного метода, более точное вычисление приближенного решения).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Повышение точности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уменьшение погрешности.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Снижение точности 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увеличение погрешности.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 smtClean="0">
              <a:solidFill>
                <a:srgbClr val="333333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«Найти величину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 точностью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ɛ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» </a:t>
            </a:r>
            <a:r>
              <a:rPr lang="ru-RU" sz="2000" b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«найти такое приближенное значение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1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этой величины, что абсолютная или относительная погрешность не превосходят </a:t>
            </a:r>
            <a:r>
              <a:rPr lang="en-US" sz="2000" b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ɛ</a:t>
            </a:r>
            <a:r>
              <a:rPr lang="ru-RU" sz="2000" b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 этом зачастую не уточняют о какой (абсолютной или относительной) погрешности идет речь, считая, что это определяется из контекста.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3528" y="1052736"/>
            <a:ext cx="8136904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Значащие цифры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Определение 1.3.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Значащими цифрами числа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называют все цифры в его записи, начиная с первой ненулевой слева.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Пример.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Пусть 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=0.0</a:t>
            </a:r>
            <a:r>
              <a:rPr kumimoji="0" lang="ru-RU" sz="2000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2534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  b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=0.0</a:t>
            </a:r>
            <a:r>
              <a:rPr kumimoji="0" lang="ru-RU" sz="2000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253400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Здесь значащие цифры подчеркнуты, то есть у первого числа 4, а у второго 6 значащих цифр.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052736"/>
            <a:ext cx="8136904" cy="53245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Значащие цифры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Определение 1.3.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Значащими цифрами числа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называют все цифры в его записи, начиная с первой ненулевой слева.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Пример.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Пусть 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=0.0</a:t>
            </a:r>
            <a:r>
              <a:rPr kumimoji="0" lang="ru-RU" sz="2000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2534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  b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=0.0</a:t>
            </a:r>
            <a:r>
              <a:rPr kumimoji="0" lang="ru-RU" sz="2000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253400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Здесь значащие цифры подчеркнуты, то есть у первого числа 4, а у второго 6 значащих цифр.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Определение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1.4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Значащую цифру называют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верной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узком смысле)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если абсолютная погрешность не превосходит половины единицы разряда, соответствующего этой цифре.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Если все значащие цифры верны, то говорят, что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число записано со всеми верными цифрами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При этом, если число записано со всеми верными значащими цифрами и абсолютная погрешность не указана, то ее принимает равной половине единицы разряда последней значащей цифры.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836712"/>
            <a:ext cx="8640960" cy="3477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Часто информация о какой-либо величине задается пределами ее изменения: a1≤a≤a2  (например,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3.1415≤π≤3.1416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причем обычно числа a1,a2 записывают с одинаковым числом десятичных знаков. Тогда выбирают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=0.5(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2), Δ(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)=0.5(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2−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Как правило, абсолютную и относительную погрешности записывают в виде числа, содержащего одну - две значащие цифры. Если для такой записи приходится округлять погрешности, то, для соблюдения неравенств из их определений, округление следует производить с избытком. Например, если 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)=0.0573, то ее округляют до 0.058 или до 0.06.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908720"/>
            <a:ext cx="8640960" cy="440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Часто информация о какой-либо величине задается пределами ее изменения: a1≤a≤a2  (например,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3.1415≤π≤3.1416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причем обычно числа a1,a2 записывают с одинаковым числом десятичных знаков. Тогда выбирают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=0.5(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2), Δ(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)=0.5(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2−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Как правило, абсолютную и относительную погрешности записывают в виде числа, содержащего одну -- две значащие цифры. Если для такой записи приходится округлять погрешности, то, для соблюдения неравенств из их определений, округление следует производить с избытком. Например, если 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)=0.0573, то ее округляют до 0.058 или до 0.06.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/>
              <a:t>При проведении "ручных" вычислений, как правило, в промежуточных результатах сохраняют одну-две сомнительные цифры, а в окончательных результатах оставляют не более чем одну сомнительную цифру.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862843"/>
            <a:ext cx="8640960" cy="5940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Часто информация о какой-либо величине задается пределами ее изменения: a1≤a≤a2  (например,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3.1415≤π≤3.1416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причем обычно числа a1,a2 записывают с одинаковым числом десятичных знаков. Тогда выбирают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=0.5(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2), Δ(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)=0.5(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2−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Как правило, абсолютную и относительную погрешности записывают в виде числа, содержащего одну -- две значащие цифры. Если для такой записи приходится округлять погрешности, то, для соблюдения неравенств из их определений, округление следует производить с избытком. Например, если 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)=0.0573, то ее округляют до 0.058 или до 0.06.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/>
              <a:t>При проведении "ручных" вычислений, как правило, в промежуточных результатах сохраняют одну-две сомнительные цифры, а в окончательных результатах оставляют не более чем одну сомнительную цифру.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/>
              <a:t>Тот факт, что </a:t>
            </a:r>
            <a:r>
              <a:rPr lang="ru-RU" sz="2000" dirty="0" err="1" smtClean="0"/>
              <a:t>a</a:t>
            </a:r>
            <a:r>
              <a:rPr lang="ru-RU" sz="2000" baseline="30000" dirty="0" smtClean="0"/>
              <a:t>∗</a:t>
            </a:r>
            <a:r>
              <a:rPr lang="ru-RU" sz="2000" dirty="0" smtClean="0"/>
              <a:t>- приближенное значение числа </a:t>
            </a:r>
            <a:r>
              <a:rPr lang="ru-RU" sz="2000" dirty="0" err="1" smtClean="0"/>
              <a:t>a</a:t>
            </a:r>
            <a:r>
              <a:rPr lang="ru-RU" sz="2000" dirty="0" smtClean="0"/>
              <a:t> с абсолютной погрешностью Δ(</a:t>
            </a:r>
            <a:r>
              <a:rPr lang="ru-RU" sz="2000" dirty="0" err="1" smtClean="0"/>
              <a:t>a</a:t>
            </a:r>
            <a:r>
              <a:rPr lang="ru-RU" sz="2000" baseline="30000" dirty="0" smtClean="0"/>
              <a:t>∗</a:t>
            </a:r>
            <a:r>
              <a:rPr lang="ru-RU" sz="2000" dirty="0" smtClean="0"/>
              <a:t>) иногда записывают так </a:t>
            </a:r>
            <a:r>
              <a:rPr lang="ru-RU" sz="2000" dirty="0" err="1" smtClean="0"/>
              <a:t>a=a</a:t>
            </a:r>
            <a:r>
              <a:rPr lang="ru-RU" sz="2000" baseline="30000" dirty="0" err="1" smtClean="0"/>
              <a:t>∗</a:t>
            </a:r>
            <a:r>
              <a:rPr lang="ru-RU" sz="2000" dirty="0" err="1" smtClean="0"/>
              <a:t>±</a:t>
            </a:r>
            <a:r>
              <a:rPr lang="ru-RU" sz="2000" dirty="0" smtClean="0"/>
              <a:t>Δ(</a:t>
            </a:r>
            <a:r>
              <a:rPr lang="ru-RU" sz="2000" dirty="0" err="1" smtClean="0"/>
              <a:t>a</a:t>
            </a:r>
            <a:r>
              <a:rPr lang="ru-RU" sz="2000" baseline="30000" dirty="0" smtClean="0"/>
              <a:t>∗</a:t>
            </a:r>
            <a:r>
              <a:rPr lang="ru-RU" sz="2000" dirty="0" smtClean="0"/>
              <a:t>), причем </a:t>
            </a:r>
            <a:r>
              <a:rPr lang="ru-RU" sz="2000" dirty="0" err="1" smtClean="0"/>
              <a:t>a</a:t>
            </a:r>
            <a:r>
              <a:rPr lang="ru-RU" sz="2000" baseline="30000" dirty="0" smtClean="0"/>
              <a:t>∗ </a:t>
            </a:r>
            <a:r>
              <a:rPr lang="ru-RU" sz="2000" dirty="0" smtClean="0"/>
              <a:t>и Δ(</a:t>
            </a:r>
            <a:r>
              <a:rPr lang="ru-RU" sz="2000" dirty="0" err="1" smtClean="0"/>
              <a:t>a</a:t>
            </a:r>
            <a:r>
              <a:rPr lang="ru-RU" sz="2000" baseline="30000" dirty="0" smtClean="0"/>
              <a:t>∗</a:t>
            </a:r>
            <a:r>
              <a:rPr lang="ru-RU" sz="2000" dirty="0" smtClean="0"/>
              <a:t>) принято записывать с одинаковым числом десятичных знаков, например a=2.538±0.003.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1632286"/>
            <a:ext cx="8389440" cy="440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Округление по</a:t>
            </a:r>
            <a:r>
              <a:rPr kumimoji="0" lang="ru-RU" sz="2000" b="1" i="0" u="sng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дополнению:</a:t>
            </a:r>
            <a:endParaRPr kumimoji="0" lang="ru-RU" sz="2000" b="1" i="0" u="sng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/>
              <a:t>Чтобы округлить число до </a:t>
            </a:r>
            <a:r>
              <a:rPr lang="ru-RU" sz="2000" dirty="0" err="1" smtClean="0"/>
              <a:t>n</a:t>
            </a:r>
            <a:r>
              <a:rPr lang="ru-RU" sz="2000" dirty="0" smtClean="0"/>
              <a:t> значащих цифр, отбрасывают все его цифры, стоящие справа от n-ой значащей цифры. При этом:</a:t>
            </a:r>
          </a:p>
          <a:p>
            <a:pPr marL="179388" lvl="0" indent="-179388">
              <a:buFont typeface="Arial" pitchFamily="34" charset="0"/>
              <a:buChar char="•"/>
            </a:pPr>
            <a:r>
              <a:rPr lang="ru-RU" sz="2000" dirty="0" smtClean="0"/>
              <a:t>если первая из отброшенных цифр меньше 5, то оставшиеся десятичные цифры оставляют без изменения;</a:t>
            </a:r>
          </a:p>
          <a:p>
            <a:pPr marL="179388" lvl="0" indent="-179388">
              <a:buFont typeface="Arial" pitchFamily="34" charset="0"/>
              <a:buChar char="•"/>
            </a:pPr>
            <a:r>
              <a:rPr lang="ru-RU" sz="2000" dirty="0" smtClean="0"/>
              <a:t>если первая из отброшенных цифр больше 5, то к последней оставшейся десятичной цифре прибавляется 1;</a:t>
            </a:r>
          </a:p>
          <a:p>
            <a:pPr marL="179388" lvl="0" indent="-179388">
              <a:buFont typeface="Arial" pitchFamily="34" charset="0"/>
              <a:buChar char="•"/>
            </a:pPr>
            <a:r>
              <a:rPr lang="ru-RU" sz="2000" dirty="0" smtClean="0"/>
              <a:t>если первая из отброшенных цифр равна 5 и среди оставшихся отброшенных цифр есть ненулевые, то к последней оставшейся десятичной цифре прибавляется 1;</a:t>
            </a:r>
          </a:p>
          <a:p>
            <a:pPr marL="179388" lvl="0" indent="-179388">
              <a:buFont typeface="Arial" pitchFamily="34" charset="0"/>
              <a:buChar char="•"/>
            </a:pPr>
            <a:r>
              <a:rPr lang="ru-RU" sz="2000" dirty="0" smtClean="0"/>
              <a:t>если первая из отброшенных цифр равна 5 и все отброшенные цифры равны нулю, то последняя оставшаяся цифра остается неизменной, если она четная, и увеличивается на единицу, если она нечетная.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1052736"/>
            <a:ext cx="8640960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Округление</a:t>
            </a:r>
          </a:p>
          <a:p>
            <a:r>
              <a:rPr lang="ru-RU" sz="2000" dirty="0" smtClean="0"/>
              <a:t>Очевидно, что при таком правиле округления, погрешность округления не превосходит половины единицы десятичного разряда, определяемого последней оставленной значащей цифрой.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i="1" dirty="0" smtClean="0"/>
              <a:t>Пример 1.</a:t>
            </a:r>
            <a:r>
              <a:rPr lang="ru-RU" sz="2000" dirty="0" smtClean="0"/>
              <a:t> Округляя число 12500 до двух значащих цифр, получим 12⋅10</a:t>
            </a:r>
            <a:r>
              <a:rPr lang="ru-RU" sz="2000" baseline="30000" dirty="0" smtClean="0"/>
              <a:t>3</a:t>
            </a:r>
            <a:r>
              <a:rPr lang="ru-RU" sz="2000" dirty="0" smtClean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1052736"/>
            <a:ext cx="864096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/>
              <a:t>Абсолютная погрешность вычисления функции нескольких переменных:</a:t>
            </a:r>
            <a:br>
              <a:rPr lang="ru-RU" sz="2000" b="1" dirty="0" smtClean="0"/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484784"/>
            <a:ext cx="2196244" cy="36004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988840"/>
            <a:ext cx="1897623" cy="86409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u="sng" dirty="0"/>
              <a:t>Первые ЭВМ</a:t>
            </a:r>
            <a:endParaRPr lang="ru-RU" dirty="0"/>
          </a:p>
          <a:p>
            <a:r>
              <a:rPr lang="ru-RU" dirty="0"/>
              <a:t>1946 г – </a:t>
            </a:r>
            <a:r>
              <a:rPr lang="ru-RU" dirty="0" err="1"/>
              <a:t>Пенсильванский</a:t>
            </a:r>
            <a:r>
              <a:rPr lang="ru-RU" dirty="0"/>
              <a:t> </a:t>
            </a:r>
            <a:r>
              <a:rPr lang="ru-RU" dirty="0" smtClean="0"/>
              <a:t>университет </a:t>
            </a:r>
            <a:r>
              <a:rPr lang="ru-RU" dirty="0"/>
              <a:t>– ЭНИАК.</a:t>
            </a:r>
          </a:p>
          <a:p>
            <a:r>
              <a:rPr lang="ru-RU" dirty="0"/>
              <a:t>1951 -1952 г.г. – Киевский </a:t>
            </a:r>
            <a:r>
              <a:rPr lang="ru-RU" dirty="0" smtClean="0"/>
              <a:t>институт </a:t>
            </a:r>
            <a:r>
              <a:rPr lang="ru-RU" dirty="0"/>
              <a:t>электротехники – МЭСМ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>
              <a:buNone/>
            </a:pPr>
            <a:r>
              <a:rPr lang="ru-RU" b="1" dirty="0"/>
              <a:t>Основное направление использование ЭВМ  в то время – сложные научные и инженерные расчеты, моделирование (вычислительный эксперимент).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1052736"/>
            <a:ext cx="864096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/>
              <a:t>Абсолютная погрешность вычисления функции нескольких переменных:</a:t>
            </a:r>
            <a:br>
              <a:rPr lang="ru-RU" sz="2000" b="1" dirty="0" smtClean="0"/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484784"/>
            <a:ext cx="2196244" cy="36004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988840"/>
            <a:ext cx="1897623" cy="86409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292494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Абсолютная погрешность вычисления суммы и разности приближенных чисел:</a:t>
            </a:r>
            <a:endParaRPr lang="ru-RU" b="1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284984"/>
            <a:ext cx="1008112" cy="829253"/>
          </a:xfrm>
          <a:prstGeom prst="rect">
            <a:avLst/>
          </a:prstGeom>
          <a:noFill/>
        </p:spPr>
      </p:pic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3356992"/>
            <a:ext cx="1080120" cy="697293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1052736"/>
            <a:ext cx="864096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/>
              <a:t>Абсолютная погрешность вычисления функции нескольких переменных:</a:t>
            </a:r>
            <a:br>
              <a:rPr lang="ru-RU" sz="2000" b="1" dirty="0" smtClean="0"/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484784"/>
            <a:ext cx="2196244" cy="36004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988840"/>
            <a:ext cx="1897623" cy="86409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292494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Абсолютная погрешность вычисления суммы и разности приближенных чисел:</a:t>
            </a:r>
            <a:endParaRPr lang="ru-RU" b="1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284984"/>
            <a:ext cx="1008112" cy="829253"/>
          </a:xfrm>
          <a:prstGeom prst="rect">
            <a:avLst/>
          </a:prstGeom>
          <a:noFill/>
        </p:spPr>
      </p:pic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3356992"/>
            <a:ext cx="1080120" cy="697293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39552" y="422108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Вычитание близких чисел: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dirty="0" smtClean="0"/>
              <a:t>При х</a:t>
            </a:r>
            <a:r>
              <a:rPr lang="ru-RU" baseline="-25000" dirty="0" smtClean="0"/>
              <a:t>1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х</a:t>
            </a:r>
            <a:r>
              <a:rPr lang="ru-RU" baseline="-25000" dirty="0" smtClean="0"/>
              <a:t>2</a:t>
            </a:r>
            <a:r>
              <a:rPr lang="ru-RU" dirty="0" smtClean="0"/>
              <a:t>          </a:t>
            </a:r>
            <a:r>
              <a:rPr lang="ru-RU" dirty="0" smtClean="0">
                <a:sym typeface="Symbol"/>
              </a:rPr>
              <a:t>(</a:t>
            </a:r>
            <a:r>
              <a:rPr lang="ru-RU" dirty="0" smtClean="0"/>
              <a:t>х</a:t>
            </a:r>
            <a:r>
              <a:rPr lang="ru-RU" baseline="-25000" dirty="0" smtClean="0"/>
              <a:t>1</a:t>
            </a:r>
            <a:r>
              <a:rPr lang="ru-RU" dirty="0" smtClean="0">
                <a:sym typeface="Symbol"/>
              </a:rPr>
              <a:t>-</a:t>
            </a:r>
            <a:r>
              <a:rPr lang="ru-RU" dirty="0" smtClean="0"/>
              <a:t>х</a:t>
            </a:r>
            <a:r>
              <a:rPr lang="ru-RU" baseline="-25000" dirty="0" smtClean="0"/>
              <a:t>2</a:t>
            </a:r>
            <a:r>
              <a:rPr lang="ru-RU" dirty="0" smtClean="0"/>
              <a:t>)</a:t>
            </a:r>
            <a:r>
              <a:rPr lang="ru-RU" dirty="0" smtClean="0">
                <a:sym typeface="Symbol"/>
              </a:rPr>
              <a:t></a:t>
            </a:r>
            <a:endParaRPr lang="ru-RU" dirty="0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653136"/>
            <a:ext cx="4523579" cy="720080"/>
          </a:xfrm>
          <a:prstGeom prst="rect">
            <a:avLst/>
          </a:prstGeom>
          <a:noFill/>
        </p:spPr>
      </p:pic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95536" y="4221088"/>
            <a:ext cx="504056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1124744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Абсолютная погрешность вычисления произведения и частного приближенных чисел:</a:t>
            </a:r>
            <a:endParaRPr lang="ru-RU" b="1" dirty="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060848"/>
            <a:ext cx="1101299" cy="864096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3140968"/>
            <a:ext cx="1599707" cy="792088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ВВЕДЕНИЕ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611560" y="1844824"/>
            <a:ext cx="7999114" cy="2664296"/>
            <a:chOff x="677342" y="980728"/>
            <a:chExt cx="6243638" cy="974725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899592" y="980728"/>
              <a:ext cx="6021388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Преимущества математического моделирования перед натурным экспериментом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677342" y="1482378"/>
              <a:ext cx="1603375" cy="473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Больше информации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329930" y="1482378"/>
              <a:ext cx="1814512" cy="473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Сокращение сроков и затрат на исследования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4296842" y="1482378"/>
              <a:ext cx="2547938" cy="473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Возможность проигрывания экстремальных ситуаций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0" name="AutoShape 6"/>
            <p:cNvCxnSpPr>
              <a:cxnSpLocks noChangeShapeType="1"/>
            </p:cNvCxnSpPr>
            <p:nvPr/>
          </p:nvCxnSpPr>
          <p:spPr bwMode="auto">
            <a:xfrm flipH="1">
              <a:off x="1426642" y="1291878"/>
              <a:ext cx="1924050" cy="190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>
              <a:off x="3350692" y="1291878"/>
              <a:ext cx="0" cy="190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3350692" y="1291878"/>
              <a:ext cx="2371725" cy="190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835696" y="1268760"/>
            <a:ext cx="5508104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Этапы вычислительного эксперимента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51520" y="2276872"/>
            <a:ext cx="8568952" cy="2664296"/>
            <a:chOff x="829" y="6562"/>
            <a:chExt cx="9591" cy="213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829" y="6933"/>
              <a:ext cx="2326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Постановка задачи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3433" y="6765"/>
              <a:ext cx="2925" cy="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Построение математической модели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6675" y="6765"/>
              <a:ext cx="2925" cy="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Разработка или выбор численного метода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6675" y="7933"/>
              <a:ext cx="3745" cy="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Разработка алгоритма и построение программы для ЭВМ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433" y="7933"/>
              <a:ext cx="2925" cy="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Проведение расчетов и анализ результатов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3155" y="7144"/>
              <a:ext cx="2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>
              <a:off x="6397" y="7144"/>
              <a:ext cx="2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6397" y="8368"/>
              <a:ext cx="2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>
              <a:off x="8599" y="7526"/>
              <a:ext cx="0" cy="4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 flipV="1">
              <a:off x="6530" y="6562"/>
              <a:ext cx="0" cy="5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 flipH="1">
              <a:off x="2011" y="6562"/>
              <a:ext cx="45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>
              <a:off x="2011" y="6562"/>
              <a:ext cx="0" cy="3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51520" y="1484784"/>
            <a:ext cx="8568952" cy="4248472"/>
            <a:chOff x="770" y="7608"/>
            <a:chExt cx="9713" cy="3206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3060" y="7608"/>
              <a:ext cx="3687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cs typeface="Arial" pitchFamily="34" charset="0"/>
                </a:rPr>
                <a:t>Классификация погрешностей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770" y="8396"/>
              <a:ext cx="2526" cy="7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Неустранимые погрешности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374" y="8396"/>
              <a:ext cx="2857" cy="7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Погрешности метода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6471" y="8396"/>
              <a:ext cx="4012" cy="7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Вычислительные погрешности (округление)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439" name="AutoShape 7"/>
            <p:cNvCxnSpPr>
              <a:cxnSpLocks noChangeShapeType="1"/>
            </p:cNvCxnSpPr>
            <p:nvPr/>
          </p:nvCxnSpPr>
          <p:spPr bwMode="auto">
            <a:xfrm flipH="1">
              <a:off x="1952" y="8097"/>
              <a:ext cx="3029" cy="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440" name="AutoShape 8"/>
            <p:cNvCxnSpPr>
              <a:cxnSpLocks noChangeShapeType="1"/>
            </p:cNvCxnSpPr>
            <p:nvPr/>
          </p:nvCxnSpPr>
          <p:spPr bwMode="auto">
            <a:xfrm>
              <a:off x="4981" y="8097"/>
              <a:ext cx="0" cy="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441" name="AutoShape 9"/>
            <p:cNvCxnSpPr>
              <a:cxnSpLocks noChangeShapeType="1"/>
            </p:cNvCxnSpPr>
            <p:nvPr/>
          </p:nvCxnSpPr>
          <p:spPr bwMode="auto">
            <a:xfrm>
              <a:off x="4981" y="8097"/>
              <a:ext cx="3736" cy="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848" y="9740"/>
              <a:ext cx="2526" cy="7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Погрешности исходных данных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792" y="9740"/>
              <a:ext cx="2526" cy="10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Погрешности математической модели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444" name="AutoShape 12"/>
            <p:cNvCxnSpPr>
              <a:cxnSpLocks noChangeShapeType="1"/>
            </p:cNvCxnSpPr>
            <p:nvPr/>
          </p:nvCxnSpPr>
          <p:spPr bwMode="auto">
            <a:xfrm>
              <a:off x="2024" y="9143"/>
              <a:ext cx="14" cy="5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445" name="AutoShape 13"/>
            <p:cNvCxnSpPr>
              <a:cxnSpLocks noChangeShapeType="1"/>
            </p:cNvCxnSpPr>
            <p:nvPr/>
          </p:nvCxnSpPr>
          <p:spPr bwMode="auto">
            <a:xfrm>
              <a:off x="2024" y="9143"/>
              <a:ext cx="2957" cy="5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51520" y="1052736"/>
            <a:ext cx="8388424" cy="936104"/>
            <a:chOff x="1230" y="11656"/>
            <a:chExt cx="7592" cy="1209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3573" y="11873"/>
              <a:ext cx="2432" cy="9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ЧИСЛЕННЫЙ МЕТОД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0" name="AutoShape 4"/>
            <p:cNvCxnSpPr>
              <a:cxnSpLocks noChangeShapeType="1"/>
            </p:cNvCxnSpPr>
            <p:nvPr/>
          </p:nvCxnSpPr>
          <p:spPr bwMode="auto">
            <a:xfrm>
              <a:off x="1952" y="12335"/>
              <a:ext cx="16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230" y="11656"/>
              <a:ext cx="2343" cy="5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Исходные данные 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6081" y="11750"/>
              <a:ext cx="2741" cy="5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Результат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вычислений</a:t>
              </a: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3" name="AutoShape 7"/>
            <p:cNvCxnSpPr>
              <a:cxnSpLocks noChangeShapeType="1"/>
            </p:cNvCxnSpPr>
            <p:nvPr/>
          </p:nvCxnSpPr>
          <p:spPr bwMode="auto">
            <a:xfrm>
              <a:off x="6005" y="12335"/>
              <a:ext cx="16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1520" y="1052736"/>
            <a:ext cx="8388424" cy="936104"/>
            <a:chOff x="1230" y="11656"/>
            <a:chExt cx="7592" cy="1209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3573" y="11873"/>
              <a:ext cx="2432" cy="9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ЧИСЛЕННЫЙ МЕТОД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0" name="AutoShape 4"/>
            <p:cNvCxnSpPr>
              <a:cxnSpLocks noChangeShapeType="1"/>
            </p:cNvCxnSpPr>
            <p:nvPr/>
          </p:nvCxnSpPr>
          <p:spPr bwMode="auto">
            <a:xfrm>
              <a:off x="1952" y="12335"/>
              <a:ext cx="16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230" y="11656"/>
              <a:ext cx="2343" cy="5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Исходные данные 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6081" y="11750"/>
              <a:ext cx="2741" cy="5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Результат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вычислений</a:t>
              </a: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3" name="AutoShape 7"/>
            <p:cNvCxnSpPr>
              <a:cxnSpLocks noChangeShapeType="1"/>
            </p:cNvCxnSpPr>
            <p:nvPr/>
          </p:nvCxnSpPr>
          <p:spPr bwMode="auto">
            <a:xfrm>
              <a:off x="6005" y="12335"/>
              <a:ext cx="16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71800" y="2492897"/>
            <a:ext cx="2687124" cy="576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itchFamily="18" charset="0"/>
                <a:cs typeface="Arial" pitchFamily="34" charset="0"/>
              </a:rPr>
              <a:t>Виды алгоритмов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5536" y="3717032"/>
            <a:ext cx="3456384" cy="20162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itchFamily="18" charset="0"/>
                <a:cs typeface="Arial" pitchFamily="34" charset="0"/>
              </a:rPr>
              <a:t>Устойчивые алгоритмы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процессе работы погрешности округлений возрастают незначительно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283968" y="3717032"/>
            <a:ext cx="4104456" cy="576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itchFamily="18" charset="0"/>
                <a:cs typeface="Arial" pitchFamily="34" charset="0"/>
              </a:rPr>
              <a:t>Неустойчивые алгоритмы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Прямая со стрелкой 13"/>
          <p:cNvCxnSpPr>
            <a:stCxn id="10" idx="2"/>
            <a:endCxn id="11" idx="0"/>
          </p:cNvCxnSpPr>
          <p:nvPr/>
        </p:nvCxnSpPr>
        <p:spPr>
          <a:xfrm flipH="1">
            <a:off x="2123728" y="3068961"/>
            <a:ext cx="1991634" cy="648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2"/>
            <a:endCxn id="12" idx="0"/>
          </p:cNvCxnSpPr>
          <p:nvPr/>
        </p:nvCxnSpPr>
        <p:spPr>
          <a:xfrm>
            <a:off x="4115362" y="3068961"/>
            <a:ext cx="2220834" cy="648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1520" y="1124744"/>
            <a:ext cx="8568952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Абсолютная и относительная погрешности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Определение 1.1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Если а - точное значение некоторой величины, а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известное приближение к нему, то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абсолютной погрешностью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приближенного значения а называют некоторую величину 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про которую известно, что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|a</a:t>
            </a:r>
            <a:r>
              <a:rPr kumimoji="0" lang="ru-RU" sz="2000" b="0" i="0" u="none" strike="noStrike" cap="none" normalizeH="0" baseline="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−a|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≤Δ(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 есть имеется некоторый отрезок [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−Δ(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)], внутри которого находится число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1. ПОГРЕШНОСТИ ВЫЧИСЛЕНИЙ</a:t>
            </a:r>
            <a:endParaRPr lang="ru-RU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1520" y="1124744"/>
            <a:ext cx="8568952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1.2 Абсолютная и относительная погрешности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Определение 1.1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Если а - точное значение некоторой величины, а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известное приближение к нему, то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абсолютной погрешностью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приближенного значения а называют некоторую величину 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про которую известно, что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|a</a:t>
            </a:r>
            <a:r>
              <a:rPr kumimoji="0" lang="ru-RU" sz="2000" b="0" i="0" u="none" strike="noStrike" cap="none" normalizeH="0" baseline="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−a|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≤Δ(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 есть имеется некоторый отрезок [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−Δ(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)], внутри которого находится число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3933056"/>
            <a:ext cx="1527920" cy="504056"/>
          </a:xfrm>
          <a:prstGeom prst="rect">
            <a:avLst/>
          </a:prstGeom>
          <a:noFill/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51520" y="3582888"/>
            <a:ext cx="835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Определение 1.2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Относительной погрешностью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приближенного значения называют некоторую величину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δ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такую, что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23528" y="4437112"/>
            <a:ext cx="82089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 приведенных определений следует, что абсолютная и относительная погрешности неотрицательны и связаны соотношением Δ(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)=|a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|⋅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δ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Зачастую относительную погрешность задают в процентах.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Считается, что из двух приближенных значений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∗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EA03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точнее задано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то, для которого относительная погрешность меньше.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665</Words>
  <Application>Microsoft Office PowerPoint</Application>
  <PresentationFormat>Экран 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ВЫЧИСЛИТЕЛЬНЫЕ АЛГОРИТМЫ</vt:lpstr>
      <vt:lpstr>ВВЕДЕНИЕ</vt:lpstr>
      <vt:lpstr>ВВЕДЕНИЕ</vt:lpstr>
      <vt:lpstr>ВВЕДЕНИЕ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  <vt:lpstr>1. ПОГРЕШНОСТИ ВЫЧИСЛЕНИЙ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ЧИСЛЕННЫЕ МЕТОДЫ</dc:title>
  <dc:creator>Leonov</dc:creator>
  <cp:lastModifiedBy>Leonov</cp:lastModifiedBy>
  <cp:revision>110</cp:revision>
  <dcterms:created xsi:type="dcterms:W3CDTF">2022-08-15T00:09:00Z</dcterms:created>
  <dcterms:modified xsi:type="dcterms:W3CDTF">2023-01-28T09:30:44Z</dcterms:modified>
</cp:coreProperties>
</file>