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4" r:id="rId2"/>
    <p:sldId id="275" r:id="rId3"/>
    <p:sldId id="276" r:id="rId4"/>
    <p:sldId id="277" r:id="rId5"/>
    <p:sldId id="278" r:id="rId6"/>
    <p:sldId id="282" r:id="rId7"/>
    <p:sldId id="280" r:id="rId8"/>
    <p:sldId id="281" r:id="rId9"/>
    <p:sldId id="284" r:id="rId10"/>
    <p:sldId id="285" r:id="rId11"/>
    <p:sldId id="286" r:id="rId12"/>
    <p:sldId id="290" r:id="rId13"/>
    <p:sldId id="291" r:id="rId14"/>
    <p:sldId id="292" r:id="rId15"/>
    <p:sldId id="287" r:id="rId16"/>
    <p:sldId id="293" r:id="rId17"/>
    <p:sldId id="294" r:id="rId18"/>
    <p:sldId id="295" r:id="rId19"/>
    <p:sldId id="288" r:id="rId20"/>
    <p:sldId id="304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06ABD-54E2-4206-88D8-9BA3C11341B4}" type="datetimeFigureOut">
              <a:rPr lang="ru-RU" smtClean="0"/>
              <a:pPr/>
              <a:t>28.01.2023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06456-87C5-4CC9-AA74-56C7E090F6C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6456-87C5-4CC9-AA74-56C7E090F6C7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6456-87C5-4CC9-AA74-56C7E090F6C7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6456-87C5-4CC9-AA74-56C7E090F6C7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6456-87C5-4CC9-AA74-56C7E090F6C7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6456-87C5-4CC9-AA74-56C7E090F6C7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6456-87C5-4CC9-AA74-56C7E090F6C7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6456-87C5-4CC9-AA74-56C7E090F6C7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6456-87C5-4CC9-AA74-56C7E090F6C7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6456-87C5-4CC9-AA74-56C7E090F6C7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6456-87C5-4CC9-AA74-56C7E090F6C7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6456-87C5-4CC9-AA74-56C7E090F6C7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6456-87C5-4CC9-AA74-56C7E090F6C7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6456-87C5-4CC9-AA74-56C7E090F6C7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6456-87C5-4CC9-AA74-56C7E090F6C7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6456-87C5-4CC9-AA74-56C7E090F6C7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6456-87C5-4CC9-AA74-56C7E090F6C7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6456-87C5-4CC9-AA74-56C7E090F6C7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6456-87C5-4CC9-AA74-56C7E090F6C7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6456-87C5-4CC9-AA74-56C7E090F6C7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6456-87C5-4CC9-AA74-56C7E090F6C7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6456-87C5-4CC9-AA74-56C7E090F6C7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6456-87C5-4CC9-AA74-56C7E090F6C7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6456-87C5-4CC9-AA74-56C7E090F6C7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6456-87C5-4CC9-AA74-56C7E090F6C7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E506-8364-4ADF-AE37-74A5E464C9CA}" type="datetimeFigureOut">
              <a:rPr lang="ru-RU" smtClean="0"/>
              <a:pPr/>
              <a:t>28.01.2023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9546-81EB-414C-B5C9-C33AE38C7E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E506-8364-4ADF-AE37-74A5E464C9CA}" type="datetimeFigureOut">
              <a:rPr lang="ru-RU" smtClean="0"/>
              <a:pPr/>
              <a:t>28.01.2023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9546-81EB-414C-B5C9-C33AE38C7E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E506-8364-4ADF-AE37-74A5E464C9CA}" type="datetimeFigureOut">
              <a:rPr lang="ru-RU" smtClean="0"/>
              <a:pPr/>
              <a:t>28.01.2023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9546-81EB-414C-B5C9-C33AE38C7E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E506-8364-4ADF-AE37-74A5E464C9CA}" type="datetimeFigureOut">
              <a:rPr lang="ru-RU" smtClean="0"/>
              <a:pPr/>
              <a:t>28.01.2023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9546-81EB-414C-B5C9-C33AE38C7E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E506-8364-4ADF-AE37-74A5E464C9CA}" type="datetimeFigureOut">
              <a:rPr lang="ru-RU" smtClean="0"/>
              <a:pPr/>
              <a:t>28.01.2023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9546-81EB-414C-B5C9-C33AE38C7E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E506-8364-4ADF-AE37-74A5E464C9CA}" type="datetimeFigureOut">
              <a:rPr lang="ru-RU" smtClean="0"/>
              <a:pPr/>
              <a:t>28.01.2023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9546-81EB-414C-B5C9-C33AE38C7E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E506-8364-4ADF-AE37-74A5E464C9CA}" type="datetimeFigureOut">
              <a:rPr lang="ru-RU" smtClean="0"/>
              <a:pPr/>
              <a:t>28.01.2023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9546-81EB-414C-B5C9-C33AE38C7E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E506-8364-4ADF-AE37-74A5E464C9CA}" type="datetimeFigureOut">
              <a:rPr lang="ru-RU" smtClean="0"/>
              <a:pPr/>
              <a:t>28.01.2023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9546-81EB-414C-B5C9-C33AE38C7E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E506-8364-4ADF-AE37-74A5E464C9CA}" type="datetimeFigureOut">
              <a:rPr lang="ru-RU" smtClean="0"/>
              <a:pPr/>
              <a:t>28.01.2023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9546-81EB-414C-B5C9-C33AE38C7E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E506-8364-4ADF-AE37-74A5E464C9CA}" type="datetimeFigureOut">
              <a:rPr lang="ru-RU" smtClean="0"/>
              <a:pPr/>
              <a:t>28.01.2023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9546-81EB-414C-B5C9-C33AE38C7E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E506-8364-4ADF-AE37-74A5E464C9CA}" type="datetimeFigureOut">
              <a:rPr lang="ru-RU" smtClean="0"/>
              <a:pPr/>
              <a:t>28.01.2023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9546-81EB-414C-B5C9-C33AE38C7E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2E506-8364-4ADF-AE37-74A5E464C9CA}" type="datetimeFigureOut">
              <a:rPr lang="ru-RU" smtClean="0"/>
              <a:pPr/>
              <a:t>28.01.2023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79546-81EB-414C-B5C9-C33AE38C7EE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507288" cy="10527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2. </a:t>
            </a:r>
            <a:r>
              <a:rPr lang="ru-RU" sz="3100" dirty="0" smtClean="0"/>
              <a:t>ВЫЧИСЛИТЕЛЬНЫЕ МЕТОДЫ ЛИНЕЙНОЙ АЛГЕБРЫ</a:t>
            </a:r>
            <a:endParaRPr lang="ru-RU" sz="3100" dirty="0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07504" y="861680"/>
            <a:ext cx="8856984" cy="163121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000" b="1" u="sng" dirty="0" smtClean="0"/>
              <a:t>1 Классификация методов решения систем линейных алгебраических уравнений</a:t>
            </a:r>
          </a:p>
          <a:p>
            <a:r>
              <a:rPr lang="ru-RU" sz="2000" dirty="0" smtClean="0"/>
              <a:t>В этой главе будут рассмотрены  численные методы решения систем линейных алгебраических уравнений: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552" y="2204864"/>
            <a:ext cx="3907493" cy="1080120"/>
          </a:xfrm>
          <a:prstGeom prst="rect">
            <a:avLst/>
          </a:prstGeom>
          <a:noFill/>
        </p:spPr>
      </p:pic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507288" cy="10527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2. </a:t>
            </a:r>
            <a:r>
              <a:rPr lang="ru-RU" sz="3100" dirty="0" smtClean="0"/>
              <a:t>ВЫЧИСЛИТЕЛЬНЫЕ МЕТОДЫ ЛИНЕЙНОЙ АЛГЕБРЫ</a:t>
            </a:r>
            <a:endParaRPr lang="ru-RU" sz="3100" dirty="0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79512" y="1124744"/>
            <a:ext cx="8461448" cy="286232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000" b="1" u="sng" dirty="0" smtClean="0"/>
              <a:t>Метод Гаусса</a:t>
            </a:r>
            <a:r>
              <a:rPr lang="en-US" sz="2000" b="1" u="sng" dirty="0" smtClean="0"/>
              <a:t> – </a:t>
            </a:r>
            <a:r>
              <a:rPr lang="ru-RU" sz="2000" b="1" u="sng" dirty="0" smtClean="0"/>
              <a:t>алгоритм (прямой ход):</a:t>
            </a:r>
          </a:p>
          <a:p>
            <a:r>
              <a:rPr lang="ru-RU" sz="2000" dirty="0" smtClean="0"/>
              <a:t> После проведения прямого хода исключения, система примет вид:</a:t>
            </a:r>
            <a:br>
              <a:rPr lang="ru-RU" sz="2000" dirty="0" smtClean="0"/>
            </a:br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r>
              <a:rPr lang="ru-RU" sz="2000" dirty="0" smtClean="0"/>
              <a:t>В матрице полученной системы, ниже главной диагонали стоят нули. На эти места можно записать для экономии памяти числа </a:t>
            </a:r>
            <a:r>
              <a:rPr lang="ru-RU" sz="2000" dirty="0" err="1" smtClean="0"/>
              <a:t>C</a:t>
            </a:r>
            <a:r>
              <a:rPr lang="ru-RU" sz="2000" baseline="-25000" dirty="0" err="1" smtClean="0"/>
              <a:t>pk</a:t>
            </a:r>
            <a:r>
              <a:rPr lang="ru-RU" sz="2000" dirty="0" smtClean="0"/>
              <a:t>, которые в дальнейшем понадобятся. Полученная система имеет треугольную матрицу и  легко  решается </a:t>
            </a:r>
            <a:r>
              <a:rPr lang="ru-RU" sz="2000" b="1" dirty="0" smtClean="0"/>
              <a:t> обратным ходом</a:t>
            </a:r>
            <a:r>
              <a:rPr lang="ru-RU" sz="2000" dirty="0" smtClean="0"/>
              <a:t> метода Гаусса.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5720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536" y="1916832"/>
            <a:ext cx="4611039" cy="720080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507288" cy="10527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2. </a:t>
            </a:r>
            <a:r>
              <a:rPr lang="ru-RU" sz="3100" dirty="0" smtClean="0"/>
              <a:t>ВЫЧИСЛИТЕЛЬНЫЕ МЕТОДЫ ЛИНЕЙНОЙ АЛГЕБРЫ</a:t>
            </a:r>
            <a:endParaRPr lang="ru-RU" sz="3100" dirty="0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79512" y="972011"/>
            <a:ext cx="8461448" cy="440120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000" b="1" u="sng" dirty="0" smtClean="0"/>
              <a:t>Метод Гаусса</a:t>
            </a:r>
            <a:r>
              <a:rPr lang="en-US" sz="2000" b="1" u="sng" dirty="0" smtClean="0"/>
              <a:t> – </a:t>
            </a:r>
            <a:r>
              <a:rPr lang="ru-RU" sz="2000" b="1" u="sng" dirty="0" smtClean="0"/>
              <a:t>алгоритм (обратный ход):</a:t>
            </a:r>
          </a:p>
          <a:p>
            <a:r>
              <a:rPr lang="ru-RU" sz="2000" dirty="0" smtClean="0"/>
              <a:t> Последнее уравнение содержит только одно неизвестное значение - </a:t>
            </a:r>
            <a:r>
              <a:rPr lang="ru-RU" sz="2000" dirty="0" err="1" smtClean="0"/>
              <a:t>x</a:t>
            </a:r>
            <a:r>
              <a:rPr lang="ru-RU" sz="2000" baseline="-25000" dirty="0" err="1" smtClean="0"/>
              <a:t>m</a:t>
            </a:r>
            <a:r>
              <a:rPr lang="ru-RU" sz="2000" dirty="0" smtClean="0"/>
              <a:t>, предпоследнее  - две неизвестные  x</a:t>
            </a:r>
            <a:r>
              <a:rPr lang="ru-RU" sz="2000" baseline="-25000" dirty="0" smtClean="0"/>
              <a:t>m−1</a:t>
            </a:r>
            <a:r>
              <a:rPr lang="ru-RU" sz="2000" dirty="0" smtClean="0"/>
              <a:t>, </a:t>
            </a:r>
            <a:r>
              <a:rPr lang="ru-RU" sz="2000" dirty="0" err="1" smtClean="0"/>
              <a:t>x</a:t>
            </a:r>
            <a:r>
              <a:rPr lang="ru-RU" sz="2000" baseline="-25000" dirty="0" err="1" smtClean="0"/>
              <a:t>m</a:t>
            </a:r>
            <a:r>
              <a:rPr lang="ru-RU" sz="2000" dirty="0" smtClean="0"/>
              <a:t> и так далее. Поэтому, если искать неизвестные, начиная с последнего уравнения, получим: </a:t>
            </a:r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r>
              <a:rPr lang="ru-RU" sz="2000" dirty="0" smtClean="0"/>
              <a:t>Для реализации метода Гаусса потребуется приблизительно 2m</a:t>
            </a:r>
            <a:r>
              <a:rPr lang="ru-RU" sz="2000" baseline="30000" dirty="0" smtClean="0"/>
              <a:t>3</a:t>
            </a:r>
            <a:r>
              <a:rPr lang="ru-RU" sz="2000" dirty="0" smtClean="0"/>
              <a:t>/3 арифметических операций, причем основное их количество приходится на прямой ход.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5720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536" y="2420888"/>
            <a:ext cx="1080120" cy="720080"/>
          </a:xfrm>
          <a:prstGeom prst="rect">
            <a:avLst/>
          </a:prstGeom>
          <a:noFill/>
        </p:spPr>
      </p:pic>
      <p:pic>
        <p:nvPicPr>
          <p:cNvPr id="51201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536" y="3356992"/>
            <a:ext cx="4490213" cy="864096"/>
          </a:xfrm>
          <a:prstGeom prst="rect">
            <a:avLst/>
          </a:prstGeom>
          <a:noFill/>
        </p:spPr>
      </p:pic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507288" cy="10527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2. </a:t>
            </a:r>
            <a:r>
              <a:rPr lang="ru-RU" sz="3100" dirty="0" smtClean="0"/>
              <a:t>ВЫЧИСЛИТЕЛЬНЫЕ МЕТОДЫ ЛИНЕЙНОЙ АЛГЕБРЫ</a:t>
            </a:r>
            <a:endParaRPr lang="ru-RU" sz="3100" dirty="0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79512" y="908720"/>
            <a:ext cx="8461448" cy="7078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000" b="1" u="sng" dirty="0" smtClean="0"/>
              <a:t>Метод Гаусса</a:t>
            </a:r>
            <a:r>
              <a:rPr lang="en-US" sz="2000" b="1" u="sng" dirty="0" smtClean="0"/>
              <a:t> –</a:t>
            </a:r>
            <a:r>
              <a:rPr lang="ru-RU" sz="2000" b="1" u="sng" dirty="0" smtClean="0"/>
              <a:t>пример:</a:t>
            </a:r>
          </a:p>
          <a:p>
            <a:r>
              <a:rPr lang="ru-RU" sz="2000" dirty="0" smtClean="0"/>
              <a:t> 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5720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340768"/>
            <a:ext cx="40671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507288" cy="10527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2. </a:t>
            </a:r>
            <a:r>
              <a:rPr lang="ru-RU" sz="3100" dirty="0" smtClean="0"/>
              <a:t>ВЫЧИСЛИТЕЛЬНЫЕ МЕТОДЫ ЛИНЕЙНОЙ АЛГЕБРЫ</a:t>
            </a:r>
            <a:endParaRPr lang="ru-RU" sz="3100" dirty="0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79512" y="908720"/>
            <a:ext cx="8461448" cy="7078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000" b="1" u="sng" dirty="0" smtClean="0"/>
              <a:t>Метод Гаусса</a:t>
            </a:r>
            <a:r>
              <a:rPr lang="en-US" sz="2000" b="1" u="sng" dirty="0" smtClean="0"/>
              <a:t> –</a:t>
            </a:r>
            <a:r>
              <a:rPr lang="ru-RU" sz="2000" b="1" u="sng" dirty="0" smtClean="0"/>
              <a:t>пример:</a:t>
            </a:r>
          </a:p>
          <a:p>
            <a:r>
              <a:rPr lang="ru-RU" sz="2000" dirty="0" smtClean="0"/>
              <a:t> 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5720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340768"/>
            <a:ext cx="40671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636912"/>
            <a:ext cx="314325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507288" cy="10527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2. </a:t>
            </a:r>
            <a:r>
              <a:rPr lang="ru-RU" sz="3100" dirty="0" smtClean="0"/>
              <a:t>ВЫЧИСЛИТЕЛЬНЫЕ МЕТОДЫ ЛИНЕЙНОЙ АЛГЕБРЫ</a:t>
            </a:r>
            <a:endParaRPr lang="ru-RU" sz="3100" dirty="0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79512" y="908720"/>
            <a:ext cx="8461448" cy="7078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000" b="1" u="sng" dirty="0" smtClean="0"/>
              <a:t>Метод Гаусса</a:t>
            </a:r>
            <a:r>
              <a:rPr lang="en-US" sz="2000" b="1" u="sng" dirty="0" smtClean="0"/>
              <a:t> –</a:t>
            </a:r>
            <a:r>
              <a:rPr lang="ru-RU" sz="2000" b="1" u="sng" dirty="0" smtClean="0"/>
              <a:t>пример:</a:t>
            </a:r>
          </a:p>
          <a:p>
            <a:r>
              <a:rPr lang="ru-RU" sz="2000" dirty="0" smtClean="0"/>
              <a:t> 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5720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340768"/>
            <a:ext cx="40671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636912"/>
            <a:ext cx="314325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5936" y="4869160"/>
            <a:ext cx="30765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507288" cy="10527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2. </a:t>
            </a:r>
            <a:r>
              <a:rPr lang="ru-RU" sz="3100" dirty="0" smtClean="0"/>
              <a:t>ВЫЧИСЛИТЕЛЬНЫЕ МЕТОДЫ ЛИНЕЙНОЙ АЛГЕБРЫ</a:t>
            </a:r>
            <a:endParaRPr lang="ru-RU" sz="3100" dirty="0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79512" y="818125"/>
            <a:ext cx="8856984" cy="470898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000" b="1" u="sng" dirty="0" smtClean="0"/>
              <a:t>Метод Гаусса с выбором главного элемента:</a:t>
            </a:r>
          </a:p>
          <a:p>
            <a:r>
              <a:rPr lang="ru-RU" sz="2000" dirty="0" smtClean="0"/>
              <a:t> Прямой ход метода Гаусса, описанный выше, нельзя будет произвести, если в процессе расчетов на главной диагонали окажется нулевой элемент </a:t>
            </a:r>
            <a:r>
              <a:rPr lang="ru-RU" sz="2000" dirty="0" err="1" smtClean="0"/>
              <a:t>a</a:t>
            </a:r>
            <a:r>
              <a:rPr lang="ru-RU" sz="2000" baseline="30000" dirty="0" smtClean="0"/>
              <a:t>(</a:t>
            </a:r>
            <a:r>
              <a:rPr lang="ru-RU" sz="2000" baseline="30000" dirty="0" err="1" smtClean="0"/>
              <a:t>k</a:t>
            </a:r>
            <a:r>
              <a:rPr lang="ru-RU" sz="2000" baseline="30000" dirty="0" smtClean="0"/>
              <a:t>)</a:t>
            </a:r>
            <a:r>
              <a:rPr lang="ru-RU" sz="2000" baseline="-25000" dirty="0" smtClean="0"/>
              <a:t>kk</a:t>
            </a:r>
            <a:r>
              <a:rPr lang="ru-RU" sz="2000" dirty="0" smtClean="0"/>
              <a:t>=0.</a:t>
            </a:r>
          </a:p>
          <a:p>
            <a:r>
              <a:rPr lang="ru-RU" sz="2000" dirty="0" smtClean="0"/>
              <a:t>Перестановкой строк можно устранить это условие (матрица А – невырожденная: </a:t>
            </a:r>
            <a:r>
              <a:rPr lang="en-US" sz="2000" dirty="0" err="1" smtClean="0"/>
              <a:t>det</a:t>
            </a:r>
            <a:r>
              <a:rPr lang="en-US" sz="2000" dirty="0" smtClean="0"/>
              <a:t>(A)</a:t>
            </a:r>
            <a:r>
              <a:rPr lang="en-US" sz="2000" dirty="0" smtClean="0">
                <a:sym typeface="Symbol"/>
              </a:rPr>
              <a:t>0)</a:t>
            </a:r>
            <a:r>
              <a:rPr lang="ru-RU" sz="2000" dirty="0" smtClean="0">
                <a:sym typeface="Symbol"/>
              </a:rPr>
              <a:t>.</a:t>
            </a:r>
          </a:p>
          <a:p>
            <a:endParaRPr lang="ru-RU" sz="2000" dirty="0" smtClean="0">
              <a:sym typeface="Symbol"/>
            </a:endParaRPr>
          </a:p>
          <a:p>
            <a:r>
              <a:rPr lang="ru-RU" sz="2000" dirty="0" smtClean="0">
                <a:sym typeface="Symbol"/>
              </a:rPr>
              <a:t>Однако из-за погрешностей округления возможно возникновение </a:t>
            </a:r>
            <a:r>
              <a:rPr lang="ru-RU" sz="2000" dirty="0" smtClean="0"/>
              <a:t>катастрофических ошибок. </a:t>
            </a:r>
            <a:endParaRPr lang="ru-RU" sz="2000" dirty="0" smtClean="0">
              <a:sym typeface="Symbol"/>
            </a:endParaRPr>
          </a:p>
          <a:p>
            <a:endParaRPr lang="ru-RU" sz="2000" dirty="0" smtClean="0"/>
          </a:p>
          <a:p>
            <a:r>
              <a:rPr lang="ru-RU" sz="2000" dirty="0" smtClean="0"/>
              <a:t>Для  уменьшения эффекта возникновения ошибок, метод Гаусса модифицируют следующим образом. Каждый цикл процесса вычислений начинают с перестановки строк. Среди элементов </a:t>
            </a:r>
            <a:r>
              <a:rPr lang="ru-RU" sz="2000" dirty="0" err="1" smtClean="0"/>
              <a:t>a</a:t>
            </a:r>
            <a:r>
              <a:rPr lang="ru-RU" sz="2000" baseline="30000" dirty="0" smtClean="0"/>
              <a:t>(</a:t>
            </a:r>
            <a:r>
              <a:rPr lang="ru-RU" sz="2000" baseline="30000" dirty="0" err="1" smtClean="0"/>
              <a:t>k</a:t>
            </a:r>
            <a:r>
              <a:rPr lang="ru-RU" sz="2000" baseline="30000" dirty="0" smtClean="0"/>
              <a:t>)</a:t>
            </a:r>
            <a:r>
              <a:rPr lang="ru-RU" sz="2000" baseline="-25000" dirty="0" err="1" smtClean="0"/>
              <a:t>sk</a:t>
            </a:r>
            <a:r>
              <a:rPr lang="ru-RU" sz="2000" dirty="0" smtClean="0"/>
              <a:t>,  s=k,k+1,…,</a:t>
            </a:r>
            <a:r>
              <a:rPr lang="ru-RU" sz="2000" dirty="0" err="1" smtClean="0"/>
              <a:t>m</a:t>
            </a:r>
            <a:r>
              <a:rPr lang="ru-RU" sz="2000" dirty="0" smtClean="0"/>
              <a:t> находят </a:t>
            </a:r>
          </a:p>
          <a:p>
            <a:r>
              <a:rPr lang="ru-RU" sz="2000" dirty="0" smtClean="0"/>
              <a:t>наибольший по модулю, который  называют </a:t>
            </a:r>
            <a:r>
              <a:rPr lang="ru-RU" sz="2000" b="1" dirty="0" smtClean="0"/>
              <a:t>главным </a:t>
            </a:r>
            <a:r>
              <a:rPr lang="ru-RU" sz="2000" dirty="0" smtClean="0"/>
              <a:t>или </a:t>
            </a:r>
            <a:r>
              <a:rPr lang="ru-RU" sz="2000" b="1" dirty="0" smtClean="0"/>
              <a:t>ведущим</a:t>
            </a:r>
            <a:r>
              <a:rPr lang="ru-RU" sz="2000" dirty="0" smtClean="0"/>
              <a:t> элементом, и перестановкой строк выводят его на главную диагональ, после чего выполняют цикл исключения.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5720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507288" cy="10527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2. </a:t>
            </a:r>
            <a:r>
              <a:rPr lang="ru-RU" sz="3100" dirty="0" smtClean="0"/>
              <a:t>ВЫЧИСЛИТЕЛЬНЫЕ МЕТОДЫ ЛИНЕЙНОЙ АЛГЕБРЫ</a:t>
            </a:r>
            <a:endParaRPr lang="ru-RU" sz="3100" dirty="0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79512" y="908720"/>
            <a:ext cx="8461448" cy="7078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000" b="1" u="sng" dirty="0" smtClean="0"/>
              <a:t>Метод Гаусса</a:t>
            </a:r>
            <a:r>
              <a:rPr lang="en-US" sz="2000" b="1" u="sng" dirty="0" smtClean="0"/>
              <a:t> –</a:t>
            </a:r>
            <a:r>
              <a:rPr lang="ru-RU" sz="2000" b="1" u="sng" dirty="0" smtClean="0"/>
              <a:t>пример для выбора главного элемента :</a:t>
            </a:r>
          </a:p>
          <a:p>
            <a:r>
              <a:rPr lang="ru-RU" sz="2000" dirty="0" smtClean="0"/>
              <a:t> 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5720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340768"/>
            <a:ext cx="40671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507288" cy="10527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2. </a:t>
            </a:r>
            <a:r>
              <a:rPr lang="ru-RU" sz="3100" dirty="0" smtClean="0"/>
              <a:t>ВЫЧИСЛИТЕЛЬНЫЕ МЕТОДЫ ЛИНЕЙНОЙ АЛГЕБРЫ</a:t>
            </a:r>
            <a:endParaRPr lang="ru-RU" sz="3100" dirty="0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79512" y="908720"/>
            <a:ext cx="8461448" cy="7078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000" b="1" u="sng" dirty="0" smtClean="0"/>
              <a:t>Метод Гаусса</a:t>
            </a:r>
            <a:r>
              <a:rPr lang="en-US" sz="2000" b="1" u="sng" dirty="0" smtClean="0"/>
              <a:t> –</a:t>
            </a:r>
            <a:r>
              <a:rPr lang="ru-RU" sz="2000" b="1" u="sng" dirty="0" smtClean="0"/>
              <a:t>пример для выбора главного элемента:</a:t>
            </a:r>
          </a:p>
          <a:p>
            <a:r>
              <a:rPr lang="ru-RU" sz="2000" dirty="0" smtClean="0"/>
              <a:t> 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5720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340768"/>
            <a:ext cx="40671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Овал 30"/>
          <p:cNvSpPr/>
          <p:nvPr/>
        </p:nvSpPr>
        <p:spPr>
          <a:xfrm>
            <a:off x="593630" y="1675065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593337" y="1973785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251520" y="2780928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Элемент на главной диагонали должен быть максимальным по модулю по сравнению с элементами этого же столбца ниже.</a:t>
            </a:r>
          </a:p>
          <a:p>
            <a:r>
              <a:rPr lang="ru-RU" dirty="0" smtClean="0"/>
              <a:t>Здесь это не выполняется. Поэтому необходимо переставить строки 1 и 3.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584665" y="2249977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507288" cy="10527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2. </a:t>
            </a:r>
            <a:r>
              <a:rPr lang="ru-RU" sz="3100" dirty="0" smtClean="0"/>
              <a:t>ВЫЧИСЛИТЕЛЬНЫЕ МЕТОДЫ ЛИНЕЙНОЙ АЛГЕБРЫ</a:t>
            </a:r>
            <a:endParaRPr lang="ru-RU" sz="3100" dirty="0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79512" y="908720"/>
            <a:ext cx="8461448" cy="7078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000" b="1" u="sng" dirty="0" smtClean="0"/>
              <a:t>Метод Гаусса</a:t>
            </a:r>
            <a:r>
              <a:rPr lang="en-US" sz="2000" b="1" u="sng" dirty="0" smtClean="0"/>
              <a:t> –</a:t>
            </a:r>
            <a:r>
              <a:rPr lang="ru-RU" sz="2000" b="1" u="sng" dirty="0" smtClean="0"/>
              <a:t>пример для выбора главного элемента:</a:t>
            </a:r>
          </a:p>
          <a:p>
            <a:r>
              <a:rPr lang="ru-RU" sz="2000" dirty="0" smtClean="0"/>
              <a:t> 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5720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340768"/>
            <a:ext cx="40671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Овал 30"/>
          <p:cNvSpPr/>
          <p:nvPr/>
        </p:nvSpPr>
        <p:spPr>
          <a:xfrm>
            <a:off x="593630" y="1675065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593337" y="1973785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251520" y="2780928"/>
            <a:ext cx="8640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Элемент на главной диагонали должен быть максимальным по модулю по сравнению с элементами этого же столбца ниже.</a:t>
            </a:r>
          </a:p>
          <a:p>
            <a:r>
              <a:rPr lang="ru-RU" dirty="0" smtClean="0"/>
              <a:t>Здесь это не выполняется. Поэтому необходимо переставить строки 1 и 3.</a:t>
            </a:r>
          </a:p>
          <a:p>
            <a:endParaRPr lang="ru-RU" dirty="0" smtClean="0"/>
          </a:p>
          <a:p>
            <a:r>
              <a:rPr lang="ru-RU" dirty="0" smtClean="0"/>
              <a:t>На следующем шаге (после преобразования элементов) нужно будет сравнивать элементы второго столбца. </a:t>
            </a:r>
          </a:p>
          <a:p>
            <a:r>
              <a:rPr lang="ru-RU" dirty="0" smtClean="0"/>
              <a:t>И так далее…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584665" y="2249977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1430250" y="1982462"/>
            <a:ext cx="216024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1421578" y="2258654"/>
            <a:ext cx="216024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507288" cy="10527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2. </a:t>
            </a:r>
            <a:r>
              <a:rPr lang="ru-RU" sz="3100" dirty="0" smtClean="0"/>
              <a:t>ВЫЧИСЛИТЕЛЬНЫЕ МЕТОДЫ ЛИНЕЙНОЙ АЛГЕБРЫ</a:t>
            </a:r>
            <a:endParaRPr lang="ru-RU" sz="3100" dirty="0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51520" y="1196752"/>
            <a:ext cx="8784976" cy="13234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 smtClean="0"/>
              <a:t>Контроль вычислений можно вести по величине </a:t>
            </a:r>
            <a:r>
              <a:rPr lang="ru-RU" sz="2000" b="1" dirty="0" smtClean="0"/>
              <a:t>невязки </a:t>
            </a:r>
            <a:r>
              <a:rPr lang="ru-RU" sz="2000" dirty="0" smtClean="0"/>
              <a:t>- векторе, который получается при вычитании из правой части системы левой, в которую подставлено полученное решение:</a:t>
            </a:r>
          </a:p>
          <a:p>
            <a:endParaRPr lang="ru-RU" sz="2000" dirty="0" smtClean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5720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5297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536" y="2132856"/>
            <a:ext cx="1843405" cy="792088"/>
          </a:xfrm>
          <a:prstGeom prst="rect">
            <a:avLst/>
          </a:prstGeom>
          <a:noFill/>
        </p:spPr>
      </p:pic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0" y="981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507288" cy="10527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2. </a:t>
            </a:r>
            <a:r>
              <a:rPr lang="ru-RU" sz="3100" dirty="0" smtClean="0"/>
              <a:t>ВЫЧИСЛИТЕЛЬНЫЕ МЕТОДЫ ЛИНЕЙНОЙ АЛГЕБРЫ</a:t>
            </a:r>
            <a:endParaRPr lang="ru-RU" sz="3100" dirty="0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07504" y="861680"/>
            <a:ext cx="8856984" cy="163121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000" b="1" u="sng" dirty="0" smtClean="0"/>
              <a:t>1 Классификация методов решения систем линейных алгебраических уравнений</a:t>
            </a:r>
          </a:p>
          <a:p>
            <a:r>
              <a:rPr lang="ru-RU" sz="2000" dirty="0" smtClean="0"/>
              <a:t>В этой главе будут рассмотрены  численные методы решения систем линейных алгебраических уравнений: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552" y="2204864"/>
            <a:ext cx="3907493" cy="1080120"/>
          </a:xfrm>
          <a:prstGeom prst="rect">
            <a:avLst/>
          </a:prstGeom>
          <a:noFill/>
        </p:spPr>
      </p:pic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 rot="10800000" flipV="1">
            <a:off x="179512" y="3356992"/>
            <a:ext cx="856895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Р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ешением этой системы называется такой набор чисел x1,…,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xm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,  который при подстановке их в систему уравнений обращает ее в тождество.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507288" cy="10527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2. </a:t>
            </a:r>
            <a:r>
              <a:rPr lang="ru-RU" sz="3100" dirty="0" smtClean="0"/>
              <a:t>ВЫЧИСЛИТЕЛЬНЫЕ МЕТОДЫ ЛИНЕЙНОЙ АЛГЕБРЫ</a:t>
            </a:r>
            <a:endParaRPr lang="ru-RU" sz="3100" dirty="0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51520" y="1196752"/>
            <a:ext cx="8784976" cy="13234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 smtClean="0"/>
              <a:t>Контроль вычислений можно вести по величине </a:t>
            </a:r>
            <a:r>
              <a:rPr lang="ru-RU" sz="2000" b="1" dirty="0" smtClean="0"/>
              <a:t>невязки </a:t>
            </a:r>
            <a:r>
              <a:rPr lang="ru-RU" sz="2000" dirty="0" smtClean="0"/>
              <a:t>- векторе, который получается при вычитании из правой части системы левой, в которую подставлено полученное решение:</a:t>
            </a:r>
          </a:p>
          <a:p>
            <a:endParaRPr lang="ru-RU" sz="2000" dirty="0" smtClean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5720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5297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536" y="2132856"/>
            <a:ext cx="1843405" cy="792088"/>
          </a:xfrm>
          <a:prstGeom prst="rect">
            <a:avLst/>
          </a:prstGeom>
          <a:noFill/>
        </p:spPr>
      </p:pic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0" y="981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545" y="3356992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Вычисление определителя:</a:t>
            </a:r>
          </a:p>
          <a:p>
            <a:r>
              <a:rPr lang="ru-RU" dirty="0" smtClean="0"/>
              <a:t>Для треугольной матрицы  определитель равен произведению диагональных элементов. Перестановка строк меняет знак определителя. Поэтому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Где </a:t>
            </a:r>
            <a:r>
              <a:rPr lang="ru-RU" dirty="0" err="1" smtClean="0"/>
              <a:t>р</a:t>
            </a:r>
            <a:r>
              <a:rPr lang="ru-RU" dirty="0" smtClean="0"/>
              <a:t> – количество перестановок строк.</a:t>
            </a:r>
            <a:endParaRPr lang="ru-RU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559" y="4365104"/>
            <a:ext cx="2205421" cy="792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507288" cy="10527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2. </a:t>
            </a:r>
            <a:r>
              <a:rPr lang="ru-RU" sz="3100" dirty="0" smtClean="0"/>
              <a:t>ВЫЧИСЛИТЕЛЬНЫЕ МЕТОДЫ ЛИНЕЙНОЙ АЛГЕБРЫ</a:t>
            </a:r>
            <a:endParaRPr lang="ru-RU" sz="3100" dirty="0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5720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0" y="981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1520" y="908720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Итерационные методы решения систем линейных алгебраических уравнений</a:t>
            </a:r>
          </a:p>
          <a:p>
            <a:endParaRPr lang="ru-RU" dirty="0" smtClean="0"/>
          </a:p>
          <a:p>
            <a:r>
              <a:rPr lang="ru-RU" dirty="0" smtClean="0"/>
              <a:t>Существует большая группа задач, приводящая к системам линейных алгебраических уравнений с сотнями и тысячами неизвестных. Зачастую у этих систем матрица A слабо заполнена. Желательно решать такие системы методами, которые вообще не меняют матрицу A.</a:t>
            </a:r>
          </a:p>
          <a:p>
            <a:r>
              <a:rPr lang="ru-RU" dirty="0" smtClean="0"/>
              <a:t> Методы, отвечающие этим требованиям, называются  </a:t>
            </a:r>
            <a:r>
              <a:rPr lang="ru-RU" b="1" dirty="0" smtClean="0"/>
              <a:t>итерационными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В самой общей формулировке схема этих методов следующая:  начинают с какого-нибудь, вообще говоря, произвольного </a:t>
            </a:r>
            <a:r>
              <a:rPr lang="ru-RU" b="1" dirty="0" smtClean="0"/>
              <a:t>начального приближения</a:t>
            </a:r>
            <a:r>
              <a:rPr lang="ru-RU" dirty="0" smtClean="0"/>
              <a:t> </a:t>
            </a:r>
            <a:r>
              <a:rPr lang="ru-RU" dirty="0" err="1" smtClean="0"/>
              <a:t>x</a:t>
            </a:r>
            <a:r>
              <a:rPr lang="ru-RU" baseline="30000" dirty="0" smtClean="0"/>
              <a:t>(0)</a:t>
            </a:r>
            <a:r>
              <a:rPr lang="ru-RU" dirty="0" smtClean="0"/>
              <a:t> и выполняют некоторый процесс, использующий A, </a:t>
            </a:r>
            <a:r>
              <a:rPr lang="ru-RU" dirty="0" err="1" smtClean="0"/>
              <a:t>b</a:t>
            </a:r>
            <a:r>
              <a:rPr lang="ru-RU" dirty="0" smtClean="0"/>
              <a:t>, </a:t>
            </a:r>
            <a:r>
              <a:rPr lang="ru-RU" dirty="0" err="1" smtClean="0"/>
              <a:t>x</a:t>
            </a:r>
            <a:r>
              <a:rPr lang="ru-RU" baseline="30000" dirty="0" smtClean="0"/>
              <a:t>(0)</a:t>
            </a:r>
            <a:r>
              <a:rPr lang="ru-RU" dirty="0" smtClean="0"/>
              <a:t> и приводящий к новому вектору  </a:t>
            </a:r>
            <a:r>
              <a:rPr lang="ru-RU" dirty="0" err="1" smtClean="0"/>
              <a:t>x</a:t>
            </a:r>
            <a:r>
              <a:rPr lang="ru-RU" baseline="30000" dirty="0" smtClean="0"/>
              <a:t>(1)</a:t>
            </a:r>
            <a:r>
              <a:rPr lang="ru-RU" dirty="0" smtClean="0"/>
              <a:t>. Затем процесс повторяют. На (k+1)-</a:t>
            </a:r>
            <a:r>
              <a:rPr lang="ru-RU" dirty="0" err="1" smtClean="0"/>
              <a:t>ом</a:t>
            </a:r>
            <a:r>
              <a:rPr lang="ru-RU" dirty="0" smtClean="0"/>
              <a:t> шаге итерационного процесса по A, </a:t>
            </a:r>
            <a:r>
              <a:rPr lang="ru-RU" dirty="0" err="1" smtClean="0"/>
              <a:t>b</a:t>
            </a:r>
            <a:r>
              <a:rPr lang="ru-RU" dirty="0" smtClean="0"/>
              <a:t> и </a:t>
            </a:r>
            <a:r>
              <a:rPr lang="ru-RU" dirty="0" err="1" smtClean="0"/>
              <a:t>x</a:t>
            </a:r>
            <a:r>
              <a:rPr lang="ru-RU" baseline="30000" dirty="0" smtClean="0"/>
              <a:t>(</a:t>
            </a:r>
            <a:r>
              <a:rPr lang="ru-RU" baseline="30000" dirty="0" err="1" smtClean="0"/>
              <a:t>k</a:t>
            </a:r>
            <a:r>
              <a:rPr lang="ru-RU" baseline="30000" dirty="0" smtClean="0"/>
              <a:t>)</a:t>
            </a:r>
            <a:r>
              <a:rPr lang="ru-RU" dirty="0" smtClean="0"/>
              <a:t> получают </a:t>
            </a:r>
            <a:r>
              <a:rPr lang="ru-RU" dirty="0" err="1" smtClean="0"/>
              <a:t>x</a:t>
            </a:r>
            <a:r>
              <a:rPr lang="ru-RU" baseline="30000" dirty="0" smtClean="0"/>
              <a:t>(k+1)</a:t>
            </a:r>
            <a:r>
              <a:rPr lang="ru-RU" dirty="0" smtClean="0"/>
              <a:t>. При  выполнении определенных условий вектора </a:t>
            </a:r>
            <a:r>
              <a:rPr lang="ru-RU" dirty="0" err="1" smtClean="0"/>
              <a:t>x</a:t>
            </a:r>
            <a:r>
              <a:rPr lang="ru-RU" baseline="30000" dirty="0" smtClean="0"/>
              <a:t>(</a:t>
            </a:r>
            <a:r>
              <a:rPr lang="ru-RU" baseline="30000" dirty="0" err="1" smtClean="0"/>
              <a:t>k</a:t>
            </a:r>
            <a:r>
              <a:rPr lang="ru-RU" baseline="30000" dirty="0" smtClean="0"/>
              <a:t>)</a:t>
            </a:r>
            <a:r>
              <a:rPr lang="ru-RU" dirty="0" smtClean="0"/>
              <a:t> сходятся к решению при </a:t>
            </a:r>
            <a:r>
              <a:rPr lang="ru-RU" dirty="0" err="1" smtClean="0"/>
              <a:t>k</a:t>
            </a:r>
            <a:r>
              <a:rPr lang="ru-RU" dirty="0" smtClean="0"/>
              <a:t>→∞. </a:t>
            </a:r>
            <a:br>
              <a:rPr lang="ru-RU" dirty="0" smtClean="0"/>
            </a:b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507288" cy="10527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2. </a:t>
            </a:r>
            <a:r>
              <a:rPr lang="ru-RU" sz="3100" dirty="0" smtClean="0"/>
              <a:t>ВЫЧИСЛИТЕЛЬНЫЕ МЕТОДЫ ЛИНЕЙНОЙ АЛГЕБРЫ</a:t>
            </a:r>
            <a:endParaRPr lang="ru-RU" sz="3100" dirty="0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5720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0" y="981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8" y="908720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Итерационные методы решения систем линейных алгебраических уравнений</a:t>
            </a:r>
          </a:p>
          <a:p>
            <a:endParaRPr lang="ru-RU" dirty="0" smtClean="0"/>
          </a:p>
          <a:p>
            <a:r>
              <a:rPr lang="ru-RU" dirty="0" smtClean="0"/>
              <a:t>При осуществлении вычислений делается только конечное число итераций. Окончание итераций определяется либо заданием максимального числа итераций K, либо одним из условий: </a:t>
            </a:r>
          </a:p>
          <a:p>
            <a:pPr marL="342900" indent="-342900">
              <a:buAutoNum type="arabicPeriod"/>
            </a:pPr>
            <a:r>
              <a:rPr lang="ru-RU" dirty="0" smtClean="0"/>
              <a:t>Абсолютные значения двух приближений отличаются на величину погрешности е</a:t>
            </a:r>
          </a:p>
          <a:p>
            <a:pPr marL="342900" indent="-342900">
              <a:buAutoNum type="arabicPeriod"/>
            </a:pPr>
            <a:endParaRPr lang="ru-RU" dirty="0" smtClean="0"/>
          </a:p>
          <a:p>
            <a:pPr marL="342900" indent="-342900">
              <a:buAutoNum type="arabicPeriod"/>
            </a:pPr>
            <a:endParaRPr lang="ru-RU" dirty="0" smtClean="0"/>
          </a:p>
          <a:p>
            <a:pPr marL="342900" indent="-342900">
              <a:buFontTx/>
              <a:buAutoNum type="arabicPeriod"/>
            </a:pPr>
            <a:r>
              <a:rPr lang="ru-RU" dirty="0" smtClean="0"/>
              <a:t>Относительные значения двух приближений отличаются на величину погрешности е</a:t>
            </a:r>
          </a:p>
          <a:p>
            <a:pPr marL="342900" indent="-342900">
              <a:buFontTx/>
              <a:buAutoNum type="arabicPeriod"/>
            </a:pPr>
            <a:endParaRPr lang="ru-RU" dirty="0" smtClean="0"/>
          </a:p>
          <a:p>
            <a:pPr marL="342900" indent="-342900">
              <a:buFontTx/>
              <a:buAutoNum type="arabicPeriod"/>
            </a:pPr>
            <a:endParaRPr lang="ru-RU" dirty="0" smtClean="0"/>
          </a:p>
          <a:p>
            <a:pPr marL="342900" indent="-342900">
              <a:buFontTx/>
              <a:buAutoNum type="arabicPeriod"/>
            </a:pPr>
            <a:endParaRPr lang="ru-RU" dirty="0" smtClean="0"/>
          </a:p>
          <a:p>
            <a:pPr marL="342900" indent="-342900">
              <a:buFontTx/>
              <a:buAutoNum type="arabicPeriod"/>
            </a:pPr>
            <a:r>
              <a:rPr lang="ru-RU" dirty="0" smtClean="0"/>
              <a:t>Абсолютное значение невязки отличаются на величину погрешности е</a:t>
            </a:r>
          </a:p>
          <a:p>
            <a:pPr marL="342900" indent="-342900">
              <a:buFontTx/>
              <a:buAutoNum type="arabicPeriod"/>
            </a:pPr>
            <a:endParaRPr lang="ru-RU" dirty="0" smtClean="0"/>
          </a:p>
          <a:p>
            <a:pPr marL="342900" indent="-342900">
              <a:buFontTx/>
              <a:buAutoNum type="arabicPeriod"/>
            </a:pPr>
            <a:endParaRPr lang="ru-RU" dirty="0" smtClean="0"/>
          </a:p>
          <a:p>
            <a:pPr marL="342900" indent="-342900">
              <a:buFontTx/>
              <a:buAutoNum type="arabicPeriod"/>
            </a:pPr>
            <a:endParaRPr lang="ru-RU" dirty="0" smtClean="0"/>
          </a:p>
          <a:p>
            <a:pPr marL="342900" indent="-342900">
              <a:buFontTx/>
              <a:buAutoNum type="arabicPeriod"/>
            </a:pPr>
            <a:r>
              <a:rPr lang="ru-RU" dirty="0" smtClean="0"/>
              <a:t>Относительное значение невязки отличаются на величину погрешности е</a:t>
            </a:r>
          </a:p>
          <a:p>
            <a:pPr marL="342900" indent="-342900">
              <a:buAutoNum type="arabicPeriod"/>
            </a:pPr>
            <a:endParaRPr lang="ru-RU" dirty="0" smtClean="0"/>
          </a:p>
          <a:p>
            <a:pPr marL="342900" indent="-342900"/>
            <a:endParaRPr lang="ru-R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8" y="2708920"/>
            <a:ext cx="2366872" cy="432048"/>
          </a:xfrm>
          <a:prstGeom prst="rect">
            <a:avLst/>
          </a:prstGeom>
          <a:noFill/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7" y="3861048"/>
            <a:ext cx="3963571" cy="432048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8" y="5013176"/>
            <a:ext cx="1953608" cy="432048"/>
          </a:xfrm>
          <a:prstGeom prst="rect">
            <a:avLst/>
          </a:prstGeom>
          <a:noFill/>
        </p:spPr>
      </p:pic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8" y="6093296"/>
            <a:ext cx="2817704" cy="360040"/>
          </a:xfrm>
          <a:prstGeom prst="rect">
            <a:avLst/>
          </a:prstGeom>
          <a:noFill/>
        </p:spPr>
      </p:pic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507288" cy="10527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2. </a:t>
            </a:r>
            <a:r>
              <a:rPr lang="ru-RU" sz="3100" dirty="0" smtClean="0"/>
              <a:t>ВЫЧИСЛИТЕЛЬНЫЕ МЕТОДЫ ЛИНЕЙНОЙ АЛГЕБРЫ</a:t>
            </a:r>
            <a:endParaRPr lang="ru-RU" sz="3100" dirty="0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5720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0" y="981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8" y="908720"/>
            <a:ext cx="8640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Итерационные методы решения систем линейных алгебраических уравнений</a:t>
            </a:r>
          </a:p>
          <a:p>
            <a:endParaRPr lang="ru-RU" dirty="0" smtClean="0"/>
          </a:p>
          <a:p>
            <a:r>
              <a:rPr lang="ru-RU" dirty="0" smtClean="0"/>
              <a:t>Исходную систему перепишем в виде эквивалентной системы</a:t>
            </a:r>
            <a:br>
              <a:rPr lang="ru-RU" dirty="0" smtClean="0"/>
            </a:br>
            <a:r>
              <a:rPr lang="ru-RU" dirty="0" err="1" smtClean="0"/>
              <a:t>x=Dx+c</a:t>
            </a:r>
            <a:r>
              <a:rPr lang="ru-RU" dirty="0" smtClean="0"/>
              <a:t>.</a:t>
            </a:r>
          </a:p>
          <a:p>
            <a:r>
              <a:rPr lang="ru-RU" dirty="0" smtClean="0"/>
              <a:t>Решение последней системы найдем как предел последовательности </a:t>
            </a:r>
            <a:br>
              <a:rPr lang="ru-RU" dirty="0" smtClean="0"/>
            </a:br>
            <a:r>
              <a:rPr lang="ru-RU" dirty="0" err="1" smtClean="0"/>
              <a:t>x</a:t>
            </a:r>
            <a:r>
              <a:rPr lang="ru-RU" baseline="30000" dirty="0" smtClean="0"/>
              <a:t>(k+1)</a:t>
            </a:r>
            <a:r>
              <a:rPr lang="ru-RU" dirty="0" err="1" smtClean="0"/>
              <a:t>=Dx</a:t>
            </a:r>
            <a:r>
              <a:rPr lang="ru-RU" baseline="30000" dirty="0" smtClean="0"/>
              <a:t>(</a:t>
            </a:r>
            <a:r>
              <a:rPr lang="ru-RU" baseline="30000" dirty="0" err="1" smtClean="0"/>
              <a:t>k</a:t>
            </a:r>
            <a:r>
              <a:rPr lang="ru-RU" baseline="30000" dirty="0" smtClean="0"/>
              <a:t>)</a:t>
            </a:r>
            <a:r>
              <a:rPr lang="ru-RU" dirty="0" smtClean="0"/>
              <a:t>+</a:t>
            </a:r>
            <a:r>
              <a:rPr lang="ru-RU" dirty="0" err="1" smtClean="0"/>
              <a:t>c</a:t>
            </a:r>
            <a:r>
              <a:rPr lang="ru-RU" dirty="0" smtClean="0"/>
              <a:t>  при </a:t>
            </a:r>
            <a:r>
              <a:rPr lang="en-US" dirty="0" smtClean="0"/>
              <a:t>k</a:t>
            </a:r>
            <a:r>
              <a:rPr lang="en-US" dirty="0" smtClean="0">
                <a:sym typeface="Symbol"/>
              </a:rPr>
              <a:t></a:t>
            </a:r>
            <a:r>
              <a:rPr lang="ru-RU" dirty="0" smtClean="0">
                <a:sym typeface="Symbol"/>
              </a:rPr>
              <a:t>.</a:t>
            </a:r>
            <a:endParaRPr lang="ru-R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507288" cy="10527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2. </a:t>
            </a:r>
            <a:r>
              <a:rPr lang="ru-RU" sz="3100" dirty="0" smtClean="0"/>
              <a:t>ВЫЧИСЛИТЕЛЬНЫЕ МЕТОДЫ ЛИНЕЙНОЙ АЛГЕБРЫ</a:t>
            </a:r>
            <a:endParaRPr lang="ru-RU" sz="3100" dirty="0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5720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0" y="981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8" y="908720"/>
            <a:ext cx="86409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Метод простой итерации или метод Якоби:</a:t>
            </a:r>
          </a:p>
          <a:p>
            <a:endParaRPr lang="ru-RU" dirty="0" smtClean="0"/>
          </a:p>
          <a:p>
            <a:r>
              <a:rPr lang="ru-RU" dirty="0" smtClean="0"/>
              <a:t>Исходную систему перепишем в виде эквивалентной системы</a:t>
            </a:r>
            <a:br>
              <a:rPr lang="ru-RU" dirty="0" smtClean="0"/>
            </a:br>
            <a:r>
              <a:rPr lang="ru-RU" dirty="0" err="1" smtClean="0"/>
              <a:t>x=Dx+c</a:t>
            </a:r>
            <a:r>
              <a:rPr lang="ru-RU" dirty="0" smtClean="0"/>
              <a:t>.</a:t>
            </a:r>
          </a:p>
          <a:p>
            <a:r>
              <a:rPr lang="ru-RU" dirty="0" smtClean="0"/>
              <a:t>Решение последней системы найдем как предел последовательности </a:t>
            </a:r>
            <a:br>
              <a:rPr lang="ru-RU" dirty="0" smtClean="0"/>
            </a:br>
            <a:r>
              <a:rPr lang="ru-RU" dirty="0" err="1" smtClean="0"/>
              <a:t>x</a:t>
            </a:r>
            <a:r>
              <a:rPr lang="ru-RU" baseline="30000" dirty="0" smtClean="0"/>
              <a:t>(k+1)</a:t>
            </a:r>
            <a:r>
              <a:rPr lang="ru-RU" dirty="0" err="1" smtClean="0"/>
              <a:t>=Dx</a:t>
            </a:r>
            <a:r>
              <a:rPr lang="ru-RU" baseline="30000" dirty="0" smtClean="0"/>
              <a:t>(</a:t>
            </a:r>
            <a:r>
              <a:rPr lang="ru-RU" baseline="30000" dirty="0" err="1" smtClean="0"/>
              <a:t>k</a:t>
            </a:r>
            <a:r>
              <a:rPr lang="ru-RU" baseline="30000" dirty="0" smtClean="0"/>
              <a:t>)</a:t>
            </a:r>
            <a:r>
              <a:rPr lang="ru-RU" dirty="0" smtClean="0"/>
              <a:t>+</a:t>
            </a:r>
            <a:r>
              <a:rPr lang="ru-RU" dirty="0" err="1" smtClean="0"/>
              <a:t>c</a:t>
            </a:r>
            <a:r>
              <a:rPr lang="ru-RU" dirty="0" smtClean="0"/>
              <a:t>  при </a:t>
            </a:r>
            <a:r>
              <a:rPr lang="en-US" dirty="0" smtClean="0"/>
              <a:t>k</a:t>
            </a:r>
            <a:r>
              <a:rPr lang="en-US" dirty="0" smtClean="0">
                <a:sym typeface="Symbol"/>
              </a:rPr>
              <a:t></a:t>
            </a:r>
            <a:r>
              <a:rPr lang="ru-RU" dirty="0" smtClean="0">
                <a:sym typeface="Symbol"/>
              </a:rPr>
              <a:t>.</a:t>
            </a:r>
          </a:p>
          <a:p>
            <a:endParaRPr lang="ru-RU" dirty="0" smtClean="0">
              <a:sym typeface="Symbol"/>
            </a:endParaRPr>
          </a:p>
          <a:p>
            <a:r>
              <a:rPr lang="ru-RU" dirty="0" smtClean="0">
                <a:sym typeface="Symbol"/>
              </a:rPr>
              <a:t>Если все диагональные элементы не равны нулю, то получить такую систему (матрицу </a:t>
            </a:r>
            <a:r>
              <a:rPr lang="en-US" dirty="0" smtClean="0">
                <a:sym typeface="Symbol"/>
              </a:rPr>
              <a:t>D)</a:t>
            </a:r>
            <a:r>
              <a:rPr lang="ru-RU" dirty="0" smtClean="0">
                <a:sym typeface="Symbol"/>
              </a:rPr>
              <a:t> можно выразив из первого уравнения </a:t>
            </a:r>
            <a:r>
              <a:rPr lang="en-US" dirty="0" smtClean="0">
                <a:sym typeface="Symbol"/>
              </a:rPr>
              <a:t>x1</a:t>
            </a:r>
            <a:r>
              <a:rPr lang="ru-RU" dirty="0" smtClean="0">
                <a:sym typeface="Symbol"/>
              </a:rPr>
              <a:t>, из второго х2 и т.д.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или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49" name="Группа 48"/>
          <p:cNvGrpSpPr/>
          <p:nvPr/>
        </p:nvGrpSpPr>
        <p:grpSpPr>
          <a:xfrm>
            <a:off x="467544" y="4869160"/>
            <a:ext cx="4464496" cy="1512168"/>
            <a:chOff x="467544" y="4869160"/>
            <a:chExt cx="2747367" cy="803523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7544" y="4869160"/>
              <a:ext cx="1257300" cy="342900"/>
            </a:xfrm>
            <a:prstGeom prst="rect">
              <a:avLst/>
            </a:prstGeom>
            <a:noFill/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95736" y="4941168"/>
              <a:ext cx="1019175" cy="209550"/>
            </a:xfrm>
            <a:prstGeom prst="rect">
              <a:avLst/>
            </a:prstGeom>
            <a:noFill/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7544" y="5301208"/>
              <a:ext cx="447675" cy="371475"/>
            </a:xfrm>
            <a:prstGeom prst="rect">
              <a:avLst/>
            </a:prstGeom>
            <a:noFill/>
          </p:spPr>
        </p:pic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1381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7543" y="3573016"/>
            <a:ext cx="2315125" cy="864096"/>
          </a:xfrm>
          <a:prstGeom prst="rect">
            <a:avLst/>
          </a:prstGeom>
          <a:noFill/>
        </p:spPr>
      </p:pic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507288" cy="10527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2. </a:t>
            </a:r>
            <a:r>
              <a:rPr lang="ru-RU" sz="3100" dirty="0" smtClean="0"/>
              <a:t>ВЫЧИСЛИТЕЛЬНЫЕ МЕТОДЫ ЛИНЕЙНОЙ АЛГЕБРЫ</a:t>
            </a:r>
            <a:endParaRPr lang="ru-RU" sz="3100" dirty="0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5720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0" y="981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8" y="908720"/>
            <a:ext cx="8640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Метод простой итерации или метод Якоби:</a:t>
            </a:r>
          </a:p>
          <a:p>
            <a:endParaRPr lang="ru-RU" dirty="0" smtClean="0"/>
          </a:p>
          <a:p>
            <a:r>
              <a:rPr lang="ru-RU" dirty="0" smtClean="0"/>
              <a:t>Достаточное условие сходимости метода Якоби – диагональное преобладание для </a:t>
            </a:r>
          </a:p>
          <a:p>
            <a:r>
              <a:rPr lang="ru-RU" dirty="0" smtClean="0"/>
              <a:t>матрицы А:</a:t>
            </a:r>
          </a:p>
          <a:p>
            <a:endParaRPr lang="ru-RU" dirty="0" smtClean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1381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6801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552" y="2132856"/>
            <a:ext cx="1703736" cy="792088"/>
          </a:xfrm>
          <a:prstGeom prst="rect">
            <a:avLst/>
          </a:prstGeom>
          <a:noFill/>
        </p:spPr>
      </p:pic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507288" cy="10527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2. </a:t>
            </a:r>
            <a:r>
              <a:rPr lang="ru-RU" sz="3100" dirty="0" smtClean="0"/>
              <a:t>ВЫЧИСЛИТЕЛЬНЫЕ МЕТОДЫ ЛИНЕЙНОЙ АЛГЕБРЫ</a:t>
            </a:r>
            <a:endParaRPr lang="ru-RU" sz="3100" dirty="0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5720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0" y="981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8" y="908720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Метод Зейделя:</a:t>
            </a:r>
          </a:p>
          <a:p>
            <a:endParaRPr lang="ru-RU" dirty="0" smtClean="0"/>
          </a:p>
          <a:p>
            <a:r>
              <a:rPr lang="ru-RU" dirty="0" smtClean="0"/>
              <a:t>Этот метод – модификация метода Якоби.</a:t>
            </a:r>
          </a:p>
          <a:p>
            <a:r>
              <a:rPr lang="ru-RU" dirty="0" smtClean="0"/>
              <a:t>В методе Якоби вычисления производятся по формулам: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1381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132856"/>
            <a:ext cx="4918283" cy="1420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507288" cy="10527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2. </a:t>
            </a:r>
            <a:r>
              <a:rPr lang="ru-RU" sz="3100" dirty="0" smtClean="0"/>
              <a:t>ВЫЧИСЛИТЕЛЬНЫЕ МЕТОДЫ ЛИНЕЙНОЙ АЛГЕБРЫ</a:t>
            </a:r>
            <a:endParaRPr lang="ru-RU" sz="3100" dirty="0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5720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0" y="981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8" y="908720"/>
            <a:ext cx="86409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Метод Зейделя:</a:t>
            </a:r>
          </a:p>
          <a:p>
            <a:endParaRPr lang="ru-RU" dirty="0" smtClean="0"/>
          </a:p>
          <a:p>
            <a:r>
              <a:rPr lang="ru-RU" dirty="0" smtClean="0"/>
              <a:t>Этот метод – модификация метода Якоби.</a:t>
            </a:r>
          </a:p>
          <a:p>
            <a:r>
              <a:rPr lang="ru-RU" dirty="0" smtClean="0"/>
              <a:t>В методе </a:t>
            </a:r>
            <a:r>
              <a:rPr lang="ru-RU" b="1" dirty="0" smtClean="0"/>
              <a:t>Якоби</a:t>
            </a:r>
            <a:r>
              <a:rPr lang="ru-RU" dirty="0" smtClean="0"/>
              <a:t> вычисления производятся по формулам: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 методе </a:t>
            </a:r>
            <a:r>
              <a:rPr lang="ru-RU" b="1" dirty="0" smtClean="0"/>
              <a:t>Зейделя</a:t>
            </a:r>
            <a:r>
              <a:rPr lang="ru-RU" dirty="0" smtClean="0"/>
              <a:t>: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  <a:p>
            <a:endParaRPr lang="ru-RU" dirty="0" smtClean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1381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132856"/>
            <a:ext cx="4918283" cy="1420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4005064"/>
            <a:ext cx="6158086" cy="1521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507288" cy="10527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2. </a:t>
            </a:r>
            <a:r>
              <a:rPr lang="ru-RU" sz="3100" dirty="0" smtClean="0"/>
              <a:t>ВЫЧИСЛИТЕЛЬНЫЕ МЕТОДЫ ЛИНЕЙНОЙ АЛГЕБРЫ</a:t>
            </a:r>
            <a:endParaRPr lang="ru-RU" sz="3100" dirty="0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5720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0" y="981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8" y="908720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Метод Зейделя: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Обычно метод Зейделя сходится быстрее метода Якоби, более того, он может сходиться даже в</a:t>
            </a:r>
            <a:r>
              <a:rPr lang="en-US" dirty="0" smtClean="0"/>
              <a:t> </a:t>
            </a:r>
            <a:r>
              <a:rPr lang="ru-RU" dirty="0" smtClean="0"/>
              <a:t>тех случаях, когда расходится метод Якоби. </a:t>
            </a:r>
          </a:p>
          <a:p>
            <a:pPr algn="just"/>
            <a:r>
              <a:rPr lang="ru-RU" dirty="0" smtClean="0"/>
              <a:t>Однако это бывает на всегда. Возможны случаи, когда</a:t>
            </a:r>
            <a:r>
              <a:rPr lang="en-US" dirty="0" smtClean="0"/>
              <a:t> </a:t>
            </a:r>
            <a:r>
              <a:rPr lang="ru-RU" dirty="0" smtClean="0"/>
              <a:t>метод Зейделя сходится медленнее метода Якоби. Более того, существуют примеры, когда метод Якоби сходится, а метод Зейделя расходится. </a:t>
            </a:r>
            <a:endParaRPr lang="en-US" dirty="0" smtClean="0"/>
          </a:p>
          <a:p>
            <a:endParaRPr lang="ru-RU" dirty="0" smtClean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1381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507288" cy="10527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2. </a:t>
            </a:r>
            <a:r>
              <a:rPr lang="ru-RU" sz="3100" dirty="0" smtClean="0"/>
              <a:t>ВЫЧИСЛИТЕЛЬНЫЕ МЕТОДЫ ЛИНЕЙНОЙ АЛГЕБРЫ</a:t>
            </a:r>
            <a:endParaRPr lang="ru-RU" sz="3100" dirty="0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07504" y="861680"/>
            <a:ext cx="8856984" cy="163121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000" b="1" u="sng" dirty="0" smtClean="0"/>
              <a:t>1 Классификация методов решения систем линейных алгебраических уравнений</a:t>
            </a:r>
          </a:p>
          <a:p>
            <a:r>
              <a:rPr lang="ru-RU" sz="2000" dirty="0" smtClean="0"/>
              <a:t>В этой главе будут рассмотрены  численные методы решения систем линейных алгебраических уравнений: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552" y="2204864"/>
            <a:ext cx="3907493" cy="1080120"/>
          </a:xfrm>
          <a:prstGeom prst="rect">
            <a:avLst/>
          </a:prstGeom>
          <a:noFill/>
        </p:spPr>
      </p:pic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 rot="10800000" flipV="1">
            <a:off x="179512" y="3429000"/>
            <a:ext cx="856895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Р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ешением этой системы называется такой набор чисел x1,…,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xm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,  который при подстановке их в систему уравнений обращает ее в тождество.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В дальнейшем эту же систему будем записывать в матричном виде: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Ax=b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527" y="4797152"/>
            <a:ext cx="2962615" cy="864096"/>
          </a:xfrm>
          <a:prstGeom prst="rect">
            <a:avLst/>
          </a:prstGeom>
          <a:noFill/>
        </p:spPr>
      </p:pic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9912" y="4797152"/>
            <a:ext cx="1046886" cy="864096"/>
          </a:xfrm>
          <a:prstGeom prst="rect">
            <a:avLst/>
          </a:prstGeom>
          <a:noFill/>
        </p:spPr>
      </p:pic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7662" name="Picture 1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6136" y="4797152"/>
            <a:ext cx="1008112" cy="771836"/>
          </a:xfrm>
          <a:prstGeom prst="rect">
            <a:avLst/>
          </a:prstGeom>
          <a:noFill/>
        </p:spPr>
      </p:pic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507288" cy="10527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2. </a:t>
            </a:r>
            <a:r>
              <a:rPr lang="ru-RU" sz="3100" dirty="0" smtClean="0"/>
              <a:t>ВЫЧИСЛИТЕЛЬНЫЕ МЕТОДЫ ЛИНЕЙНОЙ АЛГЕБРЫ</a:t>
            </a:r>
            <a:endParaRPr lang="ru-RU" sz="3100" dirty="0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07504" y="861680"/>
            <a:ext cx="8856984" cy="163121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000" b="1" u="sng" dirty="0" smtClean="0"/>
              <a:t>1 Классификация методов решения систем линейных алгебраических уравнений</a:t>
            </a:r>
          </a:p>
          <a:p>
            <a:r>
              <a:rPr lang="ru-RU" sz="2000" dirty="0" smtClean="0"/>
              <a:t>В этой главе будут рассмотрены  численные методы решения систем линейных алгебраических уравнений: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552" y="2204864"/>
            <a:ext cx="3907493" cy="1080120"/>
          </a:xfrm>
          <a:prstGeom prst="rect">
            <a:avLst/>
          </a:prstGeom>
          <a:noFill/>
        </p:spPr>
      </p:pic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 rot="10800000" flipV="1">
            <a:off x="179512" y="3356992"/>
            <a:ext cx="856895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Р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ешением этой системы называется такой набор чисел x1,…,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xm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,  который при подстановке их в систему уравнений обращает ее в тождество.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В дальнейшем эту же систему будем записывать в матричном виде: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Ax=b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528" y="4725144"/>
            <a:ext cx="2962615" cy="864096"/>
          </a:xfrm>
          <a:prstGeom prst="rect">
            <a:avLst/>
          </a:prstGeom>
          <a:noFill/>
        </p:spPr>
      </p:pic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9912" y="4725144"/>
            <a:ext cx="1046886" cy="864096"/>
          </a:xfrm>
          <a:prstGeom prst="rect">
            <a:avLst/>
          </a:prstGeom>
          <a:noFill/>
        </p:spPr>
      </p:pic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7662" name="Picture 1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24128" y="4725144"/>
            <a:ext cx="1008112" cy="771836"/>
          </a:xfrm>
          <a:prstGeom prst="rect">
            <a:avLst/>
          </a:prstGeom>
          <a:noFill/>
        </p:spPr>
      </p:pic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 rot="10800000" flipV="1">
            <a:off x="107504" y="5661248"/>
            <a:ext cx="864096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В дальнейшем будем считать, что определитель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det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(A)≠0. Из линейной алгебры известно, что в этом случае система имеет  решение, причем оно единственно.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507288" cy="10527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2. </a:t>
            </a:r>
            <a:r>
              <a:rPr lang="ru-RU" sz="3100" dirty="0" smtClean="0"/>
              <a:t>ВЫЧИСЛИТЕЛЬНЫЕ МЕТОДЫ ЛИНЕЙНОЙ АЛГЕБРЫ</a:t>
            </a:r>
            <a:endParaRPr lang="ru-RU" sz="3100" dirty="0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79512" y="1052736"/>
            <a:ext cx="8856984" cy="255454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Один и самых неэффективных с точки зрения количества вычислений является метод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Кр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мера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Он требует для решения расчета большого количества определителей. Например, для системы 30 уравнений в классическом виде  потребуется более 365 10</a:t>
            </a:r>
            <a:r>
              <a:rPr kumimoji="0" lang="ru-RU" sz="2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30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арифметических операций. На современных ЭВМ это потребует для решения более 10</a:t>
            </a:r>
            <a:r>
              <a:rPr kumimoji="0" lang="ru-RU" sz="2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9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лет! А Вроде простая задача…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000" baseline="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baseline="0" dirty="0" smtClean="0">
                <a:latin typeface="Times New Roman" pitchFamily="18" charset="0"/>
                <a:cs typeface="Times New Roman" pitchFamily="18" charset="0"/>
              </a:rPr>
              <a:t>Поэтому возникает проблемы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ВЫБОРА ЭФФЕКТИВНОГО МЕТОДА РЕШЕНИЯ системы.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507288" cy="10527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2. </a:t>
            </a:r>
            <a:r>
              <a:rPr lang="ru-RU" sz="3100" dirty="0" smtClean="0"/>
              <a:t>ВЫЧИСЛИТЕЛЬНЫЕ МЕТОДЫ ЛИНЕЙНОЙ АЛГЕБРЫ</a:t>
            </a:r>
            <a:endParaRPr lang="ru-RU" sz="3100" dirty="0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07504" y="980728"/>
            <a:ext cx="8856984" cy="255454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Один и самых неэффективных с точки зрения количества вычислений является метод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Крамера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Он требует для решения расчета большого количества определителей. Например, для системы 30 уравнений в классическом виде  потребуется более 365 10</a:t>
            </a:r>
            <a:r>
              <a:rPr kumimoji="0" lang="ru-RU" sz="2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30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арифметических операций. На современных ЭВМ это потребует для решения более 10</a:t>
            </a:r>
            <a:r>
              <a:rPr kumimoji="0" lang="ru-RU" sz="2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9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лет! А Вроде простая задача…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000" baseline="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baseline="0" dirty="0" smtClean="0">
                <a:latin typeface="Times New Roman" pitchFamily="18" charset="0"/>
                <a:cs typeface="Times New Roman" pitchFamily="18" charset="0"/>
              </a:rPr>
              <a:t>Поэтому возникает проблемы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ВЫБОРА ЭФФЕКТИВНОГО МЕТОДА РЕШЕНИЯ системы.</a:t>
            </a:r>
            <a:endParaRPr lang="ru-RU" sz="2000" dirty="0" smtClean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60" y="3717032"/>
            <a:ext cx="73884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МЕТОДЫ РЕШЕНИЯ СИСТЕМЫ ЛИНЕЙНЫХ АЛГЕБРАИЧЕСКИХ УРАВНЕНИЙ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395536" y="4365104"/>
            <a:ext cx="30963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u="sng" dirty="0" smtClean="0"/>
              <a:t>Прямые методы</a:t>
            </a:r>
          </a:p>
          <a:p>
            <a:r>
              <a:rPr lang="ru-RU" dirty="0" smtClean="0"/>
              <a:t>Решение находится за конечное число арифметических операций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3779912" y="4365104"/>
            <a:ext cx="288032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u="sng" dirty="0" smtClean="0"/>
              <a:t>Итерационные методы</a:t>
            </a:r>
          </a:p>
          <a:p>
            <a:r>
              <a:rPr lang="ru-RU" dirty="0" smtClean="0"/>
              <a:t>Решение системы является пределом при </a:t>
            </a:r>
            <a:r>
              <a:rPr lang="ru-RU" dirty="0" err="1" smtClean="0"/>
              <a:t>n</a:t>
            </a:r>
            <a:r>
              <a:rPr lang="ru-RU" dirty="0" smtClean="0"/>
              <a:t>→∞ вычисляемой последовательности </a:t>
            </a:r>
            <a:r>
              <a:rPr lang="ru-RU" dirty="0" err="1" smtClean="0"/>
              <a:t>x</a:t>
            </a:r>
            <a:r>
              <a:rPr lang="ru-RU" dirty="0" smtClean="0"/>
              <a:t>(</a:t>
            </a:r>
            <a:r>
              <a:rPr lang="ru-RU" dirty="0" err="1" smtClean="0"/>
              <a:t>n</a:t>
            </a:r>
            <a:r>
              <a:rPr lang="ru-RU" dirty="0" smtClean="0"/>
              <a:t>), где </a:t>
            </a:r>
            <a:r>
              <a:rPr lang="ru-RU" dirty="0" err="1" smtClean="0"/>
              <a:t>n</a:t>
            </a:r>
            <a:r>
              <a:rPr lang="ru-RU" dirty="0" smtClean="0"/>
              <a:t> - номер итерации (приближения).</a:t>
            </a:r>
            <a:endParaRPr lang="ru-RU" dirty="0"/>
          </a:p>
        </p:txBody>
      </p:sp>
      <p:cxnSp>
        <p:nvCxnSpPr>
          <p:cNvPr id="21" name="Прямая со стрелкой 20"/>
          <p:cNvCxnSpPr>
            <a:endCxn id="18" idx="0"/>
          </p:cNvCxnSpPr>
          <p:nvPr/>
        </p:nvCxnSpPr>
        <p:spPr>
          <a:xfrm flipH="1">
            <a:off x="1943708" y="4077072"/>
            <a:ext cx="1836204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endCxn id="19" idx="0"/>
          </p:cNvCxnSpPr>
          <p:nvPr/>
        </p:nvCxnSpPr>
        <p:spPr>
          <a:xfrm>
            <a:off x="3779912" y="4077072"/>
            <a:ext cx="144016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5536" y="5733256"/>
            <a:ext cx="30963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Метод Гаусса</a:t>
            </a:r>
          </a:p>
          <a:p>
            <a:pPr marL="342900" indent="-342900">
              <a:buAutoNum type="arabicPeriod"/>
            </a:pPr>
            <a:r>
              <a:rPr lang="ru-RU" dirty="0" smtClean="0"/>
              <a:t>Метод прогонки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6732240" y="4941168"/>
            <a:ext cx="22322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Метод Зейделя</a:t>
            </a:r>
          </a:p>
          <a:p>
            <a:pPr marL="342900" indent="-342900">
              <a:buAutoNum type="arabicPeriod"/>
            </a:pPr>
            <a:r>
              <a:rPr lang="ru-RU" dirty="0" smtClean="0"/>
              <a:t>Метод Якоби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507288" cy="10527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2. </a:t>
            </a:r>
            <a:r>
              <a:rPr lang="ru-RU" sz="3100" dirty="0" smtClean="0"/>
              <a:t>ВЫЧИСЛИТЕЛЬНЫЕ МЕТОДЫ ЛИНЕЙНОЙ АЛГЕБРЫ</a:t>
            </a:r>
            <a:endParaRPr lang="ru-RU" sz="3100" dirty="0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07504" y="1230426"/>
            <a:ext cx="8856984" cy="470898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000" i="1" dirty="0" smtClean="0"/>
              <a:t>Итерационные методы или методы последовательных приближений состоят в том, что решение системы является пределом при </a:t>
            </a:r>
            <a:r>
              <a:rPr lang="ru-RU" sz="2000" i="1" dirty="0" err="1" smtClean="0"/>
              <a:t>n</a:t>
            </a:r>
            <a:r>
              <a:rPr lang="ru-RU" sz="2000" i="1" dirty="0" smtClean="0"/>
              <a:t>→∞ вычисляемой последовательности </a:t>
            </a:r>
            <a:r>
              <a:rPr lang="ru-RU" sz="2000" i="1" dirty="0" err="1" smtClean="0"/>
              <a:t>x</a:t>
            </a:r>
            <a:r>
              <a:rPr lang="ru-RU" sz="2000" i="1" dirty="0" smtClean="0"/>
              <a:t>(</a:t>
            </a:r>
            <a:r>
              <a:rPr lang="ru-RU" sz="2000" i="1" dirty="0" err="1" smtClean="0"/>
              <a:t>n</a:t>
            </a:r>
            <a:r>
              <a:rPr lang="ru-RU" sz="2000" i="1" dirty="0" smtClean="0"/>
              <a:t>), где </a:t>
            </a:r>
            <a:r>
              <a:rPr lang="ru-RU" sz="2000" i="1" dirty="0" err="1" smtClean="0"/>
              <a:t>n</a:t>
            </a:r>
            <a:r>
              <a:rPr lang="ru-RU" sz="2000" i="1" dirty="0" smtClean="0"/>
              <a:t> - номер итерации (приближения). </a:t>
            </a:r>
          </a:p>
          <a:p>
            <a:endParaRPr lang="en-US" sz="2000" dirty="0" smtClean="0"/>
          </a:p>
          <a:p>
            <a:r>
              <a:rPr lang="ru-RU" sz="2000" dirty="0" smtClean="0"/>
              <a:t>Как правило, за конечное число шагов предел не достигается. Обычно задается некоторая точность </a:t>
            </a:r>
            <a:r>
              <a:rPr lang="en-US" sz="2000" dirty="0" err="1" smtClean="0"/>
              <a:t>e</a:t>
            </a:r>
            <a:r>
              <a:rPr lang="ru-RU" sz="2000" dirty="0" smtClean="0"/>
              <a:t>&gt;0 и вычисления проводятся до тех пор, пока ∥</a:t>
            </a:r>
            <a:r>
              <a:rPr lang="ru-RU" sz="2000" dirty="0" err="1" smtClean="0"/>
              <a:t>x−x</a:t>
            </a:r>
            <a:r>
              <a:rPr lang="ru-RU" sz="2000" dirty="0" smtClean="0"/>
              <a:t>(</a:t>
            </a:r>
            <a:r>
              <a:rPr lang="ru-RU" sz="2000" dirty="0" err="1" smtClean="0"/>
              <a:t>n</a:t>
            </a:r>
            <a:r>
              <a:rPr lang="ru-RU" sz="2000" dirty="0" smtClean="0"/>
              <a:t>)∥</a:t>
            </a:r>
            <a:r>
              <a:rPr lang="en-US" sz="2000" dirty="0" smtClean="0"/>
              <a:t>&gt;e</a:t>
            </a:r>
            <a:r>
              <a:rPr lang="ru-RU" sz="2000" dirty="0" smtClean="0"/>
              <a:t>.  В реальных расчетах проверка этого условия затруднительна, так как точное решение не известно, его то как раз ищут. Поэтому на практике используются другие критерии прекращения итераций.  В качестве решения выбирается то приближение, при котором заданная точность достигается, то есть полагают  </a:t>
            </a:r>
            <a:r>
              <a:rPr lang="ru-RU" sz="2000" dirty="0" err="1" smtClean="0"/>
              <a:t>x≈x</a:t>
            </a:r>
            <a:r>
              <a:rPr lang="ru-RU" sz="2000" dirty="0" smtClean="0"/>
              <a:t>(</a:t>
            </a:r>
            <a:r>
              <a:rPr lang="ru-RU" sz="2000" dirty="0" err="1" smtClean="0"/>
              <a:t>n</a:t>
            </a:r>
            <a:r>
              <a:rPr lang="ru-RU" sz="2000" dirty="0" smtClean="0"/>
              <a:t>).</a:t>
            </a:r>
            <a:endParaRPr lang="en-US" sz="2000" dirty="0" smtClean="0"/>
          </a:p>
          <a:p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В настоящее время прямые методы применяют обычно для решения систем до порядка 10</a:t>
            </a:r>
            <a:r>
              <a:rPr lang="en-US" sz="2000" dirty="0" smtClean="0"/>
              <a:t>00</a:t>
            </a:r>
            <a:r>
              <a:rPr lang="ru-RU" sz="2000" dirty="0" smtClean="0"/>
              <a:t>, а итерационные – для более высоких порядков.</a:t>
            </a: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507288" cy="10527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2. </a:t>
            </a:r>
            <a:r>
              <a:rPr lang="ru-RU" sz="3100" dirty="0" smtClean="0"/>
              <a:t>ВЫЧИСЛИТЕЛЬНЫЕ МЕТОДЫ ЛИНЕЙНОЙ АЛГЕБРЫ</a:t>
            </a:r>
            <a:endParaRPr lang="ru-RU" sz="3100" dirty="0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7016" y="980728"/>
            <a:ext cx="8856984" cy="563231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000" b="1" u="sng" dirty="0" smtClean="0"/>
              <a:t>Метод Гаусса</a:t>
            </a:r>
          </a:p>
          <a:p>
            <a:endParaRPr lang="ru-RU" sz="2000" b="1" u="sng" dirty="0" smtClean="0"/>
          </a:p>
          <a:p>
            <a:endParaRPr lang="ru-RU" sz="2000" b="1" u="sng" dirty="0" smtClean="0"/>
          </a:p>
          <a:p>
            <a:endParaRPr lang="ru-RU" sz="2000" b="1" u="sng" dirty="0" smtClean="0"/>
          </a:p>
          <a:p>
            <a:r>
              <a:rPr lang="ru-RU" sz="2000" dirty="0" smtClean="0"/>
              <a:t>Метод </a:t>
            </a:r>
            <a:r>
              <a:rPr lang="ru-RU" sz="2000" dirty="0" err="1" smtClean="0"/>
              <a:t>Гаусcа</a:t>
            </a:r>
            <a:r>
              <a:rPr lang="ru-RU" sz="2000" dirty="0" smtClean="0"/>
              <a:t> основан на приведении</a:t>
            </a:r>
          </a:p>
          <a:p>
            <a:r>
              <a:rPr lang="ru-RU" sz="2000" dirty="0" smtClean="0"/>
              <a:t>матрицы системы к треугольному виду. </a:t>
            </a:r>
          </a:p>
          <a:p>
            <a:r>
              <a:rPr lang="ru-RU" sz="2000" dirty="0" smtClean="0"/>
              <a:t>Полученная после преобразований система с треугольной матрицей легко решается.</a:t>
            </a:r>
          </a:p>
          <a:p>
            <a:endParaRPr lang="ru-RU" sz="2000" dirty="0" smtClean="0"/>
          </a:p>
          <a:p>
            <a:r>
              <a:rPr lang="ru-RU" sz="2000" b="1" dirty="0" smtClean="0"/>
              <a:t>Алгоритм (прямой ход):</a:t>
            </a:r>
          </a:p>
          <a:p>
            <a:pPr marL="457200" indent="-457200">
              <a:buAutoNum type="arabicPeriod"/>
            </a:pPr>
            <a:r>
              <a:rPr lang="ru-RU" sz="2000" dirty="0" smtClean="0"/>
              <a:t>Вычтем из второго уравнения системы первое, умноженное на C21=a21/a11.</a:t>
            </a:r>
          </a:p>
          <a:p>
            <a:pPr marL="457200" indent="-457200">
              <a:buAutoNum type="arabicPeriod"/>
            </a:pPr>
            <a:r>
              <a:rPr lang="ru-RU" sz="2000" dirty="0" smtClean="0"/>
              <a:t>Вычтем из третьего уравнения первое, умножив его на C31=a31/a11</a:t>
            </a:r>
          </a:p>
          <a:p>
            <a:pPr marL="457200" indent="-457200"/>
            <a:r>
              <a:rPr lang="ru-RU" sz="2000" dirty="0" smtClean="0"/>
              <a:t>…………………….</a:t>
            </a:r>
          </a:p>
          <a:p>
            <a:r>
              <a:rPr lang="ru-RU" sz="2000" dirty="0" smtClean="0"/>
              <a:t>Затем, при помощи второго уравнения исключим из третьего, четвертого и так далее уравнений коэффициенты,  образующие второй столбец матрицы системы. Последовательно продолжая этот процесс, обратим в ноль все элементы матрицы системы, лежащие ниже главной диагонали.</a:t>
            </a:r>
            <a:endParaRPr lang="ru-RU" sz="2000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5720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/>
        </p:nvGraphicFramePr>
        <p:xfrm>
          <a:off x="6012160" y="1591064"/>
          <a:ext cx="2438400" cy="1261872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ru-RU" sz="1800" baseline="-250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ru-RU" sz="1800" baseline="-250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12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ru-RU" sz="1800" baseline="-250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13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ru-RU" sz="1800" baseline="-250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22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ru-RU" sz="1800" baseline="-250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23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ru-RU" sz="1800" baseline="-250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33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68144" y="1663072"/>
            <a:ext cx="238125" cy="1133475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590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0800000">
            <a:off x="8244408" y="1663072"/>
            <a:ext cx="238125" cy="1133475"/>
          </a:xfrm>
          <a:prstGeom prst="rect">
            <a:avLst/>
          </a:prstGeom>
          <a:noFill/>
        </p:spPr>
      </p:pic>
      <p:grpSp>
        <p:nvGrpSpPr>
          <p:cNvPr id="28" name="Группа 27"/>
          <p:cNvGrpSpPr/>
          <p:nvPr/>
        </p:nvGrpSpPr>
        <p:grpSpPr>
          <a:xfrm>
            <a:off x="179512" y="1484784"/>
            <a:ext cx="5400600" cy="576064"/>
            <a:chOff x="179512" y="1484784"/>
            <a:chExt cx="6408712" cy="864096"/>
          </a:xfrm>
        </p:grpSpPr>
        <p:pic>
          <p:nvPicPr>
            <p:cNvPr id="24" name="Picture 5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9512" y="1484784"/>
              <a:ext cx="2962615" cy="864096"/>
            </a:xfrm>
            <a:prstGeom prst="rect">
              <a:avLst/>
            </a:prstGeom>
            <a:noFill/>
          </p:spPr>
        </p:pic>
        <p:pic>
          <p:nvPicPr>
            <p:cNvPr id="26" name="Picture 8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635896" y="1484784"/>
              <a:ext cx="1046886" cy="864096"/>
            </a:xfrm>
            <a:prstGeom prst="rect">
              <a:avLst/>
            </a:prstGeom>
            <a:noFill/>
          </p:spPr>
        </p:pic>
        <p:pic>
          <p:nvPicPr>
            <p:cNvPr id="27" name="Picture 14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580112" y="1484784"/>
              <a:ext cx="1008112" cy="77183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507288" cy="10527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2. </a:t>
            </a:r>
            <a:r>
              <a:rPr lang="ru-RU" sz="3100" dirty="0" smtClean="0"/>
              <a:t>ВЫЧИСЛИТЕЛЬНЫЕ МЕТОДЫ ЛИНЕЙНОЙ АЛГЕБРЫ</a:t>
            </a:r>
            <a:endParaRPr lang="ru-RU" sz="3100" dirty="0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7016" y="1052736"/>
            <a:ext cx="8461448" cy="532453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000" b="1" u="sng" dirty="0" smtClean="0"/>
              <a:t>Метод Гаусса</a:t>
            </a:r>
            <a:r>
              <a:rPr lang="en-US" sz="2000" b="1" u="sng" dirty="0" smtClean="0"/>
              <a:t> – </a:t>
            </a:r>
            <a:r>
              <a:rPr lang="ru-RU" sz="2000" b="1" u="sng" dirty="0" smtClean="0"/>
              <a:t>алгоритм (прямой ход):</a:t>
            </a:r>
          </a:p>
          <a:p>
            <a:r>
              <a:rPr lang="ru-RU" sz="2000" dirty="0" smtClean="0"/>
              <a:t>Пусть проведено исключение коэффициентов из k−1 столбца. Тогда ненулевые элементы ниже главной диагонали могут быть только в уравнениях, начиная с k-го:</a:t>
            </a:r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r>
              <a:rPr lang="ru-RU" sz="2000" dirty="0" smtClean="0"/>
              <a:t>Умножаем строку </a:t>
            </a:r>
            <a:r>
              <a:rPr lang="en-US" sz="2000" dirty="0" smtClean="0"/>
              <a:t>k</a:t>
            </a:r>
            <a:r>
              <a:rPr lang="ru-RU" sz="2000" dirty="0" smtClean="0"/>
              <a:t> на число</a:t>
            </a:r>
            <a:r>
              <a:rPr lang="en-US" sz="2000" dirty="0" smtClean="0"/>
              <a:t> 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Вычитаем </a:t>
            </a:r>
            <a:r>
              <a:rPr lang="en-US" sz="2000" dirty="0" smtClean="0"/>
              <a:t>k-</a:t>
            </a:r>
            <a:r>
              <a:rPr lang="ru-RU" sz="2000" dirty="0" err="1" smtClean="0"/>
              <a:t>ю</a:t>
            </a:r>
            <a:r>
              <a:rPr lang="ru-RU" sz="2000" dirty="0" smtClean="0"/>
              <a:t> строку из </a:t>
            </a:r>
            <a:r>
              <a:rPr lang="ru-RU" sz="2000" dirty="0" err="1" smtClean="0"/>
              <a:t>p-й</a:t>
            </a:r>
            <a:r>
              <a:rPr lang="ru-RU" sz="2000" dirty="0" smtClean="0"/>
              <a:t> строки - получим, что </a:t>
            </a:r>
            <a:r>
              <a:rPr lang="ru-RU" sz="2000" dirty="0" err="1" smtClean="0"/>
              <a:t>k-ый</a:t>
            </a:r>
            <a:r>
              <a:rPr lang="ru-RU" sz="2000" dirty="0" smtClean="0"/>
              <a:t> элемент p-ой строки обратится в 0, а остальные изменятся по формулам:</a:t>
            </a:r>
            <a:br>
              <a:rPr lang="ru-RU" sz="2000" dirty="0" smtClean="0"/>
            </a:br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5720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536" y="2420888"/>
            <a:ext cx="2843213" cy="814387"/>
          </a:xfrm>
          <a:prstGeom prst="rect">
            <a:avLst/>
          </a:prstGeom>
          <a:noFill/>
        </p:spPr>
      </p:pic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7544" y="3645024"/>
            <a:ext cx="1929814" cy="648072"/>
          </a:xfrm>
          <a:prstGeom prst="rect">
            <a:avLst/>
          </a:prstGeom>
          <a:noFill/>
        </p:spPr>
      </p:pic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536" y="5301208"/>
            <a:ext cx="6510509" cy="432048"/>
          </a:xfrm>
          <a:prstGeom prst="rect">
            <a:avLst/>
          </a:prstGeom>
          <a:noFill/>
        </p:spPr>
      </p:pic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887</Words>
  <Application>Microsoft Office PowerPoint</Application>
  <PresentationFormat>Экран (4:3)</PresentationFormat>
  <Paragraphs>304</Paragraphs>
  <Slides>28</Slides>
  <Notes>24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Тема Office</vt:lpstr>
      <vt:lpstr>2. ВЫЧИСЛИТЕЛЬНЫЕ МЕТОДЫ ЛИНЕЙНОЙ АЛГЕБРЫ</vt:lpstr>
      <vt:lpstr>2. ВЫЧИСЛИТЕЛЬНЫЕ МЕТОДЫ ЛИНЕЙНОЙ АЛГЕБРЫ</vt:lpstr>
      <vt:lpstr>2. ВЫЧИСЛИТЕЛЬНЫЕ МЕТОДЫ ЛИНЕЙНОЙ АЛГЕБРЫ</vt:lpstr>
      <vt:lpstr>2. ВЫЧИСЛИТЕЛЬНЫЕ МЕТОДЫ ЛИНЕЙНОЙ АЛГЕБРЫ</vt:lpstr>
      <vt:lpstr>2. ВЫЧИСЛИТЕЛЬНЫЕ МЕТОДЫ ЛИНЕЙНОЙ АЛГЕБРЫ</vt:lpstr>
      <vt:lpstr>2. ВЫЧИСЛИТЕЛЬНЫЕ МЕТОДЫ ЛИНЕЙНОЙ АЛГЕБРЫ</vt:lpstr>
      <vt:lpstr>2. ВЫЧИСЛИТЕЛЬНЫЕ МЕТОДЫ ЛИНЕЙНОЙ АЛГЕБРЫ</vt:lpstr>
      <vt:lpstr>2. ВЫЧИСЛИТЕЛЬНЫЕ МЕТОДЫ ЛИНЕЙНОЙ АЛГЕБРЫ</vt:lpstr>
      <vt:lpstr>2. ВЫЧИСЛИТЕЛЬНЫЕ МЕТОДЫ ЛИНЕЙНОЙ АЛГЕБРЫ</vt:lpstr>
      <vt:lpstr>2. ВЫЧИСЛИТЕЛЬНЫЕ МЕТОДЫ ЛИНЕЙНОЙ АЛГЕБРЫ</vt:lpstr>
      <vt:lpstr>2. ВЫЧИСЛИТЕЛЬНЫЕ МЕТОДЫ ЛИНЕЙНОЙ АЛГЕБРЫ</vt:lpstr>
      <vt:lpstr>2. ВЫЧИСЛИТЕЛЬНЫЕ МЕТОДЫ ЛИНЕЙНОЙ АЛГЕБРЫ</vt:lpstr>
      <vt:lpstr>2. ВЫЧИСЛИТЕЛЬНЫЕ МЕТОДЫ ЛИНЕЙНОЙ АЛГЕБРЫ</vt:lpstr>
      <vt:lpstr>2. ВЫЧИСЛИТЕЛЬНЫЕ МЕТОДЫ ЛИНЕЙНОЙ АЛГЕБРЫ</vt:lpstr>
      <vt:lpstr>2. ВЫЧИСЛИТЕЛЬНЫЕ МЕТОДЫ ЛИНЕЙНОЙ АЛГЕБРЫ</vt:lpstr>
      <vt:lpstr>2. ВЫЧИСЛИТЕЛЬНЫЕ МЕТОДЫ ЛИНЕЙНОЙ АЛГЕБРЫ</vt:lpstr>
      <vt:lpstr>2. ВЫЧИСЛИТЕЛЬНЫЕ МЕТОДЫ ЛИНЕЙНОЙ АЛГЕБРЫ</vt:lpstr>
      <vt:lpstr>2. ВЫЧИСЛИТЕЛЬНЫЕ МЕТОДЫ ЛИНЕЙНОЙ АЛГЕБРЫ</vt:lpstr>
      <vt:lpstr>2. ВЫЧИСЛИТЕЛЬНЫЕ МЕТОДЫ ЛИНЕЙНОЙ АЛГЕБРЫ</vt:lpstr>
      <vt:lpstr>2. ВЫЧИСЛИТЕЛЬНЫЕ МЕТОДЫ ЛИНЕЙНОЙ АЛГЕБРЫ</vt:lpstr>
      <vt:lpstr>2. ВЫЧИСЛИТЕЛЬНЫЕ МЕТОДЫ ЛИНЕЙНОЙ АЛГЕБРЫ</vt:lpstr>
      <vt:lpstr>2. ВЫЧИСЛИТЕЛЬНЫЕ МЕТОДЫ ЛИНЕЙНОЙ АЛГЕБРЫ</vt:lpstr>
      <vt:lpstr>2. ВЫЧИСЛИТЕЛЬНЫЕ МЕТОДЫ ЛИНЕЙНОЙ АЛГЕБРЫ</vt:lpstr>
      <vt:lpstr>2. ВЫЧИСЛИТЕЛЬНЫЕ МЕТОДЫ ЛИНЕЙНОЙ АЛГЕБРЫ</vt:lpstr>
      <vt:lpstr>2. ВЫЧИСЛИТЕЛЬНЫЕ МЕТОДЫ ЛИНЕЙНОЙ АЛГЕБРЫ</vt:lpstr>
      <vt:lpstr>2. ВЫЧИСЛИТЕЛЬНЫЕ МЕТОДЫ ЛИНЕЙНОЙ АЛГЕБРЫ</vt:lpstr>
      <vt:lpstr>2. ВЫЧИСЛИТЕЛЬНЫЕ МЕТОДЫ ЛИНЕЙНОЙ АЛГЕБРЫ</vt:lpstr>
      <vt:lpstr>2. ВЫЧИСЛИТЕЛЬНЫЕ МЕТОДЫ ЛИНЕЙНОЙ АЛГЕБРЫ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ЧИСЛЕННЫЕ МЕТОДЫ</dc:title>
  <dc:creator>Leonov</dc:creator>
  <cp:lastModifiedBy>Leonov</cp:lastModifiedBy>
  <cp:revision>115</cp:revision>
  <dcterms:created xsi:type="dcterms:W3CDTF">2022-08-15T00:09:00Z</dcterms:created>
  <dcterms:modified xsi:type="dcterms:W3CDTF">2023-01-28T09:44:03Z</dcterms:modified>
</cp:coreProperties>
</file>