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33" r:id="rId2"/>
    <p:sldId id="604" r:id="rId3"/>
    <p:sldId id="603" r:id="rId4"/>
    <p:sldId id="541" r:id="rId5"/>
    <p:sldId id="689" r:id="rId6"/>
    <p:sldId id="690" r:id="rId7"/>
    <p:sldId id="543" r:id="rId8"/>
    <p:sldId id="647" r:id="rId9"/>
    <p:sldId id="544" r:id="rId10"/>
    <p:sldId id="546" r:id="rId11"/>
    <p:sldId id="548" r:id="rId12"/>
    <p:sldId id="606" r:id="rId13"/>
    <p:sldId id="691" r:id="rId14"/>
    <p:sldId id="648" r:id="rId15"/>
    <p:sldId id="649" r:id="rId16"/>
    <p:sldId id="692" r:id="rId17"/>
    <p:sldId id="693" r:id="rId18"/>
    <p:sldId id="656" r:id="rId19"/>
    <p:sldId id="650" r:id="rId20"/>
    <p:sldId id="652" r:id="rId21"/>
    <p:sldId id="657" r:id="rId22"/>
    <p:sldId id="608" r:id="rId23"/>
    <p:sldId id="654" r:id="rId24"/>
    <p:sldId id="655" r:id="rId25"/>
    <p:sldId id="614" r:id="rId26"/>
    <p:sldId id="663" r:id="rId27"/>
    <p:sldId id="662" r:id="rId28"/>
    <p:sldId id="664" r:id="rId29"/>
    <p:sldId id="665" r:id="rId30"/>
    <p:sldId id="667" r:id="rId31"/>
    <p:sldId id="661" r:id="rId32"/>
    <p:sldId id="694" r:id="rId33"/>
    <p:sldId id="695" r:id="rId34"/>
    <p:sldId id="696" r:id="rId35"/>
    <p:sldId id="697" r:id="rId36"/>
    <p:sldId id="668" r:id="rId37"/>
    <p:sldId id="660" r:id="rId38"/>
    <p:sldId id="672" r:id="rId39"/>
    <p:sldId id="669" r:id="rId40"/>
    <p:sldId id="659" r:id="rId41"/>
    <p:sldId id="658" r:id="rId42"/>
    <p:sldId id="670" r:id="rId43"/>
    <p:sldId id="671" r:id="rId44"/>
    <p:sldId id="623" r:id="rId45"/>
    <p:sldId id="673" r:id="rId46"/>
    <p:sldId id="624" r:id="rId47"/>
    <p:sldId id="676" r:id="rId48"/>
    <p:sldId id="677" r:id="rId49"/>
    <p:sldId id="698" r:id="rId50"/>
    <p:sldId id="675" r:id="rId51"/>
    <p:sldId id="678" r:id="rId52"/>
    <p:sldId id="625" r:id="rId53"/>
    <p:sldId id="626" r:id="rId54"/>
    <p:sldId id="627" r:id="rId55"/>
    <p:sldId id="628" r:id="rId56"/>
    <p:sldId id="646" r:id="rId57"/>
    <p:sldId id="679" r:id="rId58"/>
    <p:sldId id="680" r:id="rId59"/>
    <p:sldId id="686" r:id="rId60"/>
    <p:sldId id="681" r:id="rId61"/>
    <p:sldId id="682" r:id="rId62"/>
    <p:sldId id="688" r:id="rId63"/>
    <p:sldId id="683" r:id="rId64"/>
    <p:sldId id="684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koi8-u"/>
  <p:showPr showNarration="1" useTimings="0">
    <p:present/>
    <p:sldAll/>
    <p:penClr>
      <a:srgbClr val="FF0000"/>
    </p:penClr>
  </p:showPr>
  <p:clrMru>
    <a:srgbClr val="F5F01D"/>
    <a:srgbClr val="EBE60A"/>
    <a:srgbClr val="C9C9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36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1D4BE4-5398-4ABB-B0F7-9F62A055CF95}" type="datetimeFigureOut">
              <a:rPr lang="en-US"/>
              <a:pPr>
                <a:defRPr/>
              </a:pPr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647949-807C-4C96-8C39-9F4F0A014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85F4F9-0DBD-4399-8BF5-39F229455D0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4BE5E7-3E57-419E-9DD6-836A87BF312E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85F4F9-0DBD-4399-8BF5-39F229455D0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85F4F9-0DBD-4399-8BF5-39F229455D01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85F4F9-0DBD-4399-8BF5-39F229455D0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5568" cy="4320"/>
              <a:chOff x="0" y="0"/>
              <a:chExt cx="5568" cy="4320"/>
            </a:xfrm>
          </p:grpSpPr>
          <p:grpSp>
            <p:nvGrpSpPr>
              <p:cNvPr id="9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3216" cy="3072"/>
                <a:chOff x="0" y="0"/>
                <a:chExt cx="2928" cy="2784"/>
              </a:xfrm>
            </p:grpSpPr>
            <p:sp>
              <p:nvSpPr>
                <p:cNvPr id="22" name="Oval 4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3" name="Oval 5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45" cy="230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4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480" y="480"/>
                  <a:ext cx="1968" cy="1822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5" name="Oval 7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9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6" name="Oval 8"/>
                <p:cNvSpPr>
                  <a:spLocks noChangeArrowheads="1"/>
                </p:cNvSpPr>
                <p:nvPr userDrawn="1"/>
              </p:nvSpPr>
              <p:spPr bwMode="auto">
                <a:xfrm>
                  <a:off x="912" y="912"/>
                  <a:ext cx="1103" cy="962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</p:grpSp>
          <p:grpSp>
            <p:nvGrpSpPr>
              <p:cNvPr id="10" name="Group 9"/>
              <p:cNvGrpSpPr>
                <a:grpSpLocks/>
              </p:cNvGrpSpPr>
              <p:nvPr userDrawn="1"/>
            </p:nvGrpSpPr>
            <p:grpSpPr bwMode="auto">
              <a:xfrm>
                <a:off x="2016" y="2016"/>
                <a:ext cx="2448" cy="2304"/>
                <a:chOff x="0" y="0"/>
                <a:chExt cx="2928" cy="2784"/>
              </a:xfrm>
            </p:grpSpPr>
            <p:sp>
              <p:nvSpPr>
                <p:cNvPr id="17" name="Oval 10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8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47" cy="2303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9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480" y="480"/>
                  <a:ext cx="1970" cy="1826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0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1" name="Oval 14"/>
                <p:cNvSpPr>
                  <a:spLocks noChangeArrowheads="1"/>
                </p:cNvSpPr>
                <p:nvPr userDrawn="1"/>
              </p:nvSpPr>
              <p:spPr bwMode="auto">
                <a:xfrm>
                  <a:off x="911" y="912"/>
                  <a:ext cx="1105" cy="958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 userDrawn="1"/>
            </p:nvGrpSpPr>
            <p:grpSpPr bwMode="auto">
              <a:xfrm>
                <a:off x="2832" y="96"/>
                <a:ext cx="2736" cy="2592"/>
                <a:chOff x="0" y="0"/>
                <a:chExt cx="2928" cy="2784"/>
              </a:xfrm>
            </p:grpSpPr>
            <p:sp>
              <p:nvSpPr>
                <p:cNvPr id="12" name="Oval 16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3" name="Oval 17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52" cy="2305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4" name="Oval 18"/>
                <p:cNvSpPr>
                  <a:spLocks noChangeArrowheads="1"/>
                </p:cNvSpPr>
                <p:nvPr userDrawn="1"/>
              </p:nvSpPr>
              <p:spPr bwMode="auto">
                <a:xfrm>
                  <a:off x="481" y="480"/>
                  <a:ext cx="1967" cy="182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5" name="Oval 19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7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6" name="Oval 20"/>
                <p:cNvSpPr>
                  <a:spLocks noChangeArrowheads="1"/>
                </p:cNvSpPr>
                <p:nvPr userDrawn="1"/>
              </p:nvSpPr>
              <p:spPr bwMode="auto">
                <a:xfrm>
                  <a:off x="912" y="912"/>
                  <a:ext cx="1104" cy="960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</p:grpSp>
        </p:grpSp>
        <p:sp>
          <p:nvSpPr>
            <p:cNvPr id="6" name="Line 26"/>
            <p:cNvSpPr>
              <a:spLocks noChangeShapeType="1"/>
            </p:cNvSpPr>
            <p:nvPr userDrawn="1"/>
          </p:nvSpPr>
          <p:spPr bwMode="auto">
            <a:xfrm flipH="1">
              <a:off x="0" y="1536"/>
              <a:ext cx="1584" cy="216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  <a:cs typeface="+mn-cs"/>
              </a:endParaRPr>
            </a:p>
          </p:txBody>
        </p:sp>
        <p:sp>
          <p:nvSpPr>
            <p:cNvPr id="7" name="Line 27"/>
            <p:cNvSpPr>
              <a:spLocks noChangeShapeType="1"/>
            </p:cNvSpPr>
            <p:nvPr userDrawn="1"/>
          </p:nvSpPr>
          <p:spPr bwMode="auto">
            <a:xfrm>
              <a:off x="4176" y="1392"/>
              <a:ext cx="1584" cy="17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  <a:cs typeface="+mn-cs"/>
              </a:endParaRPr>
            </a:p>
          </p:txBody>
        </p:sp>
        <p:sp>
          <p:nvSpPr>
            <p:cNvPr id="8" name="Line 28"/>
            <p:cNvSpPr>
              <a:spLocks noChangeShapeType="1"/>
            </p:cNvSpPr>
            <p:nvPr userDrawn="1"/>
          </p:nvSpPr>
          <p:spPr bwMode="auto">
            <a:xfrm flipV="1">
              <a:off x="3216" y="0"/>
              <a:ext cx="240" cy="31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  <a:cs typeface="+mn-cs"/>
              </a:endParaRPr>
            </a:p>
          </p:txBody>
        </p:sp>
      </p:grpSp>
      <p:sp>
        <p:nvSpPr>
          <p:cNvPr id="2069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8DE4F13F-02F0-46A9-91F1-329A9BAC2A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F0DF3-B378-46A4-936A-A1BCB40C33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35187-00B2-4913-AC46-940404D03C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A20-A120-4607-A276-2488AB1588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0E072-31B5-432E-A633-F0B3828FB2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CBA6F-0865-4939-A642-2CE9CA2E94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73F3-9669-4E01-B88D-4ACE83ED18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DD7B-BA71-484C-BB7F-3E9BBC5BB2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5AC8E-9AD3-4DAE-8581-834619FA7D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262E2-496D-4E5A-9000-ECD9216495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7100-1ED9-478E-88D2-1D007AEF56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5"/>
          <p:cNvGrpSpPr>
            <a:grpSpLocks/>
          </p:cNvGrpSpPr>
          <p:nvPr/>
        </p:nvGrpSpPr>
        <p:grpSpPr bwMode="auto">
          <a:xfrm>
            <a:off x="0" y="0"/>
            <a:ext cx="8839200" cy="6858000"/>
            <a:chOff x="0" y="0"/>
            <a:chExt cx="5568" cy="4320"/>
          </a:xfrm>
        </p:grpSpPr>
        <p:grpSp>
          <p:nvGrpSpPr>
            <p:cNvPr id="1032" name="Group 12"/>
            <p:cNvGrpSpPr>
              <a:grpSpLocks/>
            </p:cNvGrpSpPr>
            <p:nvPr userDrawn="1"/>
          </p:nvGrpSpPr>
          <p:grpSpPr bwMode="auto">
            <a:xfrm>
              <a:off x="0" y="0"/>
              <a:ext cx="3216" cy="3072"/>
              <a:chOff x="0" y="0"/>
              <a:chExt cx="2928" cy="2784"/>
            </a:xfrm>
          </p:grpSpPr>
          <p:sp>
            <p:nvSpPr>
              <p:cNvPr id="1031" name="Oval 7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2" name="Oval 8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45" cy="230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3" name="Oval 9"/>
              <p:cNvSpPr>
                <a:spLocks noChangeArrowheads="1"/>
              </p:cNvSpPr>
              <p:nvPr userDrawn="1"/>
            </p:nvSpPr>
            <p:spPr bwMode="auto">
              <a:xfrm>
                <a:off x="480" y="480"/>
                <a:ext cx="1968" cy="1822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4" name="Oval 10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35" name="Oval 11"/>
              <p:cNvSpPr>
                <a:spLocks noChangeArrowheads="1"/>
              </p:cNvSpPr>
              <p:nvPr userDrawn="1"/>
            </p:nvSpPr>
            <p:spPr bwMode="auto">
              <a:xfrm>
                <a:off x="912" y="912"/>
                <a:ext cx="1103" cy="962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</p:grpSp>
        <p:grpSp>
          <p:nvGrpSpPr>
            <p:cNvPr id="1033" name="Group 13"/>
            <p:cNvGrpSpPr>
              <a:grpSpLocks/>
            </p:cNvGrpSpPr>
            <p:nvPr userDrawn="1"/>
          </p:nvGrpSpPr>
          <p:grpSpPr bwMode="auto">
            <a:xfrm>
              <a:off x="2016" y="2016"/>
              <a:ext cx="2448" cy="2304"/>
              <a:chOff x="0" y="0"/>
              <a:chExt cx="2928" cy="2784"/>
            </a:xfrm>
          </p:grpSpPr>
          <p:sp>
            <p:nvSpPr>
              <p:cNvPr id="1038" name="Oval 1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39" name="Oval 15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47" cy="2303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0" name="Oval 16"/>
              <p:cNvSpPr>
                <a:spLocks noChangeArrowheads="1"/>
              </p:cNvSpPr>
              <p:nvPr userDrawn="1"/>
            </p:nvSpPr>
            <p:spPr bwMode="auto">
              <a:xfrm>
                <a:off x="480" y="480"/>
                <a:ext cx="1970" cy="182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1" name="Oval 17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2" name="Oval 18"/>
              <p:cNvSpPr>
                <a:spLocks noChangeArrowheads="1"/>
              </p:cNvSpPr>
              <p:nvPr userDrawn="1"/>
            </p:nvSpPr>
            <p:spPr bwMode="auto">
              <a:xfrm>
                <a:off x="911" y="912"/>
                <a:ext cx="1105" cy="958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</p:grpSp>
        <p:grpSp>
          <p:nvGrpSpPr>
            <p:cNvPr id="1034" name="Group 19"/>
            <p:cNvGrpSpPr>
              <a:grpSpLocks/>
            </p:cNvGrpSpPr>
            <p:nvPr userDrawn="1"/>
          </p:nvGrpSpPr>
          <p:grpSpPr bwMode="auto">
            <a:xfrm>
              <a:off x="2832" y="96"/>
              <a:ext cx="2736" cy="2592"/>
              <a:chOff x="0" y="0"/>
              <a:chExt cx="2928" cy="2784"/>
            </a:xfrm>
          </p:grpSpPr>
          <p:sp>
            <p:nvSpPr>
              <p:cNvPr id="1044" name="Oval 20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5" name="Oval 21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52" cy="2305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6" name="Oval 22"/>
              <p:cNvSpPr>
                <a:spLocks noChangeArrowheads="1"/>
              </p:cNvSpPr>
              <p:nvPr userDrawn="1"/>
            </p:nvSpPr>
            <p:spPr bwMode="auto">
              <a:xfrm>
                <a:off x="481" y="480"/>
                <a:ext cx="1967" cy="182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7" name="Oval 23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7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8" name="Oval 24"/>
              <p:cNvSpPr>
                <a:spLocks noChangeArrowheads="1"/>
              </p:cNvSpPr>
              <p:nvPr userDrawn="1"/>
            </p:nvSpPr>
            <p:spPr bwMode="auto">
              <a:xfrm>
                <a:off x="912" y="912"/>
                <a:ext cx="1104" cy="960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itchFamily="18" charset="-52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itchFamily="18" charset="-52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-52"/>
                <a:cs typeface="+mn-cs"/>
              </a:defRPr>
            </a:lvl1pPr>
          </a:lstStyle>
          <a:p>
            <a:pPr>
              <a:defRPr/>
            </a:pPr>
            <a:fld id="{B2AD8968-DFC6-4135-B391-BDFD710C00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3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857250"/>
            <a:ext cx="7715250" cy="207168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Теория алгоритмических языков и трансляторов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(09.03.04 – Программная инженерия)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857250" y="2644775"/>
            <a:ext cx="8072438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 </a:t>
            </a:r>
          </a:p>
          <a:p>
            <a:endParaRPr lang="ru-RU" sz="2800"/>
          </a:p>
          <a:p>
            <a:r>
              <a:rPr lang="ru-RU" sz="2800"/>
              <a:t>Лектор:</a:t>
            </a:r>
          </a:p>
          <a:p>
            <a:r>
              <a:rPr lang="ru-RU" sz="2800"/>
              <a:t>Крючкова Елена Николаевна  </a:t>
            </a:r>
          </a:p>
          <a:p>
            <a:r>
              <a:rPr lang="ru-RU" sz="2800"/>
              <a:t>Кафедра  прикладной  математики АлтГТУ</a:t>
            </a:r>
          </a:p>
          <a:p>
            <a:endParaRPr lang="ru-RU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A4121-912B-45CA-904F-4EFE2C15EADA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428625"/>
            <a:ext cx="8429625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Обратите внимание на полноту реализации задания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57188" y="1714500"/>
            <a:ext cx="878681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ru-RU" sz="3200"/>
              <a:t>во всех заданиях предполагается использование </a:t>
            </a:r>
            <a:r>
              <a:rPr lang="ru-RU" sz="3200" b="1" i="1"/>
              <a:t>составного  и пустого оператора</a:t>
            </a:r>
            <a:r>
              <a:rPr lang="ru-RU" sz="3200"/>
              <a:t>,</a:t>
            </a:r>
            <a:endParaRPr lang="en-US" sz="320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ru-RU" sz="3200"/>
              <a:t>всегда разрешается описание </a:t>
            </a:r>
            <a:r>
              <a:rPr lang="ru-RU" sz="3200" b="1" i="1"/>
              <a:t>глобальных данных</a:t>
            </a:r>
            <a:r>
              <a:rPr lang="ru-RU" sz="3200"/>
              <a:t>,</a:t>
            </a:r>
            <a:endParaRPr lang="en-US" sz="320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ru-RU" sz="3200"/>
              <a:t>все </a:t>
            </a:r>
            <a:r>
              <a:rPr lang="ru-RU" sz="3200" b="1" i="1"/>
              <a:t>перечисленные элементы языка должны использоваться в программе</a:t>
            </a:r>
            <a:r>
              <a:rPr lang="ru-RU" sz="3200"/>
              <a:t> (например, если разрешается описание функций, то, безусловно, в перечень операторов Вам необходимо включить вызовы функций).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83B89-8694-4B95-AE50-375F53C63CF1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3" y="357188"/>
            <a:ext cx="7500966" cy="4143382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Тема 1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Формальные грамматики и языки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57188" y="1928813"/>
            <a:ext cx="8786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FD2F6-DBE2-4D6B-A3FE-2A4515E6C71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8358187" cy="135729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Базовые понятия: алфавит и цепочка над алфавитом 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85720" y="1714488"/>
            <a:ext cx="850106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ru-RU" sz="3200" dirty="0" smtClean="0">
                <a:solidFill>
                  <a:srgbClr val="FFFF00"/>
                </a:solidFill>
              </a:rPr>
              <a:t>Алфавит – непустое  </a:t>
            </a:r>
            <a:r>
              <a:rPr lang="ru-RU" sz="3200" dirty="0">
                <a:solidFill>
                  <a:srgbClr val="FFFF00"/>
                </a:solidFill>
              </a:rPr>
              <a:t>конечное </a:t>
            </a:r>
            <a:r>
              <a:rPr lang="ru-RU" sz="3200" dirty="0" smtClean="0">
                <a:solidFill>
                  <a:srgbClr val="FFFF00"/>
                </a:solidFill>
              </a:rPr>
              <a:t> множество </a:t>
            </a:r>
            <a:r>
              <a:rPr lang="ru-RU" sz="3200" dirty="0">
                <a:solidFill>
                  <a:srgbClr val="FFFF00"/>
                </a:solidFill>
              </a:rPr>
              <a:t>символов. </a:t>
            </a:r>
          </a:p>
          <a:p>
            <a:pPr>
              <a:spcAft>
                <a:spcPts val="1200"/>
              </a:spcAft>
            </a:pPr>
            <a:r>
              <a:rPr lang="ru-RU" sz="3200" dirty="0">
                <a:solidFill>
                  <a:srgbClr val="FFFF00"/>
                </a:solidFill>
              </a:rPr>
              <a:t>Цепочка над алфавитом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  - </a:t>
            </a:r>
            <a:r>
              <a:rPr lang="ru-RU" sz="3200" dirty="0" smtClean="0">
                <a:solidFill>
                  <a:srgbClr val="FFFF00"/>
                </a:solidFill>
              </a:rPr>
              <a:t>конечная   последовательность </a:t>
            </a:r>
            <a:r>
              <a:rPr lang="ru-RU" sz="3200" dirty="0">
                <a:solidFill>
                  <a:srgbClr val="FFFF00"/>
                </a:solidFill>
              </a:rPr>
              <a:t>символов алфавита. </a:t>
            </a:r>
            <a:endParaRPr lang="ru-RU" sz="3200" dirty="0" smtClean="0">
              <a:solidFill>
                <a:srgbClr val="FFFF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3200" dirty="0" smtClean="0">
                <a:solidFill>
                  <a:srgbClr val="FFFF00"/>
                </a:solidFill>
              </a:rPr>
              <a:t>Длина </a:t>
            </a:r>
            <a:r>
              <a:rPr lang="ru-RU" sz="3200" dirty="0">
                <a:solidFill>
                  <a:srgbClr val="FFFF00"/>
                </a:solidFill>
              </a:rPr>
              <a:t>цепочки </a:t>
            </a:r>
            <a:r>
              <a:rPr lang="ru-RU" sz="3200" dirty="0" err="1">
                <a:solidFill>
                  <a:srgbClr val="FFFF00"/>
                </a:solidFill>
              </a:rPr>
              <a:t>x</a:t>
            </a:r>
            <a:r>
              <a:rPr lang="ru-RU" sz="3200" dirty="0">
                <a:solidFill>
                  <a:srgbClr val="FFFF00"/>
                </a:solidFill>
              </a:rPr>
              <a:t> - число ее символов, обозначается  </a:t>
            </a:r>
            <a:r>
              <a:rPr lang="ru-RU" sz="3200" dirty="0" err="1">
                <a:solidFill>
                  <a:srgbClr val="FFFF00"/>
                </a:solidFill>
              </a:rPr>
              <a:t>|x|</a:t>
            </a:r>
            <a:r>
              <a:rPr lang="ru-RU" sz="3200" dirty="0">
                <a:solidFill>
                  <a:srgbClr val="FFFF00"/>
                </a:solidFill>
              </a:rPr>
              <a:t>.  </a:t>
            </a:r>
            <a:endParaRPr lang="ru-RU" sz="3200" dirty="0" smtClean="0">
              <a:solidFill>
                <a:srgbClr val="FFFF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3200" dirty="0" smtClean="0">
                <a:solidFill>
                  <a:srgbClr val="FFFF00"/>
                </a:solidFill>
              </a:rPr>
              <a:t>Цепочка  </a:t>
            </a:r>
            <a:r>
              <a:rPr lang="ru-RU" sz="3200" dirty="0">
                <a:solidFill>
                  <a:srgbClr val="FFFF00"/>
                </a:solidFill>
              </a:rPr>
              <a:t>нулевой </a:t>
            </a:r>
            <a:r>
              <a:rPr lang="ru-RU" sz="3200" dirty="0" smtClean="0">
                <a:solidFill>
                  <a:srgbClr val="FFFF00"/>
                </a:solidFill>
              </a:rPr>
              <a:t> длины  называется  пустой</a:t>
            </a:r>
            <a:endParaRPr lang="ru-RU" sz="3200" dirty="0">
              <a:solidFill>
                <a:srgbClr val="FFFF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3200" dirty="0">
                <a:solidFill>
                  <a:srgbClr val="FFFF00"/>
                </a:solidFill>
              </a:rPr>
              <a:t>цепочкой и обозначается 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 </a:t>
            </a:r>
            <a:r>
              <a:rPr lang="ru-RU" sz="3200" dirty="0" smtClean="0">
                <a:solidFill>
                  <a:srgbClr val="FFFF00"/>
                </a:solidFill>
              </a:rPr>
              <a:t>.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4BAF8-E34B-43BD-A164-10238964B3E7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8358187" cy="1571612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Базовые понятия:  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язык  над  алфавитом 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85720" y="2285992"/>
            <a:ext cx="85010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/>
              <a:t>Множество </a:t>
            </a:r>
            <a:r>
              <a:rPr lang="ru-RU" sz="3200" dirty="0"/>
              <a:t>всех </a:t>
            </a:r>
            <a:r>
              <a:rPr lang="ru-RU" sz="3200" dirty="0" smtClean="0"/>
              <a:t>цепочек  </a:t>
            </a:r>
            <a:r>
              <a:rPr lang="ru-RU" sz="3200" dirty="0"/>
              <a:t>(включая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 </a:t>
            </a:r>
            <a:r>
              <a:rPr lang="ru-RU" sz="3200" dirty="0"/>
              <a:t>) над</a:t>
            </a:r>
            <a:r>
              <a:rPr lang="en-US" sz="3200" dirty="0"/>
              <a:t>  </a:t>
            </a:r>
            <a:r>
              <a:rPr lang="ru-RU" sz="3200" dirty="0"/>
              <a:t>алфавитом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  </a:t>
            </a:r>
            <a:r>
              <a:rPr lang="ru-RU" sz="3200" dirty="0"/>
              <a:t>обозначается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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</a:p>
          <a:p>
            <a:endParaRPr lang="en-US" sz="3200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Язык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L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 над алфавитом  - подмножество   множества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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*,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то  есть 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L 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*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4BAF8-E34B-43BD-A164-10238964B3E7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Примеры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алфавита  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Алфавит 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 =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{0,1}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*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= {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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, 0, 1 ,00, 01, 10, 11, 000,…}</a:t>
            </a:r>
          </a:p>
          <a:p>
            <a:endParaRPr lang="en-US" sz="32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Алфавит 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 =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{0,1,…,9,x,X,a,…</a:t>
            </a:r>
            <a:r>
              <a:rPr lang="en-US" sz="3200" dirty="0" err="1" smtClean="0">
                <a:solidFill>
                  <a:srgbClr val="FFFF00"/>
                </a:solidFill>
                <a:sym typeface="Symbol" pitchFamily="18" charset="2"/>
              </a:rPr>
              <a:t>f,A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,…F}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/>
              <a:t> </a:t>
            </a:r>
            <a:r>
              <a:rPr lang="en-US" sz="3200" dirty="0" smtClean="0"/>
              <a:t>0Xff8a4 </a:t>
            </a:r>
            <a:r>
              <a:rPr lang="en-US" sz="3200" dirty="0" smtClean="0">
                <a:sym typeface="Symbol"/>
              </a:rPr>
              <a:t></a:t>
            </a:r>
            <a:r>
              <a:rPr lang="en-US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*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      </a:t>
            </a:r>
            <a:r>
              <a:rPr lang="ru-RU" sz="3200" dirty="0" smtClean="0">
                <a:solidFill>
                  <a:srgbClr val="FFFF00"/>
                </a:solidFill>
              </a:rPr>
              <a:t>|</a:t>
            </a:r>
            <a:r>
              <a:rPr lang="en-US" sz="3200" dirty="0" smtClean="0"/>
              <a:t> 0Xff8a4</a:t>
            </a:r>
            <a:r>
              <a:rPr lang="ru-RU" sz="3200" dirty="0" smtClean="0">
                <a:solidFill>
                  <a:srgbClr val="FFFF00"/>
                </a:solidFill>
              </a:rPr>
              <a:t>|</a:t>
            </a:r>
            <a:r>
              <a:rPr lang="en-US" sz="3200" dirty="0" smtClean="0">
                <a:solidFill>
                  <a:srgbClr val="FFFF00"/>
                </a:solidFill>
              </a:rPr>
              <a:t> = 7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/>
              <a:t>aa4Xff8x </a:t>
            </a:r>
            <a:r>
              <a:rPr lang="en-US" sz="3200" dirty="0" smtClean="0">
                <a:sym typeface="Symbol"/>
              </a:rPr>
              <a:t></a:t>
            </a:r>
            <a:r>
              <a:rPr lang="en-US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*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Множество  чисел в 16с/с – подмножество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*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, но не равно *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 smtClean="0">
              <a:solidFill>
                <a:srgbClr val="FFFF00"/>
              </a:solidFill>
            </a:endParaRP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Алфавит языка программирования С++  - все символы клавиатуры</a:t>
            </a:r>
            <a:endParaRPr lang="en-US" sz="3200" dirty="0" smtClean="0">
              <a:solidFill>
                <a:srgbClr val="FFFF00"/>
              </a:solidFill>
            </a:endParaRP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4BAF8-E34B-43BD-A164-10238964B3E7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Грамматика 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Порождающая грамматика - упорядоченная четверка   </a:t>
            </a:r>
          </a:p>
          <a:p>
            <a:r>
              <a:rPr lang="ru-RU" sz="3200" dirty="0">
                <a:solidFill>
                  <a:srgbClr val="FFFF00"/>
                </a:solidFill>
              </a:rPr>
              <a:t>            G = </a:t>
            </a:r>
            <a:r>
              <a:rPr lang="ru-RU" sz="3200" dirty="0" smtClean="0">
                <a:solidFill>
                  <a:srgbClr val="FFFF00"/>
                </a:solidFill>
              </a:rPr>
              <a:t>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ru-RU" sz="3200" dirty="0" smtClean="0">
                <a:solidFill>
                  <a:srgbClr val="FFFF00"/>
                </a:solidFill>
              </a:rPr>
              <a:t> ,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,P ,S), где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- алфавит терминальных  символов;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– алфавит нетерминальных  символов;</a:t>
            </a:r>
          </a:p>
          <a:p>
            <a:r>
              <a:rPr lang="ru-RU" sz="3200" dirty="0">
                <a:solidFill>
                  <a:srgbClr val="FFFF00"/>
                </a:solidFill>
              </a:rPr>
              <a:t>P  --- конечное множество правил вывода, 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err="1" smtClean="0">
                <a:solidFill>
                  <a:srgbClr val="FFFF00"/>
                </a:solidFill>
              </a:rPr>
              <a:t>u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err="1">
                <a:solidFill>
                  <a:srgbClr val="FFFF00"/>
                </a:solidFill>
              </a:rPr>
              <a:t>v</a:t>
            </a:r>
            <a:r>
              <a:rPr lang="ru-RU" sz="3200" dirty="0">
                <a:solidFill>
                  <a:srgbClr val="FFFF00"/>
                </a:solidFill>
              </a:rPr>
              <a:t>, где </a:t>
            </a:r>
            <a:r>
              <a:rPr lang="ru-RU" sz="3200" dirty="0" err="1">
                <a:solidFill>
                  <a:srgbClr val="FFFF00"/>
                </a:solidFill>
              </a:rPr>
              <a:t>u</a:t>
            </a:r>
            <a:r>
              <a:rPr lang="ru-RU" sz="3200" dirty="0">
                <a:solidFill>
                  <a:srgbClr val="FFFF00"/>
                </a:solidFill>
              </a:rPr>
              <a:t> ,</a:t>
            </a:r>
            <a:r>
              <a:rPr lang="ru-RU" sz="3200" dirty="0" err="1">
                <a:solidFill>
                  <a:srgbClr val="FFFF00"/>
                </a:solidFill>
              </a:rPr>
              <a:t>v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)*  ;</a:t>
            </a:r>
            <a:endParaRPr lang="en-US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S- начальный нетерминальный символ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- аксиома грамматики</a:t>
            </a:r>
            <a:r>
              <a:rPr lang="ru-RU" sz="3200" dirty="0" smtClean="0">
                <a:solidFill>
                  <a:srgbClr val="FFFF00"/>
                </a:solidFill>
              </a:rPr>
              <a:t>.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Вывод  в  грамматике 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Порождающая грамматика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</a:rPr>
              <a:t>G </a:t>
            </a:r>
            <a:r>
              <a:rPr lang="ru-RU" sz="3200" dirty="0" smtClean="0">
                <a:solidFill>
                  <a:srgbClr val="FFFF00"/>
                </a:solidFill>
              </a:rPr>
              <a:t> предназначена  для  вывода  всех  цепочек  языка </a:t>
            </a:r>
            <a:r>
              <a:rPr lang="en-US" sz="3200" dirty="0" smtClean="0">
                <a:solidFill>
                  <a:srgbClr val="FFFF00"/>
                </a:solidFill>
              </a:rPr>
              <a:t>  L(G)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            G = </a:t>
            </a:r>
            <a:r>
              <a:rPr lang="ru-RU" sz="3200" dirty="0" smtClean="0">
                <a:solidFill>
                  <a:srgbClr val="FFFF00"/>
                </a:solidFill>
              </a:rPr>
              <a:t>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ru-RU" sz="3200" dirty="0" smtClean="0">
                <a:solidFill>
                  <a:srgbClr val="FFFF00"/>
                </a:solidFill>
              </a:rPr>
              <a:t> ,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,P ,S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Вывод   выполняется  из   аксиомы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  по  правилам  из  </a:t>
            </a:r>
            <a:r>
              <a:rPr lang="en-US" sz="3200" dirty="0" smtClean="0">
                <a:solidFill>
                  <a:srgbClr val="FFFF00"/>
                </a:solidFill>
              </a:rPr>
              <a:t>P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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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  …  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k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Вывод выполняется  до тех  пор, пока  не получим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k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ru-RU" sz="3200" dirty="0" smtClean="0">
                <a:solidFill>
                  <a:srgbClr val="FFFF00"/>
                </a:solidFill>
              </a:rPr>
              <a:t> *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Язык  </a:t>
            </a:r>
            <a:r>
              <a:rPr lang="en-US" sz="3200" dirty="0" smtClean="0">
                <a:solidFill>
                  <a:srgbClr val="FFFF00"/>
                </a:solidFill>
              </a:rPr>
              <a:t>L(G) </a:t>
            </a:r>
            <a:r>
              <a:rPr lang="ru-RU" sz="3200" dirty="0" smtClean="0">
                <a:solidFill>
                  <a:srgbClr val="FFFF00"/>
                </a:solidFill>
              </a:rPr>
              <a:t> -  множество терминальных  цепочек     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k</a:t>
            </a:r>
            <a:r>
              <a:rPr lang="ru-RU" sz="3200" dirty="0" smtClean="0">
                <a:solidFill>
                  <a:srgbClr val="FFFF00"/>
                </a:solidFill>
              </a:rPr>
              <a:t>  , выводимых  из  аксиомы  </a:t>
            </a:r>
            <a:r>
              <a:rPr lang="en-US" sz="3200" dirty="0" smtClean="0">
                <a:solidFill>
                  <a:srgbClr val="FFFF00"/>
                </a:solidFill>
              </a:rPr>
              <a:t>S  </a:t>
            </a:r>
            <a:r>
              <a:rPr lang="ru-RU" sz="3200" dirty="0" smtClean="0">
                <a:solidFill>
                  <a:srgbClr val="FFFF00"/>
                </a:solidFill>
              </a:rPr>
              <a:t>по  правилам  вывода  </a:t>
            </a:r>
            <a:r>
              <a:rPr lang="en-US" sz="3200" dirty="0" smtClean="0">
                <a:solidFill>
                  <a:srgbClr val="FFFF00"/>
                </a:solidFill>
              </a:rPr>
              <a:t>P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endParaRPr lang="ru-RU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3" y="0"/>
            <a:ext cx="8929718" cy="100010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  вывода   грамматики 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P  --- конечное множество правил вывода, 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err="1" smtClean="0">
                <a:solidFill>
                  <a:srgbClr val="FFFF00"/>
                </a:solidFill>
              </a:rPr>
              <a:t>u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err="1">
                <a:solidFill>
                  <a:srgbClr val="FFFF00"/>
                </a:solidFill>
              </a:rPr>
              <a:t>v</a:t>
            </a:r>
            <a:r>
              <a:rPr lang="ru-RU" sz="3200" dirty="0">
                <a:solidFill>
                  <a:srgbClr val="FFFF00"/>
                </a:solidFill>
              </a:rPr>
              <a:t>, где </a:t>
            </a:r>
            <a:r>
              <a:rPr lang="ru-RU" sz="3200" dirty="0" err="1">
                <a:solidFill>
                  <a:srgbClr val="FFFF00"/>
                </a:solidFill>
              </a:rPr>
              <a:t>u</a:t>
            </a:r>
            <a:r>
              <a:rPr lang="ru-RU" sz="3200" dirty="0">
                <a:solidFill>
                  <a:srgbClr val="FFFF00"/>
                </a:solidFill>
              </a:rPr>
              <a:t> ,</a:t>
            </a:r>
            <a:r>
              <a:rPr lang="ru-RU" sz="3200" dirty="0" err="1">
                <a:solidFill>
                  <a:srgbClr val="FFFF00"/>
                </a:solidFill>
              </a:rPr>
              <a:t>v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)*  </a:t>
            </a:r>
            <a:endParaRPr lang="en-US" sz="3200" dirty="0">
              <a:solidFill>
                <a:srgbClr val="FFFF00"/>
              </a:solidFill>
            </a:endParaRP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Шаг вывода:  левая  часть  правила  заменяется  на  правую  часть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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если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= 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xuy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,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 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= 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xvy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   </a:t>
            </a:r>
            <a:r>
              <a:rPr lang="ru-RU" sz="3200" dirty="0" err="1" smtClean="0">
                <a:solidFill>
                  <a:srgbClr val="FFFF00"/>
                </a:solidFill>
              </a:rPr>
              <a:t>u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</a:rPr>
              <a:t>v</a:t>
            </a:r>
            <a:r>
              <a:rPr lang="en-US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en-US" sz="3200" dirty="0" smtClean="0">
                <a:solidFill>
                  <a:srgbClr val="FFFF00"/>
                </a:solidFill>
              </a:rPr>
              <a:t>   P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Типы   </a:t>
            </a:r>
            <a:r>
              <a:rPr lang="ru-RU" dirty="0" smtClean="0">
                <a:solidFill>
                  <a:srgbClr val="FFFF00"/>
                </a:solidFill>
              </a:rPr>
              <a:t>G = (V</a:t>
            </a:r>
            <a:r>
              <a:rPr lang="ru-RU" baseline="-25000" dirty="0" smtClean="0">
                <a:solidFill>
                  <a:srgbClr val="FFFF00"/>
                </a:solidFill>
              </a:rPr>
              <a:t>T</a:t>
            </a:r>
            <a:r>
              <a:rPr lang="ru-RU" dirty="0" smtClean="0">
                <a:solidFill>
                  <a:srgbClr val="FFFF00"/>
                </a:solidFill>
              </a:rPr>
              <a:t> , V</a:t>
            </a:r>
            <a:r>
              <a:rPr lang="ru-RU" baseline="-25000" dirty="0" smtClean="0">
                <a:solidFill>
                  <a:srgbClr val="FFFF00"/>
                </a:solidFill>
              </a:rPr>
              <a:t>N</a:t>
            </a:r>
            <a:r>
              <a:rPr lang="ru-RU" dirty="0" smtClean="0">
                <a:solidFill>
                  <a:srgbClr val="FFFF00"/>
                </a:solidFill>
              </a:rPr>
              <a:t> ,P ,S)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Тип грамматики определяется  сложностью правил  </a:t>
            </a:r>
            <a:r>
              <a:rPr lang="en-US" sz="3200" dirty="0" smtClean="0">
                <a:solidFill>
                  <a:srgbClr val="FFFF00"/>
                </a:solidFill>
              </a:rPr>
              <a:t>P ={</a:t>
            </a:r>
            <a:r>
              <a:rPr lang="ru-RU" sz="3200" dirty="0" err="1" smtClean="0">
                <a:solidFill>
                  <a:srgbClr val="FFFF00"/>
                </a:solidFill>
              </a:rPr>
              <a:t>u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</a:rPr>
              <a:t>v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|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err="1">
                <a:solidFill>
                  <a:srgbClr val="FFFF00"/>
                </a:solidFill>
              </a:rPr>
              <a:t>u</a:t>
            </a:r>
            <a:r>
              <a:rPr lang="ru-RU" sz="3200" dirty="0">
                <a:solidFill>
                  <a:srgbClr val="FFFF00"/>
                </a:solidFill>
              </a:rPr>
              <a:t> ,</a:t>
            </a:r>
            <a:r>
              <a:rPr lang="ru-RU" sz="3200" dirty="0" err="1">
                <a:solidFill>
                  <a:srgbClr val="FFFF00"/>
                </a:solidFill>
              </a:rPr>
              <a:t>v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)*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endParaRPr lang="en-US" sz="3200" dirty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Тип 0 – нет ограничений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Тип 1  - НС-грамматики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  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α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, A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α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,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,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 smtClean="0">
                <a:solidFill>
                  <a:srgbClr val="FFFF00"/>
                </a:solidFill>
              </a:rPr>
              <a:t>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)* 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Тип 2 – КС-грамматики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   A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, A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 smtClean="0">
                <a:solidFill>
                  <a:srgbClr val="FFFF00"/>
                </a:solidFill>
              </a:rPr>
              <a:t>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)* 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Тип 3 – Автоматные грамматики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- </a:t>
            </a:r>
            <a:r>
              <a:rPr lang="ru-RU" sz="3200" dirty="0" err="1" smtClean="0">
                <a:solidFill>
                  <a:srgbClr val="FFFF00"/>
                </a:solidFill>
              </a:rPr>
              <a:t>праволинейные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     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xB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или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x,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A ,B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x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  - </a:t>
            </a:r>
            <a:r>
              <a:rPr lang="ru-RU" sz="3200" dirty="0" err="1" smtClean="0">
                <a:solidFill>
                  <a:srgbClr val="FFFF00"/>
                </a:solidFill>
              </a:rPr>
              <a:t>леволинейные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Bx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или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x,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 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A ,B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x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КС-грамматики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785794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G </a:t>
            </a:r>
            <a:r>
              <a:rPr lang="ru-RU" sz="2800" dirty="0">
                <a:solidFill>
                  <a:srgbClr val="FFFF00"/>
                </a:solidFill>
              </a:rPr>
              <a:t>= (</a:t>
            </a:r>
            <a:r>
              <a:rPr lang="ru-RU" sz="2800" dirty="0" smtClean="0">
                <a:solidFill>
                  <a:srgbClr val="FFFF00"/>
                </a:solidFill>
              </a:rPr>
              <a:t>V</a:t>
            </a:r>
            <a:r>
              <a:rPr lang="ru-RU" sz="2800" baseline="-25000" dirty="0" smtClean="0">
                <a:solidFill>
                  <a:srgbClr val="FFFF00"/>
                </a:solidFill>
              </a:rPr>
              <a:t>T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,</a:t>
            </a:r>
            <a:r>
              <a:rPr lang="ru-RU" sz="2800" dirty="0" smtClean="0">
                <a:solidFill>
                  <a:srgbClr val="FFFF00"/>
                </a:solidFill>
              </a:rPr>
              <a:t>V</a:t>
            </a:r>
            <a:r>
              <a:rPr lang="ru-RU" sz="2800" baseline="-25000" dirty="0" smtClean="0">
                <a:solidFill>
                  <a:srgbClr val="FFFF00"/>
                </a:solidFill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,P ,S), где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V</a:t>
            </a:r>
            <a:r>
              <a:rPr lang="ru-RU" sz="2800" baseline="-25000" dirty="0" smtClean="0">
                <a:solidFill>
                  <a:srgbClr val="FFFF00"/>
                </a:solidFill>
              </a:rPr>
              <a:t>T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sym typeface="Symbol" pitchFamily="18" charset="2"/>
              </a:rPr>
              <a:t>=  </a:t>
            </a:r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{0,1,…,9,x,a,…f} 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endParaRPr lang="ru-RU" sz="2800" dirty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V</a:t>
            </a:r>
            <a:r>
              <a:rPr lang="ru-RU" sz="2800" baseline="-25000" dirty="0" smtClean="0">
                <a:solidFill>
                  <a:srgbClr val="FFFF00"/>
                </a:solidFill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= {S, H, C}</a:t>
            </a:r>
            <a:endParaRPr lang="ru-RU" sz="2800" dirty="0">
              <a:solidFill>
                <a:srgbClr val="FFFF00"/>
              </a:solidFill>
            </a:endParaRPr>
          </a:p>
          <a:p>
            <a:r>
              <a:rPr lang="ru-RU" sz="2800" dirty="0">
                <a:solidFill>
                  <a:srgbClr val="FFFF00"/>
                </a:solidFill>
              </a:rPr>
              <a:t>P  </a:t>
            </a:r>
            <a:r>
              <a:rPr lang="en-US" sz="2800" dirty="0" smtClean="0">
                <a:solidFill>
                  <a:srgbClr val="FFFF00"/>
                </a:solidFill>
              </a:rPr>
              <a:t>= {S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0xH, HHC, HC, C0, C1, … , C9,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Ca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, …,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Cf</a:t>
            </a:r>
            <a:r>
              <a:rPr lang="en-US" sz="2800" dirty="0" smtClean="0">
                <a:solidFill>
                  <a:srgbClr val="FFFF00"/>
                </a:solidFill>
              </a:rPr>
              <a:t>}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Стандартная 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</a:rPr>
              <a:t>запись грамматики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G: S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0xH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H  HC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  C 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C  0 | 1 | 2 | 3 | 4 | 5 | 6  | 7  |  8 | 9 | a | b | c | d | e | f</a:t>
            </a: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Пример вывода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S  0xH   0xHC   0xHCC  0xCCC -&gt; 0xaCC  0xa8C  0xa8f 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ru-RU" sz="2800" dirty="0" smtClean="0">
              <a:solidFill>
                <a:srgbClr val="FFFF00"/>
              </a:solidFill>
            </a:endParaRP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428625"/>
            <a:ext cx="7286625" cy="107156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Что будем рассматривать?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714500"/>
            <a:ext cx="850106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Что такое ЯЗЫК?</a:t>
            </a:r>
          </a:p>
          <a:p>
            <a:r>
              <a:rPr lang="ru-RU" sz="3200">
                <a:solidFill>
                  <a:srgbClr val="FFFF00"/>
                </a:solidFill>
              </a:rPr>
              <a:t>Какие  существуют ФОРМАЛЬНЫЕ  СПОСОБЫ описания языков?</a:t>
            </a:r>
          </a:p>
          <a:p>
            <a:r>
              <a:rPr lang="ru-RU" sz="3200">
                <a:solidFill>
                  <a:srgbClr val="FFFF00"/>
                </a:solidFill>
              </a:rPr>
              <a:t>Что такое  ЯЗЫК ПРОГРАММИРОВАНИЯ с точки зрения разработчика компилятора?</a:t>
            </a:r>
          </a:p>
          <a:p>
            <a:r>
              <a:rPr lang="ru-RU" sz="3200">
                <a:solidFill>
                  <a:srgbClr val="FFFF00"/>
                </a:solidFill>
              </a:rPr>
              <a:t>Как строится компилятор?</a:t>
            </a:r>
          </a:p>
          <a:p>
            <a:r>
              <a:rPr lang="ru-RU" sz="3200">
                <a:solidFill>
                  <a:srgbClr val="FFFF00"/>
                </a:solidFill>
              </a:rPr>
              <a:t>Чем  программа компилятора отличается от программы интерпретатора?</a:t>
            </a:r>
          </a:p>
          <a:p>
            <a:r>
              <a:rPr lang="ru-RU" sz="3200">
                <a:solidFill>
                  <a:srgbClr val="FFFF00"/>
                </a:solidFill>
              </a:rPr>
              <a:t>Как реализовать интерпретатор или компилятор?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2DE3-2049-4EF2-8852-C5159252BCC4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0"/>
            <a:ext cx="8858279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Обозначение  </a:t>
            </a:r>
            <a:r>
              <a:rPr lang="ru-RU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нетерминалов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14282" y="785794"/>
            <a:ext cx="892971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u="sng" dirty="0" smtClean="0">
                <a:solidFill>
                  <a:srgbClr val="FFFF00"/>
                </a:solidFill>
              </a:rPr>
              <a:t>Вариант 1  </a:t>
            </a:r>
            <a:r>
              <a:rPr lang="ru-RU" sz="2800" dirty="0" smtClean="0">
                <a:solidFill>
                  <a:srgbClr val="FFFF00"/>
                </a:solidFill>
              </a:rPr>
              <a:t>-  большие латинские буквы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                       (при условии их отсутствия в V</a:t>
            </a:r>
            <a:r>
              <a:rPr lang="ru-RU" sz="2800" baseline="-25000" dirty="0" smtClean="0">
                <a:solidFill>
                  <a:srgbClr val="FFFF00"/>
                </a:solidFill>
              </a:rPr>
              <a:t>T</a:t>
            </a:r>
            <a:r>
              <a:rPr lang="ru-RU" sz="2800" dirty="0" smtClean="0">
                <a:solidFill>
                  <a:srgbClr val="FFFF00"/>
                </a:solidFill>
              </a:rPr>
              <a:t>) 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G: S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0xH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H  HC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  C 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C  0 | 1 | 2 | 3 | 4 | 5 | 6  | 7  |  8 | 9 | a |b | c | d | e | f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ru-RU" sz="2800" u="sng" dirty="0" smtClean="0">
                <a:solidFill>
                  <a:srgbClr val="FFFF00"/>
                </a:solidFill>
              </a:rPr>
              <a:t>Вариант 2 </a:t>
            </a:r>
            <a:r>
              <a:rPr lang="ru-RU" sz="2800" dirty="0" smtClean="0">
                <a:solidFill>
                  <a:srgbClr val="FFFF00"/>
                </a:solidFill>
              </a:rPr>
              <a:t>– текст в угловых скобках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G: &lt;</a:t>
            </a:r>
            <a:r>
              <a:rPr lang="ru-RU" sz="2800" dirty="0" smtClean="0">
                <a:solidFill>
                  <a:srgbClr val="FFFF00"/>
                </a:solidFill>
              </a:rPr>
              <a:t>число 16</a:t>
            </a:r>
            <a:r>
              <a:rPr lang="en-US" sz="2800" dirty="0" smtClean="0">
                <a:solidFill>
                  <a:srgbClr val="FFFF00"/>
                </a:solidFill>
              </a:rPr>
              <a:t>&gt;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0x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цифры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цифры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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цифры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одна цифра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                      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  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одна цифра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одна цифра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0 | 1 | 2 | 3 | 4 | 5 | 6  | 7  |  8 | 9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                      | a |b | c | d | e | f</a:t>
            </a:r>
            <a:endParaRPr lang="ru-RU" sz="2800" dirty="0" smtClean="0">
              <a:solidFill>
                <a:srgbClr val="FFFF00"/>
              </a:solidFill>
            </a:endParaRPr>
          </a:p>
          <a:p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КС-грамматики 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G </a:t>
            </a:r>
            <a:r>
              <a:rPr lang="ru-RU" sz="3200" dirty="0">
                <a:solidFill>
                  <a:srgbClr val="FFFF00"/>
                </a:solidFill>
              </a:rPr>
              <a:t>= (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,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,P ,S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 конструкция </a:t>
            </a:r>
            <a:r>
              <a:rPr lang="ru-RU" sz="3200" dirty="0" smtClean="0">
                <a:solidFill>
                  <a:srgbClr val="FFFF00"/>
                </a:solidFill>
              </a:rPr>
              <a:t>правила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&lt;</a:t>
            </a:r>
            <a:r>
              <a:rPr lang="ru-RU" sz="3200" dirty="0" err="1">
                <a:solidFill>
                  <a:srgbClr val="FFFF00"/>
                </a:solidFill>
              </a:rPr>
              <a:t>нетерминал</a:t>
            </a:r>
            <a:r>
              <a:rPr lang="en-US" sz="3200" dirty="0">
                <a:solidFill>
                  <a:srgbClr val="FFFF00"/>
                </a:solidFill>
              </a:rPr>
              <a:t>&gt;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&lt;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цепочка из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и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Пример</a:t>
            </a: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SaB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|  c</a:t>
            </a: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B 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xBy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|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                 -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пустая цепочка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, |  | = 0</a:t>
            </a:r>
          </a:p>
          <a:p>
            <a:endParaRPr lang="en-US" sz="32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Пример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вывода</a:t>
            </a:r>
          </a:p>
          <a:p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SaB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SaBaB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caBaB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caaxBy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caaxxByy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caaxxxByyy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caaxxxyyy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Вывели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/>
              <a:t>ca</a:t>
            </a:r>
            <a:r>
              <a:rPr lang="en-US" sz="3200" baseline="30000" dirty="0"/>
              <a:t>2</a:t>
            </a:r>
            <a:r>
              <a:rPr lang="en-US" sz="3200" dirty="0"/>
              <a:t>x</a:t>
            </a:r>
            <a:r>
              <a:rPr lang="en-US" sz="3200" baseline="30000" dirty="0"/>
              <a:t>3</a:t>
            </a:r>
            <a:r>
              <a:rPr lang="en-US" sz="3200" dirty="0"/>
              <a:t>y</a:t>
            </a:r>
            <a:r>
              <a:rPr lang="en-US" sz="3200" baseline="30000" dirty="0"/>
              <a:t>3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2509C-BD38-4029-8739-9D6228D614D6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8072437" cy="12858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КС-грамматика и дерево вывода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5750" y="1357313"/>
            <a:ext cx="8501063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    Правила вывода в КС-грамматике </a:t>
            </a:r>
            <a:r>
              <a:rPr lang="en-US" sz="3200" dirty="0">
                <a:solidFill>
                  <a:srgbClr val="FFFF00"/>
                </a:solidFill>
              </a:rPr>
              <a:t>A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</a:t>
            </a:r>
          </a:p>
          <a:p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A  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,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 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(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 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)*</a:t>
            </a:r>
            <a:endParaRPr lang="en-US" sz="3200" dirty="0">
              <a:solidFill>
                <a:srgbClr val="FFFF00"/>
              </a:solidFill>
              <a:sym typeface="Symbol" pitchFamily="18" charset="2"/>
            </a:endParaRPr>
          </a:p>
          <a:p>
            <a:endParaRPr lang="en-US" sz="3200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G: 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aSAb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|  c</a:t>
            </a: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   A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| 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d</a:t>
            </a:r>
          </a:p>
          <a:p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Вывод</a:t>
            </a:r>
          </a:p>
          <a:p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aSAb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acAb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accAb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acccAb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acccdb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Дерево вывода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8413" y="3071813"/>
            <a:ext cx="533558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F27EE-B0C2-44D9-AD41-390568588132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8072437" cy="12858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Операции над языками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5750" y="1357313"/>
            <a:ext cx="8501063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1) Обычные теоретико-множественные:     Объединение </a:t>
            </a:r>
            <a:r>
              <a:rPr lang="en-US" sz="3200" dirty="0" smtClean="0">
                <a:solidFill>
                  <a:srgbClr val="FFFF00"/>
                </a:solidFill>
              </a:rPr>
              <a:t>   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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Пересечение  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</a:t>
            </a:r>
            <a:r>
              <a:rPr lang="en-US" sz="3200" dirty="0" smtClean="0">
                <a:solidFill>
                  <a:srgbClr val="FFFF00"/>
                </a:solidFill>
              </a:rPr>
              <a:t> 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Разность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\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2) Специальные: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Произведение или конкатенация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Возведение  в  степень   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</a:t>
            </a:r>
            <a:r>
              <a:rPr lang="en-US" sz="3200" baseline="30000" dirty="0" err="1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Итерация</a:t>
            </a:r>
            <a:r>
              <a:rPr lang="en-US" sz="3200" dirty="0" smtClean="0">
                <a:solidFill>
                  <a:srgbClr val="FFFF00"/>
                </a:solidFill>
              </a:rPr>
              <a:t>   L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Усеченная итерация</a:t>
            </a:r>
            <a:r>
              <a:rPr lang="en-US" sz="3200" dirty="0" smtClean="0">
                <a:solidFill>
                  <a:srgbClr val="FFFF00"/>
                </a:solidFill>
              </a:rPr>
              <a:t>   L</a:t>
            </a:r>
            <a:r>
              <a:rPr lang="en-US" sz="3200" baseline="30000" dirty="0" smtClean="0">
                <a:solidFill>
                  <a:srgbClr val="FFFF00"/>
                </a:solidFill>
              </a:rPr>
              <a:t>+</a:t>
            </a:r>
            <a:endParaRPr lang="ru-RU" sz="3200" baseline="30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F27EE-B0C2-44D9-AD41-39056858813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8072437" cy="12858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Операции   над  языками – инструмент синтеза КСГ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5750" y="1357313"/>
            <a:ext cx="8501063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</a:rPr>
              <a:t>Теорема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Семейство КС-языков замкнуто относительно операций  объединения, произведения, итерации  и  усеченной итерации.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Метод</a:t>
            </a:r>
            <a:r>
              <a:rPr lang="en-US" sz="3200" u="sng" dirty="0" smtClean="0">
                <a:solidFill>
                  <a:srgbClr val="FFFF00"/>
                </a:solidFill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</a:rPr>
              <a:t> синтеза</a:t>
            </a:r>
            <a:r>
              <a:rPr lang="en-US" sz="3200" u="sng" dirty="0" smtClean="0">
                <a:solidFill>
                  <a:srgbClr val="FFFF00"/>
                </a:solidFill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</a:rPr>
              <a:t> КСГ</a:t>
            </a:r>
          </a:p>
          <a:p>
            <a:pPr marL="514350" indent="-514350">
              <a:buAutoNum type="arabicParenR"/>
            </a:pPr>
            <a:r>
              <a:rPr lang="ru-RU" sz="3200" dirty="0" smtClean="0">
                <a:solidFill>
                  <a:srgbClr val="FFFF00"/>
                </a:solidFill>
              </a:rPr>
              <a:t>Есть КСГ </a:t>
            </a:r>
            <a:r>
              <a:rPr lang="en-US" sz="3200" dirty="0" smtClean="0">
                <a:solidFill>
                  <a:srgbClr val="FFFF00"/>
                </a:solidFill>
              </a:rPr>
              <a:t> G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G</a:t>
            </a:r>
            <a:r>
              <a:rPr lang="en-US" sz="3200" baseline="-25000" dirty="0" smtClean="0">
                <a:solidFill>
                  <a:srgbClr val="FFFF00"/>
                </a:solidFill>
              </a:rPr>
              <a:t>2 </a:t>
            </a:r>
            <a:r>
              <a:rPr lang="ru-RU" sz="3200" baseline="-250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простых языков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dirty="0" smtClean="0">
              <a:solidFill>
                <a:srgbClr val="FFFF00"/>
              </a:solidFill>
            </a:endParaRPr>
          </a:p>
          <a:p>
            <a:pPr marL="514350" indent="-514350">
              <a:buAutoNum type="arabicParenR"/>
            </a:pPr>
            <a:r>
              <a:rPr lang="ru-RU" sz="3200" dirty="0" smtClean="0">
                <a:solidFill>
                  <a:srgbClr val="FFFF00"/>
                </a:solidFill>
              </a:rPr>
              <a:t>Строим нужную нам КСГ   из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языков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baseline="-25000" dirty="0" smtClean="0">
              <a:solidFill>
                <a:srgbClr val="FFFF00"/>
              </a:solidFill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Получаем   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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</a:rPr>
              <a:t>,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 </a:t>
            </a:r>
            <a:r>
              <a:rPr lang="en-US" sz="3200" baseline="30000" dirty="0" smtClean="0">
                <a:solidFill>
                  <a:srgbClr val="FFFF00"/>
                </a:solidFill>
              </a:rPr>
              <a:t>+</a:t>
            </a:r>
            <a:endParaRPr lang="ru-RU" sz="3200" baseline="30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F27EE-B0C2-44D9-AD41-390568588132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Доказательство для </a:t>
            </a:r>
            <a:r>
              <a:rPr lang="en-US" dirty="0" smtClean="0">
                <a:solidFill>
                  <a:srgbClr val="FFFF00"/>
                </a:solidFill>
              </a:rPr>
              <a:t>L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 L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>
                <a:solidFill>
                  <a:srgbClr val="FFFF00"/>
                </a:solidFill>
              </a:rPr>
              <a:t>Конкатенация (умножение</a:t>
            </a:r>
            <a:r>
              <a:rPr lang="ru-RU" sz="3200" u="sng" dirty="0" smtClean="0">
                <a:solidFill>
                  <a:srgbClr val="FFFF00"/>
                </a:solidFill>
              </a:rPr>
              <a:t>)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),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T2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N2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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N2</a:t>
            </a:r>
            <a:r>
              <a:rPr lang="ru-RU" sz="3200" dirty="0" smtClean="0">
                <a:solidFill>
                  <a:srgbClr val="FFFF00"/>
                </a:solidFill>
              </a:rPr>
              <a:t>   =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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2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выводится в </a:t>
            </a:r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,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выводится в </a:t>
            </a:r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Доказательство для </a:t>
            </a:r>
            <a:r>
              <a:rPr lang="en-US" dirty="0" smtClean="0">
                <a:solidFill>
                  <a:srgbClr val="FFFF00"/>
                </a:solidFill>
              </a:rPr>
              <a:t>L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Symbol"/>
              </a:rPr>
              <a:t> </a:t>
            </a:r>
            <a:r>
              <a:rPr lang="ru-RU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L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Объединение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),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T2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N2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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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N2</a:t>
            </a:r>
            <a:r>
              <a:rPr lang="ru-RU" sz="3200" dirty="0" smtClean="0">
                <a:solidFill>
                  <a:srgbClr val="FFFF00"/>
                </a:solidFill>
              </a:rPr>
              <a:t>   =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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2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|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(два варианта, так как два привила)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 или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 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выводится в </a:t>
            </a:r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,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выводится в </a:t>
            </a:r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Доказательство для  </a:t>
            </a:r>
            <a:r>
              <a:rPr lang="en-US" dirty="0" smtClean="0">
                <a:solidFill>
                  <a:srgbClr val="FFFF00"/>
                </a:solidFill>
              </a:rPr>
              <a:t>   L</a:t>
            </a:r>
            <a:r>
              <a:rPr lang="ru-RU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87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Итерация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   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  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… </a:t>
            </a:r>
            <a:r>
              <a:rPr lang="en-US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 … </a:t>
            </a:r>
            <a:endParaRPr lang="en-US" sz="3200" baseline="-25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Правая рекурсия для  </a:t>
            </a:r>
            <a:r>
              <a:rPr lang="en-US" dirty="0" smtClean="0">
                <a:solidFill>
                  <a:srgbClr val="FFFF00"/>
                </a:solidFill>
              </a:rPr>
              <a:t>   L</a:t>
            </a:r>
            <a:r>
              <a:rPr lang="ru-RU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87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Итерация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   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</a:rPr>
              <a:t> ,  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 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… </a:t>
            </a:r>
            <a:r>
              <a:rPr lang="en-US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 … </a:t>
            </a:r>
            <a:endParaRPr lang="en-US" sz="3200" baseline="-25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Доказательство для   </a:t>
            </a:r>
            <a:r>
              <a:rPr lang="en-US" dirty="0" smtClean="0">
                <a:solidFill>
                  <a:srgbClr val="FFFF00"/>
                </a:solidFill>
              </a:rPr>
              <a:t> L</a:t>
            </a:r>
            <a:r>
              <a:rPr lang="en-US" baseline="30000" dirty="0" smtClean="0">
                <a:solidFill>
                  <a:srgbClr val="FFFF00"/>
                </a:solidFill>
              </a:rPr>
              <a:t>+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87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Усеченная итерация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   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baseline="30000" dirty="0" smtClean="0">
                <a:solidFill>
                  <a:srgbClr val="FFFF00"/>
                </a:solidFill>
                <a:sym typeface="Symbol" pitchFamily="18" charset="2"/>
              </a:rPr>
              <a:t>+</a:t>
            </a:r>
            <a:r>
              <a:rPr lang="ru-RU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  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… </a:t>
            </a:r>
            <a:r>
              <a:rPr lang="en-US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… </a:t>
            </a:r>
            <a:endParaRPr lang="en-US" sz="3200" baseline="-25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90"/>
            <a:ext cx="8643938" cy="214314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Структура курса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(учебный план 09.03.04 )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42875" y="2644775"/>
            <a:ext cx="90011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/>
              <a:t>Семестр 16 недель</a:t>
            </a:r>
            <a:endParaRPr lang="en-US" sz="2800" dirty="0"/>
          </a:p>
          <a:p>
            <a:r>
              <a:rPr lang="ru-RU" sz="2800" dirty="0"/>
              <a:t>Лекции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ru-RU" sz="2800" dirty="0" smtClean="0"/>
              <a:t>32 часа </a:t>
            </a:r>
            <a:r>
              <a:rPr lang="ru-RU" sz="2800" dirty="0"/>
              <a:t>(1 пара </a:t>
            </a:r>
            <a:r>
              <a:rPr lang="ru-RU" sz="2800" dirty="0" smtClean="0"/>
              <a:t>в неделю)</a:t>
            </a:r>
            <a:endParaRPr lang="en-US" sz="2800" dirty="0"/>
          </a:p>
          <a:p>
            <a:r>
              <a:rPr lang="ru-RU" sz="2800" dirty="0"/>
              <a:t>Лабораторные работы</a:t>
            </a:r>
            <a:r>
              <a:rPr lang="en-US" sz="2800" dirty="0"/>
              <a:t>:</a:t>
            </a:r>
            <a:r>
              <a:rPr lang="ru-RU" sz="2800" dirty="0"/>
              <a:t>  32 часа  (1 пара в неделю)</a:t>
            </a:r>
            <a:endParaRPr lang="en-US" sz="2800" dirty="0"/>
          </a:p>
          <a:p>
            <a:r>
              <a:rPr lang="ru-RU" sz="2800" dirty="0" smtClean="0"/>
              <a:t>Экзамен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Литература</a:t>
            </a:r>
          </a:p>
          <a:p>
            <a:r>
              <a:rPr lang="ru-RU" sz="2800" dirty="0"/>
              <a:t>Крючкова Е.Н. Методы анализа в теории формальных языков. / Учебное пособие – 276 с</a:t>
            </a:r>
            <a:r>
              <a:rPr lang="ru-RU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43230-A194-487D-8465-AC8FF9A94486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Правая рекурсия  для   </a:t>
            </a:r>
            <a:r>
              <a:rPr lang="en-US" dirty="0" smtClean="0">
                <a:solidFill>
                  <a:srgbClr val="FFFF00"/>
                </a:solidFill>
              </a:rPr>
              <a:t> L</a:t>
            </a:r>
            <a:r>
              <a:rPr lang="en-US" baseline="30000" dirty="0" smtClean="0">
                <a:solidFill>
                  <a:srgbClr val="FFFF00"/>
                </a:solidFill>
              </a:rPr>
              <a:t>+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87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Усеченная итерация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   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baseline="30000" dirty="0" smtClean="0">
                <a:solidFill>
                  <a:srgbClr val="FFFF00"/>
                </a:solidFill>
                <a:sym typeface="Symbol" pitchFamily="18" charset="2"/>
              </a:rPr>
              <a:t>+</a:t>
            </a:r>
            <a:r>
              <a:rPr lang="ru-RU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</a:rPr>
              <a:t> ,  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… </a:t>
            </a:r>
            <a:r>
              <a:rPr lang="en-US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… </a:t>
            </a:r>
            <a:endParaRPr lang="en-US" sz="3200" baseline="-25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</a:t>
            </a:r>
            <a:r>
              <a:rPr lang="ru-RU" u="sng" dirty="0" smtClean="0">
                <a:solidFill>
                  <a:srgbClr val="FFFF00"/>
                </a:solidFill>
              </a:rPr>
              <a:t>зык    (</a:t>
            </a:r>
            <a:r>
              <a:rPr lang="en-US" u="sng" dirty="0" err="1" smtClean="0">
                <a:solidFill>
                  <a:srgbClr val="FFFF00"/>
                </a:solidFill>
              </a:rPr>
              <a:t>ab</a:t>
            </a:r>
            <a:r>
              <a:rPr lang="ru-RU" u="sng" dirty="0" smtClean="0">
                <a:solidFill>
                  <a:srgbClr val="FFFF00"/>
                </a:solidFill>
              </a:rPr>
              <a:t>)</a:t>
            </a:r>
            <a:r>
              <a:rPr lang="en-US" u="sng" dirty="0" smtClean="0">
                <a:solidFill>
                  <a:srgbClr val="FFFF00"/>
                </a:solidFill>
              </a:rPr>
              <a:t>*c </a:t>
            </a:r>
            <a:r>
              <a:rPr lang="en-US" u="sng" dirty="0" smtClean="0">
                <a:solidFill>
                  <a:srgbClr val="FFFF00"/>
                </a:solidFill>
                <a:sym typeface="Symbol"/>
              </a:rPr>
              <a:t></a:t>
            </a:r>
            <a:r>
              <a:rPr lang="en-US" u="sng" dirty="0" smtClean="0">
                <a:solidFill>
                  <a:srgbClr val="FFFF00"/>
                </a:solidFill>
              </a:rPr>
              <a:t>  b+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44" y="928670"/>
            <a:ext cx="9001156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Последовательно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строим  подмножества: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ru-RU" sz="3200" dirty="0" smtClean="0">
                <a:solidFill>
                  <a:srgbClr val="FFFF00"/>
                </a:solidFill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*c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</a:t>
            </a:r>
            <a:r>
              <a:rPr lang="en-US" sz="3200" dirty="0" smtClean="0">
                <a:solidFill>
                  <a:srgbClr val="FFFF00"/>
                </a:solidFill>
              </a:rPr>
              <a:t>  b+</a:t>
            </a:r>
            <a:r>
              <a:rPr lang="en-US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==  объединение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*c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и  </a:t>
            </a:r>
            <a:r>
              <a:rPr lang="en-US" sz="3200" dirty="0" smtClean="0">
                <a:solidFill>
                  <a:srgbClr val="FFFF00"/>
                </a:solidFill>
              </a:rPr>
              <a:t> b</a:t>
            </a:r>
            <a:r>
              <a:rPr lang="en-US" sz="3200" dirty="0" smtClean="0">
                <a:solidFill>
                  <a:srgbClr val="FFFF00"/>
                </a:solidFill>
              </a:rPr>
              <a:t>+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  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*c</a:t>
            </a:r>
            <a:r>
              <a:rPr lang="ru-RU" sz="3200" dirty="0" smtClean="0">
                <a:solidFill>
                  <a:srgbClr val="FFFF00"/>
                </a:solidFill>
              </a:rPr>
              <a:t>               ==  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объединение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*c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и  </a:t>
            </a:r>
            <a:r>
              <a:rPr lang="en-US" sz="3200" dirty="0" smtClean="0">
                <a:solidFill>
                  <a:srgbClr val="FFFF00"/>
                </a:solidFill>
              </a:rPr>
              <a:t> b+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</a:t>
            </a:r>
            <a:r>
              <a:rPr lang="ru-RU" sz="3200" dirty="0" smtClean="0">
                <a:solidFill>
                  <a:srgbClr val="FFFF00"/>
                </a:solidFill>
              </a:rPr>
              <a:t>                ==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итерация  </a:t>
            </a:r>
            <a:r>
              <a:rPr lang="en-US" sz="3200" dirty="0" err="1" smtClean="0">
                <a:solidFill>
                  <a:srgbClr val="FFFF00"/>
                </a:solidFill>
                <a:sym typeface="Symbol" pitchFamily="18" charset="2"/>
              </a:rPr>
              <a:t>ab</a:t>
            </a:r>
            <a:endParaRPr lang="ru-RU" sz="32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FF00"/>
                </a:solidFill>
              </a:rPr>
              <a:t>b+</a:t>
            </a:r>
            <a:r>
              <a:rPr lang="ru-RU" sz="3200" dirty="0" smtClean="0">
                <a:solidFill>
                  <a:srgbClr val="FFFF00"/>
                </a:solidFill>
              </a:rPr>
              <a:t>                     ==       </a:t>
            </a:r>
            <a:r>
              <a:rPr lang="ru-RU" sz="3200" dirty="0" err="1" smtClean="0">
                <a:solidFill>
                  <a:srgbClr val="FFFF00"/>
                </a:solidFill>
              </a:rPr>
              <a:t>ускчен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ная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итерация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                Получим КС-грамматику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:  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| B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//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объединение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*c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и  </a:t>
            </a:r>
            <a:r>
              <a:rPr lang="en-US" sz="3200" dirty="0" smtClean="0">
                <a:solidFill>
                  <a:srgbClr val="FFFF00"/>
                </a:solidFill>
              </a:rPr>
              <a:t> b+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 TF                  //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произведение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</a:t>
            </a:r>
            <a:r>
              <a:rPr lang="ru-RU" sz="3200" dirty="0" smtClean="0">
                <a:solidFill>
                  <a:srgbClr val="FFFF00"/>
                </a:solidFill>
              </a:rPr>
              <a:t>   и  </a:t>
            </a:r>
            <a:r>
              <a:rPr lang="en-US" sz="3200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F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  c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T  Tab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           //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итерация  </a:t>
            </a:r>
            <a:r>
              <a:rPr lang="en-US" sz="3200" dirty="0" err="1" smtClean="0">
                <a:solidFill>
                  <a:srgbClr val="FFFF00"/>
                </a:solidFill>
                <a:sym typeface="Symbol" pitchFamily="18" charset="2"/>
              </a:rPr>
              <a:t>ab</a:t>
            </a:r>
            <a:endParaRPr lang="en-US" sz="32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Bb  |  b            //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усеченная итерация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</a:t>
            </a:r>
            <a:r>
              <a:rPr lang="ru-RU" u="sng" dirty="0" smtClean="0">
                <a:solidFill>
                  <a:srgbClr val="FFFF00"/>
                </a:solidFill>
              </a:rPr>
              <a:t>зык    (</a:t>
            </a:r>
            <a:r>
              <a:rPr lang="en-US" u="sng" dirty="0" err="1" smtClean="0">
                <a:solidFill>
                  <a:srgbClr val="FFFF00"/>
                </a:solidFill>
              </a:rPr>
              <a:t>ab</a:t>
            </a:r>
            <a:r>
              <a:rPr lang="ru-RU" u="sng" dirty="0" smtClean="0">
                <a:solidFill>
                  <a:srgbClr val="FFFF00"/>
                </a:solidFill>
              </a:rPr>
              <a:t>)</a:t>
            </a:r>
            <a:r>
              <a:rPr lang="en-US" u="sng" dirty="0" smtClean="0">
                <a:solidFill>
                  <a:srgbClr val="FFFF00"/>
                </a:solidFill>
              </a:rPr>
              <a:t>*c </a:t>
            </a:r>
            <a:r>
              <a:rPr lang="en-US" u="sng" dirty="0" smtClean="0">
                <a:solidFill>
                  <a:srgbClr val="FFFF00"/>
                </a:solidFill>
                <a:sym typeface="Symbol"/>
              </a:rPr>
              <a:t></a:t>
            </a:r>
            <a:r>
              <a:rPr lang="en-US" u="sng" dirty="0" smtClean="0">
                <a:solidFill>
                  <a:srgbClr val="FFFF00"/>
                </a:solidFill>
              </a:rPr>
              <a:t>  b+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785794"/>
            <a:ext cx="885825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G:  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| B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//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объединение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*c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и  </a:t>
            </a:r>
            <a:r>
              <a:rPr lang="en-US" sz="3200" dirty="0" smtClean="0">
                <a:solidFill>
                  <a:srgbClr val="FFFF00"/>
                </a:solidFill>
              </a:rPr>
              <a:t> b+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 TF                  //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произведение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</a:t>
            </a:r>
            <a:r>
              <a:rPr lang="en-US" sz="3200" dirty="0" err="1" smtClean="0">
                <a:solidFill>
                  <a:srgbClr val="FFFF00"/>
                </a:solidFill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r>
              <a:rPr lang="en-US" sz="3200" dirty="0" smtClean="0">
                <a:solidFill>
                  <a:srgbClr val="FFFF00"/>
                </a:solidFill>
              </a:rPr>
              <a:t>*</a:t>
            </a:r>
            <a:r>
              <a:rPr lang="ru-RU" sz="3200" dirty="0" smtClean="0">
                <a:solidFill>
                  <a:srgbClr val="FFFF00"/>
                </a:solidFill>
              </a:rPr>
              <a:t>   и  </a:t>
            </a:r>
            <a:r>
              <a:rPr lang="en-US" sz="3200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F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  c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T  Tab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           //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итерация  </a:t>
            </a:r>
            <a:r>
              <a:rPr lang="en-US" sz="3200" dirty="0" err="1" smtClean="0">
                <a:solidFill>
                  <a:srgbClr val="FFFF00"/>
                </a:solidFill>
                <a:sym typeface="Symbol" pitchFamily="18" charset="2"/>
              </a:rPr>
              <a:t>ab</a:t>
            </a:r>
            <a:endParaRPr lang="en-US" sz="32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Bb  |  b            //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усеченная итерация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Можно  упростить: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G:  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A | B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 T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с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 //  подставили  терминальное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                      //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правило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      T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Tab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          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Bb  |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</a:t>
            </a:r>
            <a:r>
              <a:rPr lang="ru-RU" u="sng" dirty="0" smtClean="0">
                <a:solidFill>
                  <a:srgbClr val="FFFF00"/>
                </a:solidFill>
              </a:rPr>
              <a:t>зык    (</a:t>
            </a:r>
            <a:r>
              <a:rPr lang="en-US" u="sng" dirty="0" err="1" smtClean="0">
                <a:solidFill>
                  <a:srgbClr val="FFFF00"/>
                </a:solidFill>
              </a:rPr>
              <a:t>ab</a:t>
            </a:r>
            <a:r>
              <a:rPr lang="ru-RU" u="sng" dirty="0" smtClean="0">
                <a:solidFill>
                  <a:srgbClr val="FFFF00"/>
                </a:solidFill>
              </a:rPr>
              <a:t>)</a:t>
            </a:r>
            <a:r>
              <a:rPr lang="en-US" u="sng" dirty="0" smtClean="0">
                <a:solidFill>
                  <a:srgbClr val="FFFF00"/>
                </a:solidFill>
              </a:rPr>
              <a:t>*c </a:t>
            </a:r>
            <a:r>
              <a:rPr lang="en-US" u="sng" dirty="0" smtClean="0">
                <a:solidFill>
                  <a:srgbClr val="FFFF00"/>
                </a:solidFill>
                <a:sym typeface="Symbol"/>
              </a:rPr>
              <a:t></a:t>
            </a:r>
            <a:r>
              <a:rPr lang="en-US" u="sng" dirty="0" smtClean="0">
                <a:solidFill>
                  <a:srgbClr val="FFFF00"/>
                </a:solidFill>
              </a:rPr>
              <a:t>  b+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785794"/>
            <a:ext cx="88582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G:  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A | B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 T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с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      T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Tab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          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Bb  |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Подставим единственное правило  для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: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G:   S   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Tc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B  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T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Tab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          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Bb  |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</a:t>
            </a:r>
            <a:r>
              <a:rPr lang="ru-RU" u="sng" dirty="0" smtClean="0">
                <a:solidFill>
                  <a:srgbClr val="FFFF00"/>
                </a:solidFill>
              </a:rPr>
              <a:t>зык    (</a:t>
            </a:r>
            <a:r>
              <a:rPr lang="en-US" u="sng" dirty="0" err="1" smtClean="0">
                <a:solidFill>
                  <a:srgbClr val="FFFF00"/>
                </a:solidFill>
              </a:rPr>
              <a:t>ab</a:t>
            </a:r>
            <a:r>
              <a:rPr lang="ru-RU" u="sng" dirty="0" smtClean="0">
                <a:solidFill>
                  <a:srgbClr val="FFFF00"/>
                </a:solidFill>
              </a:rPr>
              <a:t>)</a:t>
            </a:r>
            <a:r>
              <a:rPr lang="en-US" u="sng" dirty="0" smtClean="0">
                <a:solidFill>
                  <a:srgbClr val="FFFF00"/>
                </a:solidFill>
              </a:rPr>
              <a:t>*c </a:t>
            </a:r>
            <a:r>
              <a:rPr lang="en-US" u="sng" dirty="0" smtClean="0">
                <a:solidFill>
                  <a:srgbClr val="FFFF00"/>
                </a:solidFill>
                <a:sym typeface="Symbol"/>
              </a:rPr>
              <a:t></a:t>
            </a:r>
            <a:r>
              <a:rPr lang="en-US" u="sng" dirty="0" smtClean="0">
                <a:solidFill>
                  <a:srgbClr val="FFFF00"/>
                </a:solidFill>
              </a:rPr>
              <a:t>  b+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785794"/>
            <a:ext cx="88582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Построим примеры дерева разбора  в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G:   S   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Tc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B  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T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Tab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          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Bb  |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00372"/>
            <a:ext cx="5163998" cy="38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667380"/>
            <a:ext cx="2147893" cy="419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</a:t>
            </a:r>
            <a:r>
              <a:rPr lang="ru-RU" u="sng" dirty="0" smtClean="0">
                <a:solidFill>
                  <a:srgbClr val="FFFF00"/>
                </a:solidFill>
              </a:rPr>
              <a:t>зык    (</a:t>
            </a:r>
            <a:r>
              <a:rPr lang="en-US" u="sng" dirty="0" err="1" smtClean="0">
                <a:solidFill>
                  <a:srgbClr val="FFFF00"/>
                </a:solidFill>
              </a:rPr>
              <a:t>ab</a:t>
            </a:r>
            <a:r>
              <a:rPr lang="ru-RU" u="sng" dirty="0" smtClean="0">
                <a:solidFill>
                  <a:srgbClr val="FFFF00"/>
                </a:solidFill>
              </a:rPr>
              <a:t>)</a:t>
            </a:r>
            <a:r>
              <a:rPr lang="en-US" u="sng" dirty="0" smtClean="0">
                <a:solidFill>
                  <a:srgbClr val="FFFF00"/>
                </a:solidFill>
              </a:rPr>
              <a:t>*c </a:t>
            </a:r>
            <a:r>
              <a:rPr lang="en-US" u="sng" dirty="0" smtClean="0">
                <a:solidFill>
                  <a:srgbClr val="FFFF00"/>
                </a:solidFill>
                <a:sym typeface="Symbol"/>
              </a:rPr>
              <a:t></a:t>
            </a:r>
            <a:r>
              <a:rPr lang="en-US" u="sng" dirty="0" smtClean="0">
                <a:solidFill>
                  <a:srgbClr val="FFFF00"/>
                </a:solidFill>
              </a:rPr>
              <a:t>  b+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785794"/>
            <a:ext cx="885825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Мы  использовали  левую  рекурсию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G:   S   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Tc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B  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T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Tab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          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Bb  |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Эквивалентная  КС-грамматика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для  правой рекурсии: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  <a:sym typeface="Wingdings" pitchFamily="2" charset="2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: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  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Tc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B  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T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abT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          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bB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 b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791290"/>
            <a:ext cx="1571636" cy="306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214686"/>
            <a:ext cx="131394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идентификатор С++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1142984"/>
            <a:ext cx="885825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000" dirty="0" smtClean="0">
                <a:solidFill>
                  <a:srgbClr val="FFFF00"/>
                </a:solidFill>
              </a:rPr>
              <a:t>Идентификатор – это последовательность букв и цифр, начинающаяся с буквы. 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ru-RU" sz="3000" dirty="0" smtClean="0">
                <a:solidFill>
                  <a:srgbClr val="FFFF00"/>
                </a:solidFill>
              </a:rPr>
              <a:t>Знак подчеркивания рассматривается как буква.</a:t>
            </a:r>
            <a:endParaRPr lang="en-US" sz="3000" dirty="0" smtClean="0">
              <a:solidFill>
                <a:srgbClr val="FFFF00"/>
              </a:solidFill>
            </a:endParaRPr>
          </a:p>
          <a:p>
            <a:endParaRPr lang="en-US" sz="3000" dirty="0" smtClean="0">
              <a:solidFill>
                <a:srgbClr val="FFFF00"/>
              </a:solidFill>
            </a:endParaRPr>
          </a:p>
          <a:p>
            <a:r>
              <a:rPr lang="en-US" sz="3000" dirty="0" smtClean="0">
                <a:solidFill>
                  <a:srgbClr val="FFFF00"/>
                </a:solidFill>
              </a:rPr>
              <a:t>G:   &lt;</a:t>
            </a:r>
            <a:r>
              <a:rPr lang="ru-RU" sz="3000" dirty="0" err="1" smtClean="0">
                <a:solidFill>
                  <a:srgbClr val="FFFF00"/>
                </a:solidFill>
              </a:rPr>
              <a:t>идент</a:t>
            </a:r>
            <a:r>
              <a:rPr lang="en-US" sz="3000" dirty="0" smtClean="0">
                <a:solidFill>
                  <a:srgbClr val="FFFF00"/>
                </a:solidFill>
              </a:rPr>
              <a:t>&gt; 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 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буква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окончание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ru-RU" sz="3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буква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   a |b | … | z | A | B | … | Z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| _ </a:t>
            </a:r>
            <a:endParaRPr lang="ru-RU" sz="3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окончание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 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окончание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буква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        </a:t>
            </a:r>
          </a:p>
          <a:p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                                      | 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окончание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цифра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         &lt;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цифра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&gt;   0 | 1 | 2 | … |  9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0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0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000" dirty="0" smtClean="0">
                <a:solidFill>
                  <a:srgbClr val="FFFF00"/>
                </a:solidFill>
                <a:sym typeface="Symbol" pitchFamily="18" charset="2"/>
              </a:rPr>
              <a:t>        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         </a:t>
            </a:r>
            <a:r>
              <a:rPr lang="ru-RU" sz="3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0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000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endParaRPr lang="ru-RU" sz="3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Симметрия  в  языке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 smtClean="0">
                <a:solidFill>
                  <a:srgbClr val="FFFF00"/>
                </a:solidFill>
              </a:rPr>
              <a:t>L  = </a:t>
            </a:r>
            <a:r>
              <a:rPr lang="el-GR" sz="3200" u="sng" dirty="0" smtClean="0">
                <a:solidFill>
                  <a:srgbClr val="FFFF00"/>
                </a:solidFill>
              </a:rPr>
              <a:t>α</a:t>
            </a:r>
            <a:r>
              <a:rPr lang="en-US" sz="3200" u="sng" baseline="30000" dirty="0" smtClean="0">
                <a:solidFill>
                  <a:srgbClr val="FFFF00"/>
                </a:solidFill>
              </a:rPr>
              <a:t>n</a:t>
            </a:r>
            <a:r>
              <a:rPr lang="el-GR" sz="3200" u="sng" dirty="0" smtClean="0">
                <a:solidFill>
                  <a:srgbClr val="FFFF00"/>
                </a:solidFill>
                <a:sym typeface="Symbol"/>
              </a:rPr>
              <a:t></a:t>
            </a:r>
            <a:r>
              <a:rPr lang="en-US" sz="3200" u="sng" baseline="30000" dirty="0" smtClean="0">
                <a:solidFill>
                  <a:srgbClr val="FFFF00"/>
                </a:solidFill>
                <a:sym typeface="Symbol"/>
              </a:rPr>
              <a:t>n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  ,    n &gt;= 0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| 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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Symbol"/>
              </a:rPr>
              <a:t>Вывод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ru-RU" sz="3200" baseline="30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ru-RU" sz="3200" baseline="30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baseline="300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ru-RU" sz="3200" baseline="30000" dirty="0" smtClean="0">
                <a:solidFill>
                  <a:srgbClr val="FFFF00"/>
                </a:solidFill>
              </a:rPr>
              <a:t>3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ru-RU" sz="3200" baseline="30000" dirty="0" smtClean="0">
                <a:solidFill>
                  <a:srgbClr val="FFFF00"/>
                </a:solidFill>
                <a:sym typeface="Symbol"/>
              </a:rPr>
              <a:t>3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… 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baseline="30000" dirty="0" err="1" smtClean="0">
                <a:solidFill>
                  <a:srgbClr val="FFFF00"/>
                </a:solidFill>
              </a:rPr>
              <a:t>n</a:t>
            </a:r>
            <a:r>
              <a:rPr lang="en-US" sz="3200" dirty="0" err="1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30000" dirty="0" smtClean="0">
                <a:solidFill>
                  <a:srgbClr val="FFFF00"/>
                </a:solidFill>
                <a:sym typeface="Symbol"/>
              </a:rPr>
              <a:t>n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baseline="30000" dirty="0" smtClean="0">
                <a:solidFill>
                  <a:srgbClr val="FFFF00"/>
                </a:solidFill>
              </a:rPr>
              <a:t>n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</a:t>
            </a:r>
            <a:r>
              <a:rPr lang="en-US" sz="3200" baseline="30000" dirty="0" smtClean="0">
                <a:solidFill>
                  <a:srgbClr val="FFFF00"/>
                </a:solidFill>
                <a:sym typeface="Symbol"/>
              </a:rPr>
              <a:t>n </a:t>
            </a:r>
          </a:p>
          <a:p>
            <a:endParaRPr lang="en-US" sz="3200" u="sng" dirty="0" smtClean="0">
              <a:solidFill>
                <a:srgbClr val="FFFF00"/>
              </a:solidFill>
              <a:sym typeface="Symbol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Не  путать  с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L  = </a:t>
            </a:r>
            <a:r>
              <a:rPr lang="el-GR" sz="3200" u="sng" dirty="0" smtClean="0">
                <a:solidFill>
                  <a:srgbClr val="FFFF00"/>
                </a:solidFill>
              </a:rPr>
              <a:t>α</a:t>
            </a:r>
            <a:r>
              <a:rPr lang="ru-RU" sz="3200" u="sng" dirty="0" smtClean="0">
                <a:solidFill>
                  <a:srgbClr val="FFFF00"/>
                </a:solidFill>
              </a:rPr>
              <a:t>*</a:t>
            </a:r>
            <a:r>
              <a:rPr lang="el-GR" sz="3200" u="sng" dirty="0" smtClean="0">
                <a:solidFill>
                  <a:srgbClr val="FFFF00"/>
                </a:solidFill>
                <a:sym typeface="Symbol"/>
              </a:rPr>
              <a:t></a:t>
            </a:r>
            <a:r>
              <a:rPr lang="ru-RU" sz="3200" u="sng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Symbol"/>
              </a:rPr>
              <a:t>  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/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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 A</a:t>
            </a:r>
            <a:r>
              <a:rPr lang="el-GR" sz="3200" dirty="0" smtClean="0">
                <a:solidFill>
                  <a:srgbClr val="FFFF00"/>
                </a:solidFill>
              </a:rPr>
              <a:t> α</a:t>
            </a:r>
            <a:r>
              <a:rPr lang="en-US" sz="3200" dirty="0" smtClean="0">
                <a:solidFill>
                  <a:srgbClr val="FFFF00"/>
                </a:solidFill>
              </a:rPr>
              <a:t> 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  B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</a:rPr>
              <a:t> 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Простой пример симметрии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42875" y="1055688"/>
            <a:ext cx="885825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>
                <a:solidFill>
                  <a:srgbClr val="FFFF00"/>
                </a:solidFill>
              </a:rPr>
              <a:t>Симметричные  конструкции</a:t>
            </a: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ASB  | X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           </a:t>
            </a:r>
          </a:p>
          <a:p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L(S) </a:t>
            </a:r>
            <a:r>
              <a:rPr lang="en-US" sz="3200" dirty="0"/>
              <a:t>= L(A)</a:t>
            </a:r>
            <a:r>
              <a:rPr lang="en-US" sz="3200" baseline="30000" dirty="0"/>
              <a:t>n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L(X) </a:t>
            </a:r>
            <a:r>
              <a:rPr lang="en-US" sz="3200" dirty="0"/>
              <a:t> L(B)</a:t>
            </a:r>
            <a:r>
              <a:rPr lang="en-US" sz="3200" baseline="30000" dirty="0"/>
              <a:t>n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&gt;= 0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u="sng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>
                <a:solidFill>
                  <a:srgbClr val="FFFF00"/>
                </a:solidFill>
                <a:sym typeface="Wingdings" pitchFamily="2" charset="2"/>
              </a:rPr>
              <a:t>Пример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ab</a:t>
            </a:r>
            <a:r>
              <a:rPr lang="en-US" sz="3200" dirty="0"/>
              <a:t>)</a:t>
            </a:r>
            <a:r>
              <a:rPr lang="en-US" sz="3200" baseline="30000" dirty="0"/>
              <a:t>n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c </a:t>
            </a:r>
            <a:r>
              <a:rPr lang="en-US" sz="3200" dirty="0"/>
              <a:t> (xyz)</a:t>
            </a:r>
            <a:r>
              <a:rPr lang="en-US" sz="3200" baseline="30000" dirty="0"/>
              <a:t>n</a:t>
            </a:r>
            <a:r>
              <a:rPr lang="en-US" sz="3200" dirty="0"/>
              <a:t> </a:t>
            </a:r>
            <a:r>
              <a:rPr lang="ru-RU" sz="3200" dirty="0" smtClean="0"/>
              <a:t>    </a:t>
            </a:r>
            <a:r>
              <a:rPr lang="en-US" sz="3200" dirty="0" smtClean="0"/>
              <a:t>n&gt;=0  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en-US" sz="3200" dirty="0">
                <a:sym typeface="Wingdings" pitchFamily="2" charset="2"/>
              </a:rPr>
              <a:t></a:t>
            </a:r>
            <a:r>
              <a:rPr lang="en-US" sz="3200" dirty="0" err="1">
                <a:sym typeface="Wingdings" pitchFamily="2" charset="2"/>
              </a:rPr>
              <a:t>abSxyz</a:t>
            </a:r>
            <a:r>
              <a:rPr lang="en-US" sz="3200" dirty="0">
                <a:sym typeface="Wingdings" pitchFamily="2" charset="2"/>
              </a:rPr>
              <a:t> | c</a:t>
            </a:r>
            <a:endParaRPr lang="en-US" sz="3200" dirty="0"/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</a:t>
            </a: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ADCDE-2351-4B04-96DA-268100FE8BAF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 симметрии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79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 smtClean="0">
                <a:solidFill>
                  <a:srgbClr val="FFFF00"/>
                </a:solidFill>
              </a:rPr>
              <a:t>L  = a</a:t>
            </a:r>
            <a:r>
              <a:rPr lang="en-US" sz="3200" u="sng" baseline="30000" dirty="0" smtClean="0">
                <a:solidFill>
                  <a:srgbClr val="FFFF00"/>
                </a:solidFill>
              </a:rPr>
              <a:t>2n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d(</a:t>
            </a:r>
            <a:r>
              <a:rPr lang="en-US" sz="3200" u="sng" dirty="0" err="1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sz="3200" u="sng" baseline="30000" dirty="0" err="1" smtClean="0">
                <a:solidFill>
                  <a:srgbClr val="FFFF00"/>
                </a:solidFill>
                <a:sym typeface="Symbol"/>
              </a:rPr>
              <a:t>+</a:t>
            </a:r>
            <a:r>
              <a:rPr lang="en-US" sz="3200" u="sng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ru-RU" sz="3200" u="sng" dirty="0" smtClean="0">
                <a:solidFill>
                  <a:srgbClr val="FFFF00"/>
                </a:solidFill>
                <a:sym typeface="Symbol"/>
              </a:rPr>
              <a:t>с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)</a:t>
            </a:r>
            <a:r>
              <a:rPr lang="en-US" sz="3200" u="sng" baseline="30000" dirty="0" smtClean="0">
                <a:solidFill>
                  <a:srgbClr val="FFFF00"/>
                </a:solidFill>
                <a:sym typeface="Symbol"/>
              </a:rPr>
              <a:t>n+1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  ,    n &gt;= 0</a:t>
            </a:r>
            <a:endParaRPr lang="ru-RU" sz="3200" u="sng" dirty="0">
              <a:solidFill>
                <a:srgbClr val="FFFF00"/>
              </a:solidFill>
            </a:endParaRP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Выделим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симметрию</a:t>
            </a:r>
          </a:p>
          <a:p>
            <a:pPr marL="514350" indent="-514350"/>
            <a:r>
              <a:rPr lang="ru-RU" sz="3200" dirty="0" smtClean="0">
                <a:solidFill>
                  <a:srgbClr val="FFFF00"/>
                </a:solidFill>
              </a:rPr>
              <a:t>      </a:t>
            </a:r>
            <a:r>
              <a:rPr lang="en-US" sz="3200" dirty="0" smtClean="0">
                <a:solidFill>
                  <a:srgbClr val="FFFF00"/>
                </a:solidFill>
              </a:rPr>
              <a:t>L  =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baseline="30000" dirty="0" smtClean="0">
                <a:solidFill>
                  <a:srgbClr val="FFFF00"/>
                </a:solidFill>
              </a:rPr>
              <a:t>2n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d(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sz="3200" baseline="30000" dirty="0" err="1" smtClean="0">
                <a:solidFill>
                  <a:srgbClr val="FFFF00"/>
                </a:solidFill>
                <a:sym typeface="Symbol"/>
              </a:rPr>
              <a:t>+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с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)</a:t>
            </a:r>
            <a:r>
              <a:rPr lang="en-US" sz="3200" baseline="30000" dirty="0" smtClean="0">
                <a:solidFill>
                  <a:srgbClr val="FFFF00"/>
                </a:solidFill>
                <a:sym typeface="Symbol"/>
              </a:rPr>
              <a:t>n+1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endParaRPr lang="ru-RU" sz="32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ru-RU" sz="3200" dirty="0" smtClean="0">
                <a:solidFill>
                  <a:srgbClr val="FFFF00"/>
                </a:solidFill>
              </a:rPr>
              <a:t>=  </a:t>
            </a:r>
            <a:r>
              <a:rPr lang="ru-RU" sz="3200" u="sng" dirty="0" smtClean="0">
                <a:solidFill>
                  <a:srgbClr val="FFFF00"/>
                </a:solidFill>
              </a:rPr>
              <a:t>(</a:t>
            </a:r>
            <a:r>
              <a:rPr lang="en-US" sz="3200" u="sng" dirty="0" err="1" smtClean="0">
                <a:solidFill>
                  <a:srgbClr val="FFFF00"/>
                </a:solidFill>
              </a:rPr>
              <a:t>aa</a:t>
            </a:r>
            <a:r>
              <a:rPr lang="en-US" sz="3200" u="sng" dirty="0" smtClean="0">
                <a:solidFill>
                  <a:srgbClr val="FFFF00"/>
                </a:solidFill>
              </a:rPr>
              <a:t>)</a:t>
            </a:r>
            <a:r>
              <a:rPr lang="en-US" sz="3200" u="sng" baseline="30000" dirty="0" smtClean="0">
                <a:solidFill>
                  <a:srgbClr val="FFFF00"/>
                </a:solidFill>
              </a:rPr>
              <a:t>n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d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sz="3200" baseline="30000" dirty="0" err="1" smtClean="0">
                <a:solidFill>
                  <a:srgbClr val="FFFF00"/>
                </a:solidFill>
                <a:sym typeface="Symbol"/>
              </a:rPr>
              <a:t>+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с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(</a:t>
            </a:r>
            <a:r>
              <a:rPr lang="en-US" sz="3200" u="sng" dirty="0" err="1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sz="3200" u="sng" baseline="30000" dirty="0" err="1" smtClean="0">
                <a:solidFill>
                  <a:srgbClr val="FFFF00"/>
                </a:solidFill>
                <a:sym typeface="Symbol"/>
              </a:rPr>
              <a:t>+</a:t>
            </a:r>
            <a:r>
              <a:rPr lang="en-US" sz="3200" u="sng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ru-RU" sz="3200" u="sng" dirty="0" smtClean="0">
                <a:solidFill>
                  <a:srgbClr val="FFFF00"/>
                </a:solidFill>
                <a:sym typeface="Symbol"/>
              </a:rPr>
              <a:t>с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)</a:t>
            </a:r>
            <a:r>
              <a:rPr lang="en-US" sz="3200" u="sng" baseline="30000" dirty="0" smtClean="0">
                <a:solidFill>
                  <a:srgbClr val="FFFF00"/>
                </a:solidFill>
                <a:sym typeface="Symbol"/>
              </a:rPr>
              <a:t>n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 </a:t>
            </a:r>
            <a:endParaRPr lang="ru-RU" sz="3200" u="sng" dirty="0" smtClean="0">
              <a:solidFill>
                <a:srgbClr val="FFFF00"/>
              </a:solidFill>
              <a:sym typeface="Symbol"/>
            </a:endParaRPr>
          </a:p>
          <a:p>
            <a:pPr marL="514350" indent="-514350"/>
            <a:endParaRPr lang="ru-RU" sz="32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en-US" sz="3200" dirty="0" smtClean="0">
                <a:solidFill>
                  <a:srgbClr val="FFFF00"/>
                </a:solidFill>
                <a:sym typeface="Symbol"/>
              </a:rPr>
              <a:t>2.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Строим КС-грамматику</a:t>
            </a:r>
            <a:r>
              <a:rPr lang="ru-RU" sz="3200" baseline="30000" dirty="0" smtClean="0">
                <a:solidFill>
                  <a:srgbClr val="FFFF00"/>
                </a:solidFill>
                <a:sym typeface="Symbol"/>
              </a:rPr>
              <a:t> 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G:   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aa</a:t>
            </a:r>
            <a:r>
              <a:rPr lang="en-US" sz="3200" dirty="0" err="1" smtClean="0">
                <a:solidFill>
                  <a:srgbClr val="FFFF00"/>
                </a:solidFill>
              </a:rPr>
              <a:t>S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|  dB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THc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T   Ta   |   a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H 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Hb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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 A</a:t>
            </a:r>
            <a:r>
              <a:rPr lang="el-GR" sz="3200" dirty="0" smtClean="0">
                <a:solidFill>
                  <a:srgbClr val="FFFF00"/>
                </a:solidFill>
              </a:rPr>
              <a:t> α</a:t>
            </a:r>
            <a:r>
              <a:rPr lang="en-US" sz="3200" dirty="0" smtClean="0">
                <a:solidFill>
                  <a:srgbClr val="FFFF00"/>
                </a:solidFill>
              </a:rPr>
              <a:t> 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  B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</a:rPr>
              <a:t> 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71438"/>
            <a:ext cx="7286625" cy="42862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Лабораторные работы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14313" y="571500"/>
            <a:ext cx="878681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 dirty="0"/>
              <a:t>1 (2 часа)  </a:t>
            </a:r>
            <a:r>
              <a:rPr lang="ru-RU" sz="2200" dirty="0" smtClean="0"/>
              <a:t>Синтез КС-грамматик</a:t>
            </a:r>
          </a:p>
          <a:p>
            <a:r>
              <a:rPr lang="ru-RU" sz="2200" dirty="0" smtClean="0"/>
              <a:t> 2 (2 часа) КС-грамматика </a:t>
            </a:r>
            <a:r>
              <a:rPr lang="ru-RU" sz="2200" dirty="0"/>
              <a:t>языка программирования</a:t>
            </a:r>
            <a:endParaRPr lang="en-US" sz="2200" dirty="0"/>
          </a:p>
          <a:p>
            <a:r>
              <a:rPr lang="ru-RU" sz="2200" dirty="0"/>
              <a:t>3</a:t>
            </a:r>
            <a:r>
              <a:rPr lang="ru-RU" sz="2200" dirty="0" smtClean="0"/>
              <a:t> </a:t>
            </a:r>
            <a:r>
              <a:rPr lang="ru-RU" sz="2200" dirty="0"/>
              <a:t>(2 часа) Лексика (таблица лексем, конечный автомат лексики, конечный автомат игнорируемых символов) </a:t>
            </a:r>
            <a:endParaRPr lang="en-US" sz="2200" dirty="0"/>
          </a:p>
          <a:p>
            <a:r>
              <a:rPr lang="ru-RU" sz="2200" dirty="0"/>
              <a:t>4</a:t>
            </a:r>
            <a:r>
              <a:rPr lang="ru-RU" sz="2200" dirty="0" smtClean="0"/>
              <a:t> </a:t>
            </a:r>
            <a:r>
              <a:rPr lang="ru-RU" sz="2200" dirty="0"/>
              <a:t>(2 часа) Программа лексического анализатора (сканер) </a:t>
            </a:r>
            <a:endParaRPr lang="en-US" sz="2200" dirty="0"/>
          </a:p>
          <a:p>
            <a:r>
              <a:rPr lang="ru-RU" sz="2200" dirty="0"/>
              <a:t>5</a:t>
            </a:r>
            <a:r>
              <a:rPr lang="ru-RU" sz="2200" dirty="0" smtClean="0"/>
              <a:t> </a:t>
            </a:r>
            <a:r>
              <a:rPr lang="ru-RU" sz="2200" dirty="0"/>
              <a:t>(2 часа) Построение синтаксических </a:t>
            </a:r>
            <a:r>
              <a:rPr lang="ru-RU" sz="2200" dirty="0" smtClean="0"/>
              <a:t>диаграмм и их преобразование</a:t>
            </a:r>
            <a:endParaRPr lang="en-US" sz="2200" dirty="0"/>
          </a:p>
          <a:p>
            <a:r>
              <a:rPr lang="ru-RU" sz="2200" dirty="0"/>
              <a:t>6</a:t>
            </a:r>
            <a:r>
              <a:rPr lang="ru-RU" sz="2200" dirty="0" smtClean="0"/>
              <a:t> </a:t>
            </a:r>
            <a:r>
              <a:rPr lang="ru-RU" sz="2200" dirty="0"/>
              <a:t>(2 часа) Синтаксический анализатор  ( метод рекурсивного спуска)</a:t>
            </a:r>
            <a:endParaRPr lang="en-US" sz="2200" dirty="0"/>
          </a:p>
          <a:p>
            <a:r>
              <a:rPr lang="ru-RU" sz="2200" dirty="0"/>
              <a:t>7</a:t>
            </a:r>
            <a:r>
              <a:rPr lang="ru-RU" sz="2200" dirty="0" smtClean="0"/>
              <a:t> </a:t>
            </a:r>
            <a:r>
              <a:rPr lang="ru-RU" sz="2200" dirty="0"/>
              <a:t>(2 часа) Анализ контекстных условий языка программирования.</a:t>
            </a:r>
            <a:endParaRPr lang="en-US" sz="2200" dirty="0"/>
          </a:p>
          <a:p>
            <a:r>
              <a:rPr lang="ru-RU" sz="2200" dirty="0"/>
              <a:t>8</a:t>
            </a:r>
            <a:r>
              <a:rPr lang="ru-RU" sz="2200" dirty="0" smtClean="0"/>
              <a:t> </a:t>
            </a:r>
            <a:r>
              <a:rPr lang="ru-RU" sz="2200" dirty="0"/>
              <a:t>(2 часа) Реализация семантического дерева</a:t>
            </a:r>
            <a:endParaRPr lang="en-US" sz="2200" dirty="0"/>
          </a:p>
          <a:p>
            <a:r>
              <a:rPr lang="ru-RU" sz="2200" dirty="0" smtClean="0"/>
              <a:t>9 </a:t>
            </a:r>
            <a:r>
              <a:rPr lang="ru-RU" sz="2200" dirty="0"/>
              <a:t>(2 часа) </a:t>
            </a:r>
            <a:r>
              <a:rPr lang="ru-RU" sz="2200" dirty="0" smtClean="0"/>
              <a:t>Полный семантический  анализ</a:t>
            </a:r>
            <a:endParaRPr lang="en-US" sz="2200" dirty="0"/>
          </a:p>
          <a:p>
            <a:r>
              <a:rPr lang="ru-RU" sz="2200" i="1" dirty="0" smtClean="0"/>
              <a:t>10 (2 часа) Данные интерпретатора</a:t>
            </a:r>
            <a:endParaRPr lang="ru-RU" sz="2200" i="1" dirty="0"/>
          </a:p>
          <a:p>
            <a:r>
              <a:rPr lang="ru-RU" sz="2200" i="1" dirty="0" smtClean="0"/>
              <a:t>11 </a:t>
            </a:r>
            <a:r>
              <a:rPr lang="ru-RU" sz="2200" i="1" dirty="0"/>
              <a:t>(2 часа</a:t>
            </a:r>
            <a:r>
              <a:rPr lang="ru-RU" sz="2200" i="1" dirty="0" smtClean="0"/>
              <a:t>) Запись и выборка данных  при интерпретации  </a:t>
            </a:r>
            <a:endParaRPr lang="ru-RU" sz="2200" i="1" dirty="0"/>
          </a:p>
          <a:p>
            <a:r>
              <a:rPr lang="ru-RU" sz="2200" i="1" dirty="0" smtClean="0"/>
              <a:t>12 </a:t>
            </a:r>
            <a:r>
              <a:rPr lang="ru-RU" sz="2200" i="1" dirty="0"/>
              <a:t>(2 часа) </a:t>
            </a:r>
            <a:r>
              <a:rPr lang="ru-RU" sz="2200" i="1" dirty="0" smtClean="0"/>
              <a:t>Интерпретация выражений </a:t>
            </a:r>
            <a:endParaRPr lang="ru-RU" sz="2200" i="1" dirty="0"/>
          </a:p>
          <a:p>
            <a:r>
              <a:rPr lang="ru-RU" sz="2200" i="1" dirty="0" smtClean="0"/>
              <a:t>13(2 часа) Работа с флагом интерпретации - проектирование</a:t>
            </a:r>
            <a:endParaRPr lang="en-US" sz="2200" i="1" dirty="0" smtClean="0"/>
          </a:p>
          <a:p>
            <a:r>
              <a:rPr lang="ru-RU" sz="2200" i="1" dirty="0" smtClean="0"/>
              <a:t>14(2 часа) Работа с флагом интерпретации </a:t>
            </a:r>
            <a:r>
              <a:rPr lang="ru-RU" sz="2200" i="1" smtClean="0"/>
              <a:t>- реализация</a:t>
            </a:r>
            <a:endParaRPr lang="en-US" sz="2200" i="1" dirty="0" smtClean="0"/>
          </a:p>
          <a:p>
            <a:r>
              <a:rPr lang="ru-RU" sz="2200" i="1" dirty="0" smtClean="0"/>
              <a:t>15 (2 часа) Промежуточный код - проект конструкций</a:t>
            </a:r>
            <a:endParaRPr lang="en-US" sz="2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2AA57-F164-4194-A558-F77E1DA144D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Преобразования  КСГ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Подстановки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Новые 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нетерминалы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для фрагментов</a:t>
            </a:r>
          </a:p>
          <a:p>
            <a:pPr marL="514350" indent="-514350">
              <a:buAutoNum type="arabicPeriod"/>
            </a:pP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Неукорачивание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Левая рекурсия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правая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Правая рекурсия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левая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Удаление одинаковых правых частей правил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Удаление правил «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нетерминал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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нетерминал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»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Удаление лишних 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нетерминалов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Левая рекурсия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правая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Были   правила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SA  |  B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     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Вывод:</a:t>
            </a:r>
            <a:endParaRPr lang="ru-RU" sz="3200" u="sng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SA  SAA  SA*   BA*</a:t>
            </a:r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Новые   правила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BH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H  AH  |  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</a:t>
            </a:r>
            <a:endParaRPr lang="ru-RU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Symbol" pitchFamily="18" charset="2"/>
              </a:rPr>
              <a:t>Новый вывод</a:t>
            </a:r>
            <a:endParaRPr lang="ru-RU" sz="3200" u="sng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BH    BAH     BAAH  …  BA*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62" y="285728"/>
            <a:ext cx="7715304" cy="928694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Левая рекурсия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правая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/>
            </a:r>
            <a:br>
              <a:rPr lang="en-US" dirty="0" smtClean="0">
                <a:solidFill>
                  <a:srgbClr val="FFFF00"/>
                </a:solidFill>
                <a:sym typeface="Wingdings" pitchFamily="2" charset="2"/>
              </a:rPr>
            </a:b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Общий случай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1285860"/>
            <a:ext cx="885825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Были   правила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S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S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… |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S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err="1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     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Преобразуем :</a:t>
            </a:r>
            <a:endParaRPr lang="en-US" sz="3200" u="sng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 -&gt;  SX  |  Y          (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будет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SYH    HXH |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endParaRPr lang="ru-RU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X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…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Y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Новые   правила</a:t>
            </a:r>
            <a:r>
              <a:rPr lang="en-US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строим  так </a:t>
            </a:r>
            <a:r>
              <a:rPr lang="en-US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же, как и ранее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H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H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H   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H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H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H  |  …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H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Symbol" pitchFamily="18" charset="2"/>
              </a:rPr>
              <a:t>Новый вывод</a:t>
            </a:r>
            <a:endParaRPr lang="ru-RU" sz="3200" u="sng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BH    BAH     BAAH  …  BA*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62" y="285728"/>
            <a:ext cx="7715304" cy="928694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Правая рекурсия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левая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/>
            </a:r>
            <a:br>
              <a:rPr lang="en-US" dirty="0" smtClean="0">
                <a:solidFill>
                  <a:srgbClr val="FFFF00"/>
                </a:solidFill>
                <a:sym typeface="Wingdings" pitchFamily="2" charset="2"/>
              </a:rPr>
            </a:b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Общий случай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1285860"/>
            <a:ext cx="885825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Были   правила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|  …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err="1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S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     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Преобразуем :</a:t>
            </a:r>
            <a:endParaRPr lang="en-US" sz="3200" u="sng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 -&gt;  XS  |  Y          (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будет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 HY    HHX |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endParaRPr lang="ru-RU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X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…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Y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Новые   правила</a:t>
            </a:r>
            <a:r>
              <a:rPr lang="en-US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строим  так </a:t>
            </a:r>
            <a:r>
              <a:rPr lang="en-US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же, как и ранее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H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H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H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H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err="1" smtClean="0">
                <a:solidFill>
                  <a:srgbClr val="FFFF00"/>
                </a:solidFill>
                <a:sym typeface="Symbol"/>
              </a:rPr>
              <a:t>m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H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H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H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… |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H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err="1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Symbol" pitchFamily="18" charset="2"/>
              </a:rPr>
              <a:t>Новый вывод</a:t>
            </a:r>
            <a:endParaRPr lang="ru-RU" sz="3200" u="sng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BH    BAH     BAAH  …  BA*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Рекурсия 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57188" y="1285875"/>
            <a:ext cx="878681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Грамматика   конечна  по  определению.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Язык, как правило,  бесконечен.</a:t>
            </a: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Рекурсия – единственный способ представить бесконечный язык конечными средствами.</a:t>
            </a: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Типы рекурсии: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Левая    </a:t>
            </a:r>
            <a:r>
              <a:rPr lang="en-US" sz="3200" dirty="0" smtClean="0">
                <a:solidFill>
                  <a:srgbClr val="FFFF00"/>
                </a:solidFill>
              </a:rPr>
              <a:t>A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Правая</a:t>
            </a:r>
            <a:r>
              <a:rPr lang="en-US" sz="3200" dirty="0" smtClean="0">
                <a:solidFill>
                  <a:srgbClr val="FFFF00"/>
                </a:solidFill>
              </a:rPr>
              <a:t>    A -&gt; </a:t>
            </a:r>
            <a:r>
              <a:rPr lang="en-US" sz="3200" dirty="0" err="1" smtClean="0">
                <a:solidFill>
                  <a:srgbClr val="FFFF00"/>
                </a:solidFill>
              </a:rPr>
              <a:t>bA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Центральная</a:t>
            </a:r>
            <a:r>
              <a:rPr lang="en-US" sz="3200" dirty="0" smtClean="0">
                <a:solidFill>
                  <a:srgbClr val="FFFF00"/>
                </a:solidFill>
              </a:rPr>
              <a:t>   A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aAb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Неявная</a:t>
            </a:r>
            <a:r>
              <a:rPr lang="en-US" sz="3200" dirty="0" smtClean="0">
                <a:solidFill>
                  <a:srgbClr val="FFFF00"/>
                </a:solidFill>
              </a:rPr>
              <a:t>  A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xBy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B 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uDv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D 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aAb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E2E4B-7D3A-475D-9DFF-4BEB7E4E650E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Рекурсия конструкций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ЯП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57188" y="1285875"/>
            <a:ext cx="878681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&lt;</a:t>
            </a:r>
            <a:r>
              <a:rPr lang="ru-RU" sz="2800" dirty="0">
                <a:solidFill>
                  <a:srgbClr val="FFFF00"/>
                </a:solidFill>
              </a:rPr>
              <a:t>оператор</a:t>
            </a:r>
            <a:r>
              <a:rPr lang="en-US" sz="2800" dirty="0">
                <a:solidFill>
                  <a:srgbClr val="FFFF00"/>
                </a:solidFill>
              </a:rPr>
              <a:t>&gt;</a:t>
            </a:r>
            <a:r>
              <a:rPr lang="ru-RU" sz="2800" dirty="0">
                <a:solidFill>
                  <a:srgbClr val="FFFF00"/>
                </a:solidFill>
              </a:rPr>
              <a:t> 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 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простой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                            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|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составной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                            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|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пустой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пустой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 ;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составной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  {&lt;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 и описания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&gt;}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простой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 &lt;if&gt; |&lt;while&gt; |  &lt;for&gt; |…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&lt;if&gt;  if (&lt;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выражение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&gt;)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           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|if (&lt;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выражение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&gt;)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else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&lt;while&gt;    while (&lt;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выражение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&gt;)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оператор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опер и описания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опер и описания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оператор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        |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опер и описания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описание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 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   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</a:t>
            </a:r>
            <a:endParaRPr lang="en-US" sz="2800" dirty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E2E4B-7D3A-475D-9DFF-4BEB7E4E650E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Синтаксический анализ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188" y="857250"/>
            <a:ext cx="878681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 Задача любого транслятора – построить дерево грамматического разбора.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Если язык бесконечен, а КС-грамматика конечна, то в дереве СА достаточно длинной цепочки обязательно  на некотором пути из корня в лист повторится некоторый </a:t>
            </a:r>
            <a:r>
              <a:rPr lang="ru-RU" sz="2800" dirty="0" err="1" smtClean="0">
                <a:solidFill>
                  <a:srgbClr val="FFFF00"/>
                </a:solidFill>
              </a:rPr>
              <a:t>нетерминал</a:t>
            </a:r>
            <a:r>
              <a:rPr lang="ru-RU" sz="2800" dirty="0" smtClean="0">
                <a:solidFill>
                  <a:srgbClr val="FFFF00"/>
                </a:solidFill>
              </a:rPr>
              <a:t>  </a:t>
            </a:r>
            <a:r>
              <a:rPr lang="en-US" sz="2800" dirty="0" smtClean="0">
                <a:solidFill>
                  <a:srgbClr val="FFFF00"/>
                </a:solidFill>
              </a:rPr>
              <a:t>A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Aw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baseline="30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zw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endParaRPr lang="ru-RU" sz="2800" baseline="30000" dirty="0" smtClean="0">
              <a:solidFill>
                <a:srgbClr val="FFFF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6033" y="3201019"/>
            <a:ext cx="1876429" cy="365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780" y="3619500"/>
            <a:ext cx="25336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Лемма о разрастании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188" y="928670"/>
            <a:ext cx="842965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 Для любой  КС - грамматики, порождающей бесконечный язык, существуют такие натуральные числа </a:t>
            </a:r>
            <a:r>
              <a:rPr lang="ru-RU" sz="2800" dirty="0" err="1" smtClean="0">
                <a:solidFill>
                  <a:srgbClr val="FFFF00"/>
                </a:solidFill>
              </a:rPr>
              <a:t>p</a:t>
            </a:r>
            <a:r>
              <a:rPr lang="ru-RU" sz="2800" dirty="0" smtClean="0">
                <a:solidFill>
                  <a:srgbClr val="FFFF00"/>
                </a:solidFill>
              </a:rPr>
              <a:t> и </a:t>
            </a:r>
            <a:r>
              <a:rPr lang="ru-RU" sz="2800" dirty="0" err="1" smtClean="0">
                <a:solidFill>
                  <a:srgbClr val="FFFF00"/>
                </a:solidFill>
              </a:rPr>
              <a:t>q</a:t>
            </a:r>
            <a:r>
              <a:rPr lang="ru-RU" sz="2800" dirty="0" smtClean="0">
                <a:solidFill>
                  <a:srgbClr val="FFFF00"/>
                </a:solidFill>
              </a:rPr>
              <a:t>, что каждая цепочка 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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</a:t>
            </a:r>
            <a:r>
              <a:rPr lang="ru-RU" sz="2800" dirty="0" smtClean="0">
                <a:solidFill>
                  <a:srgbClr val="FFFF00"/>
                </a:solidFill>
              </a:rPr>
              <a:t> L(G), |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  </a:t>
            </a:r>
            <a:r>
              <a:rPr lang="ru-RU" sz="2800" dirty="0" smtClean="0">
                <a:solidFill>
                  <a:srgbClr val="FFFF00"/>
                </a:solidFill>
              </a:rPr>
              <a:t>|&gt;</a:t>
            </a:r>
            <a:r>
              <a:rPr lang="ru-RU" sz="2800" dirty="0" err="1" smtClean="0">
                <a:solidFill>
                  <a:srgbClr val="FFFF00"/>
                </a:solidFill>
              </a:rPr>
              <a:t>p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может быть представлена в виде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</a:t>
            </a:r>
            <a:r>
              <a:rPr lang="ru-RU" sz="2800" dirty="0" smtClean="0">
                <a:solidFill>
                  <a:srgbClr val="FFFF00"/>
                </a:solidFill>
              </a:rPr>
              <a:t> = </a:t>
            </a:r>
            <a:r>
              <a:rPr lang="en-US" sz="2800" dirty="0" err="1" smtClean="0">
                <a:solidFill>
                  <a:srgbClr val="FFFF00"/>
                </a:solidFill>
              </a:rPr>
              <a:t>xuzwy</a:t>
            </a:r>
            <a:r>
              <a:rPr lang="ru-RU" sz="2800" dirty="0" smtClean="0">
                <a:solidFill>
                  <a:srgbClr val="FFFF00"/>
                </a:solidFill>
              </a:rPr>
              <a:t>, где </a:t>
            </a:r>
            <a:r>
              <a:rPr lang="ru-RU" sz="2800" dirty="0" err="1" smtClean="0">
                <a:solidFill>
                  <a:srgbClr val="FFFF00"/>
                </a:solidFill>
              </a:rPr>
              <a:t>|u</a:t>
            </a:r>
            <a:r>
              <a:rPr lang="en-US" sz="2800" dirty="0" smtClean="0">
                <a:solidFill>
                  <a:srgbClr val="FFFF00"/>
                </a:solidFill>
              </a:rPr>
              <a:t>w</a:t>
            </a:r>
            <a:r>
              <a:rPr lang="ru-RU" sz="2800" dirty="0" smtClean="0">
                <a:solidFill>
                  <a:srgbClr val="FFFF00"/>
                </a:solidFill>
              </a:rPr>
              <a:t>|&gt;</a:t>
            </a:r>
            <a:r>
              <a:rPr lang="ru-RU" sz="2800" dirty="0" err="1" smtClean="0">
                <a:solidFill>
                  <a:srgbClr val="FFFF00"/>
                </a:solidFill>
              </a:rPr>
              <a:t>q</a:t>
            </a:r>
            <a:r>
              <a:rPr lang="ru-RU" sz="2800" dirty="0" smtClean="0">
                <a:solidFill>
                  <a:srgbClr val="FFFF00"/>
                </a:solidFill>
              </a:rPr>
              <a:t> и для любого </a:t>
            </a:r>
            <a:r>
              <a:rPr lang="ru-RU" sz="2800" dirty="0" err="1" smtClean="0">
                <a:solidFill>
                  <a:srgbClr val="FFFF00"/>
                </a:solidFill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&gt;0 цепочка </a:t>
            </a:r>
            <a:r>
              <a:rPr lang="ru-RU" sz="2800" dirty="0" err="1" smtClean="0">
                <a:solidFill>
                  <a:srgbClr val="FFFF00"/>
                </a:solidFill>
              </a:rPr>
              <a:t>x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zw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baseline="30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y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</a:t>
            </a:r>
            <a:r>
              <a:rPr lang="ru-RU" sz="2800" dirty="0" smtClean="0">
                <a:solidFill>
                  <a:srgbClr val="FFFF00"/>
                </a:solidFill>
              </a:rPr>
              <a:t> L(G). </a:t>
            </a: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Мы получили на предыдущем слайде  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нетерминал</a:t>
            </a:r>
            <a:r>
              <a:rPr lang="ru-RU" sz="2800" dirty="0" smtClean="0">
                <a:solidFill>
                  <a:srgbClr val="FFFF00"/>
                </a:solidFill>
              </a:rPr>
              <a:t>  </a:t>
            </a:r>
            <a:r>
              <a:rPr lang="en-US" sz="2800" dirty="0" smtClean="0">
                <a:solidFill>
                  <a:srgbClr val="FFFF00"/>
                </a:solidFill>
              </a:rPr>
              <a:t>A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Aw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baseline="30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zw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endParaRPr lang="ru-RU" sz="2800" baseline="30000" dirty="0" smtClean="0">
              <a:solidFill>
                <a:srgbClr val="FFFF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6033" y="3201019"/>
            <a:ext cx="1876429" cy="365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28"/>
            <a:ext cx="9144000" cy="107154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Следствие – теорема о языке 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85720" y="1214422"/>
            <a:ext cx="842965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u="sng" dirty="0" smtClean="0">
                <a:solidFill>
                  <a:srgbClr val="FFFF00"/>
                </a:solidFill>
              </a:rPr>
              <a:t>Теорема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Язык 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  не является КС-языком.</a:t>
            </a: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Доказательство  очевидно</a:t>
            </a:r>
            <a:r>
              <a:rPr lang="ru-RU" sz="28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Как бы мы не </a:t>
            </a:r>
            <a:r>
              <a:rPr lang="ru-RU" sz="2800" dirty="0" smtClean="0">
                <a:solidFill>
                  <a:srgbClr val="FFFF00"/>
                </a:solidFill>
              </a:rPr>
              <a:t>п</a:t>
            </a:r>
            <a:r>
              <a:rPr lang="ru-RU" sz="2800" dirty="0" smtClean="0">
                <a:solidFill>
                  <a:srgbClr val="FFFF00"/>
                </a:solidFill>
              </a:rPr>
              <a:t>ытались выделить в  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   фрагмент для разрастания,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800" b="1" baseline="300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ru-RU" sz="2800" b="1" baseline="300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ru-RU" sz="2800" dirty="0" smtClean="0">
                <a:solidFill>
                  <a:srgbClr val="FFFF00"/>
                </a:solidFill>
              </a:rPr>
              <a:t> 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   </a:t>
            </a:r>
            <a:r>
              <a:rPr lang="ru-RU" sz="2800" dirty="0" smtClean="0">
                <a:solidFill>
                  <a:srgbClr val="FFFF00"/>
                </a:solidFill>
              </a:rPr>
              <a:t> 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   </a:t>
            </a:r>
            <a:r>
              <a:rPr lang="ru-RU" sz="2800" dirty="0" smtClean="0">
                <a:solidFill>
                  <a:srgbClr val="FFFF00"/>
                </a:solidFill>
              </a:rPr>
              <a:t> 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   </a:t>
            </a:r>
            <a:r>
              <a:rPr lang="ru-RU" sz="2800" dirty="0" smtClean="0">
                <a:solidFill>
                  <a:srgbClr val="FFFF00"/>
                </a:solidFill>
              </a:rPr>
              <a:t>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ru-RU" sz="2800" dirty="0" smtClean="0">
                <a:solidFill>
                  <a:srgbClr val="FFFF00"/>
                </a:solidFill>
              </a:rPr>
              <a:t> 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lang="ru-RU" sz="2800" dirty="0" smtClean="0">
                <a:solidFill>
                  <a:srgbClr val="FFFF00"/>
                </a:solidFill>
              </a:rPr>
              <a:t>    </a:t>
            </a:r>
            <a:endParaRPr lang="ru-RU" sz="2800" dirty="0" smtClean="0">
              <a:solidFill>
                <a:srgbClr val="FFFF00"/>
              </a:solidFill>
            </a:endParaRP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мы не сможем  поддерживать  синхронный  рост всех трех составляющих языка </a:t>
            </a:r>
            <a:r>
              <a:rPr lang="ru-RU" sz="2800" dirty="0" smtClean="0">
                <a:solidFill>
                  <a:srgbClr val="FFFF00"/>
                </a:solidFill>
              </a:rPr>
              <a:t>  </a:t>
            </a:r>
            <a:endParaRPr lang="ru-RU" sz="2800" dirty="0" smtClean="0">
              <a:solidFill>
                <a:srgbClr val="FFFF00"/>
              </a:solidFill>
            </a:endParaRPr>
          </a:p>
          <a:p>
            <a:endParaRPr lang="ru-RU" sz="2800" baseline="30000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28"/>
            <a:ext cx="9144000" cy="107154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Следствие – теорема о языке 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85720" y="1214422"/>
            <a:ext cx="8429654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u="sng" dirty="0" smtClean="0">
                <a:solidFill>
                  <a:srgbClr val="FFFF00"/>
                </a:solidFill>
              </a:rPr>
              <a:t>Теорема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Язык 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  не является КС-языком.</a:t>
            </a: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Вывод:  КС-грамматика не может синхронизировать более двух фрагментов.</a:t>
            </a: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Пример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  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aaaa</a:t>
            </a:r>
            <a:r>
              <a:rPr lang="en-US" sz="2800" dirty="0" smtClean="0">
                <a:solidFill>
                  <a:srgbClr val="FFFF00"/>
                </a:solidFill>
              </a:rPr>
              <a:t>;     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          </a:t>
            </a:r>
            <a:r>
              <a:rPr lang="en-US" sz="2800" dirty="0" smtClean="0">
                <a:solidFill>
                  <a:srgbClr val="FFFF00"/>
                </a:solidFill>
              </a:rPr>
              <a:t>// </a:t>
            </a:r>
            <a:r>
              <a:rPr lang="ru-RU" sz="2800" dirty="0" smtClean="0">
                <a:solidFill>
                  <a:srgbClr val="FFFF00"/>
                </a:solidFill>
              </a:rPr>
              <a:t> идентификаторы  состоят только из  букв  </a:t>
            </a:r>
            <a:r>
              <a:rPr lang="en-US" sz="2800" dirty="0" smtClean="0">
                <a:solidFill>
                  <a:srgbClr val="FFFF00"/>
                </a:solidFill>
              </a:rPr>
              <a:t>a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  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main() {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</a:t>
            </a:r>
            <a:r>
              <a:rPr lang="en-US" sz="2800" dirty="0" err="1" smtClean="0">
                <a:solidFill>
                  <a:srgbClr val="FFFF00"/>
                </a:solidFill>
              </a:rPr>
              <a:t>cin</a:t>
            </a:r>
            <a:r>
              <a:rPr lang="en-US" sz="2800" dirty="0" smtClean="0">
                <a:solidFill>
                  <a:srgbClr val="FFFF00"/>
                </a:solidFill>
              </a:rPr>
              <a:t> &gt;&gt; </a:t>
            </a:r>
            <a:r>
              <a:rPr lang="en-US" sz="2800" dirty="0" err="1" smtClean="0">
                <a:solidFill>
                  <a:srgbClr val="FFFF00"/>
                </a:solidFill>
              </a:rPr>
              <a:t>aaaa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</a:t>
            </a:r>
            <a:r>
              <a:rPr lang="en-US" sz="2800" dirty="0" err="1" smtClean="0">
                <a:solidFill>
                  <a:srgbClr val="FFFF00"/>
                </a:solidFill>
              </a:rPr>
              <a:t>cout</a:t>
            </a:r>
            <a:r>
              <a:rPr lang="en-US" sz="2800" dirty="0" smtClean="0">
                <a:solidFill>
                  <a:srgbClr val="FFFF00"/>
                </a:solidFill>
              </a:rPr>
              <a:t> &lt;&lt; </a:t>
            </a:r>
            <a:r>
              <a:rPr lang="en-US" sz="2800" dirty="0" err="1" smtClean="0">
                <a:solidFill>
                  <a:srgbClr val="FFFF00"/>
                </a:solidFill>
              </a:rPr>
              <a:t>aaaa</a:t>
            </a:r>
            <a:r>
              <a:rPr lang="en-US" sz="2800" dirty="0" smtClean="0">
                <a:solidFill>
                  <a:srgbClr val="FFFF00"/>
                </a:solidFill>
              </a:rPr>
              <a:t> * 2;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}</a:t>
            </a:r>
            <a:endParaRPr lang="ru-RU" sz="2800" dirty="0" smtClean="0">
              <a:solidFill>
                <a:srgbClr val="FFFF00"/>
              </a:solidFill>
            </a:endParaRP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   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  <a:endParaRPr lang="ru-RU" sz="2800" baseline="30000" dirty="0" smtClean="0">
              <a:solidFill>
                <a:srgbClr val="FFFF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Отчеты по работам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143000"/>
            <a:ext cx="8786812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lang="ru-RU" sz="3000" dirty="0" smtClean="0"/>
              <a:t>Отчет по каждой работе  в электронном виде должен быть оформлен и сдан</a:t>
            </a:r>
            <a:r>
              <a:rPr lang="en-US" sz="3000" dirty="0" smtClean="0"/>
              <a:t>:</a:t>
            </a:r>
            <a:endParaRPr lang="ru-RU" sz="3000" dirty="0" smtClean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dirty="0" smtClean="0"/>
              <a:t>Отчет по каждой работе оформляется в виде одного файла   *.</a:t>
            </a:r>
            <a:r>
              <a:rPr lang="ru-RU" sz="3000" dirty="0" err="1" smtClean="0"/>
              <a:t>doc</a:t>
            </a:r>
            <a:r>
              <a:rPr lang="ru-RU" sz="3000" dirty="0" smtClean="0"/>
              <a:t>  или *.</a:t>
            </a:r>
            <a:r>
              <a:rPr lang="ru-RU" sz="3000" dirty="0" err="1" smtClean="0"/>
              <a:t>docx</a:t>
            </a:r>
            <a:r>
              <a:rPr lang="ru-RU" sz="3000" dirty="0" smtClean="0"/>
              <a:t>  или ?</a:t>
            </a:r>
            <a:r>
              <a:rPr lang="en-US" sz="3000" dirty="0" smtClean="0"/>
              <a:t>.</a:t>
            </a:r>
            <a:r>
              <a:rPr lang="en-US" sz="3000" dirty="0" err="1" smtClean="0"/>
              <a:t>pdf</a:t>
            </a:r>
            <a:r>
              <a:rPr lang="ru-RU" sz="3000" dirty="0" smtClean="0"/>
              <a:t>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dirty="0" smtClean="0"/>
              <a:t>Название любого такого файла стандартное: </a:t>
            </a:r>
            <a:r>
              <a:rPr lang="ru-RU" dirty="0" smtClean="0"/>
              <a:t>&lt;номер работы&gt;_&lt;номер группы&gt;_&lt;Фамилия студента&gt;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dirty="0" smtClean="0"/>
              <a:t>Примеры: 06_92_Иванов.</a:t>
            </a:r>
            <a:r>
              <a:rPr lang="en-US" sz="3000" dirty="0" smtClean="0"/>
              <a:t>zip,  </a:t>
            </a:r>
            <a:r>
              <a:rPr lang="ru-RU" sz="3000" dirty="0" smtClean="0"/>
              <a:t>  </a:t>
            </a:r>
            <a:r>
              <a:rPr lang="en-US" sz="3000" dirty="0" smtClean="0"/>
              <a:t>03_</a:t>
            </a:r>
            <a:r>
              <a:rPr lang="ru-RU" sz="3000" dirty="0" smtClean="0"/>
              <a:t>9</a:t>
            </a:r>
            <a:r>
              <a:rPr lang="en-US" sz="3000" dirty="0" smtClean="0"/>
              <a:t>2_Ivanov.doc </a:t>
            </a:r>
            <a:endParaRPr lang="ru-RU" sz="3000" dirty="0" smtClean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dirty="0" smtClean="0"/>
              <a:t>Отчеты отсылаются  на адрес       </a:t>
            </a:r>
            <a:r>
              <a:rPr lang="en-US" sz="3000" dirty="0" smtClean="0"/>
              <a:t>kruchkova_elena@mail.ru</a:t>
            </a:r>
          </a:p>
          <a:p>
            <a:pPr>
              <a:defRPr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D94BA-8ED1-40EB-B8FC-333CD08F2EE1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Недетерминированность  КСГ  недопустима !!!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188" y="1486903"/>
            <a:ext cx="8786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Пусть</a:t>
            </a:r>
            <a:r>
              <a:rPr lang="en-US" sz="3200" dirty="0" smtClean="0">
                <a:solidFill>
                  <a:srgbClr val="FFFF00"/>
                </a:solidFill>
              </a:rPr>
              <a:t>    V ==  &lt;</a:t>
            </a:r>
            <a:r>
              <a:rPr lang="ru-RU" sz="3200" dirty="0" smtClean="0">
                <a:solidFill>
                  <a:srgbClr val="FFFF00"/>
                </a:solidFill>
              </a:rPr>
              <a:t>выражение</a:t>
            </a:r>
            <a:r>
              <a:rPr lang="en-US" sz="3200" dirty="0" smtClean="0">
                <a:solidFill>
                  <a:srgbClr val="FFFF00"/>
                </a:solidFill>
              </a:rPr>
              <a:t>&gt;      a == &lt;</a:t>
            </a:r>
            <a:r>
              <a:rPr lang="ru-RU" sz="3200" dirty="0" err="1" smtClean="0">
                <a:solidFill>
                  <a:srgbClr val="FFFF00"/>
                </a:solidFill>
              </a:rPr>
              <a:t>идент</a:t>
            </a:r>
            <a:r>
              <a:rPr lang="en-US" sz="3200" dirty="0" smtClean="0">
                <a:solidFill>
                  <a:srgbClr val="FFFF00"/>
                </a:solidFill>
              </a:rPr>
              <a:t>&gt;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G:  V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V+V  |  V-V  |  V*V  | V/V  |  (V)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|  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9144000" cy="335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Выражения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188" y="857250"/>
            <a:ext cx="8786812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Нет понятия логического, арифметического и т.п. выражения</a:t>
            </a:r>
            <a:r>
              <a:rPr lang="en-US" sz="3200">
                <a:solidFill>
                  <a:srgbClr val="FFFF00"/>
                </a:solidFill>
              </a:rPr>
              <a:t>:</a:t>
            </a: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ru-RU" sz="3200">
                <a:solidFill>
                  <a:srgbClr val="FFFF00"/>
                </a:solidFill>
              </a:rPr>
              <a:t>Работает семантика контекстных условий для контроля корректности выражений</a:t>
            </a:r>
            <a:r>
              <a:rPr lang="en-US" sz="3200">
                <a:solidFill>
                  <a:srgbClr val="FFFF00"/>
                </a:solidFill>
              </a:rPr>
              <a:t>:</a:t>
            </a: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en-US" sz="3200">
                <a:solidFill>
                  <a:srgbClr val="FFFF00"/>
                </a:solidFill>
              </a:rPr>
              <a:t>int x, z[3][100],  T[100]; </a:t>
            </a:r>
          </a:p>
          <a:p>
            <a:r>
              <a:rPr lang="en-US" sz="3200">
                <a:solidFill>
                  <a:srgbClr val="FFFF00"/>
                </a:solidFill>
              </a:rPr>
              <a:t>bool y;</a:t>
            </a:r>
          </a:p>
          <a:p>
            <a:r>
              <a:rPr lang="en-US" sz="3200"/>
              <a:t>x[i] = z * y(6.7) – 5;</a:t>
            </a:r>
            <a:r>
              <a:rPr lang="ru-RU" sz="3200"/>
              <a:t>   // семантические ошибки</a:t>
            </a:r>
            <a:endParaRPr lang="en-US" sz="3200"/>
          </a:p>
          <a:p>
            <a:r>
              <a:rPr lang="en-US" sz="3200"/>
              <a:t>T[i] = x * sin(6.7) – 5;  // </a:t>
            </a:r>
            <a:r>
              <a:rPr lang="ru-RU" sz="3200"/>
              <a:t>верная конструкция</a:t>
            </a:r>
            <a:endParaRPr lang="en-US" sz="3200"/>
          </a:p>
          <a:p>
            <a:r>
              <a:rPr lang="en-US" sz="3200"/>
              <a:t>double  a = x – 7.78;</a:t>
            </a:r>
            <a:r>
              <a:rPr lang="ru-RU" sz="3200"/>
              <a:t>   </a:t>
            </a:r>
            <a:r>
              <a:rPr lang="en-US" sz="3200"/>
              <a:t>  // </a:t>
            </a:r>
            <a:r>
              <a:rPr lang="ru-RU" sz="3200"/>
              <a:t>приведение типов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Синтаксис выражений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57188" y="857250"/>
            <a:ext cx="8786812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1 Упорядочить группы операций по приоритетам, начиная с низкоприоритетных .</a:t>
            </a:r>
          </a:p>
          <a:p>
            <a:r>
              <a:rPr lang="ru-RU" sz="3200">
                <a:solidFill>
                  <a:srgbClr val="FFFF00"/>
                </a:solidFill>
              </a:rPr>
              <a:t>2 Каждой группе поставить в соответствие нетерминал А1, А2, А3,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ru-RU" sz="3200">
                <a:solidFill>
                  <a:srgbClr val="FFFF00"/>
                </a:solidFill>
              </a:rPr>
              <a:t>…</a:t>
            </a:r>
            <a:r>
              <a:rPr lang="en-US" sz="3200">
                <a:solidFill>
                  <a:srgbClr val="FFFF00"/>
                </a:solidFill>
              </a:rPr>
              <a:t> ,An</a:t>
            </a:r>
            <a:endParaRPr lang="ru-RU" sz="3200">
              <a:solidFill>
                <a:srgbClr val="FFFF00"/>
              </a:solidFill>
            </a:endParaRPr>
          </a:p>
          <a:p>
            <a:r>
              <a:rPr lang="ru-RU" sz="3200">
                <a:solidFill>
                  <a:srgbClr val="FFFF00"/>
                </a:solidFill>
              </a:rPr>
              <a:t>3 Для каждого нетерминала </a:t>
            </a:r>
            <a:r>
              <a:rPr lang="en-US" sz="3200">
                <a:solidFill>
                  <a:srgbClr val="FFFF00"/>
                </a:solidFill>
              </a:rPr>
              <a:t>Ai </a:t>
            </a:r>
            <a:r>
              <a:rPr lang="ru-RU" sz="3200">
                <a:solidFill>
                  <a:srgbClr val="FFFF00"/>
                </a:solidFill>
              </a:rPr>
              <a:t> записать правила для каждой операции группы(см. следующий слайд)</a:t>
            </a:r>
          </a:p>
          <a:p>
            <a:r>
              <a:rPr lang="ru-RU" sz="3200">
                <a:solidFill>
                  <a:srgbClr val="FFFF00"/>
                </a:solidFill>
              </a:rPr>
              <a:t>4 Добавить правила, соответствующие неприменению операции</a:t>
            </a:r>
          </a:p>
          <a:p>
            <a:r>
              <a:rPr lang="en-US" sz="3200">
                <a:solidFill>
                  <a:srgbClr val="FFFF00"/>
                </a:solidFill>
              </a:rPr>
              <a:t>Ai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 Ai+1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5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Определить правила для элементарного выражения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An+1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D324E-DE5F-457B-96E8-C67E4E45F301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429500" cy="12144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 для группы многократных операций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57188" y="1762125"/>
            <a:ext cx="87868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Операции многократные, т.е. разрешается  запись   а*а*а*а</a:t>
            </a:r>
            <a:endParaRPr lang="en-US" sz="3200">
              <a:solidFill>
                <a:srgbClr val="FFFF00"/>
              </a:solidFill>
            </a:endParaRP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ru-RU" sz="3200">
                <a:solidFill>
                  <a:srgbClr val="FFFF00"/>
                </a:solidFill>
              </a:rPr>
              <a:t>Операция бинарная</a:t>
            </a:r>
          </a:p>
          <a:p>
            <a:r>
              <a:rPr lang="ru-RU" sz="3200">
                <a:solidFill>
                  <a:srgbClr val="FFFF00"/>
                </a:solidFill>
              </a:rPr>
              <a:t>     выполнение слева направо  </a:t>
            </a:r>
            <a:r>
              <a:rPr lang="en-US" sz="3200">
                <a:solidFill>
                  <a:srgbClr val="FFFF00"/>
                </a:solidFill>
              </a:rPr>
              <a:t>Ai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 Ai * Ai+1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                          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справа налево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Ai+1 * Ai</a:t>
            </a:r>
          </a:p>
          <a:p>
            <a:endParaRPr lang="en-US" sz="320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Операция префиксная унарная 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* Ai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                 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постфиксная унарная 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Ai *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05CCB-CC68-4D42-801E-4646322C3BE7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643813" cy="12858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 для группы однократных операций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57188" y="2325688"/>
            <a:ext cx="87868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Операции  однократные, т.е.  НЕ разрешается  запись   а*а*а*а</a:t>
            </a:r>
            <a:endParaRPr lang="en-US" sz="3200">
              <a:solidFill>
                <a:srgbClr val="FFFF00"/>
              </a:solidFill>
            </a:endParaRP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ru-RU" sz="3200">
                <a:solidFill>
                  <a:srgbClr val="FFFF00"/>
                </a:solidFill>
              </a:rPr>
              <a:t>Операция бинарная</a:t>
            </a:r>
          </a:p>
          <a:p>
            <a:r>
              <a:rPr lang="ru-RU" sz="3200">
                <a:solidFill>
                  <a:srgbClr val="FFFF00"/>
                </a:solidFill>
              </a:rPr>
              <a:t>                     </a:t>
            </a:r>
            <a:r>
              <a:rPr lang="en-US" sz="3200">
                <a:solidFill>
                  <a:srgbClr val="FFFF00"/>
                </a:solidFill>
              </a:rPr>
              <a:t>Ai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 Ai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+1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* Ai+1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                           </a:t>
            </a:r>
          </a:p>
          <a:p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Операция префиксная унарная 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* Ai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+1</a:t>
            </a:r>
            <a:endParaRPr lang="en-US" sz="320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                 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постфиксная унарная 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Ai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+1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*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FF750-B699-4F8C-85B3-72A326C92548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 выражения с  бинарными       операциями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57188" y="1630363"/>
            <a:ext cx="8786812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A1    &gt;  &lt;  ==</a:t>
            </a:r>
          </a:p>
          <a:p>
            <a:r>
              <a:rPr lang="en-US" sz="3200">
                <a:solidFill>
                  <a:srgbClr val="FFFF00"/>
                </a:solidFill>
              </a:rPr>
              <a:t>A2    +   -</a:t>
            </a:r>
          </a:p>
          <a:p>
            <a:r>
              <a:rPr lang="en-US" sz="3200">
                <a:solidFill>
                  <a:srgbClr val="FFFF00"/>
                </a:solidFill>
              </a:rPr>
              <a:t>A3   *   /</a:t>
            </a: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en-US" sz="3200">
                <a:solidFill>
                  <a:srgbClr val="FFFF00"/>
                </a:solidFill>
              </a:rPr>
              <a:t>A1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 A1 &gt; A2   |  A1 &lt; A2  |  A1 == A2   |   A2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A2  A2 + A3   |    A2 – A3   |  A3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A3  A3 * A4   |   A3 / A4 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|   A4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A4  &lt;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идентификатор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&gt;  | &lt;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константа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&gt;  | (A1)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CF082-FC35-44AA-840F-6A78EB19EB0D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Лабораторная работа  №1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1. Построить КС-грамматику по заданию в учебнике (№ задания == номер в списке группы) 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2 </a:t>
            </a:r>
            <a:r>
              <a:rPr lang="ru-RU" sz="3200" dirty="0" smtClean="0">
                <a:solidFill>
                  <a:srgbClr val="FFFF00"/>
                </a:solidFill>
              </a:rPr>
              <a:t>. Построить деревья разбора для двух разных цепочек </a:t>
            </a:r>
            <a:endParaRPr lang="ru-RU" sz="3200" dirty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Учебное пособие (содержит  теоретический материал  и  пример  выполнения задания):</a:t>
            </a:r>
          </a:p>
          <a:p>
            <a:pPr>
              <a:buFont typeface="Arial" charset="0"/>
              <a:buChar char="•"/>
            </a:pP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глава </a:t>
            </a:r>
            <a:r>
              <a:rPr lang="ru-RU" sz="3200" dirty="0">
                <a:solidFill>
                  <a:srgbClr val="FFFF00"/>
                </a:solidFill>
              </a:rPr>
              <a:t>1 </a:t>
            </a:r>
            <a:r>
              <a:rPr lang="ru-RU" sz="3200" dirty="0" smtClean="0">
                <a:solidFill>
                  <a:srgbClr val="FFFF00"/>
                </a:solidFill>
              </a:rPr>
              <a:t>-  </a:t>
            </a:r>
            <a:r>
              <a:rPr lang="ru-RU" sz="3200" dirty="0">
                <a:solidFill>
                  <a:srgbClr val="FFFF00"/>
                </a:solidFill>
              </a:rPr>
              <a:t>материал по   </a:t>
            </a:r>
            <a:r>
              <a:rPr lang="ru-RU" sz="3200" dirty="0" smtClean="0">
                <a:solidFill>
                  <a:srgbClr val="FFFF00"/>
                </a:solidFill>
              </a:rPr>
              <a:t>грамматикам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Лабораторная работа  № 2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1.  Построить таблицу приоритетов операций языка программирования индивидуального задания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2. Построить КС-грамматику  языка  программирования  индивидуального задания </a:t>
            </a: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Учебное пособие (содержит  теоретический материал  и  пример  выполнения задания):</a:t>
            </a:r>
          </a:p>
          <a:p>
            <a:pPr>
              <a:buFont typeface="Arial" charset="0"/>
              <a:buChar char="•"/>
            </a:pP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глава   3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Языки, грамматика, автоматы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071546"/>
            <a:ext cx="878681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Грамматика порождает язык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Автомат распознает  язык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Программист использует (1)  при создании программы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Транслятор использует (2) в процессе работы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Вывод: (1)  и (2)  должны  быть эквивалентны</a:t>
            </a:r>
          </a:p>
          <a:p>
            <a:pPr marL="514350" indent="-514350"/>
            <a:endParaRPr lang="ru-RU" sz="32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ru-RU" sz="3200" dirty="0" smtClean="0">
                <a:solidFill>
                  <a:srgbClr val="FFFF00"/>
                </a:solidFill>
              </a:rPr>
              <a:t>Разработчик транслятора  создает  грамматику, выбирает метод распознавания, реализует метод распознавания в соответствии с  грамматикой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Типы автоматов  при трансляции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Машина Тьюринга  == любой  алгоритм</a:t>
            </a:r>
            <a:r>
              <a:rPr lang="en-US" sz="3200" dirty="0" smtClean="0">
                <a:solidFill>
                  <a:srgbClr val="FFFF00"/>
                </a:solidFill>
              </a:rPr>
              <a:t>. 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Требование трансляции</a:t>
            </a:r>
            <a:r>
              <a:rPr lang="en-US" sz="3200" dirty="0" smtClean="0">
                <a:solidFill>
                  <a:srgbClr val="FFFF00"/>
                </a:solidFill>
              </a:rPr>
              <a:t>  -  </a:t>
            </a:r>
            <a:r>
              <a:rPr lang="ru-RU" sz="3200" dirty="0" smtClean="0">
                <a:solidFill>
                  <a:srgbClr val="FFFF00"/>
                </a:solidFill>
              </a:rPr>
              <a:t>эффективность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T(v) = O(n)</a:t>
            </a:r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75" y="3790968"/>
            <a:ext cx="4619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14686"/>
            <a:ext cx="43910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Отчеты по работам – приложение 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779687"/>
            <a:ext cx="87868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lang="ru-RU" sz="3000" dirty="0" smtClean="0"/>
              <a:t>Работы  в соответствии с перечнем  бывают двух типов:  проектирование или </a:t>
            </a:r>
            <a:r>
              <a:rPr lang="ru-RU" sz="3000" dirty="0" err="1" smtClean="0"/>
              <a:t>оеализация</a:t>
            </a:r>
            <a:r>
              <a:rPr lang="ru-RU" sz="3000" dirty="0" smtClean="0"/>
              <a:t>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u="sng" dirty="0" smtClean="0"/>
              <a:t>Проектирование: </a:t>
            </a:r>
            <a:r>
              <a:rPr lang="ru-RU" sz="3000" dirty="0" smtClean="0"/>
              <a:t>    в отчете полное  описание процесса  проектирования.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u="sng" dirty="0" smtClean="0"/>
              <a:t>Реализация:</a:t>
            </a:r>
            <a:r>
              <a:rPr lang="ru-RU" sz="3000" dirty="0" smtClean="0"/>
              <a:t>   тесты,  реакция  программы и приложение   (</a:t>
            </a:r>
            <a:r>
              <a:rPr lang="en-US" sz="3000" dirty="0" smtClean="0"/>
              <a:t>zip </a:t>
            </a:r>
            <a:r>
              <a:rPr lang="ru-RU" sz="3000" dirty="0" smtClean="0"/>
              <a:t> с </a:t>
            </a:r>
            <a:r>
              <a:rPr lang="ru-RU" sz="3000" dirty="0" err="1" smtClean="0"/>
              <a:t>тсходным</a:t>
            </a:r>
            <a:r>
              <a:rPr lang="ru-RU" sz="3000" dirty="0" smtClean="0"/>
              <a:t> кодом)     </a:t>
            </a:r>
            <a:endParaRPr lang="en-US" sz="3000" dirty="0" smtClean="0"/>
          </a:p>
          <a:p>
            <a:pPr>
              <a:defRPr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D94BA-8ED1-40EB-B8FC-333CD08F2EE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Автоматы  при трансляции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Конечный автомат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лексика  языка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(переходит из состояния в состояние, читая символы)</a:t>
            </a: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МП-автомат (автомат с магазинной памятью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синтаксис языка)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576" y="2500306"/>
            <a:ext cx="6893424" cy="326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Синтез  конечных 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автоматов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Учебное пособие (содержит  теоретический материал  и  примеры):</a:t>
            </a:r>
          </a:p>
          <a:p>
            <a:pPr>
              <a:buFont typeface="Arial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 глава   2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72066" y="571478"/>
            <a:ext cx="4071934" cy="628652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Целые  константы:</a:t>
            </a:r>
            <a:b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8с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 – начинается с 0,</a:t>
            </a:r>
            <a:b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16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c/c – </a:t>
            </a: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начинаются 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0x </a:t>
            </a: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или 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0X,</a:t>
            </a:r>
            <a:b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10 </a:t>
            </a: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с.с – начинаются с цифры, не равной нулю</a:t>
            </a:r>
            <a:b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sz="2800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071600" y="1357298"/>
            <a:ext cx="8786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86314" cy="680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4876" y="285750"/>
            <a:ext cx="4214842" cy="571482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Целые  константы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4857752" cy="673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end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Лабораторные работы далее – </a:t>
            </a:r>
            <a:r>
              <a:rPr lang="ru-RU" sz="3200" smtClean="0">
                <a:solidFill>
                  <a:srgbClr val="FFFF00"/>
                </a:solidFill>
              </a:rPr>
              <a:t>лексический анализ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Задания №1 и №2 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143000"/>
            <a:ext cx="87868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3000" dirty="0" smtClean="0"/>
              <a:t>Задание  №1 (работа №1)  – в учебнике.  </a:t>
            </a:r>
          </a:p>
          <a:p>
            <a:pPr>
              <a:defRPr/>
            </a:pPr>
            <a:r>
              <a:rPr lang="ru-RU" sz="3000" dirty="0" err="1" smtClean="0"/>
              <a:t>Залание</a:t>
            </a:r>
            <a:r>
              <a:rPr lang="ru-RU" sz="3000" dirty="0" smtClean="0"/>
              <a:t> №2 (работы 2-15) - в файле в ЛК. </a:t>
            </a:r>
          </a:p>
          <a:p>
            <a:pPr>
              <a:defRPr/>
            </a:pPr>
            <a:endParaRPr lang="ru-RU" sz="3000" dirty="0" smtClean="0"/>
          </a:p>
          <a:p>
            <a:pPr marL="514350" indent="-514350">
              <a:buAutoNum type="arabicPeriod"/>
              <a:defRPr/>
            </a:pPr>
            <a:r>
              <a:rPr lang="ru-RU" sz="3000" dirty="0" smtClean="0"/>
              <a:t>Лабораторная работа 1 – синтез КС-грамматик</a:t>
            </a:r>
            <a:endParaRPr lang="ru-RU" sz="3000" u="sng" dirty="0" smtClean="0"/>
          </a:p>
          <a:p>
            <a:pPr marL="514350" indent="-514350">
              <a:buAutoNum type="arabicPeriod"/>
              <a:defRPr/>
            </a:pPr>
            <a:r>
              <a:rPr lang="ru-RU" sz="3000" dirty="0" smtClean="0"/>
              <a:t>Лабораторные работы №2-15  - методы трансляции  языков  программирования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D94BA-8ED1-40EB-B8FC-333CD08F2EE1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Задание по трансляторам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143000"/>
            <a:ext cx="8786812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3000" dirty="0"/>
              <a:t>В каждом задании описывается некоторый очень усеченный вариант известных языков  программирования </a:t>
            </a:r>
            <a:r>
              <a:rPr lang="en-US" sz="3000" dirty="0"/>
              <a:t>Java</a:t>
            </a:r>
            <a:r>
              <a:rPr lang="ru-RU" sz="3000" dirty="0"/>
              <a:t> и  С++. В задании указывается: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структура программы, 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типы данных, которые могут использоваться,  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допустимые операции над этими данными, 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операторы,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операции и операнды, из которых строятся выражения,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все виды констант,  которые могут использоваться в выражениях. </a:t>
            </a:r>
            <a:endParaRPr lang="en-US" sz="3000" dirty="0"/>
          </a:p>
          <a:p>
            <a:pPr>
              <a:defRPr/>
            </a:pPr>
            <a:r>
              <a:rPr lang="ru-RU" sz="3000" dirty="0"/>
              <a:t> 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D94BA-8ED1-40EB-B8FC-333CD08F2EE1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задания по трансляторам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57188" y="1285875"/>
            <a:ext cx="878681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Программа: </a:t>
            </a:r>
            <a:r>
              <a:rPr lang="ru-RU" sz="3200" dirty="0"/>
              <a:t>главная программа языка С++. Допускается описание функций без параметров, функции возвращают значение. </a:t>
            </a:r>
            <a:endParaRPr lang="en-US" sz="3200" dirty="0"/>
          </a:p>
          <a:p>
            <a:r>
              <a:rPr lang="ru-RU" sz="3200" dirty="0">
                <a:solidFill>
                  <a:srgbClr val="FFFF00"/>
                </a:solidFill>
              </a:rPr>
              <a:t>Типы данных</a:t>
            </a:r>
            <a:r>
              <a:rPr lang="en-US" sz="3200" dirty="0"/>
              <a:t>: </a:t>
            </a:r>
            <a:r>
              <a:rPr lang="en-US" sz="3200" dirty="0" err="1"/>
              <a:t>int</a:t>
            </a:r>
            <a:r>
              <a:rPr lang="en-US" sz="3200" dirty="0"/>
              <a:t> ( </a:t>
            </a:r>
            <a:r>
              <a:rPr lang="ru-RU" sz="3200" dirty="0"/>
              <a:t>в том числе</a:t>
            </a:r>
            <a:r>
              <a:rPr lang="en-US" sz="3200" dirty="0"/>
              <a:t>  short , long</a:t>
            </a:r>
            <a:r>
              <a:rPr lang="ru-RU" sz="3200" dirty="0"/>
              <a:t> </a:t>
            </a:r>
            <a:r>
              <a:rPr lang="en-US" sz="3200" dirty="0"/>
              <a:t>long</a:t>
            </a:r>
            <a:r>
              <a:rPr lang="ru-RU" sz="3200" dirty="0"/>
              <a:t>,</a:t>
            </a:r>
            <a:r>
              <a:rPr lang="en-US" sz="3200" dirty="0"/>
              <a:t> long) .</a:t>
            </a:r>
          </a:p>
          <a:p>
            <a:r>
              <a:rPr lang="ru-RU" sz="3200" dirty="0">
                <a:solidFill>
                  <a:srgbClr val="FFFF00"/>
                </a:solidFill>
              </a:rPr>
              <a:t>Операции: </a:t>
            </a:r>
            <a:r>
              <a:rPr lang="ru-RU" sz="3200" dirty="0"/>
              <a:t>арифметические, сравнения.</a:t>
            </a:r>
            <a:endParaRPr lang="en-US" sz="3200" dirty="0"/>
          </a:p>
          <a:p>
            <a:r>
              <a:rPr lang="ru-RU" sz="3200" dirty="0">
                <a:solidFill>
                  <a:srgbClr val="FFFF00"/>
                </a:solidFill>
              </a:rPr>
              <a:t>Операторы: присваивания и </a:t>
            </a:r>
            <a:r>
              <a:rPr lang="en-US" sz="3200" dirty="0">
                <a:solidFill>
                  <a:srgbClr val="FFFF00"/>
                </a:solidFill>
              </a:rPr>
              <a:t>do</a:t>
            </a:r>
            <a:r>
              <a:rPr lang="ru-RU" sz="3200" dirty="0">
                <a:solidFill>
                  <a:srgbClr val="FFFF00"/>
                </a:solidFill>
              </a:rPr>
              <a:t>{}</a:t>
            </a:r>
            <a:r>
              <a:rPr lang="ru-RU" sz="3200" dirty="0" err="1">
                <a:solidFill>
                  <a:srgbClr val="FFFF00"/>
                </a:solidFill>
              </a:rPr>
              <a:t>while</a:t>
            </a:r>
            <a:r>
              <a:rPr lang="ru-RU" sz="3200" dirty="0">
                <a:solidFill>
                  <a:srgbClr val="FFFF00"/>
                </a:solidFill>
              </a:rPr>
              <a:t>().</a:t>
            </a:r>
            <a:endParaRPr lang="en-US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Операнды:  </a:t>
            </a:r>
            <a:r>
              <a:rPr lang="ru-RU" sz="3200" dirty="0"/>
              <a:t>простые переменные и константы.</a:t>
            </a:r>
            <a:endParaRPr lang="en-US" sz="3200" dirty="0"/>
          </a:p>
          <a:p>
            <a:r>
              <a:rPr lang="ru-RU" sz="3200" dirty="0">
                <a:solidFill>
                  <a:srgbClr val="FFFF00"/>
                </a:solidFill>
              </a:rPr>
              <a:t>Константы: </a:t>
            </a:r>
            <a:r>
              <a:rPr lang="ru-RU" sz="3200" dirty="0"/>
              <a:t>целые в 10   </a:t>
            </a:r>
            <a:r>
              <a:rPr lang="ru-RU" sz="3200" dirty="0" err="1"/>
              <a:t>c</a:t>
            </a:r>
            <a:r>
              <a:rPr lang="ru-RU" sz="3200" dirty="0"/>
              <a:t>/</a:t>
            </a:r>
            <a:r>
              <a:rPr lang="ru-RU" sz="3200" dirty="0" err="1"/>
              <a:t>c</a:t>
            </a:r>
            <a:r>
              <a:rPr lang="ru-RU" sz="3200" dirty="0"/>
              <a:t>  и 16   </a:t>
            </a:r>
            <a:r>
              <a:rPr lang="ru-RU" sz="3200" dirty="0" err="1"/>
              <a:t>c</a:t>
            </a:r>
            <a:r>
              <a:rPr lang="ru-RU" sz="3200" dirty="0"/>
              <a:t>/</a:t>
            </a:r>
            <a:r>
              <a:rPr lang="ru-RU" sz="3200" dirty="0" err="1"/>
              <a:t>c</a:t>
            </a:r>
            <a:r>
              <a:rPr lang="ru-RU" sz="3200" dirty="0"/>
              <a:t> .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3FA1F-EB39-47CA-97BD-9FC83A13D377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дар">
  <a:themeElements>
    <a:clrScheme name="Радар 1">
      <a:dk1>
        <a:srgbClr val="000000"/>
      </a:dk1>
      <a:lt1>
        <a:srgbClr val="EAEAEA"/>
      </a:lt1>
      <a:dk2>
        <a:srgbClr val="000066"/>
      </a:dk2>
      <a:lt2>
        <a:srgbClr val="FFFFFF"/>
      </a:lt2>
      <a:accent1>
        <a:srgbClr val="003399"/>
      </a:accent1>
      <a:accent2>
        <a:srgbClr val="99CCFF"/>
      </a:accent2>
      <a:accent3>
        <a:srgbClr val="AAAAB8"/>
      </a:accent3>
      <a:accent4>
        <a:srgbClr val="C8C8C8"/>
      </a:accent4>
      <a:accent5>
        <a:srgbClr val="AAADCA"/>
      </a:accent5>
      <a:accent6>
        <a:srgbClr val="8AB9E7"/>
      </a:accent6>
      <a:hlink>
        <a:srgbClr val="CC9900"/>
      </a:hlink>
      <a:folHlink>
        <a:srgbClr val="996600"/>
      </a:folHlink>
    </a:clrScheme>
    <a:fontScheme name="Радар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Радар 1">
        <a:dk1>
          <a:srgbClr val="000000"/>
        </a:dk1>
        <a:lt1>
          <a:srgbClr val="EAEAEA"/>
        </a:lt1>
        <a:dk2>
          <a:srgbClr val="000066"/>
        </a:dk2>
        <a:lt2>
          <a:srgbClr val="FFFFFF"/>
        </a:lt2>
        <a:accent1>
          <a:srgbClr val="003399"/>
        </a:accent1>
        <a:accent2>
          <a:srgbClr val="99CCFF"/>
        </a:accent2>
        <a:accent3>
          <a:srgbClr val="AAAAB8"/>
        </a:accent3>
        <a:accent4>
          <a:srgbClr val="C8C8C8"/>
        </a:accent4>
        <a:accent5>
          <a:srgbClr val="AAADCA"/>
        </a:accent5>
        <a:accent6>
          <a:srgbClr val="8AB9E7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дар 2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E2E2FF"/>
        </a:accent3>
        <a:accent4>
          <a:srgbClr val="565682"/>
        </a:accent4>
        <a:accent5>
          <a:srgbClr val="AAADCA"/>
        </a:accent5>
        <a:accent6>
          <a:srgbClr val="008AE7"/>
        </a:accent6>
        <a:hlink>
          <a:srgbClr val="B68600"/>
        </a:hlink>
        <a:folHlink>
          <a:srgbClr val="8A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дар 3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BDBDBD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дар 4">
        <a:dk1>
          <a:srgbClr val="333333"/>
        </a:dk1>
        <a:lt1>
          <a:srgbClr val="FFFF66"/>
        </a:lt1>
        <a:dk2>
          <a:srgbClr val="000000"/>
        </a:dk2>
        <a:lt2>
          <a:srgbClr val="CC3300"/>
        </a:lt2>
        <a:accent1>
          <a:srgbClr val="5F5F5F"/>
        </a:accent1>
        <a:accent2>
          <a:srgbClr val="3399FF"/>
        </a:accent2>
        <a:accent3>
          <a:srgbClr val="AAAAAA"/>
        </a:accent3>
        <a:accent4>
          <a:srgbClr val="DADA56"/>
        </a:accent4>
        <a:accent5>
          <a:srgbClr val="B6B6B6"/>
        </a:accent5>
        <a:accent6>
          <a:srgbClr val="2D8AE7"/>
        </a:accent6>
        <a:hlink>
          <a:srgbClr val="008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дар 5">
        <a:dk1>
          <a:srgbClr val="003300"/>
        </a:dk1>
        <a:lt1>
          <a:srgbClr val="FFFFCC"/>
        </a:lt1>
        <a:dk2>
          <a:srgbClr val="006600"/>
        </a:dk2>
        <a:lt2>
          <a:srgbClr val="FFFF00"/>
        </a:lt2>
        <a:accent1>
          <a:srgbClr val="008000"/>
        </a:accent1>
        <a:accent2>
          <a:srgbClr val="3399FF"/>
        </a:accent2>
        <a:accent3>
          <a:srgbClr val="AAB8AA"/>
        </a:accent3>
        <a:accent4>
          <a:srgbClr val="DADAAE"/>
        </a:accent4>
        <a:accent5>
          <a:srgbClr val="AAC0AA"/>
        </a:accent5>
        <a:accent6>
          <a:srgbClr val="2D8AE7"/>
        </a:accent6>
        <a:hlink>
          <a:srgbClr val="6666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Designs\Радар.pot</Template>
  <TotalTime>8022</TotalTime>
  <Words>4126</Words>
  <Application>Microsoft PowerPoint</Application>
  <PresentationFormat>On-screen Show (4:3)</PresentationFormat>
  <Paragraphs>688</Paragraphs>
  <Slides>64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Радар</vt:lpstr>
      <vt:lpstr>Теория алгоритмических языков и трансляторов  (09.03.04 – Программная инженерия)</vt:lpstr>
      <vt:lpstr>Что будем рассматривать?</vt:lpstr>
      <vt:lpstr> Структура курса (учебный план 09.03.04 )</vt:lpstr>
      <vt:lpstr>Лабораторные работы</vt:lpstr>
      <vt:lpstr>Отчеты по работам</vt:lpstr>
      <vt:lpstr>Отчеты по работам – приложение </vt:lpstr>
      <vt:lpstr>Задания №1 и №2 </vt:lpstr>
      <vt:lpstr>Задание по трансляторам</vt:lpstr>
      <vt:lpstr>Пример задания по трансляторам</vt:lpstr>
      <vt:lpstr>Обратите внимание на полноту реализации задания </vt:lpstr>
      <vt:lpstr>Тема 1  Формальные грамматики и языки</vt:lpstr>
      <vt:lpstr>Базовые понятия: алфавит и цепочка над алфавитом </vt:lpstr>
      <vt:lpstr>Базовые понятия:   язык  над  алфавитом </vt:lpstr>
      <vt:lpstr>Примеры алфавита  </vt:lpstr>
      <vt:lpstr>Грамматика  </vt:lpstr>
      <vt:lpstr>Вывод  в  грамматике  </vt:lpstr>
      <vt:lpstr>Правила  вывода   грамматики  </vt:lpstr>
      <vt:lpstr>Типы   G = (VT , VN ,P ,S) </vt:lpstr>
      <vt:lpstr>Пример  КС-грамматики </vt:lpstr>
      <vt:lpstr>Обозначение  нетерминалов </vt:lpstr>
      <vt:lpstr>Правила  КС-грамматики  </vt:lpstr>
      <vt:lpstr>КС-грамматика и дерево вывода</vt:lpstr>
      <vt:lpstr>Операции над языками</vt:lpstr>
      <vt:lpstr>Операции   над  языками – инструмент синтеза КСГ</vt:lpstr>
      <vt:lpstr>Доказательство для L1 L2   </vt:lpstr>
      <vt:lpstr>Доказательство для L1   L2  </vt:lpstr>
      <vt:lpstr>Доказательство для     L*  </vt:lpstr>
      <vt:lpstr>Правая рекурсия для     L*  </vt:lpstr>
      <vt:lpstr>Доказательство для    L+       </vt:lpstr>
      <vt:lpstr>Правая рекурсия  для    L+       </vt:lpstr>
      <vt:lpstr>Пример: язык    (ab)*c   b+  </vt:lpstr>
      <vt:lpstr>Пример: язык    (ab)*c   b+  </vt:lpstr>
      <vt:lpstr>Пример: язык    (ab)*c   b+  </vt:lpstr>
      <vt:lpstr>Пример: язык    (ab)*c   b+  </vt:lpstr>
      <vt:lpstr>Пример: язык    (ab)*c   b+  </vt:lpstr>
      <vt:lpstr>Пример: идентификатор С++  </vt:lpstr>
      <vt:lpstr>Симметрия  в  языке </vt:lpstr>
      <vt:lpstr>Простой пример симметрии</vt:lpstr>
      <vt:lpstr>Пример  симметрии</vt:lpstr>
      <vt:lpstr>Преобразования  КСГ </vt:lpstr>
      <vt:lpstr>Левая рекурсия   правая </vt:lpstr>
      <vt:lpstr>Левая рекурсия   правая (Общий случай) </vt:lpstr>
      <vt:lpstr>Правая рекурсия   левая (Общий случай) </vt:lpstr>
      <vt:lpstr>Рекурсия </vt:lpstr>
      <vt:lpstr>Рекурсия конструкций  ЯП</vt:lpstr>
      <vt:lpstr>Синтаксический анализ</vt:lpstr>
      <vt:lpstr>Лемма о разрастании</vt:lpstr>
      <vt:lpstr>Следствие – теорема о языке anbncn    </vt:lpstr>
      <vt:lpstr>Следствие – теорема о языке anbncn    </vt:lpstr>
      <vt:lpstr>Недетерминированность  КСГ  недопустима !!!</vt:lpstr>
      <vt:lpstr>Выражения</vt:lpstr>
      <vt:lpstr>Синтаксис выражений</vt:lpstr>
      <vt:lpstr>Правила для группы многократных операций</vt:lpstr>
      <vt:lpstr>Правила для группы однократных операций</vt:lpstr>
      <vt:lpstr>Пример  выражения с  бинарными       операциями</vt:lpstr>
      <vt:lpstr>Лабораторная работа  №1</vt:lpstr>
      <vt:lpstr>Лабораторная работа  № 2</vt:lpstr>
      <vt:lpstr>Языки, грамматика, автоматы</vt:lpstr>
      <vt:lpstr>Типы автоматов  при трансляции</vt:lpstr>
      <vt:lpstr>Автоматы  при трансляции </vt:lpstr>
      <vt:lpstr>Синтез  конечных  автоматов</vt:lpstr>
      <vt:lpstr>Целые  константы: 1) 8с/с – начинается с 0, 2) 16c/c – начинаются 0x или 0X, 3) 10 с.с – начинаются с цифры, не равной нулю </vt:lpstr>
      <vt:lpstr>Целые  константы</vt:lpstr>
      <vt:lpstr>The 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</dc:title>
  <dc:creator>Elena Kryuchkova</dc:creator>
  <cp:lastModifiedBy>kruch</cp:lastModifiedBy>
  <cp:revision>860</cp:revision>
  <cp:lastPrinted>1601-01-01T00:00:00Z</cp:lastPrinted>
  <dcterms:created xsi:type="dcterms:W3CDTF">2006-05-26T10:40:56Z</dcterms:created>
  <dcterms:modified xsi:type="dcterms:W3CDTF">2023-07-03T02:04:24Z</dcterms:modified>
</cp:coreProperties>
</file>