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Bold Ink" charset="1" panose="00000500000000000000"/>
      <p:regular r:id="rId25"/>
    </p:embeddedFont>
    <p:embeddedFont>
      <p:font typeface="Akzidenz-Grotesk" charset="1" panose="02000503030000020003"/>
      <p:regular r:id="rId26"/>
    </p:embeddedFont>
    <p:embeddedFont>
      <p:font typeface="Open Sans Bold" charset="1" panose="020B0806030504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15177" y="7433767"/>
            <a:ext cx="9430353" cy="4715177"/>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456827" y="10338182"/>
            <a:ext cx="4661316" cy="2330658"/>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4966490" y="-1328888"/>
            <a:ext cx="9430353" cy="4715177"/>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5583791" y="-2142757"/>
            <a:ext cx="4661316" cy="2330658"/>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4067202" y="9359478"/>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166334" y="-824125"/>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182729" y="2274016"/>
            <a:ext cx="12228738" cy="5094569"/>
          </a:xfrm>
          <a:prstGeom prst="rect">
            <a:avLst/>
          </a:prstGeom>
        </p:spPr>
        <p:txBody>
          <a:bodyPr anchor="t" rtlCol="false" tIns="0" lIns="0" bIns="0" rIns="0">
            <a:spAutoFit/>
          </a:bodyPr>
          <a:lstStyle/>
          <a:p>
            <a:pPr algn="ctr">
              <a:lnSpc>
                <a:spcPts val="9810"/>
              </a:lnSpc>
            </a:pPr>
            <a:r>
              <a:rPr lang="en-US" sz="11542">
                <a:solidFill>
                  <a:srgbClr val="545454"/>
                </a:solidFill>
                <a:latin typeface="Bold Ink"/>
                <a:ea typeface="Bold Ink"/>
                <a:cs typeface="Bold Ink"/>
                <a:sym typeface="Bold Ink"/>
              </a:rPr>
              <a:t>Implementación de un sistema de inventario punto éxito</a:t>
            </a:r>
          </a:p>
        </p:txBody>
      </p:sp>
      <p:sp>
        <p:nvSpPr>
          <p:cNvPr name="TextBox 21" id="21"/>
          <p:cNvSpPr txBox="true"/>
          <p:nvPr/>
        </p:nvSpPr>
        <p:spPr>
          <a:xfrm rot="0">
            <a:off x="4050290" y="7398209"/>
            <a:ext cx="10187420" cy="2393147"/>
          </a:xfrm>
          <a:prstGeom prst="rect">
            <a:avLst/>
          </a:prstGeom>
        </p:spPr>
        <p:txBody>
          <a:bodyPr anchor="t" rtlCol="false" tIns="0" lIns="0" bIns="0" rIns="0">
            <a:spAutoFit/>
          </a:bodyPr>
          <a:lstStyle/>
          <a:p>
            <a:pPr algn="ctr">
              <a:lnSpc>
                <a:spcPts val="4581"/>
              </a:lnSpc>
            </a:pPr>
            <a:r>
              <a:rPr lang="en-US" sz="4282">
                <a:solidFill>
                  <a:srgbClr val="61654D"/>
                </a:solidFill>
                <a:latin typeface="Akzidenz-Grotesk"/>
                <a:ea typeface="Akzidenz-Grotesk"/>
                <a:cs typeface="Akzidenz-Grotesk"/>
                <a:sym typeface="Akzidenz-Grotesk"/>
              </a:rPr>
              <a:t>presentado por</a:t>
            </a:r>
            <a:r>
              <a:rPr lang="en-US" sz="4282">
                <a:solidFill>
                  <a:srgbClr val="61654D"/>
                </a:solidFill>
                <a:latin typeface="Akzidenz-Grotesk"/>
                <a:ea typeface="Akzidenz-Grotesk"/>
                <a:cs typeface="Akzidenz-Grotesk"/>
                <a:sym typeface="Akzidenz-Grotesk"/>
              </a:rPr>
              <a:t> </a:t>
            </a:r>
          </a:p>
          <a:p>
            <a:pPr algn="ctr">
              <a:lnSpc>
                <a:spcPts val="4581"/>
              </a:lnSpc>
            </a:pPr>
            <a:r>
              <a:rPr lang="en-US" sz="4282">
                <a:solidFill>
                  <a:srgbClr val="61654D"/>
                </a:solidFill>
                <a:latin typeface="Akzidenz-Grotesk"/>
                <a:ea typeface="Akzidenz-Grotesk"/>
                <a:cs typeface="Akzidenz-Grotesk"/>
                <a:sym typeface="Akzidenz-Grotesk"/>
              </a:rPr>
              <a:t>Nicólas Stiven Palacios Briñez</a:t>
            </a:r>
          </a:p>
          <a:p>
            <a:pPr algn="ctr">
              <a:lnSpc>
                <a:spcPts val="4581"/>
              </a:lnSpc>
            </a:pPr>
            <a:r>
              <a:rPr lang="en-US" sz="4282">
                <a:solidFill>
                  <a:srgbClr val="61654D"/>
                </a:solidFill>
                <a:latin typeface="Akzidenz-Grotesk"/>
                <a:ea typeface="Akzidenz-Grotesk"/>
                <a:cs typeface="Akzidenz-Grotesk"/>
                <a:sym typeface="Akzidenz-Grotesk"/>
              </a:rPr>
              <a:t> Jeremmy López Buitrago</a:t>
            </a:r>
          </a:p>
          <a:p>
            <a:pPr algn="ctr">
              <a:lnSpc>
                <a:spcPts val="4367"/>
              </a:lnSpc>
            </a:pPr>
          </a:p>
        </p:txBody>
      </p:sp>
      <p:sp>
        <p:nvSpPr>
          <p:cNvPr name="TextBox 22" id="22"/>
          <p:cNvSpPr txBox="true"/>
          <p:nvPr/>
        </p:nvSpPr>
        <p:spPr>
          <a:xfrm rot="0">
            <a:off x="4050290" y="243627"/>
            <a:ext cx="10187420" cy="680298"/>
          </a:xfrm>
          <a:prstGeom prst="rect">
            <a:avLst/>
          </a:prstGeom>
        </p:spPr>
        <p:txBody>
          <a:bodyPr anchor="t" rtlCol="false" tIns="0" lIns="0" bIns="0" rIns="0">
            <a:spAutoFit/>
          </a:bodyPr>
          <a:lstStyle/>
          <a:p>
            <a:pPr algn="ctr">
              <a:lnSpc>
                <a:spcPts val="4581"/>
              </a:lnSpc>
            </a:pPr>
            <a:r>
              <a:rPr lang="en-US" sz="4282">
                <a:solidFill>
                  <a:srgbClr val="61654D"/>
                </a:solidFill>
                <a:latin typeface="Akzidenz-Grotesk"/>
                <a:ea typeface="Akzidenz-Grotesk"/>
                <a:cs typeface="Akzidenz-Grotesk"/>
                <a:sym typeface="Akzidenz-Grotesk"/>
              </a:rPr>
              <a:t>2996176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228361" y="-2710461"/>
            <a:ext cx="6493946" cy="3246973"/>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247116" y="-1144203"/>
            <a:ext cx="7001262" cy="3500631"/>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10975066" y="3985200"/>
            <a:ext cx="5973697" cy="5973697"/>
          </a:xfrm>
          <a:custGeom>
            <a:avLst/>
            <a:gdLst/>
            <a:ahLst/>
            <a:cxnLst/>
            <a:rect r="r" b="b" t="t" l="l"/>
            <a:pathLst>
              <a:path h="5973697" w="5973697">
                <a:moveTo>
                  <a:pt x="0" y="0"/>
                </a:moveTo>
                <a:lnTo>
                  <a:pt x="5973697" y="0"/>
                </a:lnTo>
                <a:lnTo>
                  <a:pt x="5973697" y="5973697"/>
                </a:lnTo>
                <a:lnTo>
                  <a:pt x="0" y="5973697"/>
                </a:lnTo>
                <a:lnTo>
                  <a:pt x="0" y="0"/>
                </a:lnTo>
                <a:close/>
              </a:path>
            </a:pathLst>
          </a:custGeom>
          <a:blipFill>
            <a:blip r:embed="rId2"/>
            <a:stretch>
              <a:fillRect l="0" t="0" r="0" b="0"/>
            </a:stretch>
          </a:blipFill>
        </p:spPr>
      </p:sp>
      <p:sp>
        <p:nvSpPr>
          <p:cNvPr name="TextBox 21" id="21"/>
          <p:cNvSpPr txBox="true"/>
          <p:nvPr/>
        </p:nvSpPr>
        <p:spPr>
          <a:xfrm rot="0">
            <a:off x="1128788" y="342900"/>
            <a:ext cx="16030424" cy="2393072"/>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Técnicas e instrumentos de recolección</a:t>
            </a:r>
            <a:r>
              <a:rPr lang="en-US" sz="10551">
                <a:solidFill>
                  <a:srgbClr val="545454"/>
                </a:solidFill>
                <a:latin typeface="Bold Ink"/>
                <a:ea typeface="Bold Ink"/>
                <a:cs typeface="Bold Ink"/>
                <a:sym typeface="Bold Ink"/>
              </a:rPr>
              <a:t> </a:t>
            </a:r>
          </a:p>
        </p:txBody>
      </p:sp>
      <p:sp>
        <p:nvSpPr>
          <p:cNvPr name="TextBox 22" id="22"/>
          <p:cNvSpPr txBox="true"/>
          <p:nvPr/>
        </p:nvSpPr>
        <p:spPr>
          <a:xfrm rot="0">
            <a:off x="3076846" y="4746146"/>
            <a:ext cx="6846922" cy="4289879"/>
          </a:xfrm>
          <a:prstGeom prst="rect">
            <a:avLst/>
          </a:prstGeom>
        </p:spPr>
        <p:txBody>
          <a:bodyPr anchor="t" rtlCol="false" tIns="0" lIns="0" bIns="0" rIns="0">
            <a:spAutoFit/>
          </a:bodyPr>
          <a:lstStyle/>
          <a:p>
            <a:pPr algn="l">
              <a:lnSpc>
                <a:spcPts val="5574"/>
              </a:lnSpc>
            </a:pPr>
            <a:r>
              <a:rPr lang="en-US" sz="3982">
                <a:solidFill>
                  <a:srgbClr val="61654D"/>
                </a:solidFill>
                <a:latin typeface="Akzidenz-Grotesk"/>
                <a:ea typeface="Akzidenz-Grotesk"/>
                <a:cs typeface="Akzidenz-Grotesk"/>
                <a:sym typeface="Akzidenz-Grotesk"/>
              </a:rPr>
              <a:t>Tecnica: Entrevista</a:t>
            </a:r>
          </a:p>
          <a:p>
            <a:pPr algn="l">
              <a:lnSpc>
                <a:spcPts val="5574"/>
              </a:lnSpc>
            </a:pPr>
            <a:r>
              <a:rPr lang="en-US" sz="3982">
                <a:solidFill>
                  <a:srgbClr val="61654D"/>
                </a:solidFill>
                <a:latin typeface="Akzidenz-Grotesk"/>
                <a:ea typeface="Akzidenz-Grotesk"/>
                <a:cs typeface="Akzidenz-Grotesk"/>
                <a:sym typeface="Akzidenz-Grotesk"/>
              </a:rPr>
              <a:t>Rol: dueño</a:t>
            </a:r>
          </a:p>
          <a:p>
            <a:pPr algn="l">
              <a:lnSpc>
                <a:spcPts val="5574"/>
              </a:lnSpc>
            </a:pPr>
            <a:r>
              <a:rPr lang="en-US" sz="3982">
                <a:solidFill>
                  <a:srgbClr val="61654D"/>
                </a:solidFill>
                <a:latin typeface="Akzidenz-Grotesk"/>
                <a:ea typeface="Akzidenz-Grotesk"/>
                <a:cs typeface="Akzidenz-Grotesk"/>
                <a:sym typeface="Akzidenz-Grotesk"/>
              </a:rPr>
              <a:t>Metodología: Se realizarán preguntas abiertas para obtener información detallada..</a:t>
            </a:r>
          </a:p>
          <a:p>
            <a:pPr algn="l">
              <a:lnSpc>
                <a:spcPts val="5574"/>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959815" y="8671471"/>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537824" y="342900"/>
            <a:ext cx="10540477" cy="1259597"/>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Preguntas</a:t>
            </a:r>
          </a:p>
        </p:txBody>
      </p:sp>
      <p:sp>
        <p:nvSpPr>
          <p:cNvPr name="TextBox 21" id="21"/>
          <p:cNvSpPr txBox="true"/>
          <p:nvPr/>
        </p:nvSpPr>
        <p:spPr>
          <a:xfrm rot="0">
            <a:off x="2435641" y="2061763"/>
            <a:ext cx="14245194" cy="7570934"/>
          </a:xfrm>
          <a:prstGeom prst="rect">
            <a:avLst/>
          </a:prstGeom>
        </p:spPr>
        <p:txBody>
          <a:bodyPr anchor="t" rtlCol="false" tIns="0" lIns="0" bIns="0" rIns="0">
            <a:spAutoFit/>
          </a:bodyPr>
          <a:lstStyle/>
          <a:p>
            <a:pPr algn="l" marL="881329" indent="-440664" lvl="1">
              <a:lnSpc>
                <a:spcPts val="5959"/>
              </a:lnSpc>
              <a:buAutoNum type="arabicPeriod" startAt="1"/>
            </a:pPr>
            <a:r>
              <a:rPr lang="en-US" sz="4082" spc="-118">
                <a:solidFill>
                  <a:srgbClr val="61654D"/>
                </a:solidFill>
                <a:latin typeface="Akzidenz-Grotesk"/>
                <a:ea typeface="Akzidenz-Grotesk"/>
                <a:cs typeface="Akzidenz-Grotesk"/>
                <a:sym typeface="Akzidenz-Grotesk"/>
              </a:rPr>
              <a:t>¿Cuáles son los mayores desafíos que enfrenta en la gestión diaria del inventario?</a:t>
            </a:r>
          </a:p>
          <a:p>
            <a:pPr algn="l" marL="881329" indent="-440664" lvl="1">
              <a:lnSpc>
                <a:spcPts val="5959"/>
              </a:lnSpc>
              <a:buAutoNum type="arabicPeriod" startAt="1"/>
            </a:pPr>
            <a:r>
              <a:rPr lang="en-US" sz="4082" spc="-118">
                <a:solidFill>
                  <a:srgbClr val="61654D"/>
                </a:solidFill>
                <a:latin typeface="Akzidenz-Grotesk"/>
                <a:ea typeface="Akzidenz-Grotesk"/>
                <a:cs typeface="Akzidenz-Grotesk"/>
                <a:sym typeface="Akzidenz-Grotesk"/>
              </a:rPr>
              <a:t>¿cuenta con falta de productos en inventario? ¿Cómo afecta esto al negocio?</a:t>
            </a:r>
          </a:p>
          <a:p>
            <a:pPr algn="l" marL="881329" indent="-440664" lvl="1">
              <a:lnSpc>
                <a:spcPts val="5959"/>
              </a:lnSpc>
              <a:buAutoNum type="arabicPeriod" startAt="1"/>
            </a:pPr>
            <a:r>
              <a:rPr lang="en-US" sz="4082" spc="-118">
                <a:solidFill>
                  <a:srgbClr val="61654D"/>
                </a:solidFill>
                <a:latin typeface="Akzidenz-Grotesk"/>
                <a:ea typeface="Akzidenz-Grotesk"/>
                <a:cs typeface="Akzidenz-Grotesk"/>
                <a:sym typeface="Akzidenz-Grotesk"/>
              </a:rPr>
              <a:t>¿Cómo realiza el registro de la entrada de productos?</a:t>
            </a:r>
          </a:p>
          <a:p>
            <a:pPr algn="l" marL="881329" indent="-440664" lvl="1">
              <a:lnSpc>
                <a:spcPts val="5959"/>
              </a:lnSpc>
              <a:buAutoNum type="arabicPeriod" startAt="1"/>
            </a:pPr>
            <a:r>
              <a:rPr lang="en-US" sz="4082" spc="-118">
                <a:solidFill>
                  <a:srgbClr val="61654D"/>
                </a:solidFill>
                <a:latin typeface="Akzidenz-Grotesk"/>
                <a:ea typeface="Akzidenz-Grotesk"/>
                <a:cs typeface="Akzidenz-Grotesk"/>
                <a:sym typeface="Akzidenz-Grotesk"/>
              </a:rPr>
              <a:t>¿Cómo lleva a cabo la reposición de mercancía con los proveedores? ¿Es eficiente?</a:t>
            </a:r>
          </a:p>
          <a:p>
            <a:pPr algn="l" marL="881329" indent="-440664" lvl="1">
              <a:lnSpc>
                <a:spcPts val="5959"/>
              </a:lnSpc>
              <a:buAutoNum type="arabicPeriod" startAt="1"/>
            </a:pPr>
            <a:r>
              <a:rPr lang="en-US" sz="4082" spc="-118">
                <a:solidFill>
                  <a:srgbClr val="61654D"/>
                </a:solidFill>
                <a:latin typeface="Akzidenz-Grotesk"/>
                <a:ea typeface="Akzidenz-Grotesk"/>
                <a:cs typeface="Akzidenz-Grotesk"/>
                <a:sym typeface="Akzidenz-Grotesk"/>
              </a:rPr>
              <a:t>¿Qué tipo de características o funcionalidades espera de un sistema de inventario?</a:t>
            </a:r>
          </a:p>
          <a:p>
            <a:pPr algn="l">
              <a:lnSpc>
                <a:spcPts val="5959"/>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959815" y="9260842"/>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537824" y="342900"/>
            <a:ext cx="10540477" cy="1259597"/>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Preguntas</a:t>
            </a:r>
          </a:p>
        </p:txBody>
      </p:sp>
      <p:sp>
        <p:nvSpPr>
          <p:cNvPr name="TextBox 21" id="21"/>
          <p:cNvSpPr txBox="true"/>
          <p:nvPr/>
        </p:nvSpPr>
        <p:spPr>
          <a:xfrm rot="0">
            <a:off x="1854994" y="1421522"/>
            <a:ext cx="15093769" cy="8323409"/>
          </a:xfrm>
          <a:prstGeom prst="rect">
            <a:avLst/>
          </a:prstGeom>
        </p:spPr>
        <p:txBody>
          <a:bodyPr anchor="t" rtlCol="false" tIns="0" lIns="0" bIns="0" rIns="0">
            <a:spAutoFit/>
          </a:bodyPr>
          <a:lstStyle/>
          <a:p>
            <a:pPr algn="l">
              <a:lnSpc>
                <a:spcPts val="5959"/>
              </a:lnSpc>
            </a:pPr>
          </a:p>
          <a:p>
            <a:pPr algn="l" marL="881329" indent="-440664" lvl="1">
              <a:lnSpc>
                <a:spcPts val="5959"/>
              </a:lnSpc>
              <a:buAutoNum type="arabicPeriod" startAt="1"/>
            </a:pPr>
            <a:r>
              <a:rPr lang="en-US" sz="4082" spc="-118">
                <a:solidFill>
                  <a:srgbClr val="61654D"/>
                </a:solidFill>
                <a:latin typeface="Akzidenz-Grotesk"/>
                <a:ea typeface="Akzidenz-Grotesk"/>
                <a:cs typeface="Akzidenz-Grotesk"/>
                <a:sym typeface="Akzidenz-Grotesk"/>
              </a:rPr>
              <a:t>¿Cómo se controla el movimiento de productos en caso de devoluciones?</a:t>
            </a:r>
          </a:p>
          <a:p>
            <a:pPr algn="l" marL="881329" indent="-440664" lvl="1">
              <a:lnSpc>
                <a:spcPts val="5959"/>
              </a:lnSpc>
              <a:buAutoNum type="arabicPeriod" startAt="1"/>
            </a:pPr>
            <a:r>
              <a:rPr lang="en-US" sz="4082" spc="-118">
                <a:solidFill>
                  <a:srgbClr val="61654D"/>
                </a:solidFill>
                <a:latin typeface="Akzidenz-Grotesk"/>
                <a:ea typeface="Akzidenz-Grotesk"/>
                <a:cs typeface="Akzidenz-Grotesk"/>
                <a:sym typeface="Akzidenz-Grotesk"/>
              </a:rPr>
              <a:t>¿Cómo realiza actualmente los conteos físicos del inventario y con qué frecuencia?</a:t>
            </a:r>
          </a:p>
          <a:p>
            <a:pPr algn="l" marL="881329" indent="-440664" lvl="1">
              <a:lnSpc>
                <a:spcPts val="5959"/>
              </a:lnSpc>
              <a:buAutoNum type="arabicPeriod" startAt="1"/>
            </a:pPr>
            <a:r>
              <a:rPr lang="en-US" sz="4082" spc="-118">
                <a:solidFill>
                  <a:srgbClr val="61654D"/>
                </a:solidFill>
                <a:latin typeface="Akzidenz-Grotesk"/>
                <a:ea typeface="Akzidenz-Grotesk"/>
                <a:cs typeface="Akzidenz-Grotesk"/>
                <a:sym typeface="Akzidenz-Grotesk"/>
              </a:rPr>
              <a:t>¿Qué tan frecuente es la pérdida de productos por errores en la gestión o por robos? ¿Cómo lo manejan?</a:t>
            </a:r>
          </a:p>
          <a:p>
            <a:pPr algn="l" marL="881329" indent="-440664" lvl="1">
              <a:lnSpc>
                <a:spcPts val="5959"/>
              </a:lnSpc>
              <a:buAutoNum type="arabicPeriod" startAt="1"/>
            </a:pPr>
            <a:r>
              <a:rPr lang="en-US" sz="4082" spc="-118">
                <a:solidFill>
                  <a:srgbClr val="61654D"/>
                </a:solidFill>
                <a:latin typeface="Akzidenz-Grotesk"/>
                <a:ea typeface="Akzidenz-Grotesk"/>
                <a:cs typeface="Akzidenz-Grotesk"/>
                <a:sym typeface="Akzidenz-Grotesk"/>
              </a:rPr>
              <a:t>¿Cómo organiza los productos dentro de la tienda o bodega? ¿Tiene un sistema de etiquetado o clasificación?</a:t>
            </a:r>
          </a:p>
          <a:p>
            <a:pPr algn="l" marL="881329" indent="-440664" lvl="1">
              <a:lnSpc>
                <a:spcPts val="5959"/>
              </a:lnSpc>
              <a:buAutoNum type="arabicPeriod" startAt="1"/>
            </a:pPr>
            <a:r>
              <a:rPr lang="en-US" sz="4082" spc="-118">
                <a:solidFill>
                  <a:srgbClr val="61654D"/>
                </a:solidFill>
                <a:latin typeface="Akzidenz-Grotesk"/>
                <a:ea typeface="Akzidenz-Grotesk"/>
                <a:cs typeface="Akzidenz-Grotesk"/>
                <a:sym typeface="Akzidenz-Grotesk"/>
              </a:rPr>
              <a:t>¿Qué métodos utilizan para determinar cuándo se deben realizar nuevas compras de productos o insumos?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1688630" y="1241303"/>
            <a:ext cx="14910740" cy="8648229"/>
          </a:xfrm>
          <a:custGeom>
            <a:avLst/>
            <a:gdLst/>
            <a:ahLst/>
            <a:cxnLst/>
            <a:rect r="r" b="b" t="t" l="l"/>
            <a:pathLst>
              <a:path h="8648229" w="14910740">
                <a:moveTo>
                  <a:pt x="0" y="0"/>
                </a:moveTo>
                <a:lnTo>
                  <a:pt x="14910740" y="0"/>
                </a:lnTo>
                <a:lnTo>
                  <a:pt x="14910740" y="8648229"/>
                </a:lnTo>
                <a:lnTo>
                  <a:pt x="0" y="8648229"/>
                </a:lnTo>
                <a:lnTo>
                  <a:pt x="0" y="0"/>
                </a:lnTo>
                <a:close/>
              </a:path>
            </a:pathLst>
          </a:custGeom>
          <a:blipFill>
            <a:blip r:embed="rId2"/>
            <a:stretch>
              <a:fillRect l="0" t="0" r="0" b="0"/>
            </a:stretch>
          </a:blipFill>
        </p:spPr>
      </p:sp>
      <p:sp>
        <p:nvSpPr>
          <p:cNvPr name="TextBox 21" id="21"/>
          <p:cNvSpPr txBox="true"/>
          <p:nvPr/>
        </p:nvSpPr>
        <p:spPr>
          <a:xfrm rot="0">
            <a:off x="3537824" y="342900"/>
            <a:ext cx="10540477" cy="1259597"/>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BPMN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076846" y="968422"/>
            <a:ext cx="10583012" cy="9193991"/>
          </a:xfrm>
          <a:custGeom>
            <a:avLst/>
            <a:gdLst/>
            <a:ahLst/>
            <a:cxnLst/>
            <a:rect r="r" b="b" t="t" l="l"/>
            <a:pathLst>
              <a:path h="9193991" w="10583012">
                <a:moveTo>
                  <a:pt x="0" y="0"/>
                </a:moveTo>
                <a:lnTo>
                  <a:pt x="10583011" y="0"/>
                </a:lnTo>
                <a:lnTo>
                  <a:pt x="10583011" y="9193991"/>
                </a:lnTo>
                <a:lnTo>
                  <a:pt x="0" y="9193991"/>
                </a:lnTo>
                <a:lnTo>
                  <a:pt x="0" y="0"/>
                </a:lnTo>
                <a:close/>
              </a:path>
            </a:pathLst>
          </a:custGeom>
          <a:blipFill>
            <a:blip r:embed="rId2"/>
            <a:stretch>
              <a:fillRect l="0" t="0" r="0" b="0"/>
            </a:stretch>
          </a:blipFill>
        </p:spPr>
      </p:sp>
      <p:sp>
        <p:nvSpPr>
          <p:cNvPr name="TextBox 21" id="21"/>
          <p:cNvSpPr txBox="true"/>
          <p:nvPr/>
        </p:nvSpPr>
        <p:spPr>
          <a:xfrm rot="0">
            <a:off x="3226750" y="-78237"/>
            <a:ext cx="10540477" cy="1259597"/>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Diagrama UML</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1091559" y="10289015"/>
            <a:ext cx="4019797" cy="2009899"/>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6123722" y="-2869119"/>
            <a:ext cx="8664509" cy="4332254"/>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327816" y="-2285619"/>
            <a:ext cx="4282768" cy="214138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3101516" y="9777072"/>
            <a:ext cx="3710089" cy="185504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610027" y="-1189519"/>
            <a:ext cx="3726595" cy="1863298"/>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204152" y="-791"/>
            <a:ext cx="10540477" cy="2393072"/>
          </a:xfrm>
          <a:prstGeom prst="rect">
            <a:avLst/>
          </a:prstGeom>
        </p:spPr>
        <p:txBody>
          <a:bodyPr anchor="t" rtlCol="false" tIns="0" lIns="0" bIns="0" rIns="0">
            <a:spAutoFit/>
          </a:bodyPr>
          <a:lstStyle/>
          <a:p>
            <a:pPr algn="l">
              <a:lnSpc>
                <a:spcPts val="8968"/>
              </a:lnSpc>
            </a:pPr>
            <a:r>
              <a:rPr lang="en-US" sz="10551">
                <a:solidFill>
                  <a:srgbClr val="545454"/>
                </a:solidFill>
                <a:latin typeface="Bold Ink"/>
                <a:ea typeface="Bold Ink"/>
                <a:cs typeface="Bold Ink"/>
                <a:sym typeface="Bold Ink"/>
              </a:rPr>
              <a:t>Requerimientos funcionales</a:t>
            </a:r>
          </a:p>
        </p:txBody>
      </p:sp>
      <p:sp>
        <p:nvSpPr>
          <p:cNvPr name="TextBox 18" id="18"/>
          <p:cNvSpPr txBox="true"/>
          <p:nvPr/>
        </p:nvSpPr>
        <p:spPr>
          <a:xfrm rot="0">
            <a:off x="204152" y="2112462"/>
            <a:ext cx="17440849" cy="8363150"/>
          </a:xfrm>
          <a:prstGeom prst="rect">
            <a:avLst/>
          </a:prstGeom>
        </p:spPr>
        <p:txBody>
          <a:bodyPr anchor="t" rtlCol="false" tIns="0" lIns="0" bIns="0" rIns="0">
            <a:spAutoFit/>
          </a:bodyPr>
          <a:lstStyle/>
          <a:p>
            <a:pPr algn="l">
              <a:lnSpc>
                <a:spcPts val="4188"/>
              </a:lnSpc>
            </a:pPr>
            <a:r>
              <a:rPr lang="en-US" sz="2992" b="true">
                <a:solidFill>
                  <a:srgbClr val="545454"/>
                </a:solidFill>
                <a:latin typeface="Open Sans Bold"/>
                <a:ea typeface="Open Sans Bold"/>
                <a:cs typeface="Open Sans Bold"/>
                <a:sym typeface="Open Sans Bold"/>
              </a:rPr>
              <a:t>1. Inicio de Sesión (Login) : Permitir a los usuarios autenticarse en el sistema mediante nombre de usuario y contraseña, con acceso diferenciado según su rol asignado (administrador o empleado). </a:t>
            </a:r>
          </a:p>
          <a:p>
            <a:pPr algn="l">
              <a:lnSpc>
                <a:spcPts val="4188"/>
              </a:lnSpc>
            </a:pPr>
            <a:r>
              <a:rPr lang="en-US" sz="2992" b="true">
                <a:solidFill>
                  <a:srgbClr val="545454"/>
                </a:solidFill>
                <a:latin typeface="Open Sans Bold"/>
                <a:ea typeface="Open Sans Bold"/>
                <a:cs typeface="Open Sans Bold"/>
                <a:sym typeface="Open Sans Bold"/>
              </a:rPr>
              <a:t>2.Registro de Usuarios: Proporcionar un formulario para que nuevos usuarios registren una cuenta con credenciales únicas (nombre de usuario, contraseña y rol), validando que no existan duplicados.</a:t>
            </a:r>
          </a:p>
          <a:p>
            <a:pPr algn="l">
              <a:lnSpc>
                <a:spcPts val="4188"/>
              </a:lnSpc>
            </a:pPr>
            <a:r>
              <a:rPr lang="en-US" sz="2992" b="true">
                <a:solidFill>
                  <a:srgbClr val="545454"/>
                </a:solidFill>
                <a:latin typeface="Open Sans Bold"/>
                <a:ea typeface="Open Sans Bold"/>
                <a:cs typeface="Open Sans Bold"/>
                <a:sym typeface="Open Sans Bold"/>
              </a:rPr>
              <a:t>3.Cambio de Contraseña: Facilitar que los usuarios actualicen su contraseña de manera segura, solicitando la contraseña actual y validando la nueva contraseña según políticas de seguridad.</a:t>
            </a:r>
          </a:p>
          <a:p>
            <a:pPr algn="l">
              <a:lnSpc>
                <a:spcPts val="4188"/>
              </a:lnSpc>
            </a:pPr>
            <a:r>
              <a:rPr lang="en-US" sz="2992" b="true">
                <a:solidFill>
                  <a:srgbClr val="545454"/>
                </a:solidFill>
                <a:latin typeface="Open Sans Bold"/>
                <a:ea typeface="Open Sans Bold"/>
                <a:cs typeface="Open Sans Bold"/>
                <a:sym typeface="Open Sans Bold"/>
              </a:rPr>
              <a:t>4. Recuperación de Contraseña:Implementar un proceso de recuperación de contraseña mediante correo electrónico, donde el usuario reciba un enlace seguro para restablecer su contraseña.</a:t>
            </a:r>
          </a:p>
          <a:p>
            <a:pPr algn="l">
              <a:lnSpc>
                <a:spcPts val="4188"/>
              </a:lnSpc>
            </a:pPr>
            <a:r>
              <a:rPr lang="en-US" sz="2992" b="true">
                <a:solidFill>
                  <a:srgbClr val="545454"/>
                </a:solidFill>
                <a:latin typeface="Open Sans Bold"/>
                <a:ea typeface="Open Sans Bold"/>
                <a:cs typeface="Open Sans Bold"/>
                <a:sym typeface="Open Sans Bold"/>
              </a:rPr>
              <a:t>5.Cierre de Sesión : Permitir a los usuarios cerrar sesión de manera segura, invalidando el token de autenticación y redirigiéndolos a la página de inicio de sesión.</a:t>
            </a:r>
          </a:p>
          <a:p>
            <a:pPr algn="l">
              <a:lnSpc>
                <a:spcPts val="4188"/>
              </a:lnSpc>
            </a:pPr>
          </a:p>
          <a:p>
            <a:pPr algn="l">
              <a:lnSpc>
                <a:spcPts val="4188"/>
              </a:lnSpc>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1091559" y="10289015"/>
            <a:ext cx="4019797" cy="2009899"/>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5851416" y="-2423998"/>
            <a:ext cx="8664509" cy="4332254"/>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327816" y="-2285619"/>
            <a:ext cx="4282768" cy="214138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3101516" y="9777072"/>
            <a:ext cx="3710089" cy="185504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610027" y="-1189519"/>
            <a:ext cx="3726595" cy="1863298"/>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0" y="85029"/>
            <a:ext cx="16169487" cy="2393072"/>
          </a:xfrm>
          <a:prstGeom prst="rect">
            <a:avLst/>
          </a:prstGeom>
        </p:spPr>
        <p:txBody>
          <a:bodyPr anchor="t" rtlCol="false" tIns="0" lIns="0" bIns="0" rIns="0">
            <a:spAutoFit/>
          </a:bodyPr>
          <a:lstStyle/>
          <a:p>
            <a:pPr algn="l">
              <a:lnSpc>
                <a:spcPts val="8968"/>
              </a:lnSpc>
            </a:pPr>
            <a:r>
              <a:rPr lang="en-US" sz="10551">
                <a:solidFill>
                  <a:srgbClr val="545454"/>
                </a:solidFill>
                <a:latin typeface="Bold Ink"/>
                <a:ea typeface="Bold Ink"/>
                <a:cs typeface="Bold Ink"/>
                <a:sym typeface="Bold Ink"/>
              </a:rPr>
              <a:t>Requerimientos funcionales</a:t>
            </a:r>
          </a:p>
        </p:txBody>
      </p:sp>
      <p:sp>
        <p:nvSpPr>
          <p:cNvPr name="TextBox 18" id="18"/>
          <p:cNvSpPr txBox="true"/>
          <p:nvPr/>
        </p:nvSpPr>
        <p:spPr>
          <a:xfrm rot="0">
            <a:off x="285359" y="2536901"/>
            <a:ext cx="16663404" cy="7264324"/>
          </a:xfrm>
          <a:prstGeom prst="rect">
            <a:avLst/>
          </a:prstGeom>
        </p:spPr>
        <p:txBody>
          <a:bodyPr anchor="t" rtlCol="false" tIns="0" lIns="0" bIns="0" rIns="0">
            <a:spAutoFit/>
          </a:bodyPr>
          <a:lstStyle/>
          <a:p>
            <a:pPr algn="l">
              <a:lnSpc>
                <a:spcPts val="3854"/>
              </a:lnSpc>
            </a:pPr>
            <a:r>
              <a:rPr lang="en-US" sz="2752" b="true">
                <a:solidFill>
                  <a:srgbClr val="545454"/>
                </a:solidFill>
                <a:latin typeface="Open Sans Bold"/>
                <a:ea typeface="Open Sans Bold"/>
                <a:cs typeface="Open Sans Bold"/>
                <a:sym typeface="Open Sans Bold"/>
              </a:rPr>
              <a:t>6.Registro de Productos : Permitir a los usuarios autorizados agregar nuevos productos al inventario, ingresando atributos como nombre, código, categoría, descripción, precio y stock inicial. </a:t>
            </a:r>
          </a:p>
          <a:p>
            <a:pPr algn="l">
              <a:lnSpc>
                <a:spcPts val="3854"/>
              </a:lnSpc>
            </a:pPr>
            <a:r>
              <a:rPr lang="en-US" sz="2752" b="true">
                <a:solidFill>
                  <a:srgbClr val="545454"/>
                </a:solidFill>
                <a:latin typeface="Open Sans Bold"/>
                <a:ea typeface="Open Sans Bold"/>
                <a:cs typeface="Open Sans Bold"/>
                <a:sym typeface="Open Sans Bold"/>
              </a:rPr>
              <a:t>7.Actualización de Inventario : Actualizar automáticamente las existencias de productos después de cada venta, compra o ajuste manual, garantizando la precisión del inventario en tiempo real. </a:t>
            </a:r>
          </a:p>
          <a:p>
            <a:pPr algn="l">
              <a:lnSpc>
                <a:spcPts val="3854"/>
              </a:lnSpc>
            </a:pPr>
            <a:r>
              <a:rPr lang="en-US" sz="2752" b="true">
                <a:solidFill>
                  <a:srgbClr val="545454"/>
                </a:solidFill>
                <a:latin typeface="Open Sans Bold"/>
                <a:ea typeface="Open Sans Bold"/>
                <a:cs typeface="Open Sans Bold"/>
                <a:sym typeface="Open Sans Bold"/>
              </a:rPr>
              <a:t>8.Control de Movimientos :Registrar automáticamente los movimientos de productos (entradas, salidas y ajustes), incluyendo detalles como fecha, hora, tipo de operación y usuario responsable. </a:t>
            </a:r>
          </a:p>
          <a:p>
            <a:pPr algn="l">
              <a:lnSpc>
                <a:spcPts val="3854"/>
              </a:lnSpc>
            </a:pPr>
            <a:r>
              <a:rPr lang="en-US" sz="2752" b="true">
                <a:solidFill>
                  <a:srgbClr val="545454"/>
                </a:solidFill>
                <a:latin typeface="Open Sans Bold"/>
                <a:ea typeface="Open Sans Bold"/>
                <a:cs typeface="Open Sans Bold"/>
                <a:sym typeface="Open Sans Bold"/>
              </a:rPr>
              <a:t>9.Alertas de Stock Bajo : Generar notificaciones automáticas cuando el nivel de stock de un producto alcance un mínimo predefinido, enviando alertas por correo electrónico o dentro del sistema. </a:t>
            </a:r>
          </a:p>
          <a:p>
            <a:pPr algn="l">
              <a:lnSpc>
                <a:spcPts val="3854"/>
              </a:lnSpc>
            </a:pPr>
            <a:r>
              <a:rPr lang="en-US" sz="2752" b="true">
                <a:solidFill>
                  <a:srgbClr val="545454"/>
                </a:solidFill>
                <a:latin typeface="Open Sans Bold"/>
                <a:ea typeface="Open Sans Bold"/>
                <a:cs typeface="Open Sans Bold"/>
                <a:sym typeface="Open Sans Bold"/>
              </a:rPr>
              <a:t>10.Historial de Movimientos : Permitir a los usuarios autorizados visualizar un historial detallado de los movimientos de inventario, filtrando por fecha, o producto. </a:t>
            </a:r>
          </a:p>
          <a:p>
            <a:pPr algn="l">
              <a:lnSpc>
                <a:spcPts val="3854"/>
              </a:lnSpc>
            </a:pP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1550729" y="10355080"/>
            <a:ext cx="4019797" cy="2009899"/>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6214491" y="-2748094"/>
            <a:ext cx="8664509" cy="4332254"/>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327816" y="-2285619"/>
            <a:ext cx="4282768" cy="214138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4440753" y="9565278"/>
            <a:ext cx="3710089" cy="185504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610027" y="-1189519"/>
            <a:ext cx="3726595" cy="1863298"/>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459170" y="342900"/>
            <a:ext cx="13717381" cy="2393072"/>
          </a:xfrm>
          <a:prstGeom prst="rect">
            <a:avLst/>
          </a:prstGeom>
        </p:spPr>
        <p:txBody>
          <a:bodyPr anchor="t" rtlCol="false" tIns="0" lIns="0" bIns="0" rIns="0">
            <a:spAutoFit/>
          </a:bodyPr>
          <a:lstStyle/>
          <a:p>
            <a:pPr algn="l">
              <a:lnSpc>
                <a:spcPts val="8968"/>
              </a:lnSpc>
            </a:pPr>
            <a:r>
              <a:rPr lang="en-US" sz="10551">
                <a:solidFill>
                  <a:srgbClr val="545454"/>
                </a:solidFill>
                <a:latin typeface="Bold Ink"/>
                <a:ea typeface="Bold Ink"/>
                <a:cs typeface="Bold Ink"/>
                <a:sym typeface="Bold Ink"/>
              </a:rPr>
              <a:t>Requerimientos funcionales</a:t>
            </a:r>
          </a:p>
        </p:txBody>
      </p:sp>
      <p:sp>
        <p:nvSpPr>
          <p:cNvPr name="TextBox 18" id="18"/>
          <p:cNvSpPr txBox="true"/>
          <p:nvPr/>
        </p:nvSpPr>
        <p:spPr>
          <a:xfrm rot="0">
            <a:off x="114792" y="2832820"/>
            <a:ext cx="18173208" cy="7051240"/>
          </a:xfrm>
          <a:prstGeom prst="rect">
            <a:avLst/>
          </a:prstGeom>
        </p:spPr>
        <p:txBody>
          <a:bodyPr anchor="t" rtlCol="false" tIns="0" lIns="0" bIns="0" rIns="0">
            <a:spAutoFit/>
          </a:bodyPr>
          <a:lstStyle/>
          <a:p>
            <a:pPr algn="l">
              <a:lnSpc>
                <a:spcPts val="4048"/>
              </a:lnSpc>
            </a:pPr>
            <a:r>
              <a:rPr lang="en-US" sz="2892" b="true">
                <a:solidFill>
                  <a:srgbClr val="545454"/>
                </a:solidFill>
                <a:latin typeface="Open Sans Bold"/>
                <a:ea typeface="Open Sans Bold"/>
                <a:cs typeface="Open Sans Bold"/>
                <a:sym typeface="Open Sans Bold"/>
              </a:rPr>
              <a:t>11.Consulta de Productos  : Permitir a los usuarios buscar productos en tiempo real mediante nombre, código o categoría, mostrando resultados instantáneos con detalles como stock y precio. </a:t>
            </a:r>
          </a:p>
          <a:p>
            <a:pPr algn="l">
              <a:lnSpc>
                <a:spcPts val="4048"/>
              </a:lnSpc>
            </a:pPr>
            <a:r>
              <a:rPr lang="en-US" sz="2892" b="true">
                <a:solidFill>
                  <a:srgbClr val="545454"/>
                </a:solidFill>
                <a:latin typeface="Open Sans Bold"/>
                <a:ea typeface="Open Sans Bold"/>
                <a:cs typeface="Open Sans Bold"/>
                <a:sym typeface="Open Sans Bold"/>
              </a:rPr>
              <a:t>12. Generación de Reportes: Permitir la creación de reportes sobre el estado del inventario, incluyendo productos con stock bajo, productos más retirados o con más devoluciones, y lotes próximos a caducar.</a:t>
            </a:r>
          </a:p>
          <a:p>
            <a:pPr algn="l">
              <a:lnSpc>
                <a:spcPts val="4048"/>
              </a:lnSpc>
            </a:pPr>
            <a:r>
              <a:rPr lang="en-US" sz="2892" b="true">
                <a:solidFill>
                  <a:srgbClr val="545454"/>
                </a:solidFill>
                <a:latin typeface="Open Sans Bold"/>
                <a:ea typeface="Open Sans Bold"/>
                <a:cs typeface="Open Sans Bold"/>
                <a:sym typeface="Open Sans Bold"/>
              </a:rPr>
              <a:t>13. Roles y Permisos : Definir roles con permisos de acceso diferenciados (administrador y empleado), estableciendo control sobre qué funcionalidades puede acceder cada tipo de usuario. </a:t>
            </a:r>
          </a:p>
          <a:p>
            <a:pPr algn="l">
              <a:lnSpc>
                <a:spcPts val="4048"/>
              </a:lnSpc>
            </a:pPr>
            <a:r>
              <a:rPr lang="en-US" sz="2892" b="true">
                <a:solidFill>
                  <a:srgbClr val="545454"/>
                </a:solidFill>
                <a:latin typeface="Open Sans Bold"/>
                <a:ea typeface="Open Sans Bold"/>
                <a:cs typeface="Open Sans Bold"/>
                <a:sym typeface="Open Sans Bold"/>
              </a:rPr>
              <a:t>14. Autenticación de Usuario : Garantizar que solo los usuarios autorizados tengan acceso a funcionalidades sensibles mediante un inicio de sesión seguro con ID únicas para cada usuario. </a:t>
            </a:r>
          </a:p>
          <a:p>
            <a:pPr algn="l">
              <a:lnSpc>
                <a:spcPts val="4048"/>
              </a:lnSpc>
            </a:pPr>
            <a:r>
              <a:rPr lang="en-US" sz="2892" b="true">
                <a:solidFill>
                  <a:srgbClr val="545454"/>
                </a:solidFill>
                <a:latin typeface="Open Sans Bold"/>
                <a:ea typeface="Open Sans Bold"/>
                <a:cs typeface="Open Sans Bold"/>
                <a:sym typeface="Open Sans Bold"/>
              </a:rPr>
              <a:t>15. Control de Precios : Permitir la actualización de precios de productos según sea necesario, asegurando que los precios del inventario se mantengan actualizados. </a:t>
            </a:r>
          </a:p>
          <a:p>
            <a:pPr algn="l">
              <a:lnSpc>
                <a:spcPts val="4048"/>
              </a:lnSpc>
            </a:pPr>
            <a:r>
              <a:rPr lang="en-US" sz="2892" b="true">
                <a:solidFill>
                  <a:srgbClr val="545454"/>
                </a:solidFill>
                <a:latin typeface="Open Sans Bold"/>
                <a:ea typeface="Open Sans Bold"/>
                <a:cs typeface="Open Sans Bold"/>
                <a:sym typeface="Open Sans Bold"/>
              </a:rPr>
              <a:t>16. Gestión de Devoluciones : Permitir gestionar devoluciones de productos, actualizando el inventario y el reporte de ventas para mantener la precisión en el inventario y las finanzas.</a:t>
            </a:r>
          </a:p>
          <a:p>
            <a:pPr algn="l">
              <a:lnSpc>
                <a:spcPts val="4048"/>
              </a:lnSpc>
            </a:pP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1550729" y="10355080"/>
            <a:ext cx="4019797" cy="2009899"/>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6214491" y="-2748094"/>
            <a:ext cx="8664509" cy="4332254"/>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327816" y="-2285619"/>
            <a:ext cx="4282768" cy="214138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4440753" y="9565278"/>
            <a:ext cx="3710089" cy="185504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610027" y="-1189519"/>
            <a:ext cx="3726595" cy="1863298"/>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459170" y="342900"/>
            <a:ext cx="13717381" cy="2393072"/>
          </a:xfrm>
          <a:prstGeom prst="rect">
            <a:avLst/>
          </a:prstGeom>
        </p:spPr>
        <p:txBody>
          <a:bodyPr anchor="t" rtlCol="false" tIns="0" lIns="0" bIns="0" rIns="0">
            <a:spAutoFit/>
          </a:bodyPr>
          <a:lstStyle/>
          <a:p>
            <a:pPr algn="l">
              <a:lnSpc>
                <a:spcPts val="8968"/>
              </a:lnSpc>
            </a:pPr>
            <a:r>
              <a:rPr lang="en-US" sz="10551">
                <a:solidFill>
                  <a:srgbClr val="545454"/>
                </a:solidFill>
                <a:latin typeface="Bold Ink"/>
                <a:ea typeface="Bold Ink"/>
                <a:cs typeface="Bold Ink"/>
                <a:sym typeface="Bold Ink"/>
              </a:rPr>
              <a:t>Requerimientos funcionales</a:t>
            </a:r>
          </a:p>
        </p:txBody>
      </p:sp>
      <p:sp>
        <p:nvSpPr>
          <p:cNvPr name="TextBox 18" id="18"/>
          <p:cNvSpPr txBox="true"/>
          <p:nvPr/>
        </p:nvSpPr>
        <p:spPr>
          <a:xfrm rot="0">
            <a:off x="57396" y="2678822"/>
            <a:ext cx="18230604" cy="6041590"/>
          </a:xfrm>
          <a:prstGeom prst="rect">
            <a:avLst/>
          </a:prstGeom>
        </p:spPr>
        <p:txBody>
          <a:bodyPr anchor="t" rtlCol="false" tIns="0" lIns="0" bIns="0" rIns="0">
            <a:spAutoFit/>
          </a:bodyPr>
          <a:lstStyle/>
          <a:p>
            <a:pPr algn="l">
              <a:lnSpc>
                <a:spcPts val="4048"/>
              </a:lnSpc>
            </a:pPr>
          </a:p>
          <a:p>
            <a:pPr algn="l">
              <a:lnSpc>
                <a:spcPts val="4048"/>
              </a:lnSpc>
            </a:pPr>
            <a:r>
              <a:rPr lang="en-US" sz="2892" b="true">
                <a:solidFill>
                  <a:srgbClr val="545454"/>
                </a:solidFill>
                <a:latin typeface="Open Sans Bold"/>
                <a:ea typeface="Open Sans Bold"/>
                <a:cs typeface="Open Sans Bold"/>
                <a:sym typeface="Open Sans Bold"/>
              </a:rPr>
              <a:t>17. Registro de proveedores: Permitir a los administradores agregar proveedores con datos como nombre contacto, dirección y productos y así mismo eliminar a los proveedores deseados</a:t>
            </a:r>
          </a:p>
          <a:p>
            <a:pPr algn="l">
              <a:lnSpc>
                <a:spcPts val="4048"/>
              </a:lnSpc>
            </a:pPr>
            <a:r>
              <a:rPr lang="en-US" sz="2892" b="true">
                <a:solidFill>
                  <a:srgbClr val="545454"/>
                </a:solidFill>
                <a:latin typeface="Open Sans Bold"/>
                <a:ea typeface="Open Sans Bold"/>
                <a:cs typeface="Open Sans Bold"/>
                <a:sym typeface="Open Sans Bold"/>
              </a:rPr>
              <a:t>18. Gestión de Lotes y Fechas de Caducidad: Permitir registrar fechas de caducidad para productos perecederos y generar alertas antes de su vencimiento.</a:t>
            </a:r>
          </a:p>
          <a:p>
            <a:pPr algn="l">
              <a:lnSpc>
                <a:spcPts val="4048"/>
              </a:lnSpc>
            </a:pPr>
            <a:r>
              <a:rPr lang="en-US" sz="2892" b="true">
                <a:solidFill>
                  <a:srgbClr val="545454"/>
                </a:solidFill>
                <a:latin typeface="Open Sans Bold"/>
                <a:ea typeface="Open Sans Bold"/>
                <a:cs typeface="Open Sans Bold"/>
                <a:sym typeface="Open Sans Bold"/>
              </a:rPr>
              <a:t>19.Clasificación de Productos: Implementar una funcionalidad para asignar categorías a los productos y facilitar su organización.</a:t>
            </a:r>
          </a:p>
          <a:p>
            <a:pPr algn="l">
              <a:lnSpc>
                <a:spcPts val="4048"/>
              </a:lnSpc>
            </a:pPr>
            <a:r>
              <a:rPr lang="en-US" sz="2892" b="true">
                <a:solidFill>
                  <a:srgbClr val="545454"/>
                </a:solidFill>
                <a:latin typeface="Open Sans Bold"/>
                <a:ea typeface="Open Sans Bold"/>
                <a:cs typeface="Open Sans Bold"/>
                <a:sym typeface="Open Sans Bold"/>
              </a:rPr>
              <a:t>20. Exportación de Reportes</a:t>
            </a:r>
          </a:p>
          <a:p>
            <a:pPr algn="l">
              <a:lnSpc>
                <a:spcPts val="4048"/>
              </a:lnSpc>
            </a:pPr>
            <a:r>
              <a:rPr lang="en-US" sz="2892" b="true">
                <a:solidFill>
                  <a:srgbClr val="545454"/>
                </a:solidFill>
                <a:latin typeface="Open Sans Bold"/>
                <a:ea typeface="Open Sans Bold"/>
                <a:cs typeface="Open Sans Bold"/>
                <a:sym typeface="Open Sans Bold"/>
              </a:rPr>
              <a:t>Permitir la descarga de reportes en diferentes formatos (PDF, Excel, CSV) para su almacenamiento externo o impresión.</a:t>
            </a:r>
          </a:p>
          <a:p>
            <a:pPr algn="l">
              <a:lnSpc>
                <a:spcPts val="4048"/>
              </a:lnSpc>
            </a:pPr>
          </a:p>
          <a:p>
            <a:pPr algn="l">
              <a:lnSpc>
                <a:spcPts val="4048"/>
              </a:lnSpc>
            </a:pP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029631" y="3439211"/>
            <a:ext cx="12228738" cy="3980077"/>
          </a:xfrm>
          <a:prstGeom prst="rect">
            <a:avLst/>
          </a:prstGeom>
        </p:spPr>
        <p:txBody>
          <a:bodyPr anchor="t" rtlCol="false" tIns="0" lIns="0" bIns="0" rIns="0">
            <a:spAutoFit/>
          </a:bodyPr>
          <a:lstStyle/>
          <a:p>
            <a:pPr algn="ctr">
              <a:lnSpc>
                <a:spcPts val="14909"/>
              </a:lnSpc>
            </a:pPr>
            <a:r>
              <a:rPr lang="en-US" sz="17540">
                <a:solidFill>
                  <a:srgbClr val="545454"/>
                </a:solidFill>
                <a:latin typeface="Bold Ink"/>
                <a:ea typeface="Bold Ink"/>
                <a:cs typeface="Bold Ink"/>
                <a:sym typeface="Bold Ink"/>
              </a:rPr>
              <a:t>THANK</a:t>
            </a:r>
          </a:p>
          <a:p>
            <a:pPr algn="ctr">
              <a:lnSpc>
                <a:spcPts val="14909"/>
              </a:lnSpc>
            </a:pPr>
            <a:r>
              <a:rPr lang="en-US" sz="17540">
                <a:solidFill>
                  <a:srgbClr val="545454"/>
                </a:solidFill>
                <a:latin typeface="Bold Ink"/>
                <a:ea typeface="Bold Ink"/>
                <a:cs typeface="Bold Ink"/>
                <a:sym typeface="Bold Ink"/>
              </a:rPr>
              <a:t>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3711512">
            <a:off x="-4569294" y="-3474471"/>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2413555" y="10159839"/>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4055299" y="694069"/>
            <a:ext cx="10540477" cy="1259597"/>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Índice</a:t>
            </a:r>
          </a:p>
        </p:txBody>
      </p:sp>
      <p:sp>
        <p:nvSpPr>
          <p:cNvPr name="TextBox 21" id="21"/>
          <p:cNvSpPr txBox="true"/>
          <p:nvPr/>
        </p:nvSpPr>
        <p:spPr>
          <a:xfrm rot="0">
            <a:off x="2690393" y="2031917"/>
            <a:ext cx="3110327" cy="805634"/>
          </a:xfrm>
          <a:prstGeom prst="rect">
            <a:avLst/>
          </a:prstGeom>
        </p:spPr>
        <p:txBody>
          <a:bodyPr anchor="t" rtlCol="false" tIns="0" lIns="0" bIns="0" rIns="0">
            <a:spAutoFit/>
          </a:bodyPr>
          <a:lstStyle/>
          <a:p>
            <a:pPr algn="l">
              <a:lnSpc>
                <a:spcPts val="5994"/>
              </a:lnSpc>
              <a:spcBef>
                <a:spcPct val="0"/>
              </a:spcBef>
            </a:pPr>
            <a:r>
              <a:rPr lang="en-US" sz="4282">
                <a:solidFill>
                  <a:srgbClr val="61654D"/>
                </a:solidFill>
                <a:latin typeface="Akzidenz-Grotesk"/>
                <a:ea typeface="Akzidenz-Grotesk"/>
                <a:cs typeface="Akzidenz-Grotesk"/>
                <a:sym typeface="Akzidenz-Grotesk"/>
              </a:rPr>
              <a:t>Problemática</a:t>
            </a:r>
            <a:r>
              <a:rPr lang="en-US" sz="4282">
                <a:solidFill>
                  <a:srgbClr val="61654D"/>
                </a:solidFill>
                <a:latin typeface="Akzidenz-Grotesk"/>
                <a:ea typeface="Akzidenz-Grotesk"/>
                <a:cs typeface="Akzidenz-Grotesk"/>
                <a:sym typeface="Akzidenz-Grotesk"/>
              </a:rPr>
              <a:t> </a:t>
            </a:r>
          </a:p>
        </p:txBody>
      </p:sp>
      <p:sp>
        <p:nvSpPr>
          <p:cNvPr name="TextBox 22" id="22"/>
          <p:cNvSpPr txBox="true"/>
          <p:nvPr/>
        </p:nvSpPr>
        <p:spPr>
          <a:xfrm rot="0">
            <a:off x="1754850" y="2327192"/>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1</a:t>
            </a:r>
          </a:p>
        </p:txBody>
      </p:sp>
      <p:sp>
        <p:nvSpPr>
          <p:cNvPr name="TextBox 23" id="23"/>
          <p:cNvSpPr txBox="true"/>
          <p:nvPr/>
        </p:nvSpPr>
        <p:spPr>
          <a:xfrm rot="0">
            <a:off x="2690393" y="2941206"/>
            <a:ext cx="5657395" cy="805634"/>
          </a:xfrm>
          <a:prstGeom prst="rect">
            <a:avLst/>
          </a:prstGeom>
        </p:spPr>
        <p:txBody>
          <a:bodyPr anchor="t" rtlCol="false" tIns="0" lIns="0" bIns="0" rIns="0">
            <a:spAutoFit/>
          </a:bodyPr>
          <a:lstStyle/>
          <a:p>
            <a:pPr algn="l">
              <a:lnSpc>
                <a:spcPts val="5994"/>
              </a:lnSpc>
              <a:spcBef>
                <a:spcPct val="0"/>
              </a:spcBef>
            </a:pPr>
            <a:r>
              <a:rPr lang="en-US" sz="4282">
                <a:solidFill>
                  <a:srgbClr val="61654D"/>
                </a:solidFill>
                <a:latin typeface="Akzidenz-Grotesk"/>
                <a:ea typeface="Akzidenz-Grotesk"/>
                <a:cs typeface="Akzidenz-Grotesk"/>
                <a:sym typeface="Akzidenz-Grotesk"/>
              </a:rPr>
              <a:t>Pregunta Problema</a:t>
            </a:r>
            <a:r>
              <a:rPr lang="en-US" sz="4282">
                <a:solidFill>
                  <a:srgbClr val="61654D"/>
                </a:solidFill>
                <a:latin typeface="Akzidenz-Grotesk"/>
                <a:ea typeface="Akzidenz-Grotesk"/>
                <a:cs typeface="Akzidenz-Grotesk"/>
                <a:sym typeface="Akzidenz-Grotesk"/>
              </a:rPr>
              <a:t> </a:t>
            </a:r>
          </a:p>
        </p:txBody>
      </p:sp>
      <p:sp>
        <p:nvSpPr>
          <p:cNvPr name="TextBox 24" id="24"/>
          <p:cNvSpPr txBox="true"/>
          <p:nvPr/>
        </p:nvSpPr>
        <p:spPr>
          <a:xfrm rot="0">
            <a:off x="1754850" y="3236481"/>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2</a:t>
            </a:r>
          </a:p>
        </p:txBody>
      </p:sp>
      <p:sp>
        <p:nvSpPr>
          <p:cNvPr name="TextBox 25" id="25"/>
          <p:cNvSpPr txBox="true"/>
          <p:nvPr/>
        </p:nvSpPr>
        <p:spPr>
          <a:xfrm rot="0">
            <a:off x="2690393" y="3850495"/>
            <a:ext cx="4493607" cy="805634"/>
          </a:xfrm>
          <a:prstGeom prst="rect">
            <a:avLst/>
          </a:prstGeom>
        </p:spPr>
        <p:txBody>
          <a:bodyPr anchor="t" rtlCol="false" tIns="0" lIns="0" bIns="0" rIns="0">
            <a:spAutoFit/>
          </a:bodyPr>
          <a:lstStyle/>
          <a:p>
            <a:pPr algn="l">
              <a:lnSpc>
                <a:spcPts val="5994"/>
              </a:lnSpc>
              <a:spcBef>
                <a:spcPct val="0"/>
              </a:spcBef>
            </a:pPr>
            <a:r>
              <a:rPr lang="en-US" sz="4282">
                <a:solidFill>
                  <a:srgbClr val="61654D"/>
                </a:solidFill>
                <a:latin typeface="Akzidenz-Grotesk"/>
                <a:ea typeface="Akzidenz-Grotesk"/>
                <a:cs typeface="Akzidenz-Grotesk"/>
                <a:sym typeface="Akzidenz-Grotesk"/>
              </a:rPr>
              <a:t>Objetivo principal</a:t>
            </a:r>
            <a:r>
              <a:rPr lang="en-US" sz="4282">
                <a:solidFill>
                  <a:srgbClr val="61654D"/>
                </a:solidFill>
                <a:latin typeface="Akzidenz-Grotesk"/>
                <a:ea typeface="Akzidenz-Grotesk"/>
                <a:cs typeface="Akzidenz-Grotesk"/>
                <a:sym typeface="Akzidenz-Grotesk"/>
              </a:rPr>
              <a:t> </a:t>
            </a:r>
          </a:p>
        </p:txBody>
      </p:sp>
      <p:sp>
        <p:nvSpPr>
          <p:cNvPr name="TextBox 26" id="26"/>
          <p:cNvSpPr txBox="true"/>
          <p:nvPr/>
        </p:nvSpPr>
        <p:spPr>
          <a:xfrm rot="0">
            <a:off x="1754850" y="4145770"/>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3</a:t>
            </a:r>
          </a:p>
        </p:txBody>
      </p:sp>
      <p:sp>
        <p:nvSpPr>
          <p:cNvPr name="TextBox 27" id="27"/>
          <p:cNvSpPr txBox="true"/>
          <p:nvPr/>
        </p:nvSpPr>
        <p:spPr>
          <a:xfrm rot="0">
            <a:off x="2690393" y="4759783"/>
            <a:ext cx="5657395" cy="805634"/>
          </a:xfrm>
          <a:prstGeom prst="rect">
            <a:avLst/>
          </a:prstGeom>
        </p:spPr>
        <p:txBody>
          <a:bodyPr anchor="t" rtlCol="false" tIns="0" lIns="0" bIns="0" rIns="0">
            <a:spAutoFit/>
          </a:bodyPr>
          <a:lstStyle/>
          <a:p>
            <a:pPr algn="l">
              <a:lnSpc>
                <a:spcPts val="5994"/>
              </a:lnSpc>
              <a:spcBef>
                <a:spcPct val="0"/>
              </a:spcBef>
            </a:pPr>
            <a:r>
              <a:rPr lang="en-US" sz="4282">
                <a:solidFill>
                  <a:srgbClr val="61654D"/>
                </a:solidFill>
                <a:latin typeface="Akzidenz-Grotesk"/>
                <a:ea typeface="Akzidenz-Grotesk"/>
                <a:cs typeface="Akzidenz-Grotesk"/>
                <a:sym typeface="Akzidenz-Grotesk"/>
              </a:rPr>
              <a:t>Objetivos específicos</a:t>
            </a:r>
            <a:r>
              <a:rPr lang="en-US" sz="4282">
                <a:solidFill>
                  <a:srgbClr val="61654D"/>
                </a:solidFill>
                <a:latin typeface="Akzidenz-Grotesk"/>
                <a:ea typeface="Akzidenz-Grotesk"/>
                <a:cs typeface="Akzidenz-Grotesk"/>
                <a:sym typeface="Akzidenz-Grotesk"/>
              </a:rPr>
              <a:t> </a:t>
            </a:r>
          </a:p>
        </p:txBody>
      </p:sp>
      <p:sp>
        <p:nvSpPr>
          <p:cNvPr name="TextBox 28" id="28"/>
          <p:cNvSpPr txBox="true"/>
          <p:nvPr/>
        </p:nvSpPr>
        <p:spPr>
          <a:xfrm rot="0">
            <a:off x="1754850" y="5055058"/>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4</a:t>
            </a:r>
          </a:p>
        </p:txBody>
      </p:sp>
      <p:sp>
        <p:nvSpPr>
          <p:cNvPr name="TextBox 29" id="29"/>
          <p:cNvSpPr txBox="true"/>
          <p:nvPr/>
        </p:nvSpPr>
        <p:spPr>
          <a:xfrm rot="0">
            <a:off x="2690393" y="5670193"/>
            <a:ext cx="3110327" cy="805634"/>
          </a:xfrm>
          <a:prstGeom prst="rect">
            <a:avLst/>
          </a:prstGeom>
        </p:spPr>
        <p:txBody>
          <a:bodyPr anchor="t" rtlCol="false" tIns="0" lIns="0" bIns="0" rIns="0">
            <a:spAutoFit/>
          </a:bodyPr>
          <a:lstStyle/>
          <a:p>
            <a:pPr algn="l">
              <a:lnSpc>
                <a:spcPts val="5994"/>
              </a:lnSpc>
              <a:spcBef>
                <a:spcPct val="0"/>
              </a:spcBef>
            </a:pPr>
            <a:r>
              <a:rPr lang="en-US" sz="4282">
                <a:solidFill>
                  <a:srgbClr val="61654D"/>
                </a:solidFill>
                <a:latin typeface="Akzidenz-Grotesk"/>
                <a:ea typeface="Akzidenz-Grotesk"/>
                <a:cs typeface="Akzidenz-Grotesk"/>
                <a:sym typeface="Akzidenz-Grotesk"/>
              </a:rPr>
              <a:t>Justificación</a:t>
            </a:r>
            <a:r>
              <a:rPr lang="en-US" sz="4282">
                <a:solidFill>
                  <a:srgbClr val="61654D"/>
                </a:solidFill>
                <a:latin typeface="Akzidenz-Grotesk"/>
                <a:ea typeface="Akzidenz-Grotesk"/>
                <a:cs typeface="Akzidenz-Grotesk"/>
                <a:sym typeface="Akzidenz-Grotesk"/>
              </a:rPr>
              <a:t> </a:t>
            </a:r>
          </a:p>
        </p:txBody>
      </p:sp>
      <p:sp>
        <p:nvSpPr>
          <p:cNvPr name="TextBox 30" id="30"/>
          <p:cNvSpPr txBox="true"/>
          <p:nvPr/>
        </p:nvSpPr>
        <p:spPr>
          <a:xfrm rot="0">
            <a:off x="1756572" y="5826389"/>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5</a:t>
            </a:r>
          </a:p>
        </p:txBody>
      </p:sp>
      <p:sp>
        <p:nvSpPr>
          <p:cNvPr name="TextBox 31" id="31"/>
          <p:cNvSpPr txBox="true"/>
          <p:nvPr/>
        </p:nvSpPr>
        <p:spPr>
          <a:xfrm rot="0">
            <a:off x="2727521" y="6437727"/>
            <a:ext cx="5620267" cy="805634"/>
          </a:xfrm>
          <a:prstGeom prst="rect">
            <a:avLst/>
          </a:prstGeom>
        </p:spPr>
        <p:txBody>
          <a:bodyPr anchor="t" rtlCol="false" tIns="0" lIns="0" bIns="0" rIns="0">
            <a:spAutoFit/>
          </a:bodyPr>
          <a:lstStyle/>
          <a:p>
            <a:pPr algn="l">
              <a:lnSpc>
                <a:spcPts val="5994"/>
              </a:lnSpc>
              <a:spcBef>
                <a:spcPct val="0"/>
              </a:spcBef>
            </a:pPr>
            <a:r>
              <a:rPr lang="en-US" sz="4282">
                <a:solidFill>
                  <a:srgbClr val="61654D"/>
                </a:solidFill>
                <a:latin typeface="Akzidenz-Grotesk"/>
                <a:ea typeface="Akzidenz-Grotesk"/>
                <a:cs typeface="Akzidenz-Grotesk"/>
                <a:sym typeface="Akzidenz-Grotesk"/>
              </a:rPr>
              <a:t>Alcance y delimitación</a:t>
            </a:r>
            <a:r>
              <a:rPr lang="en-US" sz="4282">
                <a:solidFill>
                  <a:srgbClr val="61654D"/>
                </a:solidFill>
                <a:latin typeface="Akzidenz-Grotesk"/>
                <a:ea typeface="Akzidenz-Grotesk"/>
                <a:cs typeface="Akzidenz-Grotesk"/>
                <a:sym typeface="Akzidenz-Grotesk"/>
              </a:rPr>
              <a:t> </a:t>
            </a:r>
          </a:p>
        </p:txBody>
      </p:sp>
      <p:sp>
        <p:nvSpPr>
          <p:cNvPr name="TextBox 32" id="32"/>
          <p:cNvSpPr txBox="true"/>
          <p:nvPr/>
        </p:nvSpPr>
        <p:spPr>
          <a:xfrm rot="0">
            <a:off x="1791978" y="6733002"/>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6</a:t>
            </a:r>
          </a:p>
        </p:txBody>
      </p:sp>
      <p:sp>
        <p:nvSpPr>
          <p:cNvPr name="TextBox 33" id="33"/>
          <p:cNvSpPr txBox="true"/>
          <p:nvPr/>
        </p:nvSpPr>
        <p:spPr>
          <a:xfrm rot="0">
            <a:off x="2727521" y="7348137"/>
            <a:ext cx="5832844" cy="805634"/>
          </a:xfrm>
          <a:prstGeom prst="rect">
            <a:avLst/>
          </a:prstGeom>
        </p:spPr>
        <p:txBody>
          <a:bodyPr anchor="t" rtlCol="false" tIns="0" lIns="0" bIns="0" rIns="0">
            <a:spAutoFit/>
          </a:bodyPr>
          <a:lstStyle/>
          <a:p>
            <a:pPr algn="l">
              <a:lnSpc>
                <a:spcPts val="5994"/>
              </a:lnSpc>
              <a:spcBef>
                <a:spcPct val="0"/>
              </a:spcBef>
            </a:pPr>
            <a:r>
              <a:rPr lang="en-US" sz="4282">
                <a:solidFill>
                  <a:srgbClr val="61654D"/>
                </a:solidFill>
                <a:latin typeface="Akzidenz-Grotesk"/>
                <a:ea typeface="Akzidenz-Grotesk"/>
                <a:cs typeface="Akzidenz-Grotesk"/>
                <a:sym typeface="Akzidenz-Grotesk"/>
              </a:rPr>
              <a:t>Técnicas e instrumentos</a:t>
            </a:r>
            <a:r>
              <a:rPr lang="en-US" sz="4282">
                <a:solidFill>
                  <a:srgbClr val="61654D"/>
                </a:solidFill>
                <a:latin typeface="Akzidenz-Grotesk"/>
                <a:ea typeface="Akzidenz-Grotesk"/>
                <a:cs typeface="Akzidenz-Grotesk"/>
                <a:sym typeface="Akzidenz-Grotesk"/>
              </a:rPr>
              <a:t> </a:t>
            </a:r>
          </a:p>
        </p:txBody>
      </p:sp>
      <p:sp>
        <p:nvSpPr>
          <p:cNvPr name="TextBox 34" id="34"/>
          <p:cNvSpPr txBox="true"/>
          <p:nvPr/>
        </p:nvSpPr>
        <p:spPr>
          <a:xfrm rot="0">
            <a:off x="1791978" y="7643412"/>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7</a:t>
            </a:r>
          </a:p>
        </p:txBody>
      </p:sp>
      <p:sp>
        <p:nvSpPr>
          <p:cNvPr name="TextBox 35" id="35"/>
          <p:cNvSpPr txBox="true"/>
          <p:nvPr/>
        </p:nvSpPr>
        <p:spPr>
          <a:xfrm rot="0">
            <a:off x="2727521" y="8257425"/>
            <a:ext cx="3110327" cy="805634"/>
          </a:xfrm>
          <a:prstGeom prst="rect">
            <a:avLst/>
          </a:prstGeom>
        </p:spPr>
        <p:txBody>
          <a:bodyPr anchor="t" rtlCol="false" tIns="0" lIns="0" bIns="0" rIns="0">
            <a:spAutoFit/>
          </a:bodyPr>
          <a:lstStyle/>
          <a:p>
            <a:pPr algn="l">
              <a:lnSpc>
                <a:spcPts val="5994"/>
              </a:lnSpc>
              <a:spcBef>
                <a:spcPct val="0"/>
              </a:spcBef>
            </a:pPr>
            <a:r>
              <a:rPr lang="en-US" sz="4282">
                <a:solidFill>
                  <a:srgbClr val="61654D"/>
                </a:solidFill>
                <a:latin typeface="Akzidenz-Grotesk"/>
                <a:ea typeface="Akzidenz-Grotesk"/>
                <a:cs typeface="Akzidenz-Grotesk"/>
                <a:sym typeface="Akzidenz-Grotesk"/>
              </a:rPr>
              <a:t>preguntas</a:t>
            </a:r>
            <a:r>
              <a:rPr lang="en-US" sz="4282">
                <a:solidFill>
                  <a:srgbClr val="61654D"/>
                </a:solidFill>
                <a:latin typeface="Akzidenz-Grotesk"/>
                <a:ea typeface="Akzidenz-Grotesk"/>
                <a:cs typeface="Akzidenz-Grotesk"/>
                <a:sym typeface="Akzidenz-Grotesk"/>
              </a:rPr>
              <a:t> </a:t>
            </a:r>
          </a:p>
        </p:txBody>
      </p:sp>
      <p:sp>
        <p:nvSpPr>
          <p:cNvPr name="TextBox 36" id="36"/>
          <p:cNvSpPr txBox="true"/>
          <p:nvPr/>
        </p:nvSpPr>
        <p:spPr>
          <a:xfrm rot="0">
            <a:off x="1791978" y="8552700"/>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8</a:t>
            </a:r>
          </a:p>
        </p:txBody>
      </p:sp>
      <p:sp>
        <p:nvSpPr>
          <p:cNvPr name="TextBox 37" id="37"/>
          <p:cNvSpPr txBox="true"/>
          <p:nvPr/>
        </p:nvSpPr>
        <p:spPr>
          <a:xfrm rot="0">
            <a:off x="9714983" y="1968884"/>
            <a:ext cx="4493607" cy="805634"/>
          </a:xfrm>
          <a:prstGeom prst="rect">
            <a:avLst/>
          </a:prstGeom>
        </p:spPr>
        <p:txBody>
          <a:bodyPr anchor="t" rtlCol="false" tIns="0" lIns="0" bIns="0" rIns="0">
            <a:spAutoFit/>
          </a:bodyPr>
          <a:lstStyle/>
          <a:p>
            <a:pPr algn="l">
              <a:lnSpc>
                <a:spcPts val="5994"/>
              </a:lnSpc>
              <a:spcBef>
                <a:spcPct val="0"/>
              </a:spcBef>
            </a:pPr>
            <a:r>
              <a:rPr lang="en-US" sz="4282">
                <a:solidFill>
                  <a:srgbClr val="61654D"/>
                </a:solidFill>
                <a:latin typeface="Akzidenz-Grotesk"/>
                <a:ea typeface="Akzidenz-Grotesk"/>
                <a:cs typeface="Akzidenz-Grotesk"/>
                <a:sym typeface="Akzidenz-Grotesk"/>
              </a:rPr>
              <a:t>Arbol de problema</a:t>
            </a:r>
          </a:p>
        </p:txBody>
      </p:sp>
      <p:sp>
        <p:nvSpPr>
          <p:cNvPr name="TextBox 38" id="38"/>
          <p:cNvSpPr txBox="true"/>
          <p:nvPr/>
        </p:nvSpPr>
        <p:spPr>
          <a:xfrm rot="0">
            <a:off x="8779440" y="2264159"/>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9</a:t>
            </a:r>
          </a:p>
        </p:txBody>
      </p:sp>
      <p:sp>
        <p:nvSpPr>
          <p:cNvPr name="TextBox 39" id="39"/>
          <p:cNvSpPr txBox="true"/>
          <p:nvPr/>
        </p:nvSpPr>
        <p:spPr>
          <a:xfrm rot="0">
            <a:off x="9714983" y="2878173"/>
            <a:ext cx="5657395" cy="805634"/>
          </a:xfrm>
          <a:prstGeom prst="rect">
            <a:avLst/>
          </a:prstGeom>
        </p:spPr>
        <p:txBody>
          <a:bodyPr anchor="t" rtlCol="false" tIns="0" lIns="0" bIns="0" rIns="0">
            <a:spAutoFit/>
          </a:bodyPr>
          <a:lstStyle/>
          <a:p>
            <a:pPr algn="l">
              <a:lnSpc>
                <a:spcPts val="5994"/>
              </a:lnSpc>
              <a:spcBef>
                <a:spcPct val="0"/>
              </a:spcBef>
            </a:pPr>
            <a:r>
              <a:rPr lang="en-US" sz="4282">
                <a:solidFill>
                  <a:srgbClr val="61654D"/>
                </a:solidFill>
                <a:latin typeface="Akzidenz-Grotesk"/>
                <a:ea typeface="Akzidenz-Grotesk"/>
                <a:cs typeface="Akzidenz-Grotesk"/>
                <a:sym typeface="Akzidenz-Grotesk"/>
              </a:rPr>
              <a:t>Árbol objetivos</a:t>
            </a:r>
            <a:r>
              <a:rPr lang="en-US" sz="4282">
                <a:solidFill>
                  <a:srgbClr val="61654D"/>
                </a:solidFill>
                <a:latin typeface="Akzidenz-Grotesk"/>
                <a:ea typeface="Akzidenz-Grotesk"/>
                <a:cs typeface="Akzidenz-Grotesk"/>
                <a:sym typeface="Akzidenz-Grotesk"/>
              </a:rPr>
              <a:t> </a:t>
            </a:r>
          </a:p>
        </p:txBody>
      </p:sp>
      <p:sp>
        <p:nvSpPr>
          <p:cNvPr name="TextBox 40" id="40"/>
          <p:cNvSpPr txBox="true"/>
          <p:nvPr/>
        </p:nvSpPr>
        <p:spPr>
          <a:xfrm rot="0">
            <a:off x="8779440" y="3173448"/>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10</a:t>
            </a:r>
          </a:p>
        </p:txBody>
      </p:sp>
      <p:sp>
        <p:nvSpPr>
          <p:cNvPr name="TextBox 41" id="41"/>
          <p:cNvSpPr txBox="true"/>
          <p:nvPr/>
        </p:nvSpPr>
        <p:spPr>
          <a:xfrm rot="0">
            <a:off x="9714983" y="3787461"/>
            <a:ext cx="4493607" cy="805634"/>
          </a:xfrm>
          <a:prstGeom prst="rect">
            <a:avLst/>
          </a:prstGeom>
        </p:spPr>
        <p:txBody>
          <a:bodyPr anchor="t" rtlCol="false" tIns="0" lIns="0" bIns="0" rIns="0">
            <a:spAutoFit/>
          </a:bodyPr>
          <a:lstStyle/>
          <a:p>
            <a:pPr algn="l">
              <a:lnSpc>
                <a:spcPts val="5994"/>
              </a:lnSpc>
              <a:spcBef>
                <a:spcPct val="0"/>
              </a:spcBef>
            </a:pPr>
            <a:r>
              <a:rPr lang="en-US" sz="4282">
                <a:solidFill>
                  <a:srgbClr val="61654D"/>
                </a:solidFill>
                <a:latin typeface="Akzidenz-Grotesk"/>
                <a:ea typeface="Akzidenz-Grotesk"/>
                <a:cs typeface="Akzidenz-Grotesk"/>
                <a:sym typeface="Akzidenz-Grotesk"/>
              </a:rPr>
              <a:t>BPMN</a:t>
            </a:r>
            <a:r>
              <a:rPr lang="en-US" sz="4282">
                <a:solidFill>
                  <a:srgbClr val="61654D"/>
                </a:solidFill>
                <a:latin typeface="Akzidenz-Grotesk"/>
                <a:ea typeface="Akzidenz-Grotesk"/>
                <a:cs typeface="Akzidenz-Grotesk"/>
                <a:sym typeface="Akzidenz-Grotesk"/>
              </a:rPr>
              <a:t> </a:t>
            </a:r>
          </a:p>
        </p:txBody>
      </p:sp>
      <p:sp>
        <p:nvSpPr>
          <p:cNvPr name="TextBox 42" id="42"/>
          <p:cNvSpPr txBox="true"/>
          <p:nvPr/>
        </p:nvSpPr>
        <p:spPr>
          <a:xfrm rot="0">
            <a:off x="8779440" y="4082736"/>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11</a:t>
            </a:r>
          </a:p>
        </p:txBody>
      </p:sp>
      <p:sp>
        <p:nvSpPr>
          <p:cNvPr name="TextBox 43" id="43"/>
          <p:cNvSpPr txBox="true"/>
          <p:nvPr/>
        </p:nvSpPr>
        <p:spPr>
          <a:xfrm rot="0">
            <a:off x="9714983" y="4696750"/>
            <a:ext cx="5657395" cy="805634"/>
          </a:xfrm>
          <a:prstGeom prst="rect">
            <a:avLst/>
          </a:prstGeom>
        </p:spPr>
        <p:txBody>
          <a:bodyPr anchor="t" rtlCol="false" tIns="0" lIns="0" bIns="0" rIns="0">
            <a:spAutoFit/>
          </a:bodyPr>
          <a:lstStyle/>
          <a:p>
            <a:pPr algn="l">
              <a:lnSpc>
                <a:spcPts val="5994"/>
              </a:lnSpc>
              <a:spcBef>
                <a:spcPct val="0"/>
              </a:spcBef>
            </a:pPr>
            <a:r>
              <a:rPr lang="en-US" sz="4282">
                <a:solidFill>
                  <a:srgbClr val="61654D"/>
                </a:solidFill>
                <a:latin typeface="Akzidenz-Grotesk"/>
                <a:ea typeface="Akzidenz-Grotesk"/>
                <a:cs typeface="Akzidenz-Grotesk"/>
                <a:sym typeface="Akzidenz-Grotesk"/>
              </a:rPr>
              <a:t>Diagrama UML</a:t>
            </a:r>
          </a:p>
        </p:txBody>
      </p:sp>
      <p:sp>
        <p:nvSpPr>
          <p:cNvPr name="TextBox 44" id="44"/>
          <p:cNvSpPr txBox="true"/>
          <p:nvPr/>
        </p:nvSpPr>
        <p:spPr>
          <a:xfrm rot="0">
            <a:off x="8779440" y="4992025"/>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12</a:t>
            </a:r>
          </a:p>
        </p:txBody>
      </p:sp>
      <p:sp>
        <p:nvSpPr>
          <p:cNvPr name="TextBox 45" id="45"/>
          <p:cNvSpPr txBox="true"/>
          <p:nvPr/>
        </p:nvSpPr>
        <p:spPr>
          <a:xfrm rot="0">
            <a:off x="9714983" y="5607160"/>
            <a:ext cx="6454504" cy="805634"/>
          </a:xfrm>
          <a:prstGeom prst="rect">
            <a:avLst/>
          </a:prstGeom>
        </p:spPr>
        <p:txBody>
          <a:bodyPr anchor="t" rtlCol="false" tIns="0" lIns="0" bIns="0" rIns="0">
            <a:spAutoFit/>
          </a:bodyPr>
          <a:lstStyle/>
          <a:p>
            <a:pPr algn="l">
              <a:lnSpc>
                <a:spcPts val="5994"/>
              </a:lnSpc>
              <a:spcBef>
                <a:spcPct val="0"/>
              </a:spcBef>
            </a:pPr>
            <a:r>
              <a:rPr lang="en-US" sz="4282">
                <a:solidFill>
                  <a:srgbClr val="61654D"/>
                </a:solidFill>
                <a:latin typeface="Akzidenz-Grotesk"/>
                <a:ea typeface="Akzidenz-Grotesk"/>
                <a:cs typeface="Akzidenz-Grotesk"/>
                <a:sym typeface="Akzidenz-Grotesk"/>
              </a:rPr>
              <a:t>Requisitos funcionales</a:t>
            </a:r>
          </a:p>
        </p:txBody>
      </p:sp>
      <p:sp>
        <p:nvSpPr>
          <p:cNvPr name="TextBox 46" id="46"/>
          <p:cNvSpPr txBox="true"/>
          <p:nvPr/>
        </p:nvSpPr>
        <p:spPr>
          <a:xfrm rot="0">
            <a:off x="8816568" y="5902435"/>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13</a:t>
            </a:r>
          </a:p>
        </p:txBody>
      </p:sp>
      <p:sp>
        <p:nvSpPr>
          <p:cNvPr name="TextBox 47" id="47"/>
          <p:cNvSpPr txBox="true"/>
          <p:nvPr/>
        </p:nvSpPr>
        <p:spPr>
          <a:xfrm rot="0">
            <a:off x="9752111" y="6517569"/>
            <a:ext cx="5620267" cy="805634"/>
          </a:xfrm>
          <a:prstGeom prst="rect">
            <a:avLst/>
          </a:prstGeom>
        </p:spPr>
        <p:txBody>
          <a:bodyPr anchor="t" rtlCol="false" tIns="0" lIns="0" bIns="0" rIns="0">
            <a:spAutoFit/>
          </a:bodyPr>
          <a:lstStyle/>
          <a:p>
            <a:pPr algn="l">
              <a:lnSpc>
                <a:spcPts val="5994"/>
              </a:lnSpc>
              <a:spcBef>
                <a:spcPct val="0"/>
              </a:spcBef>
            </a:pPr>
            <a:r>
              <a:rPr lang="en-US" sz="4282">
                <a:solidFill>
                  <a:srgbClr val="61654D"/>
                </a:solidFill>
                <a:latin typeface="Akzidenz-Grotesk"/>
                <a:ea typeface="Akzidenz-Grotesk"/>
                <a:cs typeface="Akzidenz-Grotesk"/>
                <a:sym typeface="Akzidenz-Grotesk"/>
              </a:rPr>
              <a:t>casos de uso extendido</a:t>
            </a:r>
          </a:p>
        </p:txBody>
      </p:sp>
      <p:sp>
        <p:nvSpPr>
          <p:cNvPr name="TextBox 48" id="48"/>
          <p:cNvSpPr txBox="true"/>
          <p:nvPr/>
        </p:nvSpPr>
        <p:spPr>
          <a:xfrm rot="0">
            <a:off x="8816568" y="6727119"/>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14</a:t>
            </a:r>
          </a:p>
        </p:txBody>
      </p:sp>
      <p:sp>
        <p:nvSpPr>
          <p:cNvPr name="TextBox 49" id="49"/>
          <p:cNvSpPr txBox="true"/>
          <p:nvPr/>
        </p:nvSpPr>
        <p:spPr>
          <a:xfrm rot="0">
            <a:off x="8816568" y="7580378"/>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15</a:t>
            </a:r>
          </a:p>
        </p:txBody>
      </p:sp>
      <p:sp>
        <p:nvSpPr>
          <p:cNvPr name="TextBox 50" id="50"/>
          <p:cNvSpPr txBox="true"/>
          <p:nvPr/>
        </p:nvSpPr>
        <p:spPr>
          <a:xfrm rot="0">
            <a:off x="9714983" y="7285103"/>
            <a:ext cx="5620267" cy="805634"/>
          </a:xfrm>
          <a:prstGeom prst="rect">
            <a:avLst/>
          </a:prstGeom>
        </p:spPr>
        <p:txBody>
          <a:bodyPr anchor="t" rtlCol="false" tIns="0" lIns="0" bIns="0" rIns="0">
            <a:spAutoFit/>
          </a:bodyPr>
          <a:lstStyle/>
          <a:p>
            <a:pPr algn="l">
              <a:lnSpc>
                <a:spcPts val="5994"/>
              </a:lnSpc>
              <a:spcBef>
                <a:spcPct val="0"/>
              </a:spcBef>
            </a:pPr>
            <a:r>
              <a:rPr lang="en-US" sz="4282">
                <a:solidFill>
                  <a:srgbClr val="61654D"/>
                </a:solidFill>
                <a:latin typeface="Akzidenz-Grotesk"/>
                <a:ea typeface="Akzidenz-Grotesk"/>
                <a:cs typeface="Akzidenz-Grotesk"/>
                <a:sym typeface="Akzidenz-Grotesk"/>
              </a:rPr>
              <a:t>fichas tecnicas</a:t>
            </a:r>
          </a:p>
        </p:txBody>
      </p:sp>
      <p:sp>
        <p:nvSpPr>
          <p:cNvPr name="TextBox 51" id="51"/>
          <p:cNvSpPr txBox="true"/>
          <p:nvPr/>
        </p:nvSpPr>
        <p:spPr>
          <a:xfrm rot="0">
            <a:off x="8816568" y="8490788"/>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16</a:t>
            </a:r>
          </a:p>
        </p:txBody>
      </p:sp>
      <p:sp>
        <p:nvSpPr>
          <p:cNvPr name="TextBox 52" id="52"/>
          <p:cNvSpPr txBox="true"/>
          <p:nvPr/>
        </p:nvSpPr>
        <p:spPr>
          <a:xfrm rot="0">
            <a:off x="9714983" y="8195513"/>
            <a:ext cx="5620267" cy="805634"/>
          </a:xfrm>
          <a:prstGeom prst="rect">
            <a:avLst/>
          </a:prstGeom>
        </p:spPr>
        <p:txBody>
          <a:bodyPr anchor="t" rtlCol="false" tIns="0" lIns="0" bIns="0" rIns="0">
            <a:spAutoFit/>
          </a:bodyPr>
          <a:lstStyle/>
          <a:p>
            <a:pPr algn="l">
              <a:lnSpc>
                <a:spcPts val="5994"/>
              </a:lnSpc>
              <a:spcBef>
                <a:spcPct val="0"/>
              </a:spcBef>
            </a:pPr>
            <a:r>
              <a:rPr lang="en-US" sz="4282">
                <a:solidFill>
                  <a:srgbClr val="61654D"/>
                </a:solidFill>
                <a:latin typeface="Akzidenz-Grotesk"/>
                <a:ea typeface="Akzidenz-Grotesk"/>
                <a:cs typeface="Akzidenz-Grotesk"/>
                <a:sym typeface="Akzidenz-Grotesk"/>
              </a:rPr>
              <a:t>Mockups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959815" y="8671471"/>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032953" y="-2166127"/>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5413687" y="-1484370"/>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4146068" y="565947"/>
            <a:ext cx="10540477" cy="1259597"/>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Problemática</a:t>
            </a:r>
          </a:p>
        </p:txBody>
      </p:sp>
      <p:sp>
        <p:nvSpPr>
          <p:cNvPr name="TextBox 21" id="21"/>
          <p:cNvSpPr txBox="true"/>
          <p:nvPr/>
        </p:nvSpPr>
        <p:spPr>
          <a:xfrm rot="0">
            <a:off x="622568" y="2584918"/>
            <a:ext cx="16636732" cy="5797778"/>
          </a:xfrm>
          <a:prstGeom prst="rect">
            <a:avLst/>
          </a:prstGeom>
        </p:spPr>
        <p:txBody>
          <a:bodyPr anchor="t" rtlCol="false" tIns="0" lIns="0" bIns="0" rIns="0">
            <a:spAutoFit/>
          </a:bodyPr>
          <a:lstStyle/>
          <a:p>
            <a:pPr algn="ctr">
              <a:lnSpc>
                <a:spcPts val="6462"/>
              </a:lnSpc>
              <a:spcBef>
                <a:spcPct val="0"/>
              </a:spcBef>
            </a:pPr>
            <a:r>
              <a:rPr lang="en-US" sz="4616">
                <a:solidFill>
                  <a:srgbClr val="61654D"/>
                </a:solidFill>
                <a:latin typeface="Akzidenz-Grotesk"/>
                <a:ea typeface="Akzidenz-Grotesk"/>
                <a:cs typeface="Akzidenz-Grotesk"/>
                <a:sym typeface="Akzidenz-Grotesk"/>
              </a:rPr>
              <a:t>El negocio no cuenta con un sistema de inventario debido a la falta de recursos tecnológicos, utilizando métodos manuales como libretas para registrar el flujo de productos. Esta situación ha generado dificultades, como la imposibilidad de determinar cuándo reponer mercancía, lo que deriva en pérdida de ventas. Además, los clientes frecuentemente no encuentran los productos deseados, afectando así la reputación de la tienda.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959815" y="8843338"/>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12595000" y="3116516"/>
            <a:ext cx="5267734" cy="5267734"/>
          </a:xfrm>
          <a:custGeom>
            <a:avLst/>
            <a:gdLst/>
            <a:ahLst/>
            <a:cxnLst/>
            <a:rect r="r" b="b" t="t" l="l"/>
            <a:pathLst>
              <a:path h="5267734" w="5267734">
                <a:moveTo>
                  <a:pt x="0" y="0"/>
                </a:moveTo>
                <a:lnTo>
                  <a:pt x="5267734" y="0"/>
                </a:lnTo>
                <a:lnTo>
                  <a:pt x="5267734" y="5267734"/>
                </a:lnTo>
                <a:lnTo>
                  <a:pt x="0" y="5267734"/>
                </a:lnTo>
                <a:lnTo>
                  <a:pt x="0" y="0"/>
                </a:lnTo>
                <a:close/>
              </a:path>
            </a:pathLst>
          </a:custGeom>
          <a:blipFill>
            <a:blip r:embed="rId2"/>
            <a:stretch>
              <a:fillRect l="0" t="0" r="0" b="0"/>
            </a:stretch>
          </a:blipFill>
        </p:spPr>
      </p:sp>
      <p:sp>
        <p:nvSpPr>
          <p:cNvPr name="TextBox 21" id="21"/>
          <p:cNvSpPr txBox="true"/>
          <p:nvPr/>
        </p:nvSpPr>
        <p:spPr>
          <a:xfrm rot="0">
            <a:off x="2237305" y="342900"/>
            <a:ext cx="13203025" cy="2393072"/>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¿Pregunta Problema?</a:t>
            </a:r>
          </a:p>
        </p:txBody>
      </p:sp>
      <p:sp>
        <p:nvSpPr>
          <p:cNvPr name="TextBox 22" id="22"/>
          <p:cNvSpPr txBox="true"/>
          <p:nvPr/>
        </p:nvSpPr>
        <p:spPr>
          <a:xfrm rot="0">
            <a:off x="1472259" y="2935541"/>
            <a:ext cx="11090840" cy="5200721"/>
          </a:xfrm>
          <a:prstGeom prst="rect">
            <a:avLst/>
          </a:prstGeom>
        </p:spPr>
        <p:txBody>
          <a:bodyPr anchor="t" rtlCol="false" tIns="0" lIns="0" bIns="0" rIns="0">
            <a:spAutoFit/>
          </a:bodyPr>
          <a:lstStyle/>
          <a:p>
            <a:pPr algn="ctr">
              <a:lnSpc>
                <a:spcPts val="6754"/>
              </a:lnSpc>
              <a:spcBef>
                <a:spcPct val="0"/>
              </a:spcBef>
            </a:pPr>
            <a:r>
              <a:rPr lang="en-US" sz="4824">
                <a:solidFill>
                  <a:srgbClr val="61654D"/>
                </a:solidFill>
                <a:latin typeface="Akzidenz-Grotesk"/>
                <a:ea typeface="Akzidenz-Grotesk"/>
                <a:cs typeface="Akzidenz-Grotesk"/>
                <a:sym typeface="Akzidenz-Grotesk"/>
              </a:rPr>
              <a:t>¿De qué manera un sistema de inventario automatizado puede optimizar el control de existencias, prevenir la pérdida de ventas por falta de stock y mejorar la reputación del negocio mediante la disponibilidad constante de productos?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73762" y="665473"/>
            <a:ext cx="10540477" cy="2393072"/>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Objetivo Principal</a:t>
            </a:r>
          </a:p>
        </p:txBody>
      </p:sp>
      <p:sp>
        <p:nvSpPr>
          <p:cNvPr name="TextBox 21" id="21"/>
          <p:cNvSpPr txBox="true"/>
          <p:nvPr/>
        </p:nvSpPr>
        <p:spPr>
          <a:xfrm rot="0">
            <a:off x="3068894" y="3695350"/>
            <a:ext cx="12150212" cy="5201625"/>
          </a:xfrm>
          <a:prstGeom prst="rect">
            <a:avLst/>
          </a:prstGeom>
        </p:spPr>
        <p:txBody>
          <a:bodyPr anchor="t" rtlCol="false" tIns="0" lIns="0" bIns="0" rIns="0">
            <a:spAutoFit/>
          </a:bodyPr>
          <a:lstStyle/>
          <a:p>
            <a:pPr algn="ctr">
              <a:lnSpc>
                <a:spcPts val="6771"/>
              </a:lnSpc>
              <a:spcBef>
                <a:spcPct val="0"/>
              </a:spcBef>
            </a:pPr>
            <a:r>
              <a:rPr lang="en-US" sz="4836">
                <a:solidFill>
                  <a:srgbClr val="61654D"/>
                </a:solidFill>
                <a:latin typeface="Akzidenz-Grotesk"/>
                <a:ea typeface="Akzidenz-Grotesk"/>
                <a:cs typeface="Akzidenz-Grotesk"/>
                <a:sym typeface="Akzidenz-Grotesk"/>
              </a:rPr>
              <a:t>Diseñar e implementar un sistema de inventario que optimice la gestión de productos mediante un control en tiempo real, reduzca pérdidas  y mejore la satisfacción del cliente mediante la disponibilidad constante de mercancía.</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981199" y="9861574"/>
            <a:ext cx="4019797" cy="2009899"/>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6367429" y="10259298"/>
            <a:ext cx="8132490" cy="4066245"/>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276878" y="-3827907"/>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539610" y="-1619355"/>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4088915" y="251162"/>
            <a:ext cx="10540477" cy="2393072"/>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Objetivo específicos</a:t>
            </a:r>
          </a:p>
        </p:txBody>
      </p:sp>
      <p:sp>
        <p:nvSpPr>
          <p:cNvPr name="TextBox 21" id="21"/>
          <p:cNvSpPr txBox="true"/>
          <p:nvPr/>
        </p:nvSpPr>
        <p:spPr>
          <a:xfrm rot="0">
            <a:off x="212765" y="5213344"/>
            <a:ext cx="5906921" cy="3978892"/>
          </a:xfrm>
          <a:prstGeom prst="rect">
            <a:avLst/>
          </a:prstGeom>
        </p:spPr>
        <p:txBody>
          <a:bodyPr anchor="t" rtlCol="false" tIns="0" lIns="0" bIns="0" rIns="0">
            <a:spAutoFit/>
          </a:bodyPr>
          <a:lstStyle/>
          <a:p>
            <a:pPr algn="l">
              <a:lnSpc>
                <a:spcPts val="3868"/>
              </a:lnSpc>
            </a:pPr>
            <a:r>
              <a:rPr lang="en-US" sz="3582" spc="297">
                <a:solidFill>
                  <a:srgbClr val="61654D"/>
                </a:solidFill>
                <a:latin typeface="Akzidenz-Grotesk"/>
                <a:ea typeface="Akzidenz-Grotesk"/>
                <a:cs typeface="Akzidenz-Grotesk"/>
                <a:sym typeface="Akzidenz-Grotesk"/>
              </a:rPr>
              <a:t>Esto permite la creación, edición y eliminación de cuentas de usuario, con roles diferenciados (administrador y empleado) y permisos específicos para cada uno.</a:t>
            </a:r>
          </a:p>
        </p:txBody>
      </p:sp>
      <p:sp>
        <p:nvSpPr>
          <p:cNvPr name="TextBox 22" id="22"/>
          <p:cNvSpPr txBox="true"/>
          <p:nvPr/>
        </p:nvSpPr>
        <p:spPr>
          <a:xfrm rot="0">
            <a:off x="212765" y="3430386"/>
            <a:ext cx="5208011" cy="1292217"/>
          </a:xfrm>
          <a:prstGeom prst="rect">
            <a:avLst/>
          </a:prstGeom>
        </p:spPr>
        <p:txBody>
          <a:bodyPr anchor="t" rtlCol="false" tIns="0" lIns="0" bIns="0" rIns="0">
            <a:spAutoFit/>
          </a:bodyPr>
          <a:lstStyle/>
          <a:p>
            <a:pPr algn="l">
              <a:lnSpc>
                <a:spcPts val="4900"/>
              </a:lnSpc>
              <a:spcBef>
                <a:spcPct val="0"/>
              </a:spcBef>
            </a:pPr>
            <a:r>
              <a:rPr lang="en-US" sz="3500">
                <a:solidFill>
                  <a:srgbClr val="545454"/>
                </a:solidFill>
                <a:latin typeface="Akzidenz-Grotesk"/>
                <a:ea typeface="Akzidenz-Grotesk"/>
                <a:cs typeface="Akzidenz-Grotesk"/>
                <a:sym typeface="Akzidenz-Grotesk"/>
              </a:rPr>
              <a:t>Desarrollar un módulo de gestión de usuarios</a:t>
            </a:r>
          </a:p>
        </p:txBody>
      </p:sp>
      <p:sp>
        <p:nvSpPr>
          <p:cNvPr name="TextBox 23" id="23"/>
          <p:cNvSpPr txBox="true"/>
          <p:nvPr/>
        </p:nvSpPr>
        <p:spPr>
          <a:xfrm rot="0">
            <a:off x="11535619" y="3430386"/>
            <a:ext cx="6469963" cy="1292217"/>
          </a:xfrm>
          <a:prstGeom prst="rect">
            <a:avLst/>
          </a:prstGeom>
        </p:spPr>
        <p:txBody>
          <a:bodyPr anchor="t" rtlCol="false" tIns="0" lIns="0" bIns="0" rIns="0">
            <a:spAutoFit/>
          </a:bodyPr>
          <a:lstStyle/>
          <a:p>
            <a:pPr algn="r">
              <a:lnSpc>
                <a:spcPts val="4900"/>
              </a:lnSpc>
              <a:spcBef>
                <a:spcPct val="0"/>
              </a:spcBef>
            </a:pPr>
            <a:r>
              <a:rPr lang="en-US" sz="3500">
                <a:solidFill>
                  <a:srgbClr val="545454"/>
                </a:solidFill>
                <a:latin typeface="Akzidenz-Grotesk"/>
                <a:ea typeface="Akzidenz-Grotesk"/>
                <a:cs typeface="Akzidenz-Grotesk"/>
                <a:sym typeface="Akzidenz-Grotesk"/>
              </a:rPr>
              <a:t>Implementar un módulo de gestión documental</a:t>
            </a:r>
          </a:p>
        </p:txBody>
      </p:sp>
      <p:sp>
        <p:nvSpPr>
          <p:cNvPr name="TextBox 24" id="24"/>
          <p:cNvSpPr txBox="true"/>
          <p:nvPr/>
        </p:nvSpPr>
        <p:spPr>
          <a:xfrm rot="0">
            <a:off x="6050227" y="3430386"/>
            <a:ext cx="5485392" cy="1292217"/>
          </a:xfrm>
          <a:prstGeom prst="rect">
            <a:avLst/>
          </a:prstGeom>
        </p:spPr>
        <p:txBody>
          <a:bodyPr anchor="t" rtlCol="false" tIns="0" lIns="0" bIns="0" rIns="0">
            <a:spAutoFit/>
          </a:bodyPr>
          <a:lstStyle/>
          <a:p>
            <a:pPr algn="ctr">
              <a:lnSpc>
                <a:spcPts val="4900"/>
              </a:lnSpc>
              <a:spcBef>
                <a:spcPct val="0"/>
              </a:spcBef>
            </a:pPr>
            <a:r>
              <a:rPr lang="en-US" sz="3500">
                <a:solidFill>
                  <a:srgbClr val="545454"/>
                </a:solidFill>
                <a:latin typeface="Akzidenz-Grotesk"/>
                <a:ea typeface="Akzidenz-Grotesk"/>
                <a:cs typeface="Akzidenz-Grotesk"/>
                <a:sym typeface="Akzidenz-Grotesk"/>
              </a:rPr>
              <a:t>desarrollar un módulo de gestión de inventario </a:t>
            </a:r>
          </a:p>
        </p:txBody>
      </p:sp>
      <p:sp>
        <p:nvSpPr>
          <p:cNvPr name="TextBox 25" id="25"/>
          <p:cNvSpPr txBox="true"/>
          <p:nvPr/>
        </p:nvSpPr>
        <p:spPr>
          <a:xfrm rot="0">
            <a:off x="12154390" y="5388083"/>
            <a:ext cx="5877240" cy="3007342"/>
          </a:xfrm>
          <a:prstGeom prst="rect">
            <a:avLst/>
          </a:prstGeom>
        </p:spPr>
        <p:txBody>
          <a:bodyPr anchor="t" rtlCol="false" tIns="0" lIns="0" bIns="0" rIns="0">
            <a:spAutoFit/>
          </a:bodyPr>
          <a:lstStyle/>
          <a:p>
            <a:pPr algn="r">
              <a:lnSpc>
                <a:spcPts val="3868"/>
              </a:lnSpc>
            </a:pPr>
            <a:r>
              <a:rPr lang="en-US" sz="3582" spc="297">
                <a:solidFill>
                  <a:srgbClr val="61654D"/>
                </a:solidFill>
                <a:latin typeface="Akzidenz-Grotesk"/>
                <a:ea typeface="Akzidenz-Grotesk"/>
                <a:cs typeface="Akzidenz-Grotesk"/>
                <a:sym typeface="Akzidenz-Grotesk"/>
              </a:rPr>
              <a:t>Para organizar y centralizar la información relevante del inventario, como reportes y registros de movimientos de productos. </a:t>
            </a:r>
          </a:p>
        </p:txBody>
      </p:sp>
      <p:sp>
        <p:nvSpPr>
          <p:cNvPr name="TextBox 26" id="26"/>
          <p:cNvSpPr txBox="true"/>
          <p:nvPr/>
        </p:nvSpPr>
        <p:spPr>
          <a:xfrm rot="0">
            <a:off x="6119685" y="5388083"/>
            <a:ext cx="5769084" cy="3007342"/>
          </a:xfrm>
          <a:prstGeom prst="rect">
            <a:avLst/>
          </a:prstGeom>
        </p:spPr>
        <p:txBody>
          <a:bodyPr anchor="t" rtlCol="false" tIns="0" lIns="0" bIns="0" rIns="0">
            <a:spAutoFit/>
          </a:bodyPr>
          <a:lstStyle/>
          <a:p>
            <a:pPr algn="ctr">
              <a:lnSpc>
                <a:spcPts val="3868"/>
              </a:lnSpc>
            </a:pPr>
            <a:r>
              <a:rPr lang="en-US" sz="3582" spc="297">
                <a:solidFill>
                  <a:srgbClr val="61654D"/>
                </a:solidFill>
                <a:latin typeface="Akzidenz-Grotesk"/>
                <a:ea typeface="Akzidenz-Grotesk"/>
                <a:cs typeface="Akzidenz-Grotesk"/>
                <a:sym typeface="Akzidenz-Grotesk"/>
              </a:rPr>
              <a:t>Permite monitorear en tiempo real la entrada y salida de productos, generar alertas de stock bajo y mantener el inventario organizado </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5928014" y="9260842"/>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093466" y="-2166127"/>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146616" y="-1328563"/>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669290" y="570352"/>
            <a:ext cx="10540477" cy="1259597"/>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Justificación</a:t>
            </a:r>
          </a:p>
        </p:txBody>
      </p:sp>
      <p:sp>
        <p:nvSpPr>
          <p:cNvPr name="TextBox 21" id="21"/>
          <p:cNvSpPr txBox="true"/>
          <p:nvPr/>
        </p:nvSpPr>
        <p:spPr>
          <a:xfrm rot="0">
            <a:off x="918339" y="2662975"/>
            <a:ext cx="15787041" cy="8228149"/>
          </a:xfrm>
          <a:prstGeom prst="rect">
            <a:avLst/>
          </a:prstGeom>
        </p:spPr>
        <p:txBody>
          <a:bodyPr anchor="t" rtlCol="false" tIns="0" lIns="0" bIns="0" rIns="0">
            <a:spAutoFit/>
          </a:bodyPr>
          <a:lstStyle/>
          <a:p>
            <a:pPr algn="ctr">
              <a:lnSpc>
                <a:spcPts val="5854"/>
              </a:lnSpc>
            </a:pPr>
            <a:r>
              <a:rPr lang="en-US" sz="4182">
                <a:solidFill>
                  <a:srgbClr val="61654D"/>
                </a:solidFill>
                <a:latin typeface="Akzidenz-Grotesk"/>
                <a:ea typeface="Akzidenz-Grotesk"/>
                <a:cs typeface="Akzidenz-Grotesk"/>
                <a:sym typeface="Akzidenz-Grotesk"/>
              </a:rPr>
              <a:t>La implementación de un sistema de inventario es esencial debido a la falta de recursos tecnológicos que han causado descontrol en las existencias y pérdidas por falta de stock. Este sistema permitirá un control en tiempo real de las entradas, salidas y ajustes de productos, mejorando la eficiencia operativa. Además, generará alertas de stock bajo y reportes detallados, asegurando la disponibilidad constante de productos y facilitando la toma de decisiones informadas. En resumen, el proyecto optimizará la gestión del inventario, reducirá pérdidas y mejorará la satisfacción del cliente.</a:t>
            </a:r>
          </a:p>
          <a:p>
            <a:pPr algn="ctr">
              <a:lnSpc>
                <a:spcPts val="5854"/>
              </a:lnSpc>
            </a:pPr>
          </a:p>
          <a:p>
            <a:pPr algn="ctr">
              <a:lnSpc>
                <a:spcPts val="5854"/>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5913586" y="9260842"/>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911928" y="-2166127"/>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73762" y="570352"/>
            <a:ext cx="10540477" cy="1259597"/>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Alcance</a:t>
            </a:r>
            <a:r>
              <a:rPr lang="en-US" sz="10551">
                <a:solidFill>
                  <a:srgbClr val="545454"/>
                </a:solidFill>
                <a:latin typeface="Bold Ink"/>
                <a:ea typeface="Bold Ink"/>
                <a:cs typeface="Bold Ink"/>
                <a:sym typeface="Bold Ink"/>
              </a:rPr>
              <a:t> </a:t>
            </a:r>
          </a:p>
        </p:txBody>
      </p:sp>
      <p:sp>
        <p:nvSpPr>
          <p:cNvPr name="TextBox 21" id="21"/>
          <p:cNvSpPr txBox="true"/>
          <p:nvPr/>
        </p:nvSpPr>
        <p:spPr>
          <a:xfrm rot="0">
            <a:off x="523899" y="2726874"/>
            <a:ext cx="16948763" cy="5273161"/>
          </a:xfrm>
          <a:prstGeom prst="rect">
            <a:avLst/>
          </a:prstGeom>
        </p:spPr>
        <p:txBody>
          <a:bodyPr anchor="t" rtlCol="false" tIns="0" lIns="0" bIns="0" rIns="0">
            <a:spAutoFit/>
          </a:bodyPr>
          <a:lstStyle/>
          <a:p>
            <a:pPr algn="ctr">
              <a:lnSpc>
                <a:spcPts val="6927"/>
              </a:lnSpc>
            </a:pPr>
            <a:r>
              <a:rPr lang="en-US" sz="3935" spc="-165">
                <a:solidFill>
                  <a:srgbClr val="61654D"/>
                </a:solidFill>
                <a:latin typeface="Akzidenz-Grotesk"/>
                <a:ea typeface="Akzidenz-Grotesk"/>
                <a:cs typeface="Akzidenz-Grotesk"/>
                <a:sym typeface="Akzidenz-Grotesk"/>
              </a:rPr>
              <a:t>Incluye una base de datos centralizada para registrar y actualizar existencias en tiempo real, gestión de entradas, salidas y ajustes de productos, control de usuarios con roles y permisos diferenciados, alertas de stock bajo y generación de reportes detallados. También se realizarán pruebas piloto,  </a:t>
            </a:r>
            <a:r>
              <a:rPr lang="en-US" sz="3935" spc="-165">
                <a:solidFill>
                  <a:srgbClr val="61654D"/>
                </a:solidFill>
                <a:latin typeface="Akzidenz-Grotesk"/>
                <a:ea typeface="Akzidenz-Grotesk"/>
                <a:cs typeface="Akzidenz-Grotesk"/>
                <a:sym typeface="Akzidenz-Grotesk"/>
              </a:rPr>
              <a:t>No incluye integración con sistemas de punto de venta (POS), logística externa ni marketing.</a:t>
            </a:r>
          </a:p>
          <a:p>
            <a:pPr algn="ctr">
              <a:lnSpc>
                <a:spcPts val="6927"/>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5913586" y="9260842"/>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881672" y="-265732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73762" y="342900"/>
            <a:ext cx="10540477" cy="1259597"/>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 delimitación</a:t>
            </a:r>
            <a:r>
              <a:rPr lang="en-US" sz="10551">
                <a:solidFill>
                  <a:srgbClr val="545454"/>
                </a:solidFill>
                <a:latin typeface="Bold Ink"/>
                <a:ea typeface="Bold Ink"/>
                <a:cs typeface="Bold Ink"/>
                <a:sym typeface="Bold Ink"/>
              </a:rPr>
              <a:t> </a:t>
            </a:r>
          </a:p>
        </p:txBody>
      </p:sp>
      <p:sp>
        <p:nvSpPr>
          <p:cNvPr name="TextBox 21" id="21"/>
          <p:cNvSpPr txBox="true"/>
          <p:nvPr/>
        </p:nvSpPr>
        <p:spPr>
          <a:xfrm rot="0">
            <a:off x="820503" y="1962918"/>
            <a:ext cx="16438797" cy="7814129"/>
          </a:xfrm>
          <a:prstGeom prst="rect">
            <a:avLst/>
          </a:prstGeom>
        </p:spPr>
        <p:txBody>
          <a:bodyPr anchor="t" rtlCol="false" tIns="0" lIns="0" bIns="0" rIns="0">
            <a:spAutoFit/>
          </a:bodyPr>
          <a:lstStyle/>
          <a:p>
            <a:pPr algn="l" marL="859739" indent="-429870" lvl="1">
              <a:lnSpc>
                <a:spcPts val="5574"/>
              </a:lnSpc>
              <a:buFont typeface="Arial"/>
              <a:buChar char="•"/>
            </a:pPr>
            <a:r>
              <a:rPr lang="en-US" sz="3982">
                <a:solidFill>
                  <a:srgbClr val="61654D"/>
                </a:solidFill>
                <a:latin typeface="Akzidenz-Grotesk"/>
                <a:ea typeface="Akzidenz-Grotesk"/>
                <a:cs typeface="Akzidenz-Grotesk"/>
                <a:sym typeface="Akzidenz-Grotesk"/>
              </a:rPr>
              <a:t>Ámbito del sistema: El sistema estará limitado a la gestión del inventario de Punto Éxito, excluyendo otras áreas como proveedores y  marketing </a:t>
            </a:r>
          </a:p>
          <a:p>
            <a:pPr algn="l" marL="859739" indent="-429870" lvl="1">
              <a:lnSpc>
                <a:spcPts val="5574"/>
              </a:lnSpc>
              <a:buFont typeface="Arial"/>
              <a:buChar char="•"/>
            </a:pPr>
            <a:r>
              <a:rPr lang="en-US" sz="3982">
                <a:solidFill>
                  <a:srgbClr val="61654D"/>
                </a:solidFill>
                <a:latin typeface="Akzidenz-Grotesk"/>
                <a:ea typeface="Akzidenz-Grotesk"/>
                <a:cs typeface="Akzidenz-Grotesk"/>
                <a:sym typeface="Akzidenz-Grotesk"/>
              </a:rPr>
              <a:t>Productos: Se incluirán únicamente los productos disponibles en el inventario actual de la tienda. No se abarcarán procesos de pedidos a proveedores ni la logística externa.</a:t>
            </a:r>
          </a:p>
          <a:p>
            <a:pPr algn="l" marL="859739" indent="-429870" lvl="1">
              <a:lnSpc>
                <a:spcPts val="5574"/>
              </a:lnSpc>
              <a:buFont typeface="Arial"/>
              <a:buChar char="•"/>
            </a:pPr>
            <a:r>
              <a:rPr lang="en-US" sz="3982">
                <a:solidFill>
                  <a:srgbClr val="61654D"/>
                </a:solidFill>
                <a:latin typeface="Akzidenz-Grotesk"/>
                <a:ea typeface="Akzidenz-Grotesk"/>
                <a:cs typeface="Akzidenz-Grotesk"/>
                <a:sym typeface="Akzidenz-Grotesk"/>
              </a:rPr>
              <a:t>Usuarios del sistema: El sistema será usado únicamente por el personal encargado (administradores, empleados) no estará disponible para clientes.</a:t>
            </a:r>
          </a:p>
          <a:p>
            <a:pPr algn="l" marL="859739" indent="-429870" lvl="1">
              <a:lnSpc>
                <a:spcPts val="5574"/>
              </a:lnSpc>
              <a:buFont typeface="Arial"/>
              <a:buChar char="•"/>
            </a:pPr>
            <a:r>
              <a:rPr lang="en-US" sz="3982">
                <a:solidFill>
                  <a:srgbClr val="61654D"/>
                </a:solidFill>
                <a:latin typeface="Akzidenz-Grotesk"/>
                <a:ea typeface="Akzidenz-Grotesk"/>
                <a:cs typeface="Akzidenz-Grotesk"/>
                <a:sym typeface="Akzidenz-Grotesk"/>
              </a:rPr>
              <a:t>Duración: El desarrollo, implementación y pruebas del sistema tendrán una duración estimada de 25  meses </a:t>
            </a:r>
          </a:p>
          <a:p>
            <a:pPr algn="l">
              <a:lnSpc>
                <a:spcPts val="5574"/>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DAGYukP8jRE</dc:identifier>
  <dcterms:modified xsi:type="dcterms:W3CDTF">2011-08-01T06:04:30Z</dcterms:modified>
  <cp:revision>1</cp:revision>
  <dc:title>proyecto tienda punto éxito</dc:title>
</cp:coreProperties>
</file>