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x="18288000" cy="10287000"/>
  <p:notesSz cx="6858000" cy="9144000"/>
  <p:embeddedFontLst>
    <p:embeddedFont>
      <p:font typeface="Bold Ink" charset="1" panose="00000500000000000000"/>
      <p:regular r:id="rId29"/>
    </p:embeddedFont>
    <p:embeddedFont>
      <p:font typeface="Akzidenz-Grotesk" charset="1" panose="02000503030000020003"/>
      <p:regular r:id="rId30"/>
    </p:embeddedFont>
    <p:embeddedFont>
      <p:font typeface="Open Sans Bold" charset="1" panose="020B0806030504020204"/>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https://lucid.app/lucidchart/b2dbb1ef-5b75-498d-96a4-1dc6c9aeef2e/edit?viewport_loc=38%2C646%2C2218%2C958%2C0_0&amp;invitationId=inv_40e143b5-a28b-4e2c-8dc8-3f799b0a10e3" TargetMode="External" Type="http://schemas.openxmlformats.org/officeDocument/2006/relationships/hyperlink"/></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https://docs.google.com/document/d/1lkwntWNY2TPzQn_YZPpI7ba4B-GaHgW9/edit?usp=drive_link&amp;ouid=104013159549349864908&amp;rtpof=true&amp;sd=true" TargetMode="External" Type="http://schemas.openxmlformats.org/officeDocument/2006/relationships/hyperlink"/></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https://docs.google.com/document/d/1lkwntWNY2TPzQn_YZPpI7ba4B-GaHgW9/edit?usp=drive_link&amp;ouid=104013159549349864908&amp;rtpof=true&amp;sd=true" TargetMode="External" Type="http://schemas.openxmlformats.org/officeDocument/2006/relationships/hyperlink"/></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https://docs.google.com/document/d/1lkwntWNY2TPzQn_YZPpI7ba4B-GaHgW9/edit?usp=drive_link&amp;ouid=104013159549349864908&amp;rtpof=true&amp;sd=true" TargetMode="External" Type="http://schemas.openxmlformats.org/officeDocument/2006/relationships/hyperlink"/></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slide16.xml" Type="http://schemas.openxmlformats.org/officeDocument/2006/relationships/slide"/><Relationship Id="rId11" Target="https://docs.google.com/document/d/1EFlxJIYn20CU-9JSzPhvui2PClzk6il8/edit?usp=drive_link&amp;ouid=104013159549349864908&amp;rtpof=true&amp;sd=true" TargetMode="External" Type="http://schemas.openxmlformats.org/officeDocument/2006/relationships/hyperlink"/><Relationship Id="rId12" Target="slide17.xml" Type="http://schemas.openxmlformats.org/officeDocument/2006/relationships/slide"/><Relationship Id="rId13" Target="slide18.xml" Type="http://schemas.openxmlformats.org/officeDocument/2006/relationships/slide"/><Relationship Id="rId14" Target="https://docs.google.com/spreadsheets/d/1ELPpJNGGQIjlqTaRRIcl52hKBi8dYod9/edit?usp=drive_link&amp;ouid=104013159549349864908&amp;rtpof=true&amp;sd=true" TargetMode="External" Type="http://schemas.openxmlformats.org/officeDocument/2006/relationships/hyperlink"/><Relationship Id="rId15" Target="slide20.xml" Type="http://schemas.openxmlformats.org/officeDocument/2006/relationships/slide"/><Relationship Id="rId16" Target="slide21.xml" Type="http://schemas.openxmlformats.org/officeDocument/2006/relationships/slide"/><Relationship Id="rId17" Target="https://docs.google.com/document/d/1lkwntWNY2TPzQn_YZPpI7ba4B-GaHgW9/edit?usp=drive_link&amp;ouid=104013159549349864908&amp;rtpof=true&amp;sd=true" TargetMode="External" Type="http://schemas.openxmlformats.org/officeDocument/2006/relationships/hyperlink"/><Relationship Id="rId18" Target="https://docs.google.com/document/d/1C5Z-jlIopXa5HbEaetErSSXVaEI_B_uk/edit?usp=drive_link&amp;ouid=104013159549349864908&amp;rtpof=true&amp;sd=true" TargetMode="External" Type="http://schemas.openxmlformats.org/officeDocument/2006/relationships/hyperlink"/><Relationship Id="rId19" Target="slide6.xml" Type="http://schemas.openxmlformats.org/officeDocument/2006/relationships/slide"/><Relationship Id="rId2" Target="slide3.xml" Type="http://schemas.openxmlformats.org/officeDocument/2006/relationships/slide"/><Relationship Id="rId20" Target="slide22.xml" Type="http://schemas.openxmlformats.org/officeDocument/2006/relationships/slide"/><Relationship Id="rId21" Target="https://docs.google.com/spreadsheets/d/1kxR1YAi631KS6Fc1CjNQTxWcmvKCYjJ1/edit?usp=drive_link&amp;ouid=104013159549349864908&amp;rtpof=true&amp;sd=true" TargetMode="External" Type="http://schemas.openxmlformats.org/officeDocument/2006/relationships/hyperlink"/><Relationship Id="rId3" Target="slide4.xml" Type="http://schemas.openxmlformats.org/officeDocument/2006/relationships/slide"/><Relationship Id="rId4" Target="slide5.xml" Type="http://schemas.openxmlformats.org/officeDocument/2006/relationships/slide"/><Relationship Id="rId5" Target="slide7.xml" Type="http://schemas.openxmlformats.org/officeDocument/2006/relationships/slide"/><Relationship Id="rId6" Target="slide8.xml" Type="http://schemas.openxmlformats.org/officeDocument/2006/relationships/slide"/><Relationship Id="rId7" Target="slide10.xml" Type="http://schemas.openxmlformats.org/officeDocument/2006/relationships/slide"/><Relationship Id="rId8" Target="slide11.xml" Type="http://schemas.openxmlformats.org/officeDocument/2006/relationships/slide"/><Relationship Id="rId9" Target="slide15.xml" Type="http://schemas.openxmlformats.org/officeDocument/2006/relationships/slid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https://drive.google.com/file/d/1pMeM0SQ0mxMcf78CYTn8YnErQO8yl2-p/view?usp=drive_link" TargetMode="External" Type="http://schemas.openxmlformats.org/officeDocument/2006/relationships/hyperlink"/><Relationship Id="rId4" Target="../media/image6.png" Type="http://schemas.openxmlformats.org/officeDocument/2006/relationships/image"/><Relationship Id="rId5" Target="../media/image7.png" Type="http://schemas.openxmlformats.org/officeDocument/2006/relationships/image"/><Relationship Id="rId6" Target="https://drive.google.com/file/d/15_YPRJh3skEn4eqft7tJQQQONZTDlbNU/view?usp=drive_link" TargetMode="External" Type="http://schemas.openxmlformats.org/officeDocument/2006/relationships/hyperlink"/></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 Id="rId3" Target="https://drive.google.com/file/d/1hJA-pGJ7iZwhYqC5orYHMNWYCZ3uOj42/view?usp=sharing" TargetMode="External" Type="http://schemas.openxmlformats.org/officeDocument/2006/relationships/hyperlink"/></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 Id="rId3" Target="https://drive.google.com/file/d/1k0cC_y6ISkjdeOBns1LIMGpuJQkoUPzv/view?usp=drive_link" TargetMode="External" Type="http://schemas.openxmlformats.org/officeDocument/2006/relationships/hyperlink"/></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15177" y="7433767"/>
            <a:ext cx="9430353" cy="4715177"/>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456827" y="10338182"/>
            <a:ext cx="4661316" cy="2330658"/>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4966490" y="-1328888"/>
            <a:ext cx="9430353" cy="4715177"/>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5583791" y="-2142757"/>
            <a:ext cx="4661316" cy="2330658"/>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4067202" y="9359478"/>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166334" y="-824125"/>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3182729" y="969539"/>
            <a:ext cx="12228738" cy="5094569"/>
          </a:xfrm>
          <a:prstGeom prst="rect">
            <a:avLst/>
          </a:prstGeom>
        </p:spPr>
        <p:txBody>
          <a:bodyPr anchor="t" rtlCol="false" tIns="0" lIns="0" bIns="0" rIns="0">
            <a:spAutoFit/>
          </a:bodyPr>
          <a:lstStyle/>
          <a:p>
            <a:pPr algn="ctr">
              <a:lnSpc>
                <a:spcPts val="9810"/>
              </a:lnSpc>
            </a:pPr>
            <a:r>
              <a:rPr lang="en-US" sz="11542">
                <a:solidFill>
                  <a:srgbClr val="545454"/>
                </a:solidFill>
                <a:latin typeface="Bold Ink"/>
                <a:ea typeface="Bold Ink"/>
                <a:cs typeface="Bold Ink"/>
                <a:sym typeface="Bold Ink"/>
              </a:rPr>
              <a:t>Implementación de un sistema de inventario punto éxito</a:t>
            </a:r>
          </a:p>
        </p:txBody>
      </p:sp>
      <p:sp>
        <p:nvSpPr>
          <p:cNvPr name="TextBox 21" id="21"/>
          <p:cNvSpPr txBox="true"/>
          <p:nvPr/>
        </p:nvSpPr>
        <p:spPr>
          <a:xfrm rot="0">
            <a:off x="4376814" y="6035533"/>
            <a:ext cx="10187420" cy="3555561"/>
          </a:xfrm>
          <a:prstGeom prst="rect">
            <a:avLst/>
          </a:prstGeom>
        </p:spPr>
        <p:txBody>
          <a:bodyPr anchor="t" rtlCol="false" tIns="0" lIns="0" bIns="0" rIns="0">
            <a:spAutoFit/>
          </a:bodyPr>
          <a:lstStyle/>
          <a:p>
            <a:pPr algn="ctr">
              <a:lnSpc>
                <a:spcPts val="4581"/>
              </a:lnSpc>
            </a:pPr>
            <a:r>
              <a:rPr lang="en-US" sz="4282">
                <a:solidFill>
                  <a:srgbClr val="61654D"/>
                </a:solidFill>
                <a:latin typeface="Akzidenz-Grotesk"/>
                <a:ea typeface="Akzidenz-Grotesk"/>
                <a:cs typeface="Akzidenz-Grotesk"/>
                <a:sym typeface="Akzidenz-Grotesk"/>
              </a:rPr>
              <a:t>presentado por</a:t>
            </a:r>
            <a:r>
              <a:rPr lang="en-US" sz="4282">
                <a:solidFill>
                  <a:srgbClr val="61654D"/>
                </a:solidFill>
                <a:latin typeface="Akzidenz-Grotesk"/>
                <a:ea typeface="Akzidenz-Grotesk"/>
                <a:cs typeface="Akzidenz-Grotesk"/>
                <a:sym typeface="Akzidenz-Grotesk"/>
              </a:rPr>
              <a:t> </a:t>
            </a:r>
          </a:p>
          <a:p>
            <a:pPr algn="ctr">
              <a:lnSpc>
                <a:spcPts val="4581"/>
              </a:lnSpc>
            </a:pPr>
            <a:r>
              <a:rPr lang="en-US" sz="4282">
                <a:solidFill>
                  <a:srgbClr val="61654D"/>
                </a:solidFill>
                <a:latin typeface="Akzidenz-Grotesk"/>
                <a:ea typeface="Akzidenz-Grotesk"/>
                <a:cs typeface="Akzidenz-Grotesk"/>
                <a:sym typeface="Akzidenz-Grotesk"/>
              </a:rPr>
              <a:t>Nicolás Stiven Palacios Briñez</a:t>
            </a:r>
          </a:p>
          <a:p>
            <a:pPr algn="ctr">
              <a:lnSpc>
                <a:spcPts val="4581"/>
              </a:lnSpc>
            </a:pPr>
            <a:r>
              <a:rPr lang="en-US" sz="4282">
                <a:solidFill>
                  <a:srgbClr val="61654D"/>
                </a:solidFill>
                <a:latin typeface="Akzidenz-Grotesk"/>
                <a:ea typeface="Akzidenz-Grotesk"/>
                <a:cs typeface="Akzidenz-Grotesk"/>
                <a:sym typeface="Akzidenz-Grotesk"/>
              </a:rPr>
              <a:t> Jeremmy López Buitrago</a:t>
            </a:r>
          </a:p>
          <a:p>
            <a:pPr algn="ctr">
              <a:lnSpc>
                <a:spcPts val="4581"/>
              </a:lnSpc>
            </a:pPr>
            <a:r>
              <a:rPr lang="en-US" sz="4282">
                <a:solidFill>
                  <a:srgbClr val="61654D"/>
                </a:solidFill>
                <a:latin typeface="Akzidenz-Grotesk"/>
                <a:ea typeface="Akzidenz-Grotesk"/>
                <a:cs typeface="Akzidenz-Grotesk"/>
                <a:sym typeface="Akzidenz-Grotesk"/>
              </a:rPr>
              <a:t>Caleb Rivera Hernandez</a:t>
            </a:r>
          </a:p>
          <a:p>
            <a:pPr algn="ctr">
              <a:lnSpc>
                <a:spcPts val="4581"/>
              </a:lnSpc>
            </a:pPr>
            <a:r>
              <a:rPr lang="en-US" sz="4282">
                <a:solidFill>
                  <a:srgbClr val="61654D"/>
                </a:solidFill>
                <a:latin typeface="Akzidenz-Grotesk"/>
                <a:ea typeface="Akzidenz-Grotesk"/>
                <a:cs typeface="Akzidenz-Grotesk"/>
                <a:sym typeface="Akzidenz-Grotesk"/>
              </a:rPr>
              <a:t>Jaideer Arley Rincón Moreno </a:t>
            </a:r>
          </a:p>
          <a:p>
            <a:pPr algn="ctr">
              <a:lnSpc>
                <a:spcPts val="4367"/>
              </a:lnSpc>
            </a:pPr>
          </a:p>
        </p:txBody>
      </p:sp>
      <p:sp>
        <p:nvSpPr>
          <p:cNvPr name="TextBox 22" id="22"/>
          <p:cNvSpPr txBox="true"/>
          <p:nvPr/>
        </p:nvSpPr>
        <p:spPr>
          <a:xfrm rot="0">
            <a:off x="4050290" y="243627"/>
            <a:ext cx="10187420" cy="680298"/>
          </a:xfrm>
          <a:prstGeom prst="rect">
            <a:avLst/>
          </a:prstGeom>
        </p:spPr>
        <p:txBody>
          <a:bodyPr anchor="t" rtlCol="false" tIns="0" lIns="0" bIns="0" rIns="0">
            <a:spAutoFit/>
          </a:bodyPr>
          <a:lstStyle/>
          <a:p>
            <a:pPr algn="ctr">
              <a:lnSpc>
                <a:spcPts val="4581"/>
              </a:lnSpc>
            </a:pPr>
            <a:r>
              <a:rPr lang="en-US" sz="4282">
                <a:solidFill>
                  <a:srgbClr val="61654D"/>
                </a:solidFill>
                <a:latin typeface="Akzidenz-Grotesk"/>
                <a:ea typeface="Akzidenz-Grotesk"/>
                <a:cs typeface="Akzidenz-Grotesk"/>
                <a:sym typeface="Akzidenz-Grotesk"/>
              </a:rPr>
              <a:t>2996176</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959815" y="8671471"/>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6228361" y="-2710461"/>
            <a:ext cx="6493946" cy="3246973"/>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247116" y="-1144203"/>
            <a:ext cx="7001262" cy="3500631"/>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20" id="20"/>
          <p:cNvSpPr/>
          <p:nvPr/>
        </p:nvSpPr>
        <p:spPr>
          <a:xfrm flipH="false" flipV="false" rot="0">
            <a:off x="10975066" y="3985200"/>
            <a:ext cx="5973697" cy="5973697"/>
          </a:xfrm>
          <a:custGeom>
            <a:avLst/>
            <a:gdLst/>
            <a:ahLst/>
            <a:cxnLst/>
            <a:rect r="r" b="b" t="t" l="l"/>
            <a:pathLst>
              <a:path h="5973697" w="5973697">
                <a:moveTo>
                  <a:pt x="0" y="0"/>
                </a:moveTo>
                <a:lnTo>
                  <a:pt x="5973697" y="0"/>
                </a:lnTo>
                <a:lnTo>
                  <a:pt x="5973697" y="5973697"/>
                </a:lnTo>
                <a:lnTo>
                  <a:pt x="0" y="5973697"/>
                </a:lnTo>
                <a:lnTo>
                  <a:pt x="0" y="0"/>
                </a:lnTo>
                <a:close/>
              </a:path>
            </a:pathLst>
          </a:custGeom>
          <a:blipFill>
            <a:blip r:embed="rId2"/>
            <a:stretch>
              <a:fillRect l="0" t="0" r="0" b="0"/>
            </a:stretch>
          </a:blipFill>
        </p:spPr>
      </p:sp>
      <p:sp>
        <p:nvSpPr>
          <p:cNvPr name="TextBox 21" id="21"/>
          <p:cNvSpPr txBox="true"/>
          <p:nvPr/>
        </p:nvSpPr>
        <p:spPr>
          <a:xfrm rot="0">
            <a:off x="1128788" y="342900"/>
            <a:ext cx="16030424" cy="2393072"/>
          </a:xfrm>
          <a:prstGeom prst="rect">
            <a:avLst/>
          </a:prstGeom>
        </p:spPr>
        <p:txBody>
          <a:bodyPr anchor="t" rtlCol="false" tIns="0" lIns="0" bIns="0" rIns="0">
            <a:spAutoFit/>
          </a:bodyPr>
          <a:lstStyle/>
          <a:p>
            <a:pPr algn="ctr">
              <a:lnSpc>
                <a:spcPts val="8968"/>
              </a:lnSpc>
            </a:pPr>
            <a:r>
              <a:rPr lang="en-US" sz="10551">
                <a:solidFill>
                  <a:srgbClr val="545454"/>
                </a:solidFill>
                <a:latin typeface="Bold Ink"/>
                <a:ea typeface="Bold Ink"/>
                <a:cs typeface="Bold Ink"/>
                <a:sym typeface="Bold Ink"/>
              </a:rPr>
              <a:t>Técnicas e instrumentos de recolección</a:t>
            </a:r>
            <a:r>
              <a:rPr lang="en-US" sz="10551">
                <a:solidFill>
                  <a:srgbClr val="545454"/>
                </a:solidFill>
                <a:latin typeface="Bold Ink"/>
                <a:ea typeface="Bold Ink"/>
                <a:cs typeface="Bold Ink"/>
                <a:sym typeface="Bold Ink"/>
              </a:rPr>
              <a:t> </a:t>
            </a:r>
          </a:p>
        </p:txBody>
      </p:sp>
      <p:sp>
        <p:nvSpPr>
          <p:cNvPr name="TextBox 22" id="22"/>
          <p:cNvSpPr txBox="true"/>
          <p:nvPr/>
        </p:nvSpPr>
        <p:spPr>
          <a:xfrm rot="0">
            <a:off x="2655062" y="4902356"/>
            <a:ext cx="6846922" cy="4289879"/>
          </a:xfrm>
          <a:prstGeom prst="rect">
            <a:avLst/>
          </a:prstGeom>
        </p:spPr>
        <p:txBody>
          <a:bodyPr anchor="t" rtlCol="false" tIns="0" lIns="0" bIns="0" rIns="0">
            <a:spAutoFit/>
          </a:bodyPr>
          <a:lstStyle/>
          <a:p>
            <a:pPr algn="l">
              <a:lnSpc>
                <a:spcPts val="5574"/>
              </a:lnSpc>
            </a:pPr>
            <a:r>
              <a:rPr lang="en-US" sz="3982">
                <a:solidFill>
                  <a:srgbClr val="61654D"/>
                </a:solidFill>
                <a:latin typeface="Akzidenz-Grotesk"/>
                <a:ea typeface="Akzidenz-Grotesk"/>
                <a:cs typeface="Akzidenz-Grotesk"/>
                <a:sym typeface="Akzidenz-Grotesk"/>
              </a:rPr>
              <a:t>Técnica: Entrevista</a:t>
            </a:r>
          </a:p>
          <a:p>
            <a:pPr algn="l">
              <a:lnSpc>
                <a:spcPts val="5574"/>
              </a:lnSpc>
            </a:pPr>
            <a:r>
              <a:rPr lang="en-US" sz="3982">
                <a:solidFill>
                  <a:srgbClr val="61654D"/>
                </a:solidFill>
                <a:latin typeface="Akzidenz-Grotesk"/>
                <a:ea typeface="Akzidenz-Grotesk"/>
                <a:cs typeface="Akzidenz-Grotesk"/>
                <a:sym typeface="Akzidenz-Grotesk"/>
              </a:rPr>
              <a:t>Rol: Dueño</a:t>
            </a:r>
          </a:p>
          <a:p>
            <a:pPr algn="l">
              <a:lnSpc>
                <a:spcPts val="5574"/>
              </a:lnSpc>
            </a:pPr>
            <a:r>
              <a:rPr lang="en-US" sz="3982">
                <a:solidFill>
                  <a:srgbClr val="61654D"/>
                </a:solidFill>
                <a:latin typeface="Akzidenz-Grotesk"/>
                <a:ea typeface="Akzidenz-Grotesk"/>
                <a:cs typeface="Akzidenz-Grotesk"/>
                <a:sym typeface="Akzidenz-Grotesk"/>
              </a:rPr>
              <a:t>Metodología: Se realizarán preguntas abiertas para obtener información detallada..</a:t>
            </a:r>
          </a:p>
          <a:p>
            <a:pPr algn="l">
              <a:lnSpc>
                <a:spcPts val="5574"/>
              </a:lnSpc>
            </a:pP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16436659" y="-2679730"/>
            <a:ext cx="8664509" cy="4332254"/>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6327816" y="-2285619"/>
            <a:ext cx="4282768" cy="2141384"/>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3101516" y="9777072"/>
            <a:ext cx="3710089" cy="185504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10027" y="-1189519"/>
            <a:ext cx="3726595" cy="1863298"/>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528455" y="342900"/>
            <a:ext cx="17231090" cy="1259597"/>
          </a:xfrm>
          <a:prstGeom prst="rect">
            <a:avLst/>
          </a:prstGeom>
        </p:spPr>
        <p:txBody>
          <a:bodyPr anchor="t" rtlCol="false" tIns="0" lIns="0" bIns="0" rIns="0">
            <a:spAutoFit/>
          </a:bodyPr>
          <a:lstStyle/>
          <a:p>
            <a:pPr algn="ctr">
              <a:lnSpc>
                <a:spcPts val="8968"/>
              </a:lnSpc>
            </a:pPr>
            <a:r>
              <a:rPr lang="en-US" sz="10551">
                <a:solidFill>
                  <a:srgbClr val="545454"/>
                </a:solidFill>
                <a:latin typeface="Bold Ink"/>
                <a:ea typeface="Bold Ink"/>
                <a:cs typeface="Bold Ink"/>
                <a:sym typeface="Bold Ink"/>
              </a:rPr>
              <a:t>Preguntas y Respuestas</a:t>
            </a:r>
          </a:p>
        </p:txBody>
      </p:sp>
      <p:sp>
        <p:nvSpPr>
          <p:cNvPr name="TextBox 15" id="15"/>
          <p:cNvSpPr txBox="true"/>
          <p:nvPr/>
        </p:nvSpPr>
        <p:spPr>
          <a:xfrm rot="0">
            <a:off x="332191" y="1421522"/>
            <a:ext cx="17623617" cy="9075884"/>
          </a:xfrm>
          <a:prstGeom prst="rect">
            <a:avLst/>
          </a:prstGeom>
        </p:spPr>
        <p:txBody>
          <a:bodyPr anchor="t" rtlCol="false" tIns="0" lIns="0" bIns="0" rIns="0">
            <a:spAutoFit/>
          </a:bodyPr>
          <a:lstStyle/>
          <a:p>
            <a:pPr algn="l" marL="881329" indent="-440664" lvl="1">
              <a:lnSpc>
                <a:spcPts val="5959"/>
              </a:lnSpc>
              <a:buAutoNum type="arabicPeriod" startAt="1"/>
            </a:pPr>
            <a:r>
              <a:rPr lang="en-US" sz="4082" spc="-118">
                <a:solidFill>
                  <a:srgbClr val="61654D"/>
                </a:solidFill>
                <a:latin typeface="Akzidenz-Grotesk"/>
                <a:ea typeface="Akzidenz-Grotesk"/>
                <a:cs typeface="Akzidenz-Grotesk"/>
                <a:sym typeface="Akzidenz-Grotesk"/>
              </a:rPr>
              <a:t>¿Cuáles son los mayores desafíos que enfrenta en la gestión diaria del inventario?</a:t>
            </a:r>
          </a:p>
          <a:p>
            <a:pPr algn="l">
              <a:lnSpc>
                <a:spcPts val="5959"/>
              </a:lnSpc>
            </a:pPr>
            <a:r>
              <a:rPr lang="en-US" sz="4082" spc="-118">
                <a:solidFill>
                  <a:srgbClr val="61654D"/>
                </a:solidFill>
                <a:latin typeface="Akzidenz-Grotesk"/>
                <a:ea typeface="Akzidenz-Grotesk"/>
                <a:cs typeface="Akzidenz-Grotesk"/>
                <a:sym typeface="Akzidenz-Grotesk"/>
              </a:rPr>
              <a:t>1.1.</a:t>
            </a:r>
            <a:r>
              <a:rPr lang="en-US" sz="4082" spc="-118">
                <a:solidFill>
                  <a:srgbClr val="61654D"/>
                </a:solidFill>
                <a:latin typeface="Akzidenz-Grotesk"/>
                <a:ea typeface="Akzidenz-Grotesk"/>
                <a:cs typeface="Akzidenz-Grotesk"/>
                <a:sym typeface="Akzidenz-Grotesk"/>
              </a:rPr>
              <a:t>El mayor problema es que no tenemos un control claro de la tienda A veces no sabemos cuánto stock hay, y eso nos lleva a quedarnos sin productos o a tener cosas que no se venden y se vencen. </a:t>
            </a:r>
          </a:p>
          <a:p>
            <a:pPr algn="l" marL="881329" indent="-440664" lvl="1">
              <a:lnSpc>
                <a:spcPts val="5959"/>
              </a:lnSpc>
              <a:buAutoNum type="arabicPeriod" startAt="1"/>
            </a:pPr>
            <a:r>
              <a:rPr lang="en-US" sz="4082" spc="-118">
                <a:solidFill>
                  <a:srgbClr val="61654D"/>
                </a:solidFill>
                <a:latin typeface="Akzidenz-Grotesk"/>
                <a:ea typeface="Akzidenz-Grotesk"/>
                <a:cs typeface="Akzidenz-Grotesk"/>
                <a:sym typeface="Akzidenz-Grotesk"/>
              </a:rPr>
              <a:t>¿Cuenta con falta de productos en inventario? ¿Cómo afecta esto al negocio?</a:t>
            </a:r>
          </a:p>
          <a:p>
            <a:pPr algn="l">
              <a:lnSpc>
                <a:spcPts val="5959"/>
              </a:lnSpc>
            </a:pPr>
            <a:r>
              <a:rPr lang="en-US" sz="4082" spc="-118">
                <a:solidFill>
                  <a:srgbClr val="61654D"/>
                </a:solidFill>
                <a:latin typeface="Akzidenz-Grotesk"/>
                <a:ea typeface="Akzidenz-Grotesk"/>
                <a:cs typeface="Akzidenz-Grotesk"/>
                <a:sym typeface="Akzidenz-Grotesk"/>
              </a:rPr>
              <a:t>1.2.</a:t>
            </a:r>
            <a:r>
              <a:rPr lang="en-US" sz="4082" spc="-118">
                <a:solidFill>
                  <a:srgbClr val="61654D"/>
                </a:solidFill>
                <a:latin typeface="Akzidenz-Grotesk"/>
                <a:ea typeface="Akzidenz-Grotesk"/>
                <a:cs typeface="Akzidenz-Grotesk"/>
                <a:sym typeface="Akzidenz-Grotesk"/>
              </a:rPr>
              <a:t>Sí, de vez en cuando, sobre todo con los productos que más se venden. Cuando un cliente no encuentra lo que busca, se va y perdemos la venta. </a:t>
            </a:r>
          </a:p>
          <a:p>
            <a:pPr algn="l" marL="881329" indent="-440664" lvl="1">
              <a:lnSpc>
                <a:spcPts val="5959"/>
              </a:lnSpc>
              <a:buAutoNum type="arabicPeriod" startAt="1"/>
            </a:pPr>
            <a:r>
              <a:rPr lang="en-US" sz="4082" spc="-118">
                <a:solidFill>
                  <a:srgbClr val="61654D"/>
                </a:solidFill>
                <a:latin typeface="Akzidenz-Grotesk"/>
                <a:ea typeface="Akzidenz-Grotesk"/>
                <a:cs typeface="Akzidenz-Grotesk"/>
                <a:sym typeface="Akzidenz-Grotesk"/>
              </a:rPr>
              <a:t>¿Cómo realiza el registro de la entrada de productos?</a:t>
            </a:r>
          </a:p>
          <a:p>
            <a:pPr algn="l">
              <a:lnSpc>
                <a:spcPts val="5959"/>
              </a:lnSpc>
            </a:pPr>
            <a:r>
              <a:rPr lang="en-US" sz="4082" spc="-118">
                <a:solidFill>
                  <a:srgbClr val="61654D"/>
                </a:solidFill>
                <a:latin typeface="Akzidenz-Grotesk"/>
                <a:ea typeface="Akzidenz-Grotesk"/>
                <a:cs typeface="Akzidenz-Grotesk"/>
                <a:sym typeface="Akzidenz-Grotesk"/>
              </a:rPr>
              <a:t>1.3.</a:t>
            </a:r>
            <a:r>
              <a:rPr lang="en-US" sz="4082" spc="-118">
                <a:solidFill>
                  <a:srgbClr val="61654D"/>
                </a:solidFill>
                <a:latin typeface="Akzidenz-Grotesk"/>
                <a:ea typeface="Akzidenz-Grotesk"/>
                <a:cs typeface="Akzidenz-Grotesk"/>
                <a:sym typeface="Akzidenz-Grotesk"/>
              </a:rPr>
              <a:t>Usamos una libreta para anotar lo que llega, pero a veces se nos olvida.</a:t>
            </a:r>
          </a:p>
          <a:p>
            <a:pPr algn="l">
              <a:lnSpc>
                <a:spcPts val="5959"/>
              </a:lnSpc>
            </a:pPr>
          </a:p>
          <a:p>
            <a:pPr algn="l">
              <a:lnSpc>
                <a:spcPts val="5959"/>
              </a:lnSpc>
            </a:pP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16436659" y="-2679730"/>
            <a:ext cx="8664509" cy="4332254"/>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6327816" y="-2285619"/>
            <a:ext cx="4282768" cy="2141384"/>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3101516" y="9777072"/>
            <a:ext cx="3710089" cy="185504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10027" y="-1189519"/>
            <a:ext cx="3726595" cy="1863298"/>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528455" y="342900"/>
            <a:ext cx="17231090" cy="1259597"/>
          </a:xfrm>
          <a:prstGeom prst="rect">
            <a:avLst/>
          </a:prstGeom>
        </p:spPr>
        <p:txBody>
          <a:bodyPr anchor="t" rtlCol="false" tIns="0" lIns="0" bIns="0" rIns="0">
            <a:spAutoFit/>
          </a:bodyPr>
          <a:lstStyle/>
          <a:p>
            <a:pPr algn="ctr">
              <a:lnSpc>
                <a:spcPts val="8968"/>
              </a:lnSpc>
            </a:pPr>
            <a:r>
              <a:rPr lang="en-US" sz="10551">
                <a:solidFill>
                  <a:srgbClr val="545454"/>
                </a:solidFill>
                <a:latin typeface="Bold Ink"/>
                <a:ea typeface="Bold Ink"/>
                <a:cs typeface="Bold Ink"/>
                <a:sym typeface="Bold Ink"/>
              </a:rPr>
              <a:t>Preguntas y Respuestas</a:t>
            </a:r>
          </a:p>
        </p:txBody>
      </p:sp>
      <p:sp>
        <p:nvSpPr>
          <p:cNvPr name="TextBox 15" id="15"/>
          <p:cNvSpPr txBox="true"/>
          <p:nvPr/>
        </p:nvSpPr>
        <p:spPr>
          <a:xfrm rot="0">
            <a:off x="0" y="1628710"/>
            <a:ext cx="17623617" cy="10580834"/>
          </a:xfrm>
          <a:prstGeom prst="rect">
            <a:avLst/>
          </a:prstGeom>
        </p:spPr>
        <p:txBody>
          <a:bodyPr anchor="t" rtlCol="false" tIns="0" lIns="0" bIns="0" rIns="0">
            <a:spAutoFit/>
          </a:bodyPr>
          <a:lstStyle/>
          <a:p>
            <a:pPr algn="l">
              <a:lnSpc>
                <a:spcPts val="5959"/>
              </a:lnSpc>
            </a:pPr>
            <a:r>
              <a:rPr lang="en-US" sz="4082" spc="-118">
                <a:solidFill>
                  <a:srgbClr val="61654D"/>
                </a:solidFill>
                <a:latin typeface="Akzidenz-Grotesk"/>
                <a:ea typeface="Akzidenz-Grotesk"/>
                <a:cs typeface="Akzidenz-Grotesk"/>
                <a:sym typeface="Akzidenz-Grotesk"/>
              </a:rPr>
              <a:t>4.¿Cómo lleva a cabo la reposición de mercancía con los proveedores? ¿Es eficiente?</a:t>
            </a:r>
          </a:p>
          <a:p>
            <a:pPr algn="l" marL="881329" indent="-440664" lvl="1">
              <a:lnSpc>
                <a:spcPts val="5959"/>
              </a:lnSpc>
              <a:buAutoNum type="arabicPeriod" startAt="1"/>
            </a:pPr>
            <a:r>
              <a:rPr lang="en-US" sz="4082" spc="-118">
                <a:solidFill>
                  <a:srgbClr val="61654D"/>
                </a:solidFill>
                <a:latin typeface="Akzidenz-Grotesk"/>
                <a:ea typeface="Akzidenz-Grotesk"/>
                <a:cs typeface="Akzidenz-Grotesk"/>
                <a:sym typeface="Akzidenz-Grotesk"/>
              </a:rPr>
              <a:t>1.4Lo hacemos manual. Cuando vemos que algo se está acabando, llamamos al proveedor. El problema es que a veces nos demoramos en darnos cuenta.</a:t>
            </a:r>
          </a:p>
          <a:p>
            <a:pPr algn="l">
              <a:lnSpc>
                <a:spcPts val="5959"/>
              </a:lnSpc>
            </a:pPr>
            <a:r>
              <a:rPr lang="en-US" sz="4082" spc="-118">
                <a:solidFill>
                  <a:srgbClr val="61654D"/>
                </a:solidFill>
                <a:latin typeface="Akzidenz-Grotesk"/>
                <a:ea typeface="Akzidenz-Grotesk"/>
                <a:cs typeface="Akzidenz-Grotesk"/>
                <a:sym typeface="Akzidenz-Grotesk"/>
              </a:rPr>
              <a:t>5.</a:t>
            </a:r>
            <a:r>
              <a:rPr lang="en-US" sz="4082" spc="-118">
                <a:solidFill>
                  <a:srgbClr val="61654D"/>
                </a:solidFill>
                <a:latin typeface="Akzidenz-Grotesk"/>
                <a:ea typeface="Akzidenz-Grotesk"/>
                <a:cs typeface="Akzidenz-Grotesk"/>
                <a:sym typeface="Akzidenz-Grotesk"/>
              </a:rPr>
              <a:t>¿Qué tipo de características o funcionalidades espera de un sistema de inventario?</a:t>
            </a:r>
          </a:p>
          <a:p>
            <a:pPr algn="l" marL="881329" indent="-440664" lvl="1">
              <a:lnSpc>
                <a:spcPts val="5959"/>
              </a:lnSpc>
              <a:buAutoNum type="arabicPeriod" startAt="1"/>
            </a:pPr>
            <a:r>
              <a:rPr lang="en-US" sz="4082" spc="-118">
                <a:solidFill>
                  <a:srgbClr val="61654D"/>
                </a:solidFill>
                <a:latin typeface="Akzidenz-Grotesk"/>
                <a:ea typeface="Akzidenz-Grotesk"/>
                <a:cs typeface="Akzidenz-Grotesk"/>
                <a:sym typeface="Akzidenz-Grotesk"/>
              </a:rPr>
              <a:t>1.5.Me gustaría un sistema que me diga en cuánto tengo de cada producto, que me avise cuando algo se esté acabando y que los empleados tengan acceso al sistema </a:t>
            </a:r>
          </a:p>
          <a:p>
            <a:pPr algn="l">
              <a:lnSpc>
                <a:spcPts val="5959"/>
              </a:lnSpc>
            </a:pPr>
            <a:r>
              <a:rPr lang="en-US" sz="4082" spc="-118">
                <a:solidFill>
                  <a:srgbClr val="61654D"/>
                </a:solidFill>
                <a:latin typeface="Akzidenz-Grotesk"/>
                <a:ea typeface="Akzidenz-Grotesk"/>
                <a:cs typeface="Akzidenz-Grotesk"/>
                <a:sym typeface="Akzidenz-Grotesk"/>
              </a:rPr>
              <a:t>6.¿Cómo se controla el movimiento de productos en caso de devoluciones?</a:t>
            </a:r>
          </a:p>
          <a:p>
            <a:pPr algn="l">
              <a:lnSpc>
                <a:spcPts val="5959"/>
              </a:lnSpc>
            </a:pPr>
            <a:r>
              <a:rPr lang="en-US" sz="4082" spc="-118">
                <a:solidFill>
                  <a:srgbClr val="61654D"/>
                </a:solidFill>
                <a:latin typeface="Akzidenz-Grotesk"/>
                <a:ea typeface="Akzidenz-Grotesk"/>
                <a:cs typeface="Akzidenz-Grotesk"/>
                <a:sym typeface="Akzidenz-Grotesk"/>
              </a:rPr>
              <a:t>1.6.volvemos a poner el producto en el estante. </a:t>
            </a:r>
          </a:p>
          <a:p>
            <a:pPr algn="l">
              <a:lnSpc>
                <a:spcPts val="5959"/>
              </a:lnSpc>
            </a:pPr>
          </a:p>
          <a:p>
            <a:pPr algn="l">
              <a:lnSpc>
                <a:spcPts val="5959"/>
              </a:lnSpc>
            </a:pPr>
          </a:p>
          <a:p>
            <a:pPr algn="l">
              <a:lnSpc>
                <a:spcPts val="5959"/>
              </a:lnSpc>
            </a:pPr>
          </a:p>
          <a:p>
            <a:pPr algn="l">
              <a:lnSpc>
                <a:spcPts val="5959"/>
              </a:lnSpc>
            </a:pP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16436659" y="-2679730"/>
            <a:ext cx="8664509" cy="4332254"/>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6327816" y="-2285619"/>
            <a:ext cx="4282768" cy="2141384"/>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3101516" y="9777072"/>
            <a:ext cx="3710089" cy="185504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10027" y="-1189519"/>
            <a:ext cx="3726595" cy="1863298"/>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528455" y="342900"/>
            <a:ext cx="17231090" cy="1259597"/>
          </a:xfrm>
          <a:prstGeom prst="rect">
            <a:avLst/>
          </a:prstGeom>
        </p:spPr>
        <p:txBody>
          <a:bodyPr anchor="t" rtlCol="false" tIns="0" lIns="0" bIns="0" rIns="0">
            <a:spAutoFit/>
          </a:bodyPr>
          <a:lstStyle/>
          <a:p>
            <a:pPr algn="ctr">
              <a:lnSpc>
                <a:spcPts val="8968"/>
              </a:lnSpc>
            </a:pPr>
            <a:r>
              <a:rPr lang="en-US" sz="10551">
                <a:solidFill>
                  <a:srgbClr val="545454"/>
                </a:solidFill>
                <a:latin typeface="Bold Ink"/>
                <a:ea typeface="Bold Ink"/>
                <a:cs typeface="Bold Ink"/>
                <a:sym typeface="Bold Ink"/>
              </a:rPr>
              <a:t>Preguntas y Respuestas</a:t>
            </a:r>
          </a:p>
        </p:txBody>
      </p:sp>
      <p:sp>
        <p:nvSpPr>
          <p:cNvPr name="TextBox 15" id="15"/>
          <p:cNvSpPr txBox="true"/>
          <p:nvPr/>
        </p:nvSpPr>
        <p:spPr>
          <a:xfrm rot="0">
            <a:off x="528455" y="2439841"/>
            <a:ext cx="17231090" cy="7570934"/>
          </a:xfrm>
          <a:prstGeom prst="rect">
            <a:avLst/>
          </a:prstGeom>
        </p:spPr>
        <p:txBody>
          <a:bodyPr anchor="t" rtlCol="false" tIns="0" lIns="0" bIns="0" rIns="0">
            <a:spAutoFit/>
          </a:bodyPr>
          <a:lstStyle/>
          <a:p>
            <a:pPr algn="l">
              <a:lnSpc>
                <a:spcPts val="5959"/>
              </a:lnSpc>
            </a:pPr>
            <a:r>
              <a:rPr lang="en-US" sz="4082" spc="-118">
                <a:solidFill>
                  <a:srgbClr val="61654D"/>
                </a:solidFill>
                <a:latin typeface="Akzidenz-Grotesk"/>
                <a:ea typeface="Akzidenz-Grotesk"/>
                <a:cs typeface="Akzidenz-Grotesk"/>
                <a:sym typeface="Akzidenz-Grotesk"/>
              </a:rPr>
              <a:t>7.¿Cómo realiza actualmente los conteos físicos del inventario y con qué frecuencia?</a:t>
            </a:r>
          </a:p>
          <a:p>
            <a:pPr algn="l">
              <a:lnSpc>
                <a:spcPts val="5959"/>
              </a:lnSpc>
            </a:pPr>
            <a:r>
              <a:rPr lang="en-US" sz="4082" spc="-118">
                <a:solidFill>
                  <a:srgbClr val="61654D"/>
                </a:solidFill>
                <a:latin typeface="Akzidenz-Grotesk"/>
                <a:ea typeface="Akzidenz-Grotesk"/>
                <a:cs typeface="Akzidenz-Grotesk"/>
                <a:sym typeface="Akzidenz-Grotesk"/>
              </a:rPr>
              <a:t>1.7.Hacemos un conteo físico, y comparamos con la libreta. </a:t>
            </a:r>
          </a:p>
          <a:p>
            <a:pPr algn="l">
              <a:lnSpc>
                <a:spcPts val="5959"/>
              </a:lnSpc>
            </a:pPr>
            <a:r>
              <a:rPr lang="en-US" sz="4082" spc="-118">
                <a:solidFill>
                  <a:srgbClr val="61654D"/>
                </a:solidFill>
                <a:latin typeface="Akzidenz-Grotesk"/>
                <a:ea typeface="Akzidenz-Grotesk"/>
                <a:cs typeface="Akzidenz-Grotesk"/>
                <a:sym typeface="Akzidenz-Grotesk"/>
              </a:rPr>
              <a:t>8.</a:t>
            </a:r>
            <a:r>
              <a:rPr lang="en-US" sz="4082" spc="-118">
                <a:solidFill>
                  <a:srgbClr val="61654D"/>
                </a:solidFill>
                <a:latin typeface="Akzidenz-Grotesk"/>
                <a:ea typeface="Akzidenz-Grotesk"/>
                <a:cs typeface="Akzidenz-Grotesk"/>
                <a:sym typeface="Akzidenz-Grotesk"/>
              </a:rPr>
              <a:t>¿Qué tan frecuente</a:t>
            </a:r>
            <a:r>
              <a:rPr lang="en-US" sz="4082" spc="-118">
                <a:solidFill>
                  <a:srgbClr val="61654D"/>
                </a:solidFill>
                <a:latin typeface="Akzidenz-Grotesk"/>
                <a:ea typeface="Akzidenz-Grotesk"/>
                <a:cs typeface="Akzidenz-Grotesk"/>
                <a:sym typeface="Akzidenz-Grotesk"/>
              </a:rPr>
              <a:t> es la pérdida de productos por errores en la gestión o por robos? ¿Cómo lo manejan?</a:t>
            </a:r>
          </a:p>
          <a:p>
            <a:pPr algn="l">
              <a:lnSpc>
                <a:spcPts val="5959"/>
              </a:lnSpc>
            </a:pPr>
            <a:r>
              <a:rPr lang="en-US" sz="4082" spc="-118">
                <a:solidFill>
                  <a:srgbClr val="61654D"/>
                </a:solidFill>
                <a:latin typeface="Akzidenz-Grotesk"/>
                <a:ea typeface="Akzidenz-Grotesk"/>
                <a:cs typeface="Akzidenz-Grotesk"/>
                <a:sym typeface="Akzidenz-Grotesk"/>
              </a:rPr>
              <a:t>1.8.Las pérdidas son comunes, ya sea por errores al anotar o por robos. A veces nos damos cuenta de que falta algo, pero no sabemos si fue un error o si alguien se lo llevó. Eso nos genera pérdidas.</a:t>
            </a:r>
          </a:p>
          <a:p>
            <a:pPr algn="l">
              <a:lnSpc>
                <a:spcPts val="5959"/>
              </a:lnSpc>
            </a:pPr>
          </a:p>
          <a:p>
            <a:pPr algn="l">
              <a:lnSpc>
                <a:spcPts val="5959"/>
              </a:lnSpc>
            </a:pP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16436659" y="-2679730"/>
            <a:ext cx="8664509" cy="4332254"/>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6327816" y="-2285619"/>
            <a:ext cx="4282768" cy="2141384"/>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3101516" y="9777072"/>
            <a:ext cx="3710089" cy="185504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10027" y="-1189519"/>
            <a:ext cx="3726595" cy="1863298"/>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528455" y="342900"/>
            <a:ext cx="17231090" cy="1259597"/>
          </a:xfrm>
          <a:prstGeom prst="rect">
            <a:avLst/>
          </a:prstGeom>
        </p:spPr>
        <p:txBody>
          <a:bodyPr anchor="t" rtlCol="false" tIns="0" lIns="0" bIns="0" rIns="0">
            <a:spAutoFit/>
          </a:bodyPr>
          <a:lstStyle/>
          <a:p>
            <a:pPr algn="ctr">
              <a:lnSpc>
                <a:spcPts val="8968"/>
              </a:lnSpc>
            </a:pPr>
            <a:r>
              <a:rPr lang="en-US" sz="10551">
                <a:solidFill>
                  <a:srgbClr val="545454"/>
                </a:solidFill>
                <a:latin typeface="Bold Ink"/>
                <a:ea typeface="Bold Ink"/>
                <a:cs typeface="Bold Ink"/>
                <a:sym typeface="Bold Ink"/>
              </a:rPr>
              <a:t>Preguntas y Respuestas</a:t>
            </a:r>
          </a:p>
        </p:txBody>
      </p:sp>
      <p:sp>
        <p:nvSpPr>
          <p:cNvPr name="TextBox 15" id="15"/>
          <p:cNvSpPr txBox="true"/>
          <p:nvPr/>
        </p:nvSpPr>
        <p:spPr>
          <a:xfrm rot="0">
            <a:off x="528455" y="2170701"/>
            <a:ext cx="17231090" cy="9075884"/>
          </a:xfrm>
          <a:prstGeom prst="rect">
            <a:avLst/>
          </a:prstGeom>
        </p:spPr>
        <p:txBody>
          <a:bodyPr anchor="t" rtlCol="false" tIns="0" lIns="0" bIns="0" rIns="0">
            <a:spAutoFit/>
          </a:bodyPr>
          <a:lstStyle/>
          <a:p>
            <a:pPr algn="l">
              <a:lnSpc>
                <a:spcPts val="5959"/>
              </a:lnSpc>
            </a:pPr>
            <a:r>
              <a:rPr lang="en-US" sz="4082" spc="-118">
                <a:solidFill>
                  <a:srgbClr val="61654D"/>
                </a:solidFill>
                <a:latin typeface="Akzidenz-Grotesk"/>
                <a:ea typeface="Akzidenz-Grotesk"/>
                <a:cs typeface="Akzidenz-Grotesk"/>
                <a:sym typeface="Akzidenz-Grotesk"/>
              </a:rPr>
              <a:t>9.¿Cómo organiza los productos dentro de la tienda o bodega? ¿Tiene un sistema de etiquetado o clasificación?</a:t>
            </a:r>
          </a:p>
          <a:p>
            <a:pPr algn="l">
              <a:lnSpc>
                <a:spcPts val="5959"/>
              </a:lnSpc>
            </a:pPr>
            <a:r>
              <a:rPr lang="en-US" sz="4082" spc="-118">
                <a:solidFill>
                  <a:srgbClr val="61654D"/>
                </a:solidFill>
                <a:latin typeface="Akzidenz-Grotesk"/>
                <a:ea typeface="Akzidenz-Grotesk"/>
                <a:cs typeface="Akzidenz-Grotesk"/>
                <a:sym typeface="Akzidenz-Grotesk"/>
              </a:rPr>
              <a:t>1.9.Los organizamos por categorías (bebidas, alimentos, limpieza, etc.), pero no tenemos un sistema de etiquetas. </a:t>
            </a:r>
          </a:p>
          <a:p>
            <a:pPr algn="l">
              <a:lnSpc>
                <a:spcPts val="5959"/>
              </a:lnSpc>
            </a:pPr>
            <a:r>
              <a:rPr lang="en-US" sz="4082" spc="-118">
                <a:solidFill>
                  <a:srgbClr val="61654D"/>
                </a:solidFill>
                <a:latin typeface="Akzidenz-Grotesk"/>
                <a:ea typeface="Akzidenz-Grotesk"/>
                <a:cs typeface="Akzidenz-Grotesk"/>
                <a:sym typeface="Akzidenz-Grotesk"/>
              </a:rPr>
              <a:t>10.¿Qué métodos uti</a:t>
            </a:r>
            <a:r>
              <a:rPr lang="en-US" sz="4082" spc="-118">
                <a:solidFill>
                  <a:srgbClr val="61654D"/>
                </a:solidFill>
                <a:latin typeface="Akzidenz-Grotesk"/>
                <a:ea typeface="Akzidenz-Grotesk"/>
                <a:cs typeface="Akzidenz-Grotesk"/>
                <a:sym typeface="Akzidenz-Grotesk"/>
              </a:rPr>
              <a:t>lizan para determinar cuándo se deben realizar nuevas compras de productos o insumos?</a:t>
            </a:r>
          </a:p>
          <a:p>
            <a:pPr algn="l">
              <a:lnSpc>
                <a:spcPts val="5959"/>
              </a:lnSpc>
            </a:pPr>
            <a:r>
              <a:rPr lang="en-US" sz="4082" spc="-118">
                <a:solidFill>
                  <a:srgbClr val="61654D"/>
                </a:solidFill>
                <a:latin typeface="Akzidenz-Grotesk"/>
                <a:ea typeface="Akzidenz-Grotesk"/>
                <a:cs typeface="Akzidenz-Grotesk"/>
                <a:sym typeface="Akzidenz-Grotesk"/>
              </a:rPr>
              <a:t>10.1.Dependemos de lo que vemos y de la experiencia. Cuando notamos que algo se está acabando, hacemos el pedido. El problema es que a veces nos demoramos en darnos cuenta.</a:t>
            </a:r>
          </a:p>
          <a:p>
            <a:pPr algn="l">
              <a:lnSpc>
                <a:spcPts val="5959"/>
              </a:lnSpc>
            </a:pPr>
          </a:p>
          <a:p>
            <a:pPr algn="l">
              <a:lnSpc>
                <a:spcPts val="5959"/>
              </a:lnSpc>
            </a:pPr>
          </a:p>
          <a:p>
            <a:pPr algn="l">
              <a:lnSpc>
                <a:spcPts val="5959"/>
              </a:lnSpc>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20" id="20">
            <a:hlinkClick r:id="rId3" tooltip="https://lucid.app/lucidchart/b2dbb1ef-5b75-498d-96a4-1dc6c9aeef2e/edit?viewport_loc=38%2C646%2C2218%2C958%2C0_0&amp;invitationId=inv_40e143b5-a28b-4e2c-8dc8-3f799b0a10e3"/>
          </p:cNvPr>
          <p:cNvSpPr/>
          <p:nvPr/>
        </p:nvSpPr>
        <p:spPr>
          <a:xfrm flipH="false" flipV="false" rot="0">
            <a:off x="1472259" y="1024295"/>
            <a:ext cx="14910740" cy="8648229"/>
          </a:xfrm>
          <a:custGeom>
            <a:avLst/>
            <a:gdLst/>
            <a:ahLst/>
            <a:cxnLst/>
            <a:rect r="r" b="b" t="t" l="l"/>
            <a:pathLst>
              <a:path h="8648229" w="14910740">
                <a:moveTo>
                  <a:pt x="0" y="0"/>
                </a:moveTo>
                <a:lnTo>
                  <a:pt x="14910740" y="0"/>
                </a:lnTo>
                <a:lnTo>
                  <a:pt x="14910740" y="8648230"/>
                </a:lnTo>
                <a:lnTo>
                  <a:pt x="0" y="8648230"/>
                </a:lnTo>
                <a:lnTo>
                  <a:pt x="0" y="0"/>
                </a:lnTo>
                <a:close/>
              </a:path>
            </a:pathLst>
          </a:custGeom>
          <a:blipFill>
            <a:blip r:embed="rId2"/>
            <a:stretch>
              <a:fillRect l="0" t="0" r="0" b="0"/>
            </a:stretch>
          </a:blipFill>
        </p:spPr>
      </p:sp>
      <p:sp>
        <p:nvSpPr>
          <p:cNvPr name="TextBox 21" id="21"/>
          <p:cNvSpPr txBox="true"/>
          <p:nvPr/>
        </p:nvSpPr>
        <p:spPr>
          <a:xfrm rot="0">
            <a:off x="3473325" y="85029"/>
            <a:ext cx="10540477" cy="1259597"/>
          </a:xfrm>
          <a:prstGeom prst="rect">
            <a:avLst/>
          </a:prstGeom>
        </p:spPr>
        <p:txBody>
          <a:bodyPr anchor="t" rtlCol="false" tIns="0" lIns="0" bIns="0" rIns="0">
            <a:spAutoFit/>
          </a:bodyPr>
          <a:lstStyle/>
          <a:p>
            <a:pPr algn="ctr">
              <a:lnSpc>
                <a:spcPts val="8968"/>
              </a:lnSpc>
            </a:pPr>
            <a:r>
              <a:rPr lang="en-US" sz="10551">
                <a:solidFill>
                  <a:srgbClr val="545454"/>
                </a:solidFill>
                <a:latin typeface="Bold Ink"/>
                <a:ea typeface="Bold Ink"/>
                <a:cs typeface="Bold Ink"/>
                <a:sym typeface="Bold Ink"/>
              </a:rPr>
              <a:t>BPMN</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20" id="20"/>
          <p:cNvSpPr/>
          <p:nvPr/>
        </p:nvSpPr>
        <p:spPr>
          <a:xfrm flipH="false" flipV="false" rot="0">
            <a:off x="3076846" y="968422"/>
            <a:ext cx="10583012" cy="9193991"/>
          </a:xfrm>
          <a:custGeom>
            <a:avLst/>
            <a:gdLst/>
            <a:ahLst/>
            <a:cxnLst/>
            <a:rect r="r" b="b" t="t" l="l"/>
            <a:pathLst>
              <a:path h="9193991" w="10583012">
                <a:moveTo>
                  <a:pt x="0" y="0"/>
                </a:moveTo>
                <a:lnTo>
                  <a:pt x="10583011" y="0"/>
                </a:lnTo>
                <a:lnTo>
                  <a:pt x="10583011" y="9193991"/>
                </a:lnTo>
                <a:lnTo>
                  <a:pt x="0" y="9193991"/>
                </a:lnTo>
                <a:lnTo>
                  <a:pt x="0" y="0"/>
                </a:lnTo>
                <a:close/>
              </a:path>
            </a:pathLst>
          </a:custGeom>
          <a:blipFill>
            <a:blip r:embed="rId2"/>
            <a:stretch>
              <a:fillRect l="0" t="0" r="0" b="0"/>
            </a:stretch>
          </a:blipFill>
        </p:spPr>
      </p:sp>
      <p:sp>
        <p:nvSpPr>
          <p:cNvPr name="TextBox 21" id="21"/>
          <p:cNvSpPr txBox="true"/>
          <p:nvPr/>
        </p:nvSpPr>
        <p:spPr>
          <a:xfrm rot="0">
            <a:off x="1049655" y="85029"/>
            <a:ext cx="14637393" cy="1259597"/>
          </a:xfrm>
          <a:prstGeom prst="rect">
            <a:avLst/>
          </a:prstGeom>
        </p:spPr>
        <p:txBody>
          <a:bodyPr anchor="t" rtlCol="false" tIns="0" lIns="0" bIns="0" rIns="0">
            <a:spAutoFit/>
          </a:bodyPr>
          <a:lstStyle/>
          <a:p>
            <a:pPr algn="ctr">
              <a:lnSpc>
                <a:spcPts val="8968"/>
              </a:lnSpc>
            </a:pPr>
            <a:r>
              <a:rPr lang="en-US" sz="10551">
                <a:solidFill>
                  <a:srgbClr val="545454"/>
                </a:solidFill>
                <a:latin typeface="Bold Ink"/>
                <a:ea typeface="Bold Ink"/>
                <a:cs typeface="Bold Ink"/>
                <a:sym typeface="Bold Ink"/>
              </a:rPr>
              <a:t>Diagrama caso de uso</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1091559" y="10289015"/>
            <a:ext cx="4019797" cy="2009899"/>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6123722" y="-2869119"/>
            <a:ext cx="8664509" cy="4332254"/>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6327816" y="-2285619"/>
            <a:ext cx="4282768" cy="214138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3101516" y="9777072"/>
            <a:ext cx="3710089" cy="185504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610027" y="-1189519"/>
            <a:ext cx="3726595" cy="1863298"/>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TextBox 17" id="17"/>
          <p:cNvSpPr txBox="true"/>
          <p:nvPr/>
        </p:nvSpPr>
        <p:spPr>
          <a:xfrm rot="0">
            <a:off x="204152" y="-791"/>
            <a:ext cx="10540477" cy="2393072"/>
          </a:xfrm>
          <a:prstGeom prst="rect">
            <a:avLst/>
          </a:prstGeom>
        </p:spPr>
        <p:txBody>
          <a:bodyPr anchor="t" rtlCol="false" tIns="0" lIns="0" bIns="0" rIns="0">
            <a:spAutoFit/>
          </a:bodyPr>
          <a:lstStyle/>
          <a:p>
            <a:pPr algn="l">
              <a:lnSpc>
                <a:spcPts val="8968"/>
              </a:lnSpc>
            </a:pPr>
            <a:r>
              <a:rPr lang="en-US" sz="10551" u="sng">
                <a:solidFill>
                  <a:srgbClr val="545454"/>
                </a:solidFill>
                <a:latin typeface="Bold Ink"/>
                <a:ea typeface="Bold Ink"/>
                <a:cs typeface="Bold Ink"/>
                <a:sym typeface="Bold Ink"/>
                <a:hlinkClick r:id="rId2" tooltip="https://docs.google.com/document/d/1lkwntWNY2TPzQn_YZPpI7ba4B-GaHgW9/edit?usp=drive_link&amp;ouid=104013159549349864908&amp;rtpof=true&amp;sd=true"/>
              </a:rPr>
              <a:t>Requerimientos funcionales</a:t>
            </a:r>
          </a:p>
        </p:txBody>
      </p:sp>
      <p:sp>
        <p:nvSpPr>
          <p:cNvPr name="TextBox 18" id="18"/>
          <p:cNvSpPr txBox="true"/>
          <p:nvPr/>
        </p:nvSpPr>
        <p:spPr>
          <a:xfrm rot="0">
            <a:off x="204152" y="2341444"/>
            <a:ext cx="17440849" cy="8363150"/>
          </a:xfrm>
          <a:prstGeom prst="rect">
            <a:avLst/>
          </a:prstGeom>
        </p:spPr>
        <p:txBody>
          <a:bodyPr anchor="t" rtlCol="false" tIns="0" lIns="0" bIns="0" rIns="0">
            <a:spAutoFit/>
          </a:bodyPr>
          <a:lstStyle/>
          <a:p>
            <a:pPr algn="l">
              <a:lnSpc>
                <a:spcPts val="4188"/>
              </a:lnSpc>
            </a:pPr>
            <a:r>
              <a:rPr lang="en-US" sz="2992" b="true">
                <a:solidFill>
                  <a:srgbClr val="545454"/>
                </a:solidFill>
                <a:latin typeface="Open Sans Bold"/>
                <a:ea typeface="Open Sans Bold"/>
                <a:cs typeface="Open Sans Bold"/>
                <a:sym typeface="Open Sans Bold"/>
              </a:rPr>
              <a:t>1. Inicio de Sesión (Login) : Permitir a los usuarios autenticarse en el sistema mediante nombre de usuario y contraseña, con acceso diferenciado según su rol asignado (administrador o empleado). </a:t>
            </a:r>
          </a:p>
          <a:p>
            <a:pPr algn="l">
              <a:lnSpc>
                <a:spcPts val="4188"/>
              </a:lnSpc>
            </a:pPr>
            <a:r>
              <a:rPr lang="en-US" sz="2992" b="true">
                <a:solidFill>
                  <a:srgbClr val="545454"/>
                </a:solidFill>
                <a:latin typeface="Open Sans Bold"/>
                <a:ea typeface="Open Sans Bold"/>
                <a:cs typeface="Open Sans Bold"/>
                <a:sym typeface="Open Sans Bold"/>
              </a:rPr>
              <a:t>2.Registro de Usuarios: Proporcionar un formulario para que nuevos usuarios registren una cuenta con credenciales únicas (nombre de usuario, contraseña y rol), validando que no existan duplicados.</a:t>
            </a:r>
          </a:p>
          <a:p>
            <a:pPr algn="l">
              <a:lnSpc>
                <a:spcPts val="4188"/>
              </a:lnSpc>
            </a:pPr>
            <a:r>
              <a:rPr lang="en-US" sz="2992" b="true">
                <a:solidFill>
                  <a:srgbClr val="545454"/>
                </a:solidFill>
                <a:latin typeface="Open Sans Bold"/>
                <a:ea typeface="Open Sans Bold"/>
                <a:cs typeface="Open Sans Bold"/>
                <a:sym typeface="Open Sans Bold"/>
              </a:rPr>
              <a:t>3.Cambio de Contraseña: Facilitar que los usuarios actualicen su contraseña de manera segura, solicitando la contraseña actual y validando la nueva contraseña según políticas de seguridad.</a:t>
            </a:r>
          </a:p>
          <a:p>
            <a:pPr algn="l">
              <a:lnSpc>
                <a:spcPts val="4188"/>
              </a:lnSpc>
            </a:pPr>
            <a:r>
              <a:rPr lang="en-US" sz="2992" b="true">
                <a:solidFill>
                  <a:srgbClr val="545454"/>
                </a:solidFill>
                <a:latin typeface="Open Sans Bold"/>
                <a:ea typeface="Open Sans Bold"/>
                <a:cs typeface="Open Sans Bold"/>
                <a:sym typeface="Open Sans Bold"/>
              </a:rPr>
              <a:t>4. Recuperación de Contraseña:Implementar un proceso de recuperación de contraseña mediante correo electrónico, donde el usuario reciba un enlace seguro para restablecer su contraseña.</a:t>
            </a:r>
          </a:p>
          <a:p>
            <a:pPr algn="l">
              <a:lnSpc>
                <a:spcPts val="4188"/>
              </a:lnSpc>
            </a:pPr>
            <a:r>
              <a:rPr lang="en-US" sz="2992" b="true">
                <a:solidFill>
                  <a:srgbClr val="545454"/>
                </a:solidFill>
                <a:latin typeface="Open Sans Bold"/>
                <a:ea typeface="Open Sans Bold"/>
                <a:cs typeface="Open Sans Bold"/>
                <a:sym typeface="Open Sans Bold"/>
              </a:rPr>
              <a:t>5.Cierre de Sesión : Permitir a los usuarios cerrar sesión de manera segura, invalidando el token de autenticación y redirigiéndolos a la página de inicio de sesión.</a:t>
            </a:r>
          </a:p>
          <a:p>
            <a:pPr algn="l">
              <a:lnSpc>
                <a:spcPts val="4188"/>
              </a:lnSpc>
            </a:pPr>
          </a:p>
          <a:p>
            <a:pPr algn="l">
              <a:lnSpc>
                <a:spcPts val="4188"/>
              </a:lnSpc>
            </a:pP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1091559" y="10289015"/>
            <a:ext cx="4019797" cy="2009899"/>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6123722" y="-2869119"/>
            <a:ext cx="8664509" cy="4332254"/>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6327816" y="-2285619"/>
            <a:ext cx="4282768" cy="214138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3101516" y="9777072"/>
            <a:ext cx="3710089" cy="185504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610027" y="-1189519"/>
            <a:ext cx="3726595" cy="1863298"/>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TextBox 17" id="17"/>
          <p:cNvSpPr txBox="true"/>
          <p:nvPr/>
        </p:nvSpPr>
        <p:spPr>
          <a:xfrm rot="0">
            <a:off x="204152" y="-791"/>
            <a:ext cx="10540477" cy="2393072"/>
          </a:xfrm>
          <a:prstGeom prst="rect">
            <a:avLst/>
          </a:prstGeom>
        </p:spPr>
        <p:txBody>
          <a:bodyPr anchor="t" rtlCol="false" tIns="0" lIns="0" bIns="0" rIns="0">
            <a:spAutoFit/>
          </a:bodyPr>
          <a:lstStyle/>
          <a:p>
            <a:pPr algn="l">
              <a:lnSpc>
                <a:spcPts val="8968"/>
              </a:lnSpc>
            </a:pPr>
            <a:r>
              <a:rPr lang="en-US" sz="10551" u="sng">
                <a:solidFill>
                  <a:srgbClr val="545454"/>
                </a:solidFill>
                <a:latin typeface="Bold Ink"/>
                <a:ea typeface="Bold Ink"/>
                <a:cs typeface="Bold Ink"/>
                <a:sym typeface="Bold Ink"/>
                <a:hlinkClick r:id="rId2" tooltip="https://docs.google.com/document/d/1lkwntWNY2TPzQn_YZPpI7ba4B-GaHgW9/edit?usp=drive_link&amp;ouid=104013159549349864908&amp;rtpof=true&amp;sd=true"/>
              </a:rPr>
              <a:t>Requerimientos no funcionales</a:t>
            </a:r>
          </a:p>
        </p:txBody>
      </p:sp>
      <p:sp>
        <p:nvSpPr>
          <p:cNvPr name="TextBox 18" id="18"/>
          <p:cNvSpPr txBox="true"/>
          <p:nvPr/>
        </p:nvSpPr>
        <p:spPr>
          <a:xfrm rot="0">
            <a:off x="204152" y="3021019"/>
            <a:ext cx="17440849" cy="5743775"/>
          </a:xfrm>
          <a:prstGeom prst="rect">
            <a:avLst/>
          </a:prstGeom>
        </p:spPr>
        <p:txBody>
          <a:bodyPr anchor="t" rtlCol="false" tIns="0" lIns="0" bIns="0" rIns="0">
            <a:spAutoFit/>
          </a:bodyPr>
          <a:lstStyle/>
          <a:p>
            <a:pPr algn="l" marL="646003" indent="-323002" lvl="1">
              <a:lnSpc>
                <a:spcPts val="4188"/>
              </a:lnSpc>
              <a:buAutoNum type="arabicPeriod" startAt="1"/>
            </a:pPr>
            <a:r>
              <a:rPr lang="en-US" b="true" sz="2992">
                <a:solidFill>
                  <a:srgbClr val="545454"/>
                </a:solidFill>
                <a:latin typeface="Open Sans Bold"/>
                <a:ea typeface="Open Sans Bold"/>
                <a:cs typeface="Open Sans Bold"/>
                <a:sym typeface="Open Sans Bold"/>
              </a:rPr>
              <a:t>Tiempo de Respuesta: El sistema debe responder de manera rápida a cualquier consulta o acción.</a:t>
            </a:r>
          </a:p>
          <a:p>
            <a:pPr algn="l" marL="646003" indent="-323002" lvl="1">
              <a:lnSpc>
                <a:spcPts val="4188"/>
              </a:lnSpc>
              <a:buAutoNum type="arabicPeriod" startAt="1"/>
            </a:pPr>
            <a:r>
              <a:rPr lang="en-US" b="true" sz="2992">
                <a:solidFill>
                  <a:srgbClr val="545454"/>
                </a:solidFill>
                <a:latin typeface="Open Sans Bold"/>
                <a:ea typeface="Open Sans Bold"/>
                <a:cs typeface="Open Sans Bold"/>
                <a:sym typeface="Open Sans Bold"/>
              </a:rPr>
              <a:t>Disponibilidad: El sistema debe </a:t>
            </a:r>
            <a:r>
              <a:rPr lang="en-US" b="true" sz="2992">
                <a:solidFill>
                  <a:srgbClr val="545454"/>
                </a:solidFill>
                <a:latin typeface="Open Sans Bold"/>
                <a:ea typeface="Open Sans Bold"/>
                <a:cs typeface="Open Sans Bold"/>
                <a:sym typeface="Open Sans Bold"/>
              </a:rPr>
              <a:t>estar disponible para los usuarios el mayor tiempo posible.</a:t>
            </a:r>
          </a:p>
          <a:p>
            <a:pPr algn="l" marL="646003" indent="-323002" lvl="1">
              <a:lnSpc>
                <a:spcPts val="4188"/>
              </a:lnSpc>
              <a:buAutoNum type="arabicPeriod" startAt="1"/>
            </a:pPr>
            <a:r>
              <a:rPr lang="en-US" b="true" sz="2992">
                <a:solidFill>
                  <a:srgbClr val="545454"/>
                </a:solidFill>
                <a:latin typeface="Open Sans Bold"/>
                <a:ea typeface="Open Sans Bold"/>
                <a:cs typeface="Open Sans Bold"/>
                <a:sym typeface="Open Sans Bold"/>
              </a:rPr>
              <a:t>Seguridad de Datos: Toda la información almacenada debe ser segura y protegida contra accesos no autorizados.</a:t>
            </a:r>
          </a:p>
          <a:p>
            <a:pPr algn="l" marL="646003" indent="-323002" lvl="1">
              <a:lnSpc>
                <a:spcPts val="4188"/>
              </a:lnSpc>
              <a:buAutoNum type="arabicPeriod" startAt="1"/>
            </a:pPr>
            <a:r>
              <a:rPr lang="en-US" b="true" sz="2992">
                <a:solidFill>
                  <a:srgbClr val="545454"/>
                </a:solidFill>
                <a:latin typeface="Open Sans Bold"/>
                <a:ea typeface="Open Sans Bold"/>
                <a:cs typeface="Open Sans Bold"/>
                <a:sym typeface="Open Sans Bold"/>
              </a:rPr>
              <a:t>Políticas de Contraseña: Implementación de políticas estrictas para contraseñas seguras.</a:t>
            </a:r>
          </a:p>
          <a:p>
            <a:pPr algn="l" marL="646003" indent="-323002" lvl="1">
              <a:lnSpc>
                <a:spcPts val="4188"/>
              </a:lnSpc>
              <a:buAutoNum type="arabicPeriod" startAt="1"/>
            </a:pPr>
            <a:r>
              <a:rPr lang="en-US" b="true" sz="2992">
                <a:solidFill>
                  <a:srgbClr val="545454"/>
                </a:solidFill>
                <a:latin typeface="Open Sans Bold"/>
                <a:ea typeface="Open Sans Bold"/>
                <a:cs typeface="Open Sans Bold"/>
                <a:sym typeface="Open Sans Bold"/>
              </a:rPr>
              <a:t>Tolerancia a Fallos: En caso de un fallo, el sistema debe poder recuperarse automáticamente sin pérdida de datos.</a:t>
            </a:r>
          </a:p>
          <a:p>
            <a:pPr algn="l">
              <a:lnSpc>
                <a:spcPts val="4188"/>
              </a:lnSpc>
            </a:pP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1091559" y="10289015"/>
            <a:ext cx="4019797" cy="2009899"/>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6123722" y="-2869119"/>
            <a:ext cx="8664509" cy="4332254"/>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6327816" y="-2285619"/>
            <a:ext cx="4282768" cy="214138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3101516" y="9777072"/>
            <a:ext cx="3710089" cy="185504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610027" y="-1189519"/>
            <a:ext cx="3726595" cy="1863298"/>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TextBox 17" id="17"/>
          <p:cNvSpPr txBox="true"/>
          <p:nvPr/>
        </p:nvSpPr>
        <p:spPr>
          <a:xfrm rot="0">
            <a:off x="204152" y="-791"/>
            <a:ext cx="10540477" cy="2393072"/>
          </a:xfrm>
          <a:prstGeom prst="rect">
            <a:avLst/>
          </a:prstGeom>
        </p:spPr>
        <p:txBody>
          <a:bodyPr anchor="t" rtlCol="false" tIns="0" lIns="0" bIns="0" rIns="0">
            <a:spAutoFit/>
          </a:bodyPr>
          <a:lstStyle/>
          <a:p>
            <a:pPr algn="l">
              <a:lnSpc>
                <a:spcPts val="8968"/>
              </a:lnSpc>
            </a:pPr>
            <a:r>
              <a:rPr lang="en-US" sz="10551" u="sng">
                <a:solidFill>
                  <a:srgbClr val="545454"/>
                </a:solidFill>
                <a:latin typeface="Bold Ink"/>
                <a:ea typeface="Bold Ink"/>
                <a:cs typeface="Bold Ink"/>
                <a:sym typeface="Bold Ink"/>
                <a:hlinkClick r:id="rId2" tooltip="https://docs.google.com/document/d/1lkwntWNY2TPzQn_YZPpI7ba4B-GaHgW9/edit?usp=drive_link&amp;ouid=104013159549349864908&amp;rtpof=true&amp;sd=true"/>
              </a:rPr>
              <a:t>Requerimientos no funcionales</a:t>
            </a:r>
          </a:p>
        </p:txBody>
      </p:sp>
      <p:sp>
        <p:nvSpPr>
          <p:cNvPr name="TextBox 18" id="18"/>
          <p:cNvSpPr txBox="true"/>
          <p:nvPr/>
        </p:nvSpPr>
        <p:spPr>
          <a:xfrm rot="0">
            <a:off x="204152" y="3021019"/>
            <a:ext cx="17440849" cy="5743775"/>
          </a:xfrm>
          <a:prstGeom prst="rect">
            <a:avLst/>
          </a:prstGeom>
        </p:spPr>
        <p:txBody>
          <a:bodyPr anchor="t" rtlCol="false" tIns="0" lIns="0" bIns="0" rIns="0">
            <a:spAutoFit/>
          </a:bodyPr>
          <a:lstStyle/>
          <a:p>
            <a:pPr algn="l" marL="646003" indent="-323002" lvl="1">
              <a:lnSpc>
                <a:spcPts val="4188"/>
              </a:lnSpc>
              <a:buAutoNum type="arabicPeriod" startAt="1"/>
            </a:pPr>
            <a:r>
              <a:rPr lang="en-US" b="true" sz="2992">
                <a:solidFill>
                  <a:srgbClr val="545454"/>
                </a:solidFill>
                <a:latin typeface="Open Sans Bold"/>
                <a:ea typeface="Open Sans Bold"/>
                <a:cs typeface="Open Sans Bold"/>
                <a:sym typeface="Open Sans Bold"/>
              </a:rPr>
              <a:t>Tiempo de Respuesta: El sistema debe responder de manera rápida a cualquier consulta o acción.</a:t>
            </a:r>
          </a:p>
          <a:p>
            <a:pPr algn="l" marL="646003" indent="-323002" lvl="1">
              <a:lnSpc>
                <a:spcPts val="4188"/>
              </a:lnSpc>
              <a:buAutoNum type="arabicPeriod" startAt="1"/>
            </a:pPr>
            <a:r>
              <a:rPr lang="en-US" b="true" sz="2992">
                <a:solidFill>
                  <a:srgbClr val="545454"/>
                </a:solidFill>
                <a:latin typeface="Open Sans Bold"/>
                <a:ea typeface="Open Sans Bold"/>
                <a:cs typeface="Open Sans Bold"/>
                <a:sym typeface="Open Sans Bold"/>
              </a:rPr>
              <a:t>Disponibilidad: El sistema debe </a:t>
            </a:r>
            <a:r>
              <a:rPr lang="en-US" b="true" sz="2992">
                <a:solidFill>
                  <a:srgbClr val="545454"/>
                </a:solidFill>
                <a:latin typeface="Open Sans Bold"/>
                <a:ea typeface="Open Sans Bold"/>
                <a:cs typeface="Open Sans Bold"/>
                <a:sym typeface="Open Sans Bold"/>
              </a:rPr>
              <a:t>estar disponible para los usuarios el mayor tiempo posible.</a:t>
            </a:r>
          </a:p>
          <a:p>
            <a:pPr algn="l" marL="646003" indent="-323002" lvl="1">
              <a:lnSpc>
                <a:spcPts val="4188"/>
              </a:lnSpc>
              <a:buAutoNum type="arabicPeriod" startAt="1"/>
            </a:pPr>
            <a:r>
              <a:rPr lang="en-US" b="true" sz="2992">
                <a:solidFill>
                  <a:srgbClr val="545454"/>
                </a:solidFill>
                <a:latin typeface="Open Sans Bold"/>
                <a:ea typeface="Open Sans Bold"/>
                <a:cs typeface="Open Sans Bold"/>
                <a:sym typeface="Open Sans Bold"/>
              </a:rPr>
              <a:t>Seguridad de Datos: Toda la información almacenada debe ser segura y protegida contra accesos no autorizados.</a:t>
            </a:r>
          </a:p>
          <a:p>
            <a:pPr algn="l" marL="646003" indent="-323002" lvl="1">
              <a:lnSpc>
                <a:spcPts val="4188"/>
              </a:lnSpc>
              <a:buAutoNum type="arabicPeriod" startAt="1"/>
            </a:pPr>
            <a:r>
              <a:rPr lang="en-US" b="true" sz="2992">
                <a:solidFill>
                  <a:srgbClr val="545454"/>
                </a:solidFill>
                <a:latin typeface="Open Sans Bold"/>
                <a:ea typeface="Open Sans Bold"/>
                <a:cs typeface="Open Sans Bold"/>
                <a:sym typeface="Open Sans Bold"/>
              </a:rPr>
              <a:t>Políticas de Contraseña: Implementación de políticas estrictas para contraseñas seguras.</a:t>
            </a:r>
          </a:p>
          <a:p>
            <a:pPr algn="l" marL="646003" indent="-323002" lvl="1">
              <a:lnSpc>
                <a:spcPts val="4188"/>
              </a:lnSpc>
              <a:buAutoNum type="arabicPeriod" startAt="1"/>
            </a:pPr>
            <a:r>
              <a:rPr lang="en-US" b="true" sz="2992">
                <a:solidFill>
                  <a:srgbClr val="545454"/>
                </a:solidFill>
                <a:latin typeface="Open Sans Bold"/>
                <a:ea typeface="Open Sans Bold"/>
                <a:cs typeface="Open Sans Bold"/>
                <a:sym typeface="Open Sans Bold"/>
              </a:rPr>
              <a:t>Tolerancia a Fallos: En caso de un fallo, el sistema debe poder recuperarse automáticamente sin pérdida de datos.</a:t>
            </a:r>
          </a:p>
          <a:p>
            <a:pPr algn="l">
              <a:lnSpc>
                <a:spcPts val="4188"/>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16489804" y="-2755359"/>
            <a:ext cx="8664509" cy="4332254"/>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6327816" y="-2285619"/>
            <a:ext cx="4282768" cy="2141384"/>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3774409" y="425392"/>
            <a:ext cx="9900325" cy="1190848"/>
          </a:xfrm>
          <a:prstGeom prst="rect">
            <a:avLst/>
          </a:prstGeom>
        </p:spPr>
        <p:txBody>
          <a:bodyPr anchor="t" rtlCol="false" tIns="0" lIns="0" bIns="0" rIns="0">
            <a:spAutoFit/>
          </a:bodyPr>
          <a:lstStyle/>
          <a:p>
            <a:pPr algn="ctr">
              <a:lnSpc>
                <a:spcPts val="8424"/>
              </a:lnSpc>
            </a:pPr>
            <a:r>
              <a:rPr lang="en-US" sz="9910">
                <a:solidFill>
                  <a:srgbClr val="545454"/>
                </a:solidFill>
                <a:latin typeface="Bold Ink"/>
                <a:ea typeface="Bold Ink"/>
                <a:cs typeface="Bold Ink"/>
                <a:sym typeface="Bold Ink"/>
              </a:rPr>
              <a:t>Índice</a:t>
            </a:r>
          </a:p>
        </p:txBody>
      </p:sp>
      <p:sp>
        <p:nvSpPr>
          <p:cNvPr name="TextBox 9" id="9"/>
          <p:cNvSpPr txBox="true"/>
          <p:nvPr/>
        </p:nvSpPr>
        <p:spPr>
          <a:xfrm rot="0">
            <a:off x="526811" y="1427736"/>
            <a:ext cx="752846" cy="510359"/>
          </a:xfrm>
          <a:prstGeom prst="rect">
            <a:avLst/>
          </a:prstGeom>
        </p:spPr>
        <p:txBody>
          <a:bodyPr anchor="t" rtlCol="false" tIns="0" lIns="0" bIns="0" rIns="0">
            <a:spAutoFit/>
          </a:bodyPr>
          <a:lstStyle/>
          <a:p>
            <a:pPr algn="ctr">
              <a:lnSpc>
                <a:spcPts val="3600"/>
              </a:lnSpc>
            </a:pPr>
            <a:r>
              <a:rPr lang="en-US" sz="4235">
                <a:solidFill>
                  <a:srgbClr val="545454"/>
                </a:solidFill>
                <a:latin typeface="Bold Ink"/>
                <a:ea typeface="Bold Ink"/>
                <a:cs typeface="Bold Ink"/>
                <a:sym typeface="Bold Ink"/>
              </a:rPr>
              <a:t>1</a:t>
            </a:r>
          </a:p>
        </p:txBody>
      </p:sp>
      <p:sp>
        <p:nvSpPr>
          <p:cNvPr name="TextBox 10" id="10"/>
          <p:cNvSpPr txBox="true"/>
          <p:nvPr/>
        </p:nvSpPr>
        <p:spPr>
          <a:xfrm rot="0">
            <a:off x="526811" y="2305118"/>
            <a:ext cx="752846" cy="510359"/>
          </a:xfrm>
          <a:prstGeom prst="rect">
            <a:avLst/>
          </a:prstGeom>
        </p:spPr>
        <p:txBody>
          <a:bodyPr anchor="t" rtlCol="false" tIns="0" lIns="0" bIns="0" rIns="0">
            <a:spAutoFit/>
          </a:bodyPr>
          <a:lstStyle/>
          <a:p>
            <a:pPr algn="ctr">
              <a:lnSpc>
                <a:spcPts val="3600"/>
              </a:lnSpc>
            </a:pPr>
            <a:r>
              <a:rPr lang="en-US" sz="4235">
                <a:solidFill>
                  <a:srgbClr val="545454"/>
                </a:solidFill>
                <a:latin typeface="Bold Ink"/>
                <a:ea typeface="Bold Ink"/>
                <a:cs typeface="Bold Ink"/>
                <a:sym typeface="Bold Ink"/>
              </a:rPr>
              <a:t>2</a:t>
            </a:r>
          </a:p>
        </p:txBody>
      </p:sp>
      <p:sp>
        <p:nvSpPr>
          <p:cNvPr name="TextBox 11" id="11"/>
          <p:cNvSpPr txBox="true"/>
          <p:nvPr/>
        </p:nvSpPr>
        <p:spPr>
          <a:xfrm rot="0">
            <a:off x="526811" y="3182501"/>
            <a:ext cx="752846" cy="510359"/>
          </a:xfrm>
          <a:prstGeom prst="rect">
            <a:avLst/>
          </a:prstGeom>
        </p:spPr>
        <p:txBody>
          <a:bodyPr anchor="t" rtlCol="false" tIns="0" lIns="0" bIns="0" rIns="0">
            <a:spAutoFit/>
          </a:bodyPr>
          <a:lstStyle/>
          <a:p>
            <a:pPr algn="ctr">
              <a:lnSpc>
                <a:spcPts val="3600"/>
              </a:lnSpc>
            </a:pPr>
            <a:r>
              <a:rPr lang="en-US" sz="4235">
                <a:solidFill>
                  <a:srgbClr val="545454"/>
                </a:solidFill>
                <a:latin typeface="Bold Ink"/>
                <a:ea typeface="Bold Ink"/>
                <a:cs typeface="Bold Ink"/>
                <a:sym typeface="Bold Ink"/>
              </a:rPr>
              <a:t>3</a:t>
            </a:r>
          </a:p>
        </p:txBody>
      </p:sp>
      <p:sp>
        <p:nvSpPr>
          <p:cNvPr name="TextBox 12" id="12"/>
          <p:cNvSpPr txBox="true"/>
          <p:nvPr/>
        </p:nvSpPr>
        <p:spPr>
          <a:xfrm rot="0">
            <a:off x="526811" y="4059883"/>
            <a:ext cx="752846" cy="510359"/>
          </a:xfrm>
          <a:prstGeom prst="rect">
            <a:avLst/>
          </a:prstGeom>
        </p:spPr>
        <p:txBody>
          <a:bodyPr anchor="t" rtlCol="false" tIns="0" lIns="0" bIns="0" rIns="0">
            <a:spAutoFit/>
          </a:bodyPr>
          <a:lstStyle/>
          <a:p>
            <a:pPr algn="ctr">
              <a:lnSpc>
                <a:spcPts val="3600"/>
              </a:lnSpc>
            </a:pPr>
            <a:r>
              <a:rPr lang="en-US" sz="4235">
                <a:solidFill>
                  <a:srgbClr val="545454"/>
                </a:solidFill>
                <a:latin typeface="Bold Ink"/>
                <a:ea typeface="Bold Ink"/>
                <a:cs typeface="Bold Ink"/>
                <a:sym typeface="Bold Ink"/>
              </a:rPr>
              <a:t>4</a:t>
            </a:r>
          </a:p>
        </p:txBody>
      </p:sp>
      <p:sp>
        <p:nvSpPr>
          <p:cNvPr name="TextBox 13" id="13"/>
          <p:cNvSpPr txBox="true"/>
          <p:nvPr/>
        </p:nvSpPr>
        <p:spPr>
          <a:xfrm rot="0">
            <a:off x="526811" y="4937266"/>
            <a:ext cx="752846" cy="510359"/>
          </a:xfrm>
          <a:prstGeom prst="rect">
            <a:avLst/>
          </a:prstGeom>
        </p:spPr>
        <p:txBody>
          <a:bodyPr anchor="t" rtlCol="false" tIns="0" lIns="0" bIns="0" rIns="0">
            <a:spAutoFit/>
          </a:bodyPr>
          <a:lstStyle/>
          <a:p>
            <a:pPr algn="ctr">
              <a:lnSpc>
                <a:spcPts val="3600"/>
              </a:lnSpc>
            </a:pPr>
            <a:r>
              <a:rPr lang="en-US" sz="4235">
                <a:solidFill>
                  <a:srgbClr val="545454"/>
                </a:solidFill>
                <a:latin typeface="Bold Ink"/>
                <a:ea typeface="Bold Ink"/>
                <a:cs typeface="Bold Ink"/>
                <a:sym typeface="Bold Ink"/>
              </a:rPr>
              <a:t>5</a:t>
            </a:r>
          </a:p>
        </p:txBody>
      </p:sp>
      <p:sp>
        <p:nvSpPr>
          <p:cNvPr name="TextBox 14" id="14"/>
          <p:cNvSpPr txBox="true"/>
          <p:nvPr/>
        </p:nvSpPr>
        <p:spPr>
          <a:xfrm rot="0">
            <a:off x="526811" y="5814649"/>
            <a:ext cx="752846" cy="510359"/>
          </a:xfrm>
          <a:prstGeom prst="rect">
            <a:avLst/>
          </a:prstGeom>
        </p:spPr>
        <p:txBody>
          <a:bodyPr anchor="t" rtlCol="false" tIns="0" lIns="0" bIns="0" rIns="0">
            <a:spAutoFit/>
          </a:bodyPr>
          <a:lstStyle/>
          <a:p>
            <a:pPr algn="ctr">
              <a:lnSpc>
                <a:spcPts val="3600"/>
              </a:lnSpc>
            </a:pPr>
            <a:r>
              <a:rPr lang="en-US" sz="4235">
                <a:solidFill>
                  <a:srgbClr val="545454"/>
                </a:solidFill>
                <a:latin typeface="Bold Ink"/>
                <a:ea typeface="Bold Ink"/>
                <a:cs typeface="Bold Ink"/>
                <a:sym typeface="Bold Ink"/>
              </a:rPr>
              <a:t>6</a:t>
            </a:r>
          </a:p>
        </p:txBody>
      </p:sp>
      <p:sp>
        <p:nvSpPr>
          <p:cNvPr name="TextBox 15" id="15"/>
          <p:cNvSpPr txBox="true"/>
          <p:nvPr/>
        </p:nvSpPr>
        <p:spPr>
          <a:xfrm rot="0">
            <a:off x="526811" y="6692031"/>
            <a:ext cx="752846" cy="510359"/>
          </a:xfrm>
          <a:prstGeom prst="rect">
            <a:avLst/>
          </a:prstGeom>
        </p:spPr>
        <p:txBody>
          <a:bodyPr anchor="t" rtlCol="false" tIns="0" lIns="0" bIns="0" rIns="0">
            <a:spAutoFit/>
          </a:bodyPr>
          <a:lstStyle/>
          <a:p>
            <a:pPr algn="ctr">
              <a:lnSpc>
                <a:spcPts val="3600"/>
              </a:lnSpc>
            </a:pPr>
            <a:r>
              <a:rPr lang="en-US" sz="4235">
                <a:solidFill>
                  <a:srgbClr val="545454"/>
                </a:solidFill>
                <a:latin typeface="Bold Ink"/>
                <a:ea typeface="Bold Ink"/>
                <a:cs typeface="Bold Ink"/>
                <a:sym typeface="Bold Ink"/>
              </a:rPr>
              <a:t>7</a:t>
            </a:r>
          </a:p>
        </p:txBody>
      </p:sp>
      <p:sp>
        <p:nvSpPr>
          <p:cNvPr name="TextBox 16" id="16"/>
          <p:cNvSpPr txBox="true"/>
          <p:nvPr/>
        </p:nvSpPr>
        <p:spPr>
          <a:xfrm rot="0">
            <a:off x="526811" y="7569414"/>
            <a:ext cx="752846" cy="510359"/>
          </a:xfrm>
          <a:prstGeom prst="rect">
            <a:avLst/>
          </a:prstGeom>
        </p:spPr>
        <p:txBody>
          <a:bodyPr anchor="t" rtlCol="false" tIns="0" lIns="0" bIns="0" rIns="0">
            <a:spAutoFit/>
          </a:bodyPr>
          <a:lstStyle/>
          <a:p>
            <a:pPr algn="ctr">
              <a:lnSpc>
                <a:spcPts val="3600"/>
              </a:lnSpc>
            </a:pPr>
            <a:r>
              <a:rPr lang="en-US" sz="4235">
                <a:solidFill>
                  <a:srgbClr val="545454"/>
                </a:solidFill>
                <a:latin typeface="Bold Ink"/>
                <a:ea typeface="Bold Ink"/>
                <a:cs typeface="Bold Ink"/>
                <a:sym typeface="Bold Ink"/>
              </a:rPr>
              <a:t>8</a:t>
            </a:r>
          </a:p>
        </p:txBody>
      </p:sp>
      <p:sp>
        <p:nvSpPr>
          <p:cNvPr name="TextBox 17" id="17"/>
          <p:cNvSpPr txBox="true"/>
          <p:nvPr/>
        </p:nvSpPr>
        <p:spPr>
          <a:xfrm rot="0">
            <a:off x="526811" y="8446796"/>
            <a:ext cx="752846" cy="510359"/>
          </a:xfrm>
          <a:prstGeom prst="rect">
            <a:avLst/>
          </a:prstGeom>
        </p:spPr>
        <p:txBody>
          <a:bodyPr anchor="t" rtlCol="false" tIns="0" lIns="0" bIns="0" rIns="0">
            <a:spAutoFit/>
          </a:bodyPr>
          <a:lstStyle/>
          <a:p>
            <a:pPr algn="ctr">
              <a:lnSpc>
                <a:spcPts val="3600"/>
              </a:lnSpc>
            </a:pPr>
            <a:r>
              <a:rPr lang="en-US" sz="4235">
                <a:solidFill>
                  <a:srgbClr val="545454"/>
                </a:solidFill>
                <a:latin typeface="Bold Ink"/>
                <a:ea typeface="Bold Ink"/>
                <a:cs typeface="Bold Ink"/>
                <a:sym typeface="Bold Ink"/>
              </a:rPr>
              <a:t>9</a:t>
            </a:r>
          </a:p>
        </p:txBody>
      </p:sp>
      <p:sp>
        <p:nvSpPr>
          <p:cNvPr name="TextBox 18" id="18"/>
          <p:cNvSpPr txBox="true"/>
          <p:nvPr/>
        </p:nvSpPr>
        <p:spPr>
          <a:xfrm rot="0">
            <a:off x="1731723" y="1185838"/>
            <a:ext cx="3110327" cy="805634"/>
          </a:xfrm>
          <a:prstGeom prst="rect">
            <a:avLst/>
          </a:prstGeom>
        </p:spPr>
        <p:txBody>
          <a:bodyPr anchor="t" rtlCol="false" tIns="0" lIns="0" bIns="0" rIns="0">
            <a:spAutoFit/>
          </a:bodyPr>
          <a:lstStyle/>
          <a:p>
            <a:pPr algn="l">
              <a:lnSpc>
                <a:spcPts val="5994"/>
              </a:lnSpc>
              <a:spcBef>
                <a:spcPct val="0"/>
              </a:spcBef>
            </a:pPr>
            <a:r>
              <a:rPr lang="en-US" sz="4282" u="sng">
                <a:solidFill>
                  <a:srgbClr val="61654D"/>
                </a:solidFill>
                <a:latin typeface="Akzidenz-Grotesk"/>
                <a:ea typeface="Akzidenz-Grotesk"/>
                <a:cs typeface="Akzidenz-Grotesk"/>
                <a:sym typeface="Akzidenz-Grotesk"/>
                <a:hlinkClick r:id="rId2" action="ppaction://hlinksldjump"/>
              </a:rPr>
              <a:t>Problemática</a:t>
            </a:r>
            <a:r>
              <a:rPr lang="en-US" sz="4282" u="sng">
                <a:solidFill>
                  <a:srgbClr val="61654D"/>
                </a:solidFill>
                <a:latin typeface="Akzidenz-Grotesk"/>
                <a:ea typeface="Akzidenz-Grotesk"/>
                <a:cs typeface="Akzidenz-Grotesk"/>
                <a:sym typeface="Akzidenz-Grotesk"/>
                <a:hlinkClick r:id="rId2" action="ppaction://hlinksldjump"/>
              </a:rPr>
              <a:t> </a:t>
            </a:r>
          </a:p>
        </p:txBody>
      </p:sp>
      <p:sp>
        <p:nvSpPr>
          <p:cNvPr name="TextBox 19" id="19"/>
          <p:cNvSpPr txBox="true"/>
          <p:nvPr/>
        </p:nvSpPr>
        <p:spPr>
          <a:xfrm rot="0">
            <a:off x="1731723" y="2009843"/>
            <a:ext cx="5657395" cy="805634"/>
          </a:xfrm>
          <a:prstGeom prst="rect">
            <a:avLst/>
          </a:prstGeom>
        </p:spPr>
        <p:txBody>
          <a:bodyPr anchor="t" rtlCol="false" tIns="0" lIns="0" bIns="0" rIns="0">
            <a:spAutoFit/>
          </a:bodyPr>
          <a:lstStyle/>
          <a:p>
            <a:pPr algn="l">
              <a:lnSpc>
                <a:spcPts val="5994"/>
              </a:lnSpc>
              <a:spcBef>
                <a:spcPct val="0"/>
              </a:spcBef>
            </a:pPr>
            <a:r>
              <a:rPr lang="en-US" sz="4282" u="sng">
                <a:solidFill>
                  <a:srgbClr val="61654D"/>
                </a:solidFill>
                <a:latin typeface="Akzidenz-Grotesk"/>
                <a:ea typeface="Akzidenz-Grotesk"/>
                <a:cs typeface="Akzidenz-Grotesk"/>
                <a:sym typeface="Akzidenz-Grotesk"/>
                <a:hlinkClick r:id="rId3" action="ppaction://hlinksldjump"/>
              </a:rPr>
              <a:t>Pregunta Problema</a:t>
            </a:r>
            <a:r>
              <a:rPr lang="en-US" sz="4282" u="sng">
                <a:solidFill>
                  <a:srgbClr val="61654D"/>
                </a:solidFill>
                <a:latin typeface="Akzidenz-Grotesk"/>
                <a:ea typeface="Akzidenz-Grotesk"/>
                <a:cs typeface="Akzidenz-Grotesk"/>
                <a:sym typeface="Akzidenz-Grotesk"/>
                <a:hlinkClick r:id="rId3" action="ppaction://hlinksldjump"/>
              </a:rPr>
              <a:t> </a:t>
            </a:r>
          </a:p>
        </p:txBody>
      </p:sp>
      <p:sp>
        <p:nvSpPr>
          <p:cNvPr name="TextBox 20" id="20"/>
          <p:cNvSpPr txBox="true"/>
          <p:nvPr/>
        </p:nvSpPr>
        <p:spPr>
          <a:xfrm rot="0">
            <a:off x="1731723" y="2834528"/>
            <a:ext cx="4493607" cy="805634"/>
          </a:xfrm>
          <a:prstGeom prst="rect">
            <a:avLst/>
          </a:prstGeom>
        </p:spPr>
        <p:txBody>
          <a:bodyPr anchor="t" rtlCol="false" tIns="0" lIns="0" bIns="0" rIns="0">
            <a:spAutoFit/>
          </a:bodyPr>
          <a:lstStyle/>
          <a:p>
            <a:pPr algn="l">
              <a:lnSpc>
                <a:spcPts val="5994"/>
              </a:lnSpc>
              <a:spcBef>
                <a:spcPct val="0"/>
              </a:spcBef>
            </a:pPr>
            <a:r>
              <a:rPr lang="en-US" sz="4282" u="sng">
                <a:solidFill>
                  <a:srgbClr val="61654D"/>
                </a:solidFill>
                <a:latin typeface="Akzidenz-Grotesk"/>
                <a:ea typeface="Akzidenz-Grotesk"/>
                <a:cs typeface="Akzidenz-Grotesk"/>
                <a:sym typeface="Akzidenz-Grotesk"/>
                <a:hlinkClick r:id="rId4" action="ppaction://hlinksldjump"/>
              </a:rPr>
              <a:t>Objetivo principal</a:t>
            </a:r>
            <a:r>
              <a:rPr lang="en-US" sz="4282" u="sng">
                <a:solidFill>
                  <a:srgbClr val="61654D"/>
                </a:solidFill>
                <a:latin typeface="Akzidenz-Grotesk"/>
                <a:ea typeface="Akzidenz-Grotesk"/>
                <a:cs typeface="Akzidenz-Grotesk"/>
                <a:sym typeface="Akzidenz-Grotesk"/>
                <a:hlinkClick r:id="rId4" action="ppaction://hlinksldjump"/>
              </a:rPr>
              <a:t> </a:t>
            </a:r>
          </a:p>
        </p:txBody>
      </p:sp>
      <p:sp>
        <p:nvSpPr>
          <p:cNvPr name="TextBox 21" id="21"/>
          <p:cNvSpPr txBox="true"/>
          <p:nvPr/>
        </p:nvSpPr>
        <p:spPr>
          <a:xfrm rot="0">
            <a:off x="1731723" y="4589293"/>
            <a:ext cx="3110327" cy="805634"/>
          </a:xfrm>
          <a:prstGeom prst="rect">
            <a:avLst/>
          </a:prstGeom>
        </p:spPr>
        <p:txBody>
          <a:bodyPr anchor="t" rtlCol="false" tIns="0" lIns="0" bIns="0" rIns="0">
            <a:spAutoFit/>
          </a:bodyPr>
          <a:lstStyle/>
          <a:p>
            <a:pPr algn="l">
              <a:lnSpc>
                <a:spcPts val="5994"/>
              </a:lnSpc>
              <a:spcBef>
                <a:spcPct val="0"/>
              </a:spcBef>
            </a:pPr>
            <a:r>
              <a:rPr lang="en-US" sz="4282" u="sng">
                <a:solidFill>
                  <a:srgbClr val="61654D"/>
                </a:solidFill>
                <a:latin typeface="Akzidenz-Grotesk"/>
                <a:ea typeface="Akzidenz-Grotesk"/>
                <a:cs typeface="Akzidenz-Grotesk"/>
                <a:sym typeface="Akzidenz-Grotesk"/>
                <a:hlinkClick r:id="rId5" action="ppaction://hlinksldjump"/>
              </a:rPr>
              <a:t>Justificación</a:t>
            </a:r>
            <a:r>
              <a:rPr lang="en-US" sz="4282" u="sng">
                <a:solidFill>
                  <a:srgbClr val="61654D"/>
                </a:solidFill>
                <a:latin typeface="Akzidenz-Grotesk"/>
                <a:ea typeface="Akzidenz-Grotesk"/>
                <a:cs typeface="Akzidenz-Grotesk"/>
                <a:sym typeface="Akzidenz-Grotesk"/>
                <a:hlinkClick r:id="rId5" action="ppaction://hlinksldjump"/>
              </a:rPr>
              <a:t> </a:t>
            </a:r>
          </a:p>
        </p:txBody>
      </p:sp>
      <p:sp>
        <p:nvSpPr>
          <p:cNvPr name="TextBox 22" id="22"/>
          <p:cNvSpPr txBox="true"/>
          <p:nvPr/>
        </p:nvSpPr>
        <p:spPr>
          <a:xfrm rot="0">
            <a:off x="1768851" y="5518752"/>
            <a:ext cx="5620267" cy="805634"/>
          </a:xfrm>
          <a:prstGeom prst="rect">
            <a:avLst/>
          </a:prstGeom>
        </p:spPr>
        <p:txBody>
          <a:bodyPr anchor="t" rtlCol="false" tIns="0" lIns="0" bIns="0" rIns="0">
            <a:spAutoFit/>
          </a:bodyPr>
          <a:lstStyle/>
          <a:p>
            <a:pPr algn="l">
              <a:lnSpc>
                <a:spcPts val="5994"/>
              </a:lnSpc>
              <a:spcBef>
                <a:spcPct val="0"/>
              </a:spcBef>
            </a:pPr>
            <a:r>
              <a:rPr lang="en-US" sz="4282" u="sng">
                <a:solidFill>
                  <a:srgbClr val="61654D"/>
                </a:solidFill>
                <a:latin typeface="Akzidenz-Grotesk"/>
                <a:ea typeface="Akzidenz-Grotesk"/>
                <a:cs typeface="Akzidenz-Grotesk"/>
                <a:sym typeface="Akzidenz-Grotesk"/>
                <a:hlinkClick r:id="rId6" action="ppaction://hlinksldjump"/>
              </a:rPr>
              <a:t>Alcance y delimitación</a:t>
            </a:r>
            <a:r>
              <a:rPr lang="en-US" sz="4282" u="sng">
                <a:solidFill>
                  <a:srgbClr val="61654D"/>
                </a:solidFill>
                <a:latin typeface="Akzidenz-Grotesk"/>
                <a:ea typeface="Akzidenz-Grotesk"/>
                <a:cs typeface="Akzidenz-Grotesk"/>
                <a:sym typeface="Akzidenz-Grotesk"/>
                <a:hlinkClick r:id="rId6" action="ppaction://hlinksldjump"/>
              </a:rPr>
              <a:t> </a:t>
            </a:r>
          </a:p>
        </p:txBody>
      </p:sp>
      <p:sp>
        <p:nvSpPr>
          <p:cNvPr name="TextBox 23" id="23"/>
          <p:cNvSpPr txBox="true"/>
          <p:nvPr/>
        </p:nvSpPr>
        <p:spPr>
          <a:xfrm rot="0">
            <a:off x="1731723" y="6453401"/>
            <a:ext cx="5832844" cy="805634"/>
          </a:xfrm>
          <a:prstGeom prst="rect">
            <a:avLst/>
          </a:prstGeom>
        </p:spPr>
        <p:txBody>
          <a:bodyPr anchor="t" rtlCol="false" tIns="0" lIns="0" bIns="0" rIns="0">
            <a:spAutoFit/>
          </a:bodyPr>
          <a:lstStyle/>
          <a:p>
            <a:pPr algn="l">
              <a:lnSpc>
                <a:spcPts val="5994"/>
              </a:lnSpc>
              <a:spcBef>
                <a:spcPct val="0"/>
              </a:spcBef>
            </a:pPr>
            <a:r>
              <a:rPr lang="en-US" sz="4282" u="sng">
                <a:solidFill>
                  <a:srgbClr val="61654D"/>
                </a:solidFill>
                <a:latin typeface="Akzidenz-Grotesk"/>
                <a:ea typeface="Akzidenz-Grotesk"/>
                <a:cs typeface="Akzidenz-Grotesk"/>
                <a:sym typeface="Akzidenz-Grotesk"/>
                <a:hlinkClick r:id="rId7" action="ppaction://hlinksldjump"/>
              </a:rPr>
              <a:t>Técnicas e instrumentos</a:t>
            </a:r>
            <a:r>
              <a:rPr lang="en-US" sz="4282" u="sng">
                <a:solidFill>
                  <a:srgbClr val="61654D"/>
                </a:solidFill>
                <a:latin typeface="Akzidenz-Grotesk"/>
                <a:ea typeface="Akzidenz-Grotesk"/>
                <a:cs typeface="Akzidenz-Grotesk"/>
                <a:sym typeface="Akzidenz-Grotesk"/>
                <a:hlinkClick r:id="rId7" action="ppaction://hlinksldjump"/>
              </a:rPr>
              <a:t> </a:t>
            </a:r>
          </a:p>
        </p:txBody>
      </p:sp>
      <p:sp>
        <p:nvSpPr>
          <p:cNvPr name="TextBox 24" id="24"/>
          <p:cNvSpPr txBox="true"/>
          <p:nvPr/>
        </p:nvSpPr>
        <p:spPr>
          <a:xfrm rot="0">
            <a:off x="1731723" y="7274139"/>
            <a:ext cx="5620267" cy="805634"/>
          </a:xfrm>
          <a:prstGeom prst="rect">
            <a:avLst/>
          </a:prstGeom>
        </p:spPr>
        <p:txBody>
          <a:bodyPr anchor="t" rtlCol="false" tIns="0" lIns="0" bIns="0" rIns="0">
            <a:spAutoFit/>
          </a:bodyPr>
          <a:lstStyle/>
          <a:p>
            <a:pPr algn="l">
              <a:lnSpc>
                <a:spcPts val="5994"/>
              </a:lnSpc>
              <a:spcBef>
                <a:spcPct val="0"/>
              </a:spcBef>
            </a:pPr>
            <a:r>
              <a:rPr lang="en-US" sz="4282" u="sng">
                <a:solidFill>
                  <a:srgbClr val="61654D"/>
                </a:solidFill>
                <a:latin typeface="Akzidenz-Grotesk"/>
                <a:ea typeface="Akzidenz-Grotesk"/>
                <a:cs typeface="Akzidenz-Grotesk"/>
                <a:sym typeface="Akzidenz-Grotesk"/>
                <a:hlinkClick r:id="rId8" action="ppaction://hlinksldjump"/>
              </a:rPr>
              <a:t>preguntas y respuestas</a:t>
            </a:r>
            <a:r>
              <a:rPr lang="en-US" sz="4282" u="sng">
                <a:solidFill>
                  <a:srgbClr val="61654D"/>
                </a:solidFill>
                <a:latin typeface="Akzidenz-Grotesk"/>
                <a:ea typeface="Akzidenz-Grotesk"/>
                <a:cs typeface="Akzidenz-Grotesk"/>
                <a:sym typeface="Akzidenz-Grotesk"/>
                <a:hlinkClick r:id="rId8" action="ppaction://hlinksldjump"/>
              </a:rPr>
              <a:t> </a:t>
            </a:r>
          </a:p>
        </p:txBody>
      </p:sp>
      <p:sp>
        <p:nvSpPr>
          <p:cNvPr name="TextBox 25" id="25"/>
          <p:cNvSpPr txBox="true"/>
          <p:nvPr/>
        </p:nvSpPr>
        <p:spPr>
          <a:xfrm rot="0">
            <a:off x="1731723" y="8203598"/>
            <a:ext cx="4493607" cy="805634"/>
          </a:xfrm>
          <a:prstGeom prst="rect">
            <a:avLst/>
          </a:prstGeom>
        </p:spPr>
        <p:txBody>
          <a:bodyPr anchor="t" rtlCol="false" tIns="0" lIns="0" bIns="0" rIns="0">
            <a:spAutoFit/>
          </a:bodyPr>
          <a:lstStyle/>
          <a:p>
            <a:pPr algn="l">
              <a:lnSpc>
                <a:spcPts val="5994"/>
              </a:lnSpc>
              <a:spcBef>
                <a:spcPct val="0"/>
              </a:spcBef>
            </a:pPr>
            <a:r>
              <a:rPr lang="en-US" sz="4282" u="sng">
                <a:solidFill>
                  <a:srgbClr val="61654D"/>
                </a:solidFill>
                <a:latin typeface="Akzidenz-Grotesk"/>
                <a:ea typeface="Akzidenz-Grotesk"/>
                <a:cs typeface="Akzidenz-Grotesk"/>
                <a:sym typeface="Akzidenz-Grotesk"/>
                <a:hlinkClick r:id="rId9" action="ppaction://hlinksldjump"/>
              </a:rPr>
              <a:t>BPMN</a:t>
            </a:r>
          </a:p>
        </p:txBody>
      </p:sp>
      <p:sp>
        <p:nvSpPr>
          <p:cNvPr name="TextBox 26" id="26"/>
          <p:cNvSpPr txBox="true"/>
          <p:nvPr/>
        </p:nvSpPr>
        <p:spPr>
          <a:xfrm rot="0">
            <a:off x="1558072" y="9028904"/>
            <a:ext cx="6567956" cy="805634"/>
          </a:xfrm>
          <a:prstGeom prst="rect">
            <a:avLst/>
          </a:prstGeom>
        </p:spPr>
        <p:txBody>
          <a:bodyPr anchor="t" rtlCol="false" tIns="0" lIns="0" bIns="0" rIns="0">
            <a:spAutoFit/>
          </a:bodyPr>
          <a:lstStyle/>
          <a:p>
            <a:pPr algn="l">
              <a:lnSpc>
                <a:spcPts val="5994"/>
              </a:lnSpc>
              <a:spcBef>
                <a:spcPct val="0"/>
              </a:spcBef>
            </a:pPr>
            <a:r>
              <a:rPr lang="en-US" sz="4282" u="sng">
                <a:solidFill>
                  <a:srgbClr val="61654D"/>
                </a:solidFill>
                <a:latin typeface="Akzidenz-Grotesk"/>
                <a:ea typeface="Akzidenz-Grotesk"/>
                <a:cs typeface="Akzidenz-Grotesk"/>
                <a:sym typeface="Akzidenz-Grotesk"/>
                <a:hlinkClick r:id="rId10" action="ppaction://hlinksldjump"/>
              </a:rPr>
              <a:t>Diagrama caso de uso</a:t>
            </a:r>
            <a:r>
              <a:rPr lang="en-US" sz="4282">
                <a:solidFill>
                  <a:srgbClr val="61654D"/>
                </a:solidFill>
                <a:latin typeface="Akzidenz-Grotesk"/>
                <a:ea typeface="Akzidenz-Grotesk"/>
                <a:cs typeface="Akzidenz-Grotesk"/>
                <a:sym typeface="Akzidenz-Grotesk"/>
              </a:rPr>
              <a:t> </a:t>
            </a:r>
          </a:p>
        </p:txBody>
      </p:sp>
      <p:sp>
        <p:nvSpPr>
          <p:cNvPr name="TextBox 27" id="27"/>
          <p:cNvSpPr txBox="true"/>
          <p:nvPr/>
        </p:nvSpPr>
        <p:spPr>
          <a:xfrm rot="0">
            <a:off x="526811" y="9324179"/>
            <a:ext cx="752846" cy="510359"/>
          </a:xfrm>
          <a:prstGeom prst="rect">
            <a:avLst/>
          </a:prstGeom>
        </p:spPr>
        <p:txBody>
          <a:bodyPr anchor="t" rtlCol="false" tIns="0" lIns="0" bIns="0" rIns="0">
            <a:spAutoFit/>
          </a:bodyPr>
          <a:lstStyle/>
          <a:p>
            <a:pPr algn="ctr">
              <a:lnSpc>
                <a:spcPts val="3600"/>
              </a:lnSpc>
            </a:pPr>
            <a:r>
              <a:rPr lang="en-US" sz="4235">
                <a:solidFill>
                  <a:srgbClr val="545454"/>
                </a:solidFill>
                <a:latin typeface="Bold Ink"/>
                <a:ea typeface="Bold Ink"/>
                <a:cs typeface="Bold Ink"/>
                <a:sym typeface="Bold Ink"/>
              </a:rPr>
              <a:t>10</a:t>
            </a:r>
          </a:p>
        </p:txBody>
      </p:sp>
      <p:sp>
        <p:nvSpPr>
          <p:cNvPr name="TextBox 28" id="28"/>
          <p:cNvSpPr txBox="true"/>
          <p:nvPr/>
        </p:nvSpPr>
        <p:spPr>
          <a:xfrm rot="0">
            <a:off x="10344521" y="1185838"/>
            <a:ext cx="6029856" cy="805634"/>
          </a:xfrm>
          <a:prstGeom prst="rect">
            <a:avLst/>
          </a:prstGeom>
        </p:spPr>
        <p:txBody>
          <a:bodyPr anchor="t" rtlCol="false" tIns="0" lIns="0" bIns="0" rIns="0">
            <a:spAutoFit/>
          </a:bodyPr>
          <a:lstStyle/>
          <a:p>
            <a:pPr algn="l">
              <a:lnSpc>
                <a:spcPts val="5994"/>
              </a:lnSpc>
              <a:spcBef>
                <a:spcPct val="0"/>
              </a:spcBef>
            </a:pPr>
            <a:r>
              <a:rPr lang="en-US" sz="4282" u="sng">
                <a:solidFill>
                  <a:srgbClr val="61654D"/>
                </a:solidFill>
                <a:latin typeface="Akzidenz-Grotesk"/>
                <a:ea typeface="Akzidenz-Grotesk"/>
                <a:cs typeface="Akzidenz-Grotesk"/>
                <a:sym typeface="Akzidenz-Grotesk"/>
                <a:hlinkClick r:id="rId11" tooltip="https://docs.google.com/document/d/1EFlxJIYn20CU-9JSzPhvui2PClzk6il8/edit?usp=drive_link&amp;ouid=104013159549349864908&amp;rtpof=true&amp;sd=true"/>
              </a:rPr>
              <a:t>Casos de uso extendido</a:t>
            </a:r>
          </a:p>
        </p:txBody>
      </p:sp>
      <p:sp>
        <p:nvSpPr>
          <p:cNvPr name="TextBox 29" id="29"/>
          <p:cNvSpPr txBox="true"/>
          <p:nvPr/>
        </p:nvSpPr>
        <p:spPr>
          <a:xfrm rot="0">
            <a:off x="9144000" y="1481113"/>
            <a:ext cx="752846" cy="510359"/>
          </a:xfrm>
          <a:prstGeom prst="rect">
            <a:avLst/>
          </a:prstGeom>
        </p:spPr>
        <p:txBody>
          <a:bodyPr anchor="t" rtlCol="false" tIns="0" lIns="0" bIns="0" rIns="0">
            <a:spAutoFit/>
          </a:bodyPr>
          <a:lstStyle/>
          <a:p>
            <a:pPr algn="ctr">
              <a:lnSpc>
                <a:spcPts val="3600"/>
              </a:lnSpc>
            </a:pPr>
            <a:r>
              <a:rPr lang="en-US" sz="4235">
                <a:solidFill>
                  <a:srgbClr val="545454"/>
                </a:solidFill>
                <a:latin typeface="Bold Ink"/>
                <a:ea typeface="Bold Ink"/>
                <a:cs typeface="Bold Ink"/>
                <a:sym typeface="Bold Ink"/>
              </a:rPr>
              <a:t>11</a:t>
            </a:r>
          </a:p>
        </p:txBody>
      </p:sp>
      <p:sp>
        <p:nvSpPr>
          <p:cNvPr name="TextBox 30" id="30"/>
          <p:cNvSpPr txBox="true"/>
          <p:nvPr/>
        </p:nvSpPr>
        <p:spPr>
          <a:xfrm rot="0">
            <a:off x="10344521" y="2074414"/>
            <a:ext cx="6322778" cy="805634"/>
          </a:xfrm>
          <a:prstGeom prst="rect">
            <a:avLst/>
          </a:prstGeom>
        </p:spPr>
        <p:txBody>
          <a:bodyPr anchor="t" rtlCol="false" tIns="0" lIns="0" bIns="0" rIns="0">
            <a:spAutoFit/>
          </a:bodyPr>
          <a:lstStyle/>
          <a:p>
            <a:pPr algn="l">
              <a:lnSpc>
                <a:spcPts val="5994"/>
              </a:lnSpc>
              <a:spcBef>
                <a:spcPct val="0"/>
              </a:spcBef>
            </a:pPr>
            <a:r>
              <a:rPr lang="en-US" sz="4282" u="sng">
                <a:solidFill>
                  <a:srgbClr val="61654D"/>
                </a:solidFill>
                <a:latin typeface="Akzidenz-Grotesk"/>
                <a:ea typeface="Akzidenz-Grotesk"/>
                <a:cs typeface="Akzidenz-Grotesk"/>
                <a:sym typeface="Akzidenz-Grotesk"/>
                <a:hlinkClick r:id="rId12" action="ppaction://hlinksldjump"/>
              </a:rPr>
              <a:t>requerimientos funcionales</a:t>
            </a:r>
          </a:p>
        </p:txBody>
      </p:sp>
      <p:sp>
        <p:nvSpPr>
          <p:cNvPr name="TextBox 31" id="31"/>
          <p:cNvSpPr txBox="true"/>
          <p:nvPr/>
        </p:nvSpPr>
        <p:spPr>
          <a:xfrm rot="0">
            <a:off x="9144000" y="2369689"/>
            <a:ext cx="752846" cy="510359"/>
          </a:xfrm>
          <a:prstGeom prst="rect">
            <a:avLst/>
          </a:prstGeom>
        </p:spPr>
        <p:txBody>
          <a:bodyPr anchor="t" rtlCol="false" tIns="0" lIns="0" bIns="0" rIns="0">
            <a:spAutoFit/>
          </a:bodyPr>
          <a:lstStyle/>
          <a:p>
            <a:pPr algn="ctr">
              <a:lnSpc>
                <a:spcPts val="3600"/>
              </a:lnSpc>
            </a:pPr>
            <a:r>
              <a:rPr lang="en-US" sz="4235">
                <a:solidFill>
                  <a:srgbClr val="545454"/>
                </a:solidFill>
                <a:latin typeface="Bold Ink"/>
                <a:ea typeface="Bold Ink"/>
                <a:cs typeface="Bold Ink"/>
                <a:sym typeface="Bold Ink"/>
              </a:rPr>
              <a:t>12</a:t>
            </a:r>
          </a:p>
        </p:txBody>
      </p:sp>
      <p:sp>
        <p:nvSpPr>
          <p:cNvPr name="TextBox 32" id="32"/>
          <p:cNvSpPr txBox="true"/>
          <p:nvPr/>
        </p:nvSpPr>
        <p:spPr>
          <a:xfrm rot="0">
            <a:off x="10344521" y="3041973"/>
            <a:ext cx="7590875" cy="805634"/>
          </a:xfrm>
          <a:prstGeom prst="rect">
            <a:avLst/>
          </a:prstGeom>
        </p:spPr>
        <p:txBody>
          <a:bodyPr anchor="t" rtlCol="false" tIns="0" lIns="0" bIns="0" rIns="0">
            <a:spAutoFit/>
          </a:bodyPr>
          <a:lstStyle/>
          <a:p>
            <a:pPr algn="l">
              <a:lnSpc>
                <a:spcPts val="5994"/>
              </a:lnSpc>
              <a:spcBef>
                <a:spcPct val="0"/>
              </a:spcBef>
            </a:pPr>
            <a:r>
              <a:rPr lang="en-US" sz="4282" u="sng">
                <a:solidFill>
                  <a:srgbClr val="61654D"/>
                </a:solidFill>
                <a:latin typeface="Akzidenz-Grotesk"/>
                <a:ea typeface="Akzidenz-Grotesk"/>
                <a:cs typeface="Akzidenz-Grotesk"/>
                <a:sym typeface="Akzidenz-Grotesk"/>
                <a:hlinkClick r:id="rId13" action="ppaction://hlinksldjump"/>
              </a:rPr>
              <a:t>Requerimientos no funcionales</a:t>
            </a:r>
          </a:p>
        </p:txBody>
      </p:sp>
      <p:sp>
        <p:nvSpPr>
          <p:cNvPr name="TextBox 33" id="33"/>
          <p:cNvSpPr txBox="true"/>
          <p:nvPr/>
        </p:nvSpPr>
        <p:spPr>
          <a:xfrm rot="0">
            <a:off x="9144000" y="3258265"/>
            <a:ext cx="752846" cy="510359"/>
          </a:xfrm>
          <a:prstGeom prst="rect">
            <a:avLst/>
          </a:prstGeom>
        </p:spPr>
        <p:txBody>
          <a:bodyPr anchor="t" rtlCol="false" tIns="0" lIns="0" bIns="0" rIns="0">
            <a:spAutoFit/>
          </a:bodyPr>
          <a:lstStyle/>
          <a:p>
            <a:pPr algn="ctr">
              <a:lnSpc>
                <a:spcPts val="3600"/>
              </a:lnSpc>
            </a:pPr>
            <a:r>
              <a:rPr lang="en-US" sz="4235">
                <a:solidFill>
                  <a:srgbClr val="545454"/>
                </a:solidFill>
                <a:latin typeface="Bold Ink"/>
                <a:ea typeface="Bold Ink"/>
                <a:cs typeface="Bold Ink"/>
                <a:sym typeface="Bold Ink"/>
              </a:rPr>
              <a:t>13</a:t>
            </a:r>
          </a:p>
        </p:txBody>
      </p:sp>
      <p:sp>
        <p:nvSpPr>
          <p:cNvPr name="TextBox 34" id="34"/>
          <p:cNvSpPr txBox="true"/>
          <p:nvPr/>
        </p:nvSpPr>
        <p:spPr>
          <a:xfrm rot="0">
            <a:off x="10344521" y="3851565"/>
            <a:ext cx="5620267" cy="805634"/>
          </a:xfrm>
          <a:prstGeom prst="rect">
            <a:avLst/>
          </a:prstGeom>
        </p:spPr>
        <p:txBody>
          <a:bodyPr anchor="t" rtlCol="false" tIns="0" lIns="0" bIns="0" rIns="0">
            <a:spAutoFit/>
          </a:bodyPr>
          <a:lstStyle/>
          <a:p>
            <a:pPr algn="l">
              <a:lnSpc>
                <a:spcPts val="5994"/>
              </a:lnSpc>
              <a:spcBef>
                <a:spcPct val="0"/>
              </a:spcBef>
            </a:pPr>
            <a:r>
              <a:rPr lang="en-US" sz="4282" u="sng">
                <a:solidFill>
                  <a:srgbClr val="61654D"/>
                </a:solidFill>
                <a:latin typeface="Akzidenz-Grotesk"/>
                <a:ea typeface="Akzidenz-Grotesk"/>
                <a:cs typeface="Akzidenz-Grotesk"/>
                <a:sym typeface="Akzidenz-Grotesk"/>
                <a:hlinkClick r:id="rId14" tooltip="https://docs.google.com/spreadsheets/d/1ELPpJNGGQIjlqTaRRIcl52hKBi8dYod9/edit?usp=drive_link&amp;ouid=104013159549349864908&amp;rtpof=true&amp;sd=true"/>
              </a:rPr>
              <a:t>Fichas técnicas </a:t>
            </a:r>
          </a:p>
        </p:txBody>
      </p:sp>
      <p:sp>
        <p:nvSpPr>
          <p:cNvPr name="TextBox 35" id="35"/>
          <p:cNvSpPr txBox="true"/>
          <p:nvPr/>
        </p:nvSpPr>
        <p:spPr>
          <a:xfrm rot="0">
            <a:off x="9144000" y="4146840"/>
            <a:ext cx="752846" cy="510359"/>
          </a:xfrm>
          <a:prstGeom prst="rect">
            <a:avLst/>
          </a:prstGeom>
        </p:spPr>
        <p:txBody>
          <a:bodyPr anchor="t" rtlCol="false" tIns="0" lIns="0" bIns="0" rIns="0">
            <a:spAutoFit/>
          </a:bodyPr>
          <a:lstStyle/>
          <a:p>
            <a:pPr algn="ctr">
              <a:lnSpc>
                <a:spcPts val="3600"/>
              </a:lnSpc>
            </a:pPr>
            <a:r>
              <a:rPr lang="en-US" sz="4235">
                <a:solidFill>
                  <a:srgbClr val="545454"/>
                </a:solidFill>
                <a:latin typeface="Bold Ink"/>
                <a:ea typeface="Bold Ink"/>
                <a:cs typeface="Bold Ink"/>
                <a:sym typeface="Bold Ink"/>
              </a:rPr>
              <a:t>14</a:t>
            </a:r>
          </a:p>
        </p:txBody>
      </p:sp>
      <p:sp>
        <p:nvSpPr>
          <p:cNvPr name="TextBox 36" id="36"/>
          <p:cNvSpPr txBox="true"/>
          <p:nvPr/>
        </p:nvSpPr>
        <p:spPr>
          <a:xfrm rot="0">
            <a:off x="9144000" y="5035416"/>
            <a:ext cx="752846" cy="510359"/>
          </a:xfrm>
          <a:prstGeom prst="rect">
            <a:avLst/>
          </a:prstGeom>
        </p:spPr>
        <p:txBody>
          <a:bodyPr anchor="t" rtlCol="false" tIns="0" lIns="0" bIns="0" rIns="0">
            <a:spAutoFit/>
          </a:bodyPr>
          <a:lstStyle/>
          <a:p>
            <a:pPr algn="ctr">
              <a:lnSpc>
                <a:spcPts val="3600"/>
              </a:lnSpc>
            </a:pPr>
            <a:r>
              <a:rPr lang="en-US" sz="4235">
                <a:solidFill>
                  <a:srgbClr val="545454"/>
                </a:solidFill>
                <a:latin typeface="Bold Ink"/>
                <a:ea typeface="Bold Ink"/>
                <a:cs typeface="Bold Ink"/>
                <a:sym typeface="Bold Ink"/>
              </a:rPr>
              <a:t>15</a:t>
            </a:r>
          </a:p>
        </p:txBody>
      </p:sp>
      <p:sp>
        <p:nvSpPr>
          <p:cNvPr name="TextBox 37" id="37"/>
          <p:cNvSpPr txBox="true"/>
          <p:nvPr/>
        </p:nvSpPr>
        <p:spPr>
          <a:xfrm rot="0">
            <a:off x="10344521" y="4659720"/>
            <a:ext cx="5620267" cy="805634"/>
          </a:xfrm>
          <a:prstGeom prst="rect">
            <a:avLst/>
          </a:prstGeom>
        </p:spPr>
        <p:txBody>
          <a:bodyPr anchor="t" rtlCol="false" tIns="0" lIns="0" bIns="0" rIns="0">
            <a:spAutoFit/>
          </a:bodyPr>
          <a:lstStyle/>
          <a:p>
            <a:pPr algn="l">
              <a:lnSpc>
                <a:spcPts val="5994"/>
              </a:lnSpc>
              <a:spcBef>
                <a:spcPct val="0"/>
              </a:spcBef>
            </a:pPr>
            <a:r>
              <a:rPr lang="en-US" sz="4282" u="sng">
                <a:solidFill>
                  <a:srgbClr val="61654D"/>
                </a:solidFill>
                <a:latin typeface="Akzidenz-Grotesk"/>
                <a:ea typeface="Akzidenz-Grotesk"/>
                <a:cs typeface="Akzidenz-Grotesk"/>
                <a:sym typeface="Akzidenz-Grotesk"/>
                <a:hlinkClick r:id="rId15" action="ppaction://hlinksldjump"/>
              </a:rPr>
              <a:t>Mockups</a:t>
            </a:r>
          </a:p>
        </p:txBody>
      </p:sp>
      <p:sp>
        <p:nvSpPr>
          <p:cNvPr name="TextBox 38" id="38"/>
          <p:cNvSpPr txBox="true"/>
          <p:nvPr/>
        </p:nvSpPr>
        <p:spPr>
          <a:xfrm rot="0">
            <a:off x="9144000" y="5923992"/>
            <a:ext cx="752846" cy="510359"/>
          </a:xfrm>
          <a:prstGeom prst="rect">
            <a:avLst/>
          </a:prstGeom>
        </p:spPr>
        <p:txBody>
          <a:bodyPr anchor="t" rtlCol="false" tIns="0" lIns="0" bIns="0" rIns="0">
            <a:spAutoFit/>
          </a:bodyPr>
          <a:lstStyle/>
          <a:p>
            <a:pPr algn="ctr">
              <a:lnSpc>
                <a:spcPts val="3600"/>
              </a:lnSpc>
            </a:pPr>
            <a:r>
              <a:rPr lang="en-US" sz="4235">
                <a:solidFill>
                  <a:srgbClr val="545454"/>
                </a:solidFill>
                <a:latin typeface="Bold Ink"/>
                <a:ea typeface="Bold Ink"/>
                <a:cs typeface="Bold Ink"/>
                <a:sym typeface="Bold Ink"/>
              </a:rPr>
              <a:t>16</a:t>
            </a:r>
          </a:p>
        </p:txBody>
      </p:sp>
      <p:sp>
        <p:nvSpPr>
          <p:cNvPr name="TextBox 39" id="39"/>
          <p:cNvSpPr txBox="true"/>
          <p:nvPr/>
        </p:nvSpPr>
        <p:spPr>
          <a:xfrm rot="0">
            <a:off x="10344521" y="6517292"/>
            <a:ext cx="6322778" cy="805634"/>
          </a:xfrm>
          <a:prstGeom prst="rect">
            <a:avLst/>
          </a:prstGeom>
        </p:spPr>
        <p:txBody>
          <a:bodyPr anchor="t" rtlCol="false" tIns="0" lIns="0" bIns="0" rIns="0">
            <a:spAutoFit/>
          </a:bodyPr>
          <a:lstStyle/>
          <a:p>
            <a:pPr algn="l">
              <a:lnSpc>
                <a:spcPts val="5994"/>
              </a:lnSpc>
              <a:spcBef>
                <a:spcPct val="0"/>
              </a:spcBef>
            </a:pPr>
            <a:r>
              <a:rPr lang="en-US" sz="4282" u="sng">
                <a:solidFill>
                  <a:srgbClr val="61654D"/>
                </a:solidFill>
                <a:latin typeface="Akzidenz-Grotesk"/>
                <a:ea typeface="Akzidenz-Grotesk"/>
                <a:cs typeface="Akzidenz-Grotesk"/>
                <a:sym typeface="Akzidenz-Grotesk"/>
                <a:hlinkClick r:id="rId16" action="ppaction://hlinksldjump"/>
              </a:rPr>
              <a:t>Diagrama entidad relación </a:t>
            </a:r>
          </a:p>
        </p:txBody>
      </p:sp>
      <p:sp>
        <p:nvSpPr>
          <p:cNvPr name="TextBox 40" id="40"/>
          <p:cNvSpPr txBox="true"/>
          <p:nvPr/>
        </p:nvSpPr>
        <p:spPr>
          <a:xfrm rot="0">
            <a:off x="10344521" y="5628717"/>
            <a:ext cx="5620267" cy="805634"/>
          </a:xfrm>
          <a:prstGeom prst="rect">
            <a:avLst/>
          </a:prstGeom>
        </p:spPr>
        <p:txBody>
          <a:bodyPr anchor="t" rtlCol="false" tIns="0" lIns="0" bIns="0" rIns="0">
            <a:spAutoFit/>
          </a:bodyPr>
          <a:lstStyle/>
          <a:p>
            <a:pPr algn="l">
              <a:lnSpc>
                <a:spcPts val="5994"/>
              </a:lnSpc>
              <a:spcBef>
                <a:spcPct val="0"/>
              </a:spcBef>
            </a:pPr>
            <a:r>
              <a:rPr lang="en-US" sz="4282" u="sng">
                <a:solidFill>
                  <a:srgbClr val="61654D"/>
                </a:solidFill>
                <a:latin typeface="Akzidenz-Grotesk"/>
                <a:ea typeface="Akzidenz-Grotesk"/>
                <a:cs typeface="Akzidenz-Grotesk"/>
                <a:sym typeface="Akzidenz-Grotesk"/>
                <a:hlinkClick r:id="rId17" tooltip="https://docs.google.com/document/d/1lkwntWNY2TPzQn_YZPpI7ba4B-GaHgW9/edit?usp=drive_link&amp;ouid=104013159549349864908&amp;rtpof=true&amp;sd=true"/>
              </a:rPr>
              <a:t>Formato I888 SRS</a:t>
            </a:r>
          </a:p>
        </p:txBody>
      </p:sp>
      <p:sp>
        <p:nvSpPr>
          <p:cNvPr name="TextBox 41" id="41"/>
          <p:cNvSpPr txBox="true"/>
          <p:nvPr/>
        </p:nvSpPr>
        <p:spPr>
          <a:xfrm rot="0">
            <a:off x="9144000" y="6812567"/>
            <a:ext cx="752846" cy="510359"/>
          </a:xfrm>
          <a:prstGeom prst="rect">
            <a:avLst/>
          </a:prstGeom>
        </p:spPr>
        <p:txBody>
          <a:bodyPr anchor="t" rtlCol="false" tIns="0" lIns="0" bIns="0" rIns="0">
            <a:spAutoFit/>
          </a:bodyPr>
          <a:lstStyle/>
          <a:p>
            <a:pPr algn="ctr">
              <a:lnSpc>
                <a:spcPts val="3600"/>
              </a:lnSpc>
            </a:pPr>
            <a:r>
              <a:rPr lang="en-US" sz="4235">
                <a:solidFill>
                  <a:srgbClr val="545454"/>
                </a:solidFill>
                <a:latin typeface="Bold Ink"/>
                <a:ea typeface="Bold Ink"/>
                <a:cs typeface="Bold Ink"/>
                <a:sym typeface="Bold Ink"/>
              </a:rPr>
              <a:t>17</a:t>
            </a:r>
          </a:p>
        </p:txBody>
      </p:sp>
      <p:sp>
        <p:nvSpPr>
          <p:cNvPr name="TextBox 42" id="42"/>
          <p:cNvSpPr txBox="true"/>
          <p:nvPr/>
        </p:nvSpPr>
        <p:spPr>
          <a:xfrm rot="0">
            <a:off x="9144000" y="7701143"/>
            <a:ext cx="752846" cy="510359"/>
          </a:xfrm>
          <a:prstGeom prst="rect">
            <a:avLst/>
          </a:prstGeom>
        </p:spPr>
        <p:txBody>
          <a:bodyPr anchor="t" rtlCol="false" tIns="0" lIns="0" bIns="0" rIns="0">
            <a:spAutoFit/>
          </a:bodyPr>
          <a:lstStyle/>
          <a:p>
            <a:pPr algn="ctr">
              <a:lnSpc>
                <a:spcPts val="3600"/>
              </a:lnSpc>
            </a:pPr>
            <a:r>
              <a:rPr lang="en-US" sz="4235">
                <a:solidFill>
                  <a:srgbClr val="545454"/>
                </a:solidFill>
                <a:latin typeface="Bold Ink"/>
                <a:ea typeface="Bold Ink"/>
                <a:cs typeface="Bold Ink"/>
                <a:sym typeface="Bold Ink"/>
              </a:rPr>
              <a:t>18</a:t>
            </a:r>
          </a:p>
        </p:txBody>
      </p:sp>
      <p:sp>
        <p:nvSpPr>
          <p:cNvPr name="TextBox 43" id="43"/>
          <p:cNvSpPr txBox="true"/>
          <p:nvPr/>
        </p:nvSpPr>
        <p:spPr>
          <a:xfrm rot="0">
            <a:off x="10344521" y="9190829"/>
            <a:ext cx="5620267" cy="805634"/>
          </a:xfrm>
          <a:prstGeom prst="rect">
            <a:avLst/>
          </a:prstGeom>
        </p:spPr>
        <p:txBody>
          <a:bodyPr anchor="t" rtlCol="false" tIns="0" lIns="0" bIns="0" rIns="0">
            <a:spAutoFit/>
          </a:bodyPr>
          <a:lstStyle/>
          <a:p>
            <a:pPr algn="l">
              <a:lnSpc>
                <a:spcPts val="5994"/>
              </a:lnSpc>
              <a:spcBef>
                <a:spcPct val="0"/>
              </a:spcBef>
            </a:pPr>
            <a:r>
              <a:rPr lang="en-US" sz="4282" u="sng">
                <a:solidFill>
                  <a:srgbClr val="61654D"/>
                </a:solidFill>
                <a:latin typeface="Akzidenz-Grotesk"/>
                <a:ea typeface="Akzidenz-Grotesk"/>
                <a:cs typeface="Akzidenz-Grotesk"/>
                <a:sym typeface="Akzidenz-Grotesk"/>
                <a:hlinkClick r:id="rId18" tooltip="https://docs.google.com/document/d/1C5Z-jlIopXa5HbEaetErSSXVaEI_B_uk/edit?usp=drive_link&amp;ouid=104013159549349864908&amp;rtpof=true&amp;sd=true"/>
              </a:rPr>
              <a:t>Punto èxito extendido.</a:t>
            </a:r>
          </a:p>
        </p:txBody>
      </p:sp>
      <p:sp>
        <p:nvSpPr>
          <p:cNvPr name="TextBox 44" id="44"/>
          <p:cNvSpPr txBox="true"/>
          <p:nvPr/>
        </p:nvSpPr>
        <p:spPr>
          <a:xfrm rot="0">
            <a:off x="1731723" y="3764608"/>
            <a:ext cx="5254849" cy="805634"/>
          </a:xfrm>
          <a:prstGeom prst="rect">
            <a:avLst/>
          </a:prstGeom>
        </p:spPr>
        <p:txBody>
          <a:bodyPr anchor="t" rtlCol="false" tIns="0" lIns="0" bIns="0" rIns="0">
            <a:spAutoFit/>
          </a:bodyPr>
          <a:lstStyle/>
          <a:p>
            <a:pPr algn="l">
              <a:lnSpc>
                <a:spcPts val="5994"/>
              </a:lnSpc>
              <a:spcBef>
                <a:spcPct val="0"/>
              </a:spcBef>
            </a:pPr>
            <a:r>
              <a:rPr lang="en-US" sz="4282" u="sng">
                <a:solidFill>
                  <a:srgbClr val="61654D"/>
                </a:solidFill>
                <a:latin typeface="Akzidenz-Grotesk"/>
                <a:ea typeface="Akzidenz-Grotesk"/>
                <a:cs typeface="Akzidenz-Grotesk"/>
                <a:sym typeface="Akzidenz-Grotesk"/>
                <a:hlinkClick r:id="rId19" action="ppaction://hlinksldjump"/>
              </a:rPr>
              <a:t>Objetivo especìficos</a:t>
            </a:r>
          </a:p>
        </p:txBody>
      </p:sp>
      <p:sp>
        <p:nvSpPr>
          <p:cNvPr name="TextBox 45" id="45"/>
          <p:cNvSpPr txBox="true"/>
          <p:nvPr/>
        </p:nvSpPr>
        <p:spPr>
          <a:xfrm rot="0">
            <a:off x="9144000" y="8589719"/>
            <a:ext cx="752846" cy="510359"/>
          </a:xfrm>
          <a:prstGeom prst="rect">
            <a:avLst/>
          </a:prstGeom>
        </p:spPr>
        <p:txBody>
          <a:bodyPr anchor="t" rtlCol="false" tIns="0" lIns="0" bIns="0" rIns="0">
            <a:spAutoFit/>
          </a:bodyPr>
          <a:lstStyle/>
          <a:p>
            <a:pPr algn="ctr">
              <a:lnSpc>
                <a:spcPts val="3600"/>
              </a:lnSpc>
            </a:pPr>
            <a:r>
              <a:rPr lang="en-US" sz="4235">
                <a:solidFill>
                  <a:srgbClr val="545454"/>
                </a:solidFill>
                <a:latin typeface="Bold Ink"/>
                <a:ea typeface="Bold Ink"/>
                <a:cs typeface="Bold Ink"/>
                <a:sym typeface="Bold Ink"/>
              </a:rPr>
              <a:t>19</a:t>
            </a:r>
          </a:p>
        </p:txBody>
      </p:sp>
      <p:sp>
        <p:nvSpPr>
          <p:cNvPr name="TextBox 46" id="46"/>
          <p:cNvSpPr txBox="true"/>
          <p:nvPr/>
        </p:nvSpPr>
        <p:spPr>
          <a:xfrm rot="0">
            <a:off x="9144000" y="9478294"/>
            <a:ext cx="752846" cy="510359"/>
          </a:xfrm>
          <a:prstGeom prst="rect">
            <a:avLst/>
          </a:prstGeom>
        </p:spPr>
        <p:txBody>
          <a:bodyPr anchor="t" rtlCol="false" tIns="0" lIns="0" bIns="0" rIns="0">
            <a:spAutoFit/>
          </a:bodyPr>
          <a:lstStyle/>
          <a:p>
            <a:pPr algn="ctr">
              <a:lnSpc>
                <a:spcPts val="3600"/>
              </a:lnSpc>
            </a:pPr>
            <a:r>
              <a:rPr lang="en-US" sz="4235">
                <a:solidFill>
                  <a:srgbClr val="545454"/>
                </a:solidFill>
                <a:latin typeface="Bold Ink"/>
                <a:ea typeface="Bold Ink"/>
                <a:cs typeface="Bold Ink"/>
                <a:sym typeface="Bold Ink"/>
              </a:rPr>
              <a:t>20</a:t>
            </a:r>
          </a:p>
        </p:txBody>
      </p:sp>
      <p:sp>
        <p:nvSpPr>
          <p:cNvPr name="TextBox 47" id="47"/>
          <p:cNvSpPr txBox="true"/>
          <p:nvPr/>
        </p:nvSpPr>
        <p:spPr>
          <a:xfrm rot="0">
            <a:off x="10344521" y="7405868"/>
            <a:ext cx="5620267" cy="805634"/>
          </a:xfrm>
          <a:prstGeom prst="rect">
            <a:avLst/>
          </a:prstGeom>
        </p:spPr>
        <p:txBody>
          <a:bodyPr anchor="t" rtlCol="false" tIns="0" lIns="0" bIns="0" rIns="0">
            <a:spAutoFit/>
          </a:bodyPr>
          <a:lstStyle/>
          <a:p>
            <a:pPr algn="l">
              <a:lnSpc>
                <a:spcPts val="5994"/>
              </a:lnSpc>
              <a:spcBef>
                <a:spcPct val="0"/>
              </a:spcBef>
            </a:pPr>
            <a:r>
              <a:rPr lang="en-US" sz="4282" u="sng">
                <a:solidFill>
                  <a:srgbClr val="61654D"/>
                </a:solidFill>
                <a:latin typeface="Akzidenz-Grotesk"/>
                <a:ea typeface="Akzidenz-Grotesk"/>
                <a:cs typeface="Akzidenz-Grotesk"/>
                <a:sym typeface="Akzidenz-Grotesk"/>
                <a:hlinkClick r:id="rId20" action="ppaction://hlinksldjump"/>
              </a:rPr>
              <a:t>Modelo Relacional </a:t>
            </a:r>
          </a:p>
        </p:txBody>
      </p:sp>
      <p:sp>
        <p:nvSpPr>
          <p:cNvPr name="TextBox 48" id="48"/>
          <p:cNvSpPr txBox="true"/>
          <p:nvPr/>
        </p:nvSpPr>
        <p:spPr>
          <a:xfrm rot="0">
            <a:off x="10344521" y="8385195"/>
            <a:ext cx="5620267" cy="805634"/>
          </a:xfrm>
          <a:prstGeom prst="rect">
            <a:avLst/>
          </a:prstGeom>
        </p:spPr>
        <p:txBody>
          <a:bodyPr anchor="t" rtlCol="false" tIns="0" lIns="0" bIns="0" rIns="0">
            <a:spAutoFit/>
          </a:bodyPr>
          <a:lstStyle/>
          <a:p>
            <a:pPr algn="l">
              <a:lnSpc>
                <a:spcPts val="5994"/>
              </a:lnSpc>
              <a:spcBef>
                <a:spcPct val="0"/>
              </a:spcBef>
            </a:pPr>
            <a:r>
              <a:rPr lang="en-US" sz="4282" u="sng">
                <a:solidFill>
                  <a:srgbClr val="61654D"/>
                </a:solidFill>
                <a:latin typeface="Akzidenz-Grotesk"/>
                <a:ea typeface="Akzidenz-Grotesk"/>
                <a:cs typeface="Akzidenz-Grotesk"/>
                <a:sym typeface="Akzidenz-Grotesk"/>
                <a:hlinkClick r:id="rId21" tooltip="https://docs.google.com/spreadsheets/d/1kxR1YAi631KS6Fc1CjNQTxWcmvKCYjJ1/edit?usp=drive_link&amp;ouid=104013159549349864908&amp;rtpof=true&amp;sd=true"/>
              </a:rPr>
              <a:t>Normalización</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1091559" y="10289015"/>
            <a:ext cx="4019797" cy="2009899"/>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6123722" y="-2869119"/>
            <a:ext cx="8664509" cy="4332254"/>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6327816" y="-2285619"/>
            <a:ext cx="4282768" cy="214138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3101516" y="9777072"/>
            <a:ext cx="3710089" cy="185504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610027" y="-1189519"/>
            <a:ext cx="3726595" cy="1863298"/>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17" id="17">
            <a:hlinkClick r:id="rId3" tooltip="https://drive.google.com/file/d/1pMeM0SQ0mxMcf78CYTn8YnErQO8yl2-p/view?usp=drive_link"/>
          </p:cNvPr>
          <p:cNvSpPr/>
          <p:nvPr/>
        </p:nvSpPr>
        <p:spPr>
          <a:xfrm flipH="false" flipV="false" rot="0">
            <a:off x="420963" y="1258806"/>
            <a:ext cx="8115872" cy="5739081"/>
          </a:xfrm>
          <a:custGeom>
            <a:avLst/>
            <a:gdLst/>
            <a:ahLst/>
            <a:cxnLst/>
            <a:rect r="r" b="b" t="t" l="l"/>
            <a:pathLst>
              <a:path h="5739081" w="8115872">
                <a:moveTo>
                  <a:pt x="0" y="0"/>
                </a:moveTo>
                <a:lnTo>
                  <a:pt x="8115872" y="0"/>
                </a:lnTo>
                <a:lnTo>
                  <a:pt x="8115872" y="5739081"/>
                </a:lnTo>
                <a:lnTo>
                  <a:pt x="0" y="5739081"/>
                </a:lnTo>
                <a:lnTo>
                  <a:pt x="0" y="0"/>
                </a:lnTo>
                <a:close/>
              </a:path>
            </a:pathLst>
          </a:custGeom>
          <a:blipFill>
            <a:blip r:embed="rId2"/>
            <a:stretch>
              <a:fillRect l="0" t="0" r="0" b="0"/>
            </a:stretch>
          </a:blipFill>
        </p:spPr>
      </p:sp>
      <p:sp>
        <p:nvSpPr>
          <p:cNvPr name="Freeform 18" id="18"/>
          <p:cNvSpPr/>
          <p:nvPr/>
        </p:nvSpPr>
        <p:spPr>
          <a:xfrm flipH="false" flipV="false" rot="0">
            <a:off x="8904277" y="1210739"/>
            <a:ext cx="8972323" cy="5787148"/>
          </a:xfrm>
          <a:custGeom>
            <a:avLst/>
            <a:gdLst/>
            <a:ahLst/>
            <a:cxnLst/>
            <a:rect r="r" b="b" t="t" l="l"/>
            <a:pathLst>
              <a:path h="5787148" w="8972323">
                <a:moveTo>
                  <a:pt x="0" y="0"/>
                </a:moveTo>
                <a:lnTo>
                  <a:pt x="8972323" y="0"/>
                </a:lnTo>
                <a:lnTo>
                  <a:pt x="8972323" y="5787148"/>
                </a:lnTo>
                <a:lnTo>
                  <a:pt x="0" y="5787148"/>
                </a:lnTo>
                <a:lnTo>
                  <a:pt x="0" y="0"/>
                </a:lnTo>
                <a:close/>
              </a:path>
            </a:pathLst>
          </a:custGeom>
          <a:blipFill>
            <a:blip r:embed="rId4"/>
            <a:stretch>
              <a:fillRect l="0" t="0" r="0" b="0"/>
            </a:stretch>
          </a:blipFill>
        </p:spPr>
      </p:sp>
      <p:sp>
        <p:nvSpPr>
          <p:cNvPr name="Freeform 19" id="19"/>
          <p:cNvSpPr/>
          <p:nvPr/>
        </p:nvSpPr>
        <p:spPr>
          <a:xfrm flipH="false" flipV="false" rot="0">
            <a:off x="5096637" y="5143500"/>
            <a:ext cx="8094727" cy="5251454"/>
          </a:xfrm>
          <a:custGeom>
            <a:avLst/>
            <a:gdLst/>
            <a:ahLst/>
            <a:cxnLst/>
            <a:rect r="r" b="b" t="t" l="l"/>
            <a:pathLst>
              <a:path h="5251454" w="8094727">
                <a:moveTo>
                  <a:pt x="0" y="0"/>
                </a:moveTo>
                <a:lnTo>
                  <a:pt x="8094726" y="0"/>
                </a:lnTo>
                <a:lnTo>
                  <a:pt x="8094726" y="5251454"/>
                </a:lnTo>
                <a:lnTo>
                  <a:pt x="0" y="5251454"/>
                </a:lnTo>
                <a:lnTo>
                  <a:pt x="0" y="0"/>
                </a:lnTo>
                <a:close/>
              </a:path>
            </a:pathLst>
          </a:custGeom>
          <a:blipFill>
            <a:blip r:embed="rId5"/>
            <a:stretch>
              <a:fillRect l="0" t="0" r="0" b="0"/>
            </a:stretch>
          </a:blipFill>
        </p:spPr>
      </p:sp>
      <p:sp>
        <p:nvSpPr>
          <p:cNvPr name="TextBox 20" id="20"/>
          <p:cNvSpPr txBox="true"/>
          <p:nvPr/>
        </p:nvSpPr>
        <p:spPr>
          <a:xfrm rot="0">
            <a:off x="204152" y="-791"/>
            <a:ext cx="10540477" cy="1259597"/>
          </a:xfrm>
          <a:prstGeom prst="rect">
            <a:avLst/>
          </a:prstGeom>
        </p:spPr>
        <p:txBody>
          <a:bodyPr anchor="t" rtlCol="false" tIns="0" lIns="0" bIns="0" rIns="0">
            <a:spAutoFit/>
          </a:bodyPr>
          <a:lstStyle/>
          <a:p>
            <a:pPr algn="l">
              <a:lnSpc>
                <a:spcPts val="8968"/>
              </a:lnSpc>
            </a:pPr>
            <a:r>
              <a:rPr lang="en-US" sz="10551" u="sng">
                <a:solidFill>
                  <a:srgbClr val="545454"/>
                </a:solidFill>
                <a:latin typeface="Bold Ink"/>
                <a:ea typeface="Bold Ink"/>
                <a:cs typeface="Bold Ink"/>
                <a:sym typeface="Bold Ink"/>
                <a:hlinkClick r:id="rId6" tooltip="https://drive.google.com/file/d/15_YPRJh3skEn4eqft7tJQQQONZTDlbNU/view?usp=drive_link"/>
              </a:rPr>
              <a:t>Mockups</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1550729" y="10355080"/>
            <a:ext cx="4019797" cy="2009899"/>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6214491" y="-2748094"/>
            <a:ext cx="8664509" cy="4332254"/>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6327816" y="-2285619"/>
            <a:ext cx="4282768" cy="214138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4440753" y="9565278"/>
            <a:ext cx="3710089" cy="185504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610027" y="-1189519"/>
            <a:ext cx="3726595" cy="1863298"/>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17" id="17">
            <a:hlinkClick r:id="rId3" tooltip="https://drive.google.com/file/d/1hJA-pGJ7iZwhYqC5orYHMNWYCZ3uOj42/view?usp=sharing"/>
          </p:cNvPr>
          <p:cNvSpPr/>
          <p:nvPr/>
        </p:nvSpPr>
        <p:spPr>
          <a:xfrm flipH="false" flipV="false" rot="0">
            <a:off x="6084905" y="1357570"/>
            <a:ext cx="9809268" cy="8166216"/>
          </a:xfrm>
          <a:custGeom>
            <a:avLst/>
            <a:gdLst/>
            <a:ahLst/>
            <a:cxnLst/>
            <a:rect r="r" b="b" t="t" l="l"/>
            <a:pathLst>
              <a:path h="8166216" w="9809268">
                <a:moveTo>
                  <a:pt x="0" y="0"/>
                </a:moveTo>
                <a:lnTo>
                  <a:pt x="9809268" y="0"/>
                </a:lnTo>
                <a:lnTo>
                  <a:pt x="9809268" y="8166216"/>
                </a:lnTo>
                <a:lnTo>
                  <a:pt x="0" y="8166216"/>
                </a:lnTo>
                <a:lnTo>
                  <a:pt x="0" y="0"/>
                </a:lnTo>
                <a:close/>
              </a:path>
            </a:pathLst>
          </a:custGeom>
          <a:blipFill>
            <a:blip r:embed="rId2"/>
            <a:stretch>
              <a:fillRect l="0" t="0" r="0" b="0"/>
            </a:stretch>
          </a:blipFill>
        </p:spPr>
      </p:sp>
      <p:sp>
        <p:nvSpPr>
          <p:cNvPr name="TextBox 18" id="18"/>
          <p:cNvSpPr txBox="true"/>
          <p:nvPr/>
        </p:nvSpPr>
        <p:spPr>
          <a:xfrm rot="0">
            <a:off x="57396" y="85029"/>
            <a:ext cx="13717381" cy="2393072"/>
          </a:xfrm>
          <a:prstGeom prst="rect">
            <a:avLst/>
          </a:prstGeom>
        </p:spPr>
        <p:txBody>
          <a:bodyPr anchor="t" rtlCol="false" tIns="0" lIns="0" bIns="0" rIns="0">
            <a:spAutoFit/>
          </a:bodyPr>
          <a:lstStyle/>
          <a:p>
            <a:pPr algn="l">
              <a:lnSpc>
                <a:spcPts val="8968"/>
              </a:lnSpc>
            </a:pPr>
            <a:r>
              <a:rPr lang="en-US" sz="10551">
                <a:solidFill>
                  <a:srgbClr val="545454"/>
                </a:solidFill>
                <a:latin typeface="Bold Ink"/>
                <a:ea typeface="Bold Ink"/>
                <a:cs typeface="Bold Ink"/>
                <a:sym typeface="Bold Ink"/>
              </a:rPr>
              <a:t>Diagrama entidad relación </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1550729" y="10355080"/>
            <a:ext cx="4019797" cy="2009899"/>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6214491" y="-2748094"/>
            <a:ext cx="8664509" cy="4332254"/>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6327816" y="-2285619"/>
            <a:ext cx="4282768" cy="214138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4440753" y="9565278"/>
            <a:ext cx="3710089" cy="185504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610027" y="-1189519"/>
            <a:ext cx="3726595" cy="1863298"/>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17" id="17"/>
          <p:cNvSpPr/>
          <p:nvPr/>
        </p:nvSpPr>
        <p:spPr>
          <a:xfrm flipH="false" flipV="false" rot="0">
            <a:off x="742157" y="1574905"/>
            <a:ext cx="16734638" cy="8095381"/>
          </a:xfrm>
          <a:custGeom>
            <a:avLst/>
            <a:gdLst/>
            <a:ahLst/>
            <a:cxnLst/>
            <a:rect r="r" b="b" t="t" l="l"/>
            <a:pathLst>
              <a:path h="8095381" w="16734638">
                <a:moveTo>
                  <a:pt x="0" y="0"/>
                </a:moveTo>
                <a:lnTo>
                  <a:pt x="16734638" y="0"/>
                </a:lnTo>
                <a:lnTo>
                  <a:pt x="16734638" y="8095381"/>
                </a:lnTo>
                <a:lnTo>
                  <a:pt x="0" y="8095381"/>
                </a:lnTo>
                <a:lnTo>
                  <a:pt x="0" y="0"/>
                </a:lnTo>
                <a:close/>
              </a:path>
            </a:pathLst>
          </a:custGeom>
          <a:blipFill>
            <a:blip r:embed="rId2"/>
            <a:stretch>
              <a:fillRect l="0" t="0" r="0" b="0"/>
            </a:stretch>
          </a:blipFill>
        </p:spPr>
      </p:sp>
      <p:sp>
        <p:nvSpPr>
          <p:cNvPr name="TextBox 18" id="18"/>
          <p:cNvSpPr txBox="true"/>
          <p:nvPr/>
        </p:nvSpPr>
        <p:spPr>
          <a:xfrm rot="0">
            <a:off x="2974837" y="85029"/>
            <a:ext cx="13717381" cy="1259597"/>
          </a:xfrm>
          <a:prstGeom prst="rect">
            <a:avLst/>
          </a:prstGeom>
        </p:spPr>
        <p:txBody>
          <a:bodyPr anchor="t" rtlCol="false" tIns="0" lIns="0" bIns="0" rIns="0">
            <a:spAutoFit/>
          </a:bodyPr>
          <a:lstStyle/>
          <a:p>
            <a:pPr algn="l">
              <a:lnSpc>
                <a:spcPts val="8968"/>
              </a:lnSpc>
            </a:pPr>
            <a:r>
              <a:rPr lang="en-US" sz="10551" u="sng">
                <a:solidFill>
                  <a:srgbClr val="545454"/>
                </a:solidFill>
                <a:latin typeface="Bold Ink"/>
                <a:ea typeface="Bold Ink"/>
                <a:cs typeface="Bold Ink"/>
                <a:sym typeface="Bold Ink"/>
                <a:hlinkClick r:id="rId3" tooltip="https://drive.google.com/file/d/1k0cC_y6ISkjdeOBns1LIMGpuJQkoUPzv/view?usp=drive_link"/>
              </a:rPr>
              <a:t>Modelo relacional </a:t>
            </a:r>
          </a:p>
        </p:txBody>
      </p:sp>
    </p:spTree>
  </p:cSld>
  <p:clrMapOvr>
    <a:masterClrMapping/>
  </p:clrMapOvr>
</p:sld>
</file>

<file path=ppt/slides/slide23.xml><?xml version="1.0" encoding="utf-8"?>
<p:sld xmlns:p="http://schemas.openxmlformats.org/presentationml/2006/main" xmlns:a="http://schemas.openxmlformats.org/drawingml/2006/main">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3029631" y="3439211"/>
            <a:ext cx="12228738" cy="3980077"/>
          </a:xfrm>
          <a:prstGeom prst="rect">
            <a:avLst/>
          </a:prstGeom>
        </p:spPr>
        <p:txBody>
          <a:bodyPr anchor="t" rtlCol="false" tIns="0" lIns="0" bIns="0" rIns="0">
            <a:spAutoFit/>
          </a:bodyPr>
          <a:lstStyle/>
          <a:p>
            <a:pPr algn="ctr">
              <a:lnSpc>
                <a:spcPts val="14909"/>
              </a:lnSpc>
            </a:pPr>
            <a:r>
              <a:rPr lang="en-US" sz="17540">
                <a:solidFill>
                  <a:srgbClr val="545454"/>
                </a:solidFill>
                <a:latin typeface="Bold Ink"/>
                <a:ea typeface="Bold Ink"/>
                <a:cs typeface="Bold Ink"/>
                <a:sym typeface="Bold Ink"/>
              </a:rPr>
              <a:t>THANK</a:t>
            </a:r>
          </a:p>
          <a:p>
            <a:pPr algn="ctr">
              <a:lnSpc>
                <a:spcPts val="14909"/>
              </a:lnSpc>
            </a:pPr>
            <a:r>
              <a:rPr lang="en-US" sz="17540">
                <a:solidFill>
                  <a:srgbClr val="545454"/>
                </a:solidFill>
                <a:latin typeface="Bold Ink"/>
                <a:ea typeface="Bold Ink"/>
                <a:cs typeface="Bold Ink"/>
                <a:sym typeface="Bold Ink"/>
              </a:rPr>
              <a:t>YOU</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959815" y="8680996"/>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6032953" y="-2166127"/>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5413687" y="-1484370"/>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4146068" y="565947"/>
            <a:ext cx="10540477" cy="1259597"/>
          </a:xfrm>
          <a:prstGeom prst="rect">
            <a:avLst/>
          </a:prstGeom>
        </p:spPr>
        <p:txBody>
          <a:bodyPr anchor="t" rtlCol="false" tIns="0" lIns="0" bIns="0" rIns="0">
            <a:spAutoFit/>
          </a:bodyPr>
          <a:lstStyle/>
          <a:p>
            <a:pPr algn="ctr">
              <a:lnSpc>
                <a:spcPts val="8968"/>
              </a:lnSpc>
            </a:pPr>
            <a:r>
              <a:rPr lang="en-US" sz="10551">
                <a:solidFill>
                  <a:srgbClr val="545454"/>
                </a:solidFill>
                <a:latin typeface="Bold Ink"/>
                <a:ea typeface="Bold Ink"/>
                <a:cs typeface="Bold Ink"/>
                <a:sym typeface="Bold Ink"/>
              </a:rPr>
              <a:t>Problemática</a:t>
            </a:r>
          </a:p>
        </p:txBody>
      </p:sp>
      <p:sp>
        <p:nvSpPr>
          <p:cNvPr name="TextBox 21" id="21"/>
          <p:cNvSpPr txBox="true"/>
          <p:nvPr/>
        </p:nvSpPr>
        <p:spPr>
          <a:xfrm rot="0">
            <a:off x="632093" y="2603968"/>
            <a:ext cx="16636732" cy="5797778"/>
          </a:xfrm>
          <a:prstGeom prst="rect">
            <a:avLst/>
          </a:prstGeom>
        </p:spPr>
        <p:txBody>
          <a:bodyPr anchor="t" rtlCol="false" tIns="0" lIns="0" bIns="0" rIns="0">
            <a:spAutoFit/>
          </a:bodyPr>
          <a:lstStyle/>
          <a:p>
            <a:pPr algn="ctr">
              <a:lnSpc>
                <a:spcPts val="6462"/>
              </a:lnSpc>
              <a:spcBef>
                <a:spcPct val="0"/>
              </a:spcBef>
            </a:pPr>
            <a:r>
              <a:rPr lang="en-US" sz="4616">
                <a:solidFill>
                  <a:srgbClr val="61654D"/>
                </a:solidFill>
                <a:latin typeface="Akzidenz-Grotesk"/>
                <a:ea typeface="Akzidenz-Grotesk"/>
                <a:cs typeface="Akzidenz-Grotesk"/>
                <a:sym typeface="Akzidenz-Grotesk"/>
              </a:rPr>
              <a:t>El negocio no cuenta con un sistema de inventario debido a la falta de recursos tecnológicos, utilizando métodos manuales como libretas para registrar el flujo de productos. Esta situación ha generado dificultades, como la imposibilidad de determinar cuándo reponer mercancía, lo que deriva en pérdida de ventas. Además, los clientes frecuentemente no encuentran los productos deseados, afectando así la reputación de la tienda.</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959815" y="8843338"/>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20" id="20"/>
          <p:cNvSpPr/>
          <p:nvPr/>
        </p:nvSpPr>
        <p:spPr>
          <a:xfrm flipH="false" flipV="false" rot="0">
            <a:off x="12595000" y="3116516"/>
            <a:ext cx="5267734" cy="5267734"/>
          </a:xfrm>
          <a:custGeom>
            <a:avLst/>
            <a:gdLst/>
            <a:ahLst/>
            <a:cxnLst/>
            <a:rect r="r" b="b" t="t" l="l"/>
            <a:pathLst>
              <a:path h="5267734" w="5267734">
                <a:moveTo>
                  <a:pt x="0" y="0"/>
                </a:moveTo>
                <a:lnTo>
                  <a:pt x="5267734" y="0"/>
                </a:lnTo>
                <a:lnTo>
                  <a:pt x="5267734" y="5267734"/>
                </a:lnTo>
                <a:lnTo>
                  <a:pt x="0" y="5267734"/>
                </a:lnTo>
                <a:lnTo>
                  <a:pt x="0" y="0"/>
                </a:lnTo>
                <a:close/>
              </a:path>
            </a:pathLst>
          </a:custGeom>
          <a:blipFill>
            <a:blip r:embed="rId2"/>
            <a:stretch>
              <a:fillRect l="0" t="0" r="0" b="0"/>
            </a:stretch>
          </a:blipFill>
        </p:spPr>
      </p:sp>
      <p:sp>
        <p:nvSpPr>
          <p:cNvPr name="TextBox 21" id="21"/>
          <p:cNvSpPr txBox="true"/>
          <p:nvPr/>
        </p:nvSpPr>
        <p:spPr>
          <a:xfrm rot="0">
            <a:off x="2237305" y="342900"/>
            <a:ext cx="13203025" cy="2393072"/>
          </a:xfrm>
          <a:prstGeom prst="rect">
            <a:avLst/>
          </a:prstGeom>
        </p:spPr>
        <p:txBody>
          <a:bodyPr anchor="t" rtlCol="false" tIns="0" lIns="0" bIns="0" rIns="0">
            <a:spAutoFit/>
          </a:bodyPr>
          <a:lstStyle/>
          <a:p>
            <a:pPr algn="ctr">
              <a:lnSpc>
                <a:spcPts val="8968"/>
              </a:lnSpc>
            </a:pPr>
            <a:r>
              <a:rPr lang="en-US" sz="10551">
                <a:solidFill>
                  <a:srgbClr val="545454"/>
                </a:solidFill>
                <a:latin typeface="Bold Ink"/>
                <a:ea typeface="Bold Ink"/>
                <a:cs typeface="Bold Ink"/>
                <a:sym typeface="Bold Ink"/>
              </a:rPr>
              <a:t>¿Pregunta Problema?</a:t>
            </a:r>
          </a:p>
        </p:txBody>
      </p:sp>
      <p:sp>
        <p:nvSpPr>
          <p:cNvPr name="TextBox 22" id="22"/>
          <p:cNvSpPr txBox="true"/>
          <p:nvPr/>
        </p:nvSpPr>
        <p:spPr>
          <a:xfrm rot="0">
            <a:off x="1472259" y="2935541"/>
            <a:ext cx="11090840" cy="5200721"/>
          </a:xfrm>
          <a:prstGeom prst="rect">
            <a:avLst/>
          </a:prstGeom>
        </p:spPr>
        <p:txBody>
          <a:bodyPr anchor="t" rtlCol="false" tIns="0" lIns="0" bIns="0" rIns="0">
            <a:spAutoFit/>
          </a:bodyPr>
          <a:lstStyle/>
          <a:p>
            <a:pPr algn="ctr">
              <a:lnSpc>
                <a:spcPts val="6754"/>
              </a:lnSpc>
              <a:spcBef>
                <a:spcPct val="0"/>
              </a:spcBef>
            </a:pPr>
            <a:r>
              <a:rPr lang="en-US" sz="4824">
                <a:solidFill>
                  <a:srgbClr val="61654D"/>
                </a:solidFill>
                <a:latin typeface="Akzidenz-Grotesk"/>
                <a:ea typeface="Akzidenz-Grotesk"/>
                <a:cs typeface="Akzidenz-Grotesk"/>
                <a:sym typeface="Akzidenz-Grotesk"/>
              </a:rPr>
              <a:t>¿De qué manera un sistema de inventario automatizado puede optimizar el control de existencias, prevenir la pérdida de ventas por falta de stock y mejorar la reputación del negocio mediante la disponibilidad constante de productos?</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37768" y="-609076"/>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3873762" y="665473"/>
            <a:ext cx="10540477" cy="2393072"/>
          </a:xfrm>
          <a:prstGeom prst="rect">
            <a:avLst/>
          </a:prstGeom>
        </p:spPr>
        <p:txBody>
          <a:bodyPr anchor="t" rtlCol="false" tIns="0" lIns="0" bIns="0" rIns="0">
            <a:spAutoFit/>
          </a:bodyPr>
          <a:lstStyle/>
          <a:p>
            <a:pPr algn="ctr">
              <a:lnSpc>
                <a:spcPts val="8968"/>
              </a:lnSpc>
            </a:pPr>
            <a:r>
              <a:rPr lang="en-US" sz="10551">
                <a:solidFill>
                  <a:srgbClr val="545454"/>
                </a:solidFill>
                <a:latin typeface="Bold Ink"/>
                <a:ea typeface="Bold Ink"/>
                <a:cs typeface="Bold Ink"/>
                <a:sym typeface="Bold Ink"/>
              </a:rPr>
              <a:t>Objetivo Principal</a:t>
            </a:r>
          </a:p>
        </p:txBody>
      </p:sp>
      <p:sp>
        <p:nvSpPr>
          <p:cNvPr name="TextBox 21" id="21"/>
          <p:cNvSpPr txBox="true"/>
          <p:nvPr/>
        </p:nvSpPr>
        <p:spPr>
          <a:xfrm rot="0">
            <a:off x="3068894" y="3695350"/>
            <a:ext cx="12150212" cy="5201625"/>
          </a:xfrm>
          <a:prstGeom prst="rect">
            <a:avLst/>
          </a:prstGeom>
        </p:spPr>
        <p:txBody>
          <a:bodyPr anchor="t" rtlCol="false" tIns="0" lIns="0" bIns="0" rIns="0">
            <a:spAutoFit/>
          </a:bodyPr>
          <a:lstStyle/>
          <a:p>
            <a:pPr algn="ctr">
              <a:lnSpc>
                <a:spcPts val="6771"/>
              </a:lnSpc>
              <a:spcBef>
                <a:spcPct val="0"/>
              </a:spcBef>
            </a:pPr>
            <a:r>
              <a:rPr lang="en-US" sz="4836">
                <a:solidFill>
                  <a:srgbClr val="61654D"/>
                </a:solidFill>
                <a:latin typeface="Akzidenz-Grotesk"/>
                <a:ea typeface="Akzidenz-Grotesk"/>
                <a:cs typeface="Akzidenz-Grotesk"/>
                <a:sym typeface="Akzidenz-Grotesk"/>
              </a:rPr>
              <a:t>Diseñar e implementar un sistema de inventario que optimice la gestión de productos mediante un control en tiempo real, reduzca pérdidas  y mejore la satisfacción del cliente mediante la disponibilidad constante de mercancía.</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981199" y="9861574"/>
            <a:ext cx="4019797" cy="2009899"/>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6367429" y="10259298"/>
            <a:ext cx="8132490" cy="4066245"/>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276878" y="-3827907"/>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539610" y="-1619355"/>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4088915" y="251162"/>
            <a:ext cx="10540477" cy="2393072"/>
          </a:xfrm>
          <a:prstGeom prst="rect">
            <a:avLst/>
          </a:prstGeom>
        </p:spPr>
        <p:txBody>
          <a:bodyPr anchor="t" rtlCol="false" tIns="0" lIns="0" bIns="0" rIns="0">
            <a:spAutoFit/>
          </a:bodyPr>
          <a:lstStyle/>
          <a:p>
            <a:pPr algn="ctr">
              <a:lnSpc>
                <a:spcPts val="8968"/>
              </a:lnSpc>
            </a:pPr>
            <a:r>
              <a:rPr lang="en-US" sz="10551">
                <a:solidFill>
                  <a:srgbClr val="545454"/>
                </a:solidFill>
                <a:latin typeface="Bold Ink"/>
                <a:ea typeface="Bold Ink"/>
                <a:cs typeface="Bold Ink"/>
                <a:sym typeface="Bold Ink"/>
              </a:rPr>
              <a:t>Objetivo específicos</a:t>
            </a:r>
          </a:p>
        </p:txBody>
      </p:sp>
      <p:sp>
        <p:nvSpPr>
          <p:cNvPr name="TextBox 21" id="21"/>
          <p:cNvSpPr txBox="true"/>
          <p:nvPr/>
        </p:nvSpPr>
        <p:spPr>
          <a:xfrm rot="0">
            <a:off x="212765" y="5213344"/>
            <a:ext cx="5906921" cy="3978892"/>
          </a:xfrm>
          <a:prstGeom prst="rect">
            <a:avLst/>
          </a:prstGeom>
        </p:spPr>
        <p:txBody>
          <a:bodyPr anchor="t" rtlCol="false" tIns="0" lIns="0" bIns="0" rIns="0">
            <a:spAutoFit/>
          </a:bodyPr>
          <a:lstStyle/>
          <a:p>
            <a:pPr algn="l">
              <a:lnSpc>
                <a:spcPts val="3868"/>
              </a:lnSpc>
            </a:pPr>
            <a:r>
              <a:rPr lang="en-US" sz="3582" spc="297">
                <a:solidFill>
                  <a:srgbClr val="61654D"/>
                </a:solidFill>
                <a:latin typeface="Akzidenz-Grotesk"/>
                <a:ea typeface="Akzidenz-Grotesk"/>
                <a:cs typeface="Akzidenz-Grotesk"/>
                <a:sym typeface="Akzidenz-Grotesk"/>
              </a:rPr>
              <a:t>Esto permite la creación, edición y eliminación de cuentas de usuario, con roles diferenciados (administrador y empleado) y permisos específicos para cada uno.</a:t>
            </a:r>
          </a:p>
        </p:txBody>
      </p:sp>
      <p:sp>
        <p:nvSpPr>
          <p:cNvPr name="TextBox 22" id="22"/>
          <p:cNvSpPr txBox="true"/>
          <p:nvPr/>
        </p:nvSpPr>
        <p:spPr>
          <a:xfrm rot="0">
            <a:off x="212765" y="3430386"/>
            <a:ext cx="5208011" cy="1292217"/>
          </a:xfrm>
          <a:prstGeom prst="rect">
            <a:avLst/>
          </a:prstGeom>
        </p:spPr>
        <p:txBody>
          <a:bodyPr anchor="t" rtlCol="false" tIns="0" lIns="0" bIns="0" rIns="0">
            <a:spAutoFit/>
          </a:bodyPr>
          <a:lstStyle/>
          <a:p>
            <a:pPr algn="l">
              <a:lnSpc>
                <a:spcPts val="4900"/>
              </a:lnSpc>
              <a:spcBef>
                <a:spcPct val="0"/>
              </a:spcBef>
            </a:pPr>
            <a:r>
              <a:rPr lang="en-US" sz="3500">
                <a:solidFill>
                  <a:srgbClr val="545454"/>
                </a:solidFill>
                <a:latin typeface="Akzidenz-Grotesk"/>
                <a:ea typeface="Akzidenz-Grotesk"/>
                <a:cs typeface="Akzidenz-Grotesk"/>
                <a:sym typeface="Akzidenz-Grotesk"/>
              </a:rPr>
              <a:t>Desarrollar un módulo de gestión de usuarios</a:t>
            </a:r>
          </a:p>
        </p:txBody>
      </p:sp>
      <p:sp>
        <p:nvSpPr>
          <p:cNvPr name="TextBox 23" id="23"/>
          <p:cNvSpPr txBox="true"/>
          <p:nvPr/>
        </p:nvSpPr>
        <p:spPr>
          <a:xfrm rot="0">
            <a:off x="11535619" y="3430386"/>
            <a:ext cx="6469963" cy="1292217"/>
          </a:xfrm>
          <a:prstGeom prst="rect">
            <a:avLst/>
          </a:prstGeom>
        </p:spPr>
        <p:txBody>
          <a:bodyPr anchor="t" rtlCol="false" tIns="0" lIns="0" bIns="0" rIns="0">
            <a:spAutoFit/>
          </a:bodyPr>
          <a:lstStyle/>
          <a:p>
            <a:pPr algn="r">
              <a:lnSpc>
                <a:spcPts val="4900"/>
              </a:lnSpc>
              <a:spcBef>
                <a:spcPct val="0"/>
              </a:spcBef>
            </a:pPr>
            <a:r>
              <a:rPr lang="en-US" sz="3500">
                <a:solidFill>
                  <a:srgbClr val="545454"/>
                </a:solidFill>
                <a:latin typeface="Akzidenz-Grotesk"/>
                <a:ea typeface="Akzidenz-Grotesk"/>
                <a:cs typeface="Akzidenz-Grotesk"/>
                <a:sym typeface="Akzidenz-Grotesk"/>
              </a:rPr>
              <a:t>Implementar un módulo de gestión documental</a:t>
            </a:r>
          </a:p>
        </p:txBody>
      </p:sp>
      <p:sp>
        <p:nvSpPr>
          <p:cNvPr name="TextBox 24" id="24"/>
          <p:cNvSpPr txBox="true"/>
          <p:nvPr/>
        </p:nvSpPr>
        <p:spPr>
          <a:xfrm rot="0">
            <a:off x="6050227" y="3430386"/>
            <a:ext cx="5485392" cy="1292217"/>
          </a:xfrm>
          <a:prstGeom prst="rect">
            <a:avLst/>
          </a:prstGeom>
        </p:spPr>
        <p:txBody>
          <a:bodyPr anchor="t" rtlCol="false" tIns="0" lIns="0" bIns="0" rIns="0">
            <a:spAutoFit/>
          </a:bodyPr>
          <a:lstStyle/>
          <a:p>
            <a:pPr algn="ctr">
              <a:lnSpc>
                <a:spcPts val="4900"/>
              </a:lnSpc>
              <a:spcBef>
                <a:spcPct val="0"/>
              </a:spcBef>
            </a:pPr>
            <a:r>
              <a:rPr lang="en-US" sz="3500">
                <a:solidFill>
                  <a:srgbClr val="545454"/>
                </a:solidFill>
                <a:latin typeface="Akzidenz-Grotesk"/>
                <a:ea typeface="Akzidenz-Grotesk"/>
                <a:cs typeface="Akzidenz-Grotesk"/>
                <a:sym typeface="Akzidenz-Grotesk"/>
              </a:rPr>
              <a:t>desarrollar un módulo de gestión de inventario </a:t>
            </a:r>
          </a:p>
        </p:txBody>
      </p:sp>
      <p:sp>
        <p:nvSpPr>
          <p:cNvPr name="TextBox 25" id="25"/>
          <p:cNvSpPr txBox="true"/>
          <p:nvPr/>
        </p:nvSpPr>
        <p:spPr>
          <a:xfrm rot="0">
            <a:off x="12154390" y="5388083"/>
            <a:ext cx="5877240" cy="3007342"/>
          </a:xfrm>
          <a:prstGeom prst="rect">
            <a:avLst/>
          </a:prstGeom>
        </p:spPr>
        <p:txBody>
          <a:bodyPr anchor="t" rtlCol="false" tIns="0" lIns="0" bIns="0" rIns="0">
            <a:spAutoFit/>
          </a:bodyPr>
          <a:lstStyle/>
          <a:p>
            <a:pPr algn="r">
              <a:lnSpc>
                <a:spcPts val="3868"/>
              </a:lnSpc>
            </a:pPr>
            <a:r>
              <a:rPr lang="en-US" sz="3582" spc="297">
                <a:solidFill>
                  <a:srgbClr val="61654D"/>
                </a:solidFill>
                <a:latin typeface="Akzidenz-Grotesk"/>
                <a:ea typeface="Akzidenz-Grotesk"/>
                <a:cs typeface="Akzidenz-Grotesk"/>
                <a:sym typeface="Akzidenz-Grotesk"/>
              </a:rPr>
              <a:t>Para organizar y centralizar la información relevante del inventario, como reportes y registros de movimientos de productos. </a:t>
            </a:r>
          </a:p>
        </p:txBody>
      </p:sp>
      <p:sp>
        <p:nvSpPr>
          <p:cNvPr name="TextBox 26" id="26"/>
          <p:cNvSpPr txBox="true"/>
          <p:nvPr/>
        </p:nvSpPr>
        <p:spPr>
          <a:xfrm rot="0">
            <a:off x="6119685" y="5388083"/>
            <a:ext cx="5769084" cy="3007342"/>
          </a:xfrm>
          <a:prstGeom prst="rect">
            <a:avLst/>
          </a:prstGeom>
        </p:spPr>
        <p:txBody>
          <a:bodyPr anchor="t" rtlCol="false" tIns="0" lIns="0" bIns="0" rIns="0">
            <a:spAutoFit/>
          </a:bodyPr>
          <a:lstStyle/>
          <a:p>
            <a:pPr algn="ctr">
              <a:lnSpc>
                <a:spcPts val="3868"/>
              </a:lnSpc>
            </a:pPr>
            <a:r>
              <a:rPr lang="en-US" sz="3582" spc="297">
                <a:solidFill>
                  <a:srgbClr val="61654D"/>
                </a:solidFill>
                <a:latin typeface="Akzidenz-Grotesk"/>
                <a:ea typeface="Akzidenz-Grotesk"/>
                <a:cs typeface="Akzidenz-Grotesk"/>
                <a:sym typeface="Akzidenz-Grotesk"/>
              </a:rPr>
              <a:t>Permite monitorear en tiempo real la entrada y salida de productos, generar alertas de stock bajo y mantener el inventario organizado </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5928014" y="9260842"/>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6093466" y="-2166127"/>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146616" y="-1328563"/>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3669290" y="570352"/>
            <a:ext cx="10540477" cy="1259597"/>
          </a:xfrm>
          <a:prstGeom prst="rect">
            <a:avLst/>
          </a:prstGeom>
        </p:spPr>
        <p:txBody>
          <a:bodyPr anchor="t" rtlCol="false" tIns="0" lIns="0" bIns="0" rIns="0">
            <a:spAutoFit/>
          </a:bodyPr>
          <a:lstStyle/>
          <a:p>
            <a:pPr algn="ctr">
              <a:lnSpc>
                <a:spcPts val="8968"/>
              </a:lnSpc>
            </a:pPr>
            <a:r>
              <a:rPr lang="en-US" sz="10551">
                <a:solidFill>
                  <a:srgbClr val="545454"/>
                </a:solidFill>
                <a:latin typeface="Bold Ink"/>
                <a:ea typeface="Bold Ink"/>
                <a:cs typeface="Bold Ink"/>
                <a:sym typeface="Bold Ink"/>
              </a:rPr>
              <a:t>Justificación</a:t>
            </a:r>
          </a:p>
        </p:txBody>
      </p:sp>
      <p:sp>
        <p:nvSpPr>
          <p:cNvPr name="TextBox 21" id="21"/>
          <p:cNvSpPr txBox="true"/>
          <p:nvPr/>
        </p:nvSpPr>
        <p:spPr>
          <a:xfrm rot="0">
            <a:off x="918339" y="2662975"/>
            <a:ext cx="15787041" cy="8228149"/>
          </a:xfrm>
          <a:prstGeom prst="rect">
            <a:avLst/>
          </a:prstGeom>
        </p:spPr>
        <p:txBody>
          <a:bodyPr anchor="t" rtlCol="false" tIns="0" lIns="0" bIns="0" rIns="0">
            <a:spAutoFit/>
          </a:bodyPr>
          <a:lstStyle/>
          <a:p>
            <a:pPr algn="ctr">
              <a:lnSpc>
                <a:spcPts val="5854"/>
              </a:lnSpc>
            </a:pPr>
            <a:r>
              <a:rPr lang="en-US" sz="4182">
                <a:solidFill>
                  <a:srgbClr val="61654D"/>
                </a:solidFill>
                <a:latin typeface="Akzidenz-Grotesk"/>
                <a:ea typeface="Akzidenz-Grotesk"/>
                <a:cs typeface="Akzidenz-Grotesk"/>
                <a:sym typeface="Akzidenz-Grotesk"/>
              </a:rPr>
              <a:t>La implementación de un sistema de inventario es esencial debido a la falta de recursos tecnológicos que han causado descontrol en las existencias y pérdidas por falta de stock. Este sistema permitirá un control en tiempo real de las entradas, salidas y ajustes de productos, mejorando la eficiencia operativa. Además, generará alertas de stock bajo y reportes detallados, asegurando la disponibilidad constante de productos y facilitando la toma de decisiones informadas. En resumen, el proyecto optimizará la gestión del inventario, reducirá pérdidas y mejorará la satisfacción del cliente.</a:t>
            </a:r>
          </a:p>
          <a:p>
            <a:pPr algn="ctr">
              <a:lnSpc>
                <a:spcPts val="5854"/>
              </a:lnSpc>
            </a:pPr>
          </a:p>
          <a:p>
            <a:pPr algn="ctr">
              <a:lnSpc>
                <a:spcPts val="5854"/>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5913586" y="9260842"/>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911928" y="-2166127"/>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3873762" y="570352"/>
            <a:ext cx="10540477" cy="1259597"/>
          </a:xfrm>
          <a:prstGeom prst="rect">
            <a:avLst/>
          </a:prstGeom>
        </p:spPr>
        <p:txBody>
          <a:bodyPr anchor="t" rtlCol="false" tIns="0" lIns="0" bIns="0" rIns="0">
            <a:spAutoFit/>
          </a:bodyPr>
          <a:lstStyle/>
          <a:p>
            <a:pPr algn="ctr">
              <a:lnSpc>
                <a:spcPts val="8968"/>
              </a:lnSpc>
            </a:pPr>
            <a:r>
              <a:rPr lang="en-US" sz="10551">
                <a:solidFill>
                  <a:srgbClr val="545454"/>
                </a:solidFill>
                <a:latin typeface="Bold Ink"/>
                <a:ea typeface="Bold Ink"/>
                <a:cs typeface="Bold Ink"/>
                <a:sym typeface="Bold Ink"/>
              </a:rPr>
              <a:t>Alcance</a:t>
            </a:r>
            <a:r>
              <a:rPr lang="en-US" sz="10551">
                <a:solidFill>
                  <a:srgbClr val="545454"/>
                </a:solidFill>
                <a:latin typeface="Bold Ink"/>
                <a:ea typeface="Bold Ink"/>
                <a:cs typeface="Bold Ink"/>
                <a:sym typeface="Bold Ink"/>
              </a:rPr>
              <a:t> </a:t>
            </a:r>
          </a:p>
        </p:txBody>
      </p:sp>
      <p:sp>
        <p:nvSpPr>
          <p:cNvPr name="TextBox 21" id="21"/>
          <p:cNvSpPr txBox="true"/>
          <p:nvPr/>
        </p:nvSpPr>
        <p:spPr>
          <a:xfrm rot="0">
            <a:off x="523899" y="2726874"/>
            <a:ext cx="16948763" cy="5273161"/>
          </a:xfrm>
          <a:prstGeom prst="rect">
            <a:avLst/>
          </a:prstGeom>
        </p:spPr>
        <p:txBody>
          <a:bodyPr anchor="t" rtlCol="false" tIns="0" lIns="0" bIns="0" rIns="0">
            <a:spAutoFit/>
          </a:bodyPr>
          <a:lstStyle/>
          <a:p>
            <a:pPr algn="ctr">
              <a:lnSpc>
                <a:spcPts val="6927"/>
              </a:lnSpc>
            </a:pPr>
            <a:r>
              <a:rPr lang="en-US" sz="3935" spc="-165">
                <a:solidFill>
                  <a:srgbClr val="61654D"/>
                </a:solidFill>
                <a:latin typeface="Akzidenz-Grotesk"/>
                <a:ea typeface="Akzidenz-Grotesk"/>
                <a:cs typeface="Akzidenz-Grotesk"/>
                <a:sym typeface="Akzidenz-Grotesk"/>
              </a:rPr>
              <a:t>Incluye una base de datos centralizada para registrar y actualizar existencias en tiempo real, gestión de entradas, salidas y ajustes de productos, control de usuarios con roles y permisos diferenciados, alertas de stock bajo y generación de reportes detallados. También se realizarán pruebas piloto,  </a:t>
            </a:r>
            <a:r>
              <a:rPr lang="en-US" sz="3935" spc="-165">
                <a:solidFill>
                  <a:srgbClr val="61654D"/>
                </a:solidFill>
                <a:latin typeface="Akzidenz-Grotesk"/>
                <a:ea typeface="Akzidenz-Grotesk"/>
                <a:cs typeface="Akzidenz-Grotesk"/>
                <a:sym typeface="Akzidenz-Grotesk"/>
              </a:rPr>
              <a:t>No incluye integración con sistemas de punto de venta (POS), logística externa ni marketing.</a:t>
            </a:r>
          </a:p>
          <a:p>
            <a:pPr algn="ctr">
              <a:lnSpc>
                <a:spcPts val="6927"/>
              </a:lnSpc>
            </a:pP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5913586" y="9260842"/>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881672" y="-265732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3873762" y="342900"/>
            <a:ext cx="10540477" cy="1259597"/>
          </a:xfrm>
          <a:prstGeom prst="rect">
            <a:avLst/>
          </a:prstGeom>
        </p:spPr>
        <p:txBody>
          <a:bodyPr anchor="t" rtlCol="false" tIns="0" lIns="0" bIns="0" rIns="0">
            <a:spAutoFit/>
          </a:bodyPr>
          <a:lstStyle/>
          <a:p>
            <a:pPr algn="ctr">
              <a:lnSpc>
                <a:spcPts val="8968"/>
              </a:lnSpc>
            </a:pPr>
            <a:r>
              <a:rPr lang="en-US" sz="10551">
                <a:solidFill>
                  <a:srgbClr val="545454"/>
                </a:solidFill>
                <a:latin typeface="Bold Ink"/>
                <a:ea typeface="Bold Ink"/>
                <a:cs typeface="Bold Ink"/>
                <a:sym typeface="Bold Ink"/>
              </a:rPr>
              <a:t>Delimitación</a:t>
            </a:r>
          </a:p>
        </p:txBody>
      </p:sp>
      <p:sp>
        <p:nvSpPr>
          <p:cNvPr name="TextBox 21" id="21"/>
          <p:cNvSpPr txBox="true"/>
          <p:nvPr/>
        </p:nvSpPr>
        <p:spPr>
          <a:xfrm rot="0">
            <a:off x="820503" y="1962918"/>
            <a:ext cx="16438797" cy="7814129"/>
          </a:xfrm>
          <a:prstGeom prst="rect">
            <a:avLst/>
          </a:prstGeom>
        </p:spPr>
        <p:txBody>
          <a:bodyPr anchor="t" rtlCol="false" tIns="0" lIns="0" bIns="0" rIns="0">
            <a:spAutoFit/>
          </a:bodyPr>
          <a:lstStyle/>
          <a:p>
            <a:pPr algn="ctr" marL="859739" indent="-429870" lvl="1">
              <a:lnSpc>
                <a:spcPts val="5574"/>
              </a:lnSpc>
              <a:buFont typeface="Arial"/>
              <a:buChar char="•"/>
            </a:pPr>
            <a:r>
              <a:rPr lang="en-US" sz="3982">
                <a:solidFill>
                  <a:srgbClr val="61654D"/>
                </a:solidFill>
                <a:latin typeface="Akzidenz-Grotesk"/>
                <a:ea typeface="Akzidenz-Grotesk"/>
                <a:cs typeface="Akzidenz-Grotesk"/>
                <a:sym typeface="Akzidenz-Grotesk"/>
              </a:rPr>
              <a:t>Ámbito del sistema: El sistema estará limitado a la gestión del inventario de Punto Éxito, excluyendo otras áreas como proveedores y  marketing </a:t>
            </a:r>
          </a:p>
          <a:p>
            <a:pPr algn="ctr" marL="859739" indent="-429870" lvl="1">
              <a:lnSpc>
                <a:spcPts val="5574"/>
              </a:lnSpc>
              <a:buFont typeface="Arial"/>
              <a:buChar char="•"/>
            </a:pPr>
            <a:r>
              <a:rPr lang="en-US" sz="3982">
                <a:solidFill>
                  <a:srgbClr val="61654D"/>
                </a:solidFill>
                <a:latin typeface="Akzidenz-Grotesk"/>
                <a:ea typeface="Akzidenz-Grotesk"/>
                <a:cs typeface="Akzidenz-Grotesk"/>
                <a:sym typeface="Akzidenz-Grotesk"/>
              </a:rPr>
              <a:t>Productos: Se incluirán únicamente los productos disponibles en el inventario actual de la tienda. No se abarcarán procesos de pedidos a proveedores ni la logística externa.</a:t>
            </a:r>
          </a:p>
          <a:p>
            <a:pPr algn="ctr" marL="859739" indent="-429870" lvl="1">
              <a:lnSpc>
                <a:spcPts val="5574"/>
              </a:lnSpc>
              <a:buFont typeface="Arial"/>
              <a:buChar char="•"/>
            </a:pPr>
            <a:r>
              <a:rPr lang="en-US" sz="3982">
                <a:solidFill>
                  <a:srgbClr val="61654D"/>
                </a:solidFill>
                <a:latin typeface="Akzidenz-Grotesk"/>
                <a:ea typeface="Akzidenz-Grotesk"/>
                <a:cs typeface="Akzidenz-Grotesk"/>
                <a:sym typeface="Akzidenz-Grotesk"/>
              </a:rPr>
              <a:t>Usuarios del sistema: El sistema será usado únicamente por el personal encargado (administradores, empleados) no estará disponible para clientes.</a:t>
            </a:r>
          </a:p>
          <a:p>
            <a:pPr algn="ctr" marL="859739" indent="-429870" lvl="1">
              <a:lnSpc>
                <a:spcPts val="5574"/>
              </a:lnSpc>
              <a:buFont typeface="Arial"/>
              <a:buChar char="•"/>
            </a:pPr>
            <a:r>
              <a:rPr lang="en-US" sz="3982">
                <a:solidFill>
                  <a:srgbClr val="61654D"/>
                </a:solidFill>
                <a:latin typeface="Akzidenz-Grotesk"/>
                <a:ea typeface="Akzidenz-Grotesk"/>
                <a:cs typeface="Akzidenz-Grotesk"/>
                <a:sym typeface="Akzidenz-Grotesk"/>
              </a:rPr>
              <a:t>Duración: El desarrollo, implementación y pruebas del sistema tendrán una duración estimada de 25  meses </a:t>
            </a:r>
          </a:p>
          <a:p>
            <a:pPr algn="l" marL="859739" indent="-429870" lvl="1">
              <a:lnSpc>
                <a:spcPts val="5574"/>
              </a:lnSpc>
              <a:buFont typeface="Arial"/>
              <a:buChar char="•"/>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DAGYukP8jRE</dc:identifier>
  <dcterms:modified xsi:type="dcterms:W3CDTF">2011-08-01T06:04:30Z</dcterms:modified>
  <cp:revision>1</cp:revision>
  <dc:title>proyecto tienda punto éxito</dc:title>
</cp:coreProperties>
</file>