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68" r:id="rId4"/>
    <p:sldId id="26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4.5</c:v>
                </c:pt>
                <c:pt idx="2">
                  <c:v>2.5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D-4445-8B59-51412AD9DF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 Falls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4.8</c:v>
                </c:pt>
                <c:pt idx="1">
                  <c:v>4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ED-4445-8B59-51412AD9DF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Demands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1.6</c:v>
                </c:pt>
                <c:pt idx="2">
                  <c:v>1.4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ED-4445-8B59-51412AD9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46944"/>
        <c:axId val="92548480"/>
      </c:lineChart>
      <c:catAx>
        <c:axId val="92546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548480"/>
        <c:crosses val="autoZero"/>
        <c:auto val="1"/>
        <c:lblAlgn val="ctr"/>
        <c:lblOffset val="100"/>
        <c:noMultiLvlLbl val="0"/>
      </c:catAx>
      <c:valAx>
        <c:axId val="925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Luke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8-4DE3-B347-98671805F2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Hancock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78-4DE3-B347-98671805F2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Shepherdstown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78-4DE3-B347-98671805F2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Millville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78-4DE3-B347-98671805F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785088"/>
        <c:axId val="93795072"/>
      </c:lineChart>
      <c:catAx>
        <c:axId val="93785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795072"/>
        <c:crosses val="autoZero"/>
        <c:auto val="1"/>
        <c:lblAlgn val="ctr"/>
        <c:lblOffset val="100"/>
        <c:noMultiLvlLbl val="0"/>
      </c:catAx>
      <c:valAx>
        <c:axId val="937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8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316795714900798E-2"/>
          <c:y val="0.68134317118489951"/>
          <c:w val="0.89227258699788647"/>
          <c:h val="0.25769994982276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5E-4DCC-9E16-9AAE0D5B38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5E-4DCC-9E16-9AAE0D5B38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MARFC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5E-4DCC-9E16-9AAE0D5B3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628864"/>
        <c:axId val="132630400"/>
      </c:lineChart>
      <c:catAx>
        <c:axId val="13262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630400"/>
        <c:crosses val="autoZero"/>
        <c:auto val="1"/>
        <c:lblAlgn val="ctr"/>
        <c:lblOffset val="100"/>
        <c:noMultiLvlLbl val="0"/>
      </c:catAx>
      <c:valAx>
        <c:axId val="13263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2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B-4EE3-8921-4E6AD1FD6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6B-4EE3-8921-4E6AD1FD6E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GEFS?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6B-4EE3-8921-4E6AD1FD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41504"/>
        <c:axId val="129943040"/>
      </c:lineChart>
      <c:catAx>
        <c:axId val="12994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943040"/>
        <c:crosses val="autoZero"/>
        <c:auto val="1"/>
        <c:lblAlgn val="ctr"/>
        <c:lblOffset val="100"/>
        <c:noMultiLvlLbl val="0"/>
      </c:catAx>
      <c:valAx>
        <c:axId val="12994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4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65722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387"/>
            <a:ext cx="3868340" cy="38512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65722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38387"/>
            <a:ext cx="3887391" cy="38512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89" y="1140105"/>
            <a:ext cx="402336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i="1" dirty="0"/>
              <a:t>Situational Awareness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86893" y="2654510"/>
            <a:ext cx="981479" cy="819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Values of drought ops triggers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6203186"/>
              </p:ext>
            </p:extLst>
          </p:nvPr>
        </p:nvGraphicFramePr>
        <p:xfrm>
          <a:off x="1849054" y="2171310"/>
          <a:ext cx="2136494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348753" y="1389529"/>
            <a:ext cx="1308847" cy="154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8920" y="2017068"/>
            <a:ext cx="1708512" cy="25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Daily: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demands &amp; Luke &amp; POR &amp; L Falls “adjusted” , MGD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893" y="2090625"/>
            <a:ext cx="981479" cy="48715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u="sng" dirty="0">
                <a:solidFill>
                  <a:schemeClr val="accent1">
                    <a:lumMod val="75000"/>
                  </a:schemeClr>
                </a:solidFill>
              </a:rPr>
              <a:t>Enter display period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Start date: 6/1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End date: 7/23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9351" y="1473729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893" y="5074393"/>
            <a:ext cx="26352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? Table of reservoir storages ?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493389392"/>
              </p:ext>
            </p:extLst>
          </p:nvPr>
        </p:nvGraphicFramePr>
        <p:xfrm>
          <a:off x="786894" y="3826060"/>
          <a:ext cx="3198654" cy="12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Rectangle 29"/>
          <p:cNvSpPr/>
          <p:nvPr/>
        </p:nvSpPr>
        <p:spPr>
          <a:xfrm>
            <a:off x="1013012" y="3671817"/>
            <a:ext cx="2644588" cy="296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Do we need a Patuxent or Great Falls load-shift?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893" y="5898780"/>
            <a:ext cx="3198655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Click </a:t>
            </a:r>
            <a:r>
              <a:rPr lang="en-US" sz="900" u="sng" dirty="0"/>
              <a:t>here</a:t>
            </a:r>
            <a:r>
              <a:rPr lang="en-US" sz="900" dirty="0"/>
              <a:t> to see more data and forecasts from around the web (goes to Sarah’s Drupal page).</a:t>
            </a:r>
          </a:p>
        </p:txBody>
      </p:sp>
    </p:spTree>
    <p:extLst>
      <p:ext uri="{BB962C8B-B14F-4D97-AF65-F5344CB8AC3E}">
        <p14:creationId xmlns:p14="http://schemas.microsoft.com/office/powerpoint/2010/main" val="277020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875" y="1139654"/>
            <a:ext cx="402336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i="1" dirty="0"/>
              <a:t>One-Day Operations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9195" y="1754454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Forecast date is 7/8/17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67522"/>
              </p:ext>
            </p:extLst>
          </p:nvPr>
        </p:nvGraphicFramePr>
        <p:xfrm>
          <a:off x="1044615" y="3117540"/>
          <a:ext cx="3088116" cy="1365504"/>
        </p:xfrm>
        <a:graphic>
          <a:graphicData uri="http://schemas.openxmlformats.org/drawingml/2006/table">
            <a:tbl>
              <a:tblPr firstRow="1" bandRow="1"/>
              <a:tblGrid>
                <a:gridCol w="594652">
                  <a:extLst>
                    <a:ext uri="{9D8B030D-6E8A-4147-A177-3AD203B41FA5}">
                      <a16:colId xmlns:a16="http://schemas.microsoft.com/office/drawing/2014/main" val="3962206359"/>
                    </a:ext>
                  </a:extLst>
                </a:gridCol>
                <a:gridCol w="517316">
                  <a:extLst>
                    <a:ext uri="{9D8B030D-6E8A-4147-A177-3AD203B41FA5}">
                      <a16:colId xmlns:a16="http://schemas.microsoft.com/office/drawing/2014/main" val="2854706611"/>
                    </a:ext>
                  </a:extLst>
                </a:gridCol>
                <a:gridCol w="434546">
                  <a:extLst>
                    <a:ext uri="{9D8B030D-6E8A-4147-A177-3AD203B41FA5}">
                      <a16:colId xmlns:a16="http://schemas.microsoft.com/office/drawing/2014/main" val="369661637"/>
                    </a:ext>
                  </a:extLst>
                </a:gridCol>
                <a:gridCol w="486277">
                  <a:extLst>
                    <a:ext uri="{9D8B030D-6E8A-4147-A177-3AD203B41FA5}">
                      <a16:colId xmlns:a16="http://schemas.microsoft.com/office/drawing/2014/main" val="1806208371"/>
                    </a:ext>
                  </a:extLst>
                </a:gridCol>
                <a:gridCol w="517316">
                  <a:extLst>
                    <a:ext uri="{9D8B030D-6E8A-4147-A177-3AD203B41FA5}">
                      <a16:colId xmlns:a16="http://schemas.microsoft.com/office/drawing/2014/main" val="2032670296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408571217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demand + 100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flow,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deficit + MOS,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Added from Seneca,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Added from Griffith,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11576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LFFS</a:t>
                      </a:r>
                      <a:r>
                        <a:rPr lang="en-US" sz="800" baseline="0" dirty="0"/>
                        <a:t> (</a:t>
                      </a:r>
                      <a:r>
                        <a:rPr lang="en-US" sz="800" dirty="0"/>
                        <a:t>corrected)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27340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MARFC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1515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i="0" dirty="0">
                          <a:solidFill>
                            <a:schemeClr val="tx1"/>
                          </a:solidFill>
                        </a:rPr>
                        <a:t>POR lagged + local - </a:t>
                      </a:r>
                      <a:r>
                        <a:rPr lang="en-US" sz="800" i="0" dirty="0" err="1">
                          <a:solidFill>
                            <a:schemeClr val="tx1"/>
                          </a:solidFill>
                        </a:rPr>
                        <a:t>withdr</a:t>
                      </a:r>
                      <a:endParaRPr lang="en-US" sz="800" i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0443"/>
                  </a:ext>
                </a:extLst>
              </a:tr>
            </a:tbl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560402339"/>
              </p:ext>
            </p:extLst>
          </p:nvPr>
        </p:nvGraphicFramePr>
        <p:xfrm>
          <a:off x="1000419" y="4895677"/>
          <a:ext cx="3392287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Rectangle 31"/>
          <p:cNvSpPr/>
          <p:nvPr/>
        </p:nvSpPr>
        <p:spPr>
          <a:xfrm>
            <a:off x="1450886" y="4699033"/>
            <a:ext cx="2015428" cy="26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Flow at Little Falls, MGD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(based on hourly flows from real-time data)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931" y="1834197"/>
            <a:ext cx="726141" cy="473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30185" y="6145744"/>
            <a:ext cx="256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29993" y="6038022"/>
            <a:ext cx="1131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POR lagged + local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50894" y="5097612"/>
            <a:ext cx="609996" cy="2722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60890" y="5109594"/>
            <a:ext cx="676355" cy="3211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37245" y="5270168"/>
            <a:ext cx="629069" cy="1605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7225" y="1558242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29189" y="2252778"/>
            <a:ext cx="236676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Seneca flow is 30 MGD</a:t>
            </a:r>
          </a:p>
          <a:p>
            <a:r>
              <a:rPr lang="en-US" sz="1100" dirty="0"/>
              <a:t>Seneca storage is 3500 MG</a:t>
            </a:r>
          </a:p>
          <a:p>
            <a:r>
              <a:rPr lang="en-US" sz="1100" dirty="0"/>
              <a:t>Griffith production is 90 MGD</a:t>
            </a:r>
          </a:p>
          <a:p>
            <a:r>
              <a:rPr lang="en-US" sz="1100" dirty="0"/>
              <a:t>Occoquan storage is 6950 MG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9189" y="1951679"/>
            <a:ext cx="25635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1-day Margin of Safety (MOS) = 120 MGD</a:t>
            </a:r>
          </a:p>
        </p:txBody>
      </p:sp>
    </p:spTree>
    <p:extLst>
      <p:ext uri="{BB962C8B-B14F-4D97-AF65-F5344CB8AC3E}">
        <p14:creationId xmlns:p14="http://schemas.microsoft.com/office/powerpoint/2010/main" val="26780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8649" y="1113210"/>
            <a:ext cx="411480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i="1" dirty="0"/>
              <a:t>Jennings Release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96050103"/>
              </p:ext>
            </p:extLst>
          </p:nvPr>
        </p:nvGraphicFramePr>
        <p:xfrm>
          <a:off x="875576" y="1897431"/>
          <a:ext cx="2989332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/>
          <p:cNvSpPr/>
          <p:nvPr/>
        </p:nvSpPr>
        <p:spPr>
          <a:xfrm>
            <a:off x="1515986" y="1726744"/>
            <a:ext cx="1708512" cy="25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Flow at Little Falls, MGD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(based on daily data)</a:t>
            </a:r>
          </a:p>
        </p:txBody>
      </p:sp>
      <p:sp>
        <p:nvSpPr>
          <p:cNvPr id="25" name="Oval 24"/>
          <p:cNvSpPr/>
          <p:nvPr/>
        </p:nvSpPr>
        <p:spPr>
          <a:xfrm>
            <a:off x="3120839" y="2142560"/>
            <a:ext cx="134469" cy="1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00099" y="3056641"/>
            <a:ext cx="134469" cy="1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96832" y="3018647"/>
            <a:ext cx="10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+mj-lt"/>
              </a:rPr>
              <a:t>Recession equation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8664" y="1145958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Forecast date is 7/16/17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87263"/>
              </p:ext>
            </p:extLst>
          </p:nvPr>
        </p:nvGraphicFramePr>
        <p:xfrm>
          <a:off x="875576" y="3660724"/>
          <a:ext cx="2808921" cy="933447"/>
        </p:xfrm>
        <a:graphic>
          <a:graphicData uri="http://schemas.openxmlformats.org/drawingml/2006/table">
            <a:tbl>
              <a:tblPr firstRow="1" bandRow="1"/>
              <a:tblGrid>
                <a:gridCol w="657391">
                  <a:extLst>
                    <a:ext uri="{9D8B030D-6E8A-4147-A177-3AD203B41FA5}">
                      <a16:colId xmlns:a16="http://schemas.microsoft.com/office/drawing/2014/main" val="3962206359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369661637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1806208371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37681806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52821404"/>
                    </a:ext>
                  </a:extLst>
                </a:gridCol>
                <a:gridCol w="519954">
                  <a:extLst>
                    <a:ext uri="{9D8B030D-6E8A-4147-A177-3AD203B41FA5}">
                      <a16:colId xmlns:a16="http://schemas.microsoft.com/office/drawing/2014/main" val="2032670296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flow,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deficit,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Luke today</a:t>
                      </a:r>
                      <a:r>
                        <a:rPr lang="en-US" sz="800" baseline="0" dirty="0"/>
                        <a:t> if</a:t>
                      </a:r>
                      <a:r>
                        <a:rPr lang="en-US" sz="800" dirty="0"/>
                        <a:t> no WS,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COOP Luke target,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Luke</a:t>
                      </a:r>
                      <a:r>
                        <a:rPr lang="en-US" sz="800" baseline="0" dirty="0"/>
                        <a:t> target, </a:t>
                      </a:r>
                      <a:r>
                        <a:rPr lang="en-US" sz="800" baseline="0" dirty="0" err="1"/>
                        <a:t>cfs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11576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Recession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eq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21731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LFFS-corrected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27340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GEFS</a:t>
                      </a:r>
                      <a:r>
                        <a:rPr lang="en-US" sz="800" baseline="0" dirty="0"/>
                        <a:t> average?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49" y="1059423"/>
            <a:ext cx="411480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i="1" dirty="0"/>
              <a:t>Check Inputs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49" y="4898541"/>
            <a:ext cx="4114800" cy="1430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63385"/>
              </p:ext>
            </p:extLst>
          </p:nvPr>
        </p:nvGraphicFramePr>
        <p:xfrm>
          <a:off x="909168" y="1515059"/>
          <a:ext cx="2926079" cy="3202170"/>
        </p:xfrm>
        <a:graphic>
          <a:graphicData uri="http://schemas.openxmlformats.org/drawingml/2006/table">
            <a:tbl>
              <a:tblPr firstRow="1" bandRow="1"/>
              <a:tblGrid>
                <a:gridCol w="480300">
                  <a:extLst>
                    <a:ext uri="{9D8B030D-6E8A-4147-A177-3AD203B41FA5}">
                      <a16:colId xmlns:a16="http://schemas.microsoft.com/office/drawing/2014/main" val="989270959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3580744916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3374316188"/>
                    </a:ext>
                  </a:extLst>
                </a:gridCol>
                <a:gridCol w="277906">
                  <a:extLst>
                    <a:ext uri="{9D8B030D-6E8A-4147-A177-3AD203B41FA5}">
                      <a16:colId xmlns:a16="http://schemas.microsoft.com/office/drawing/2014/main" val="652744626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98022910"/>
                    </a:ext>
                  </a:extLst>
                </a:gridCol>
                <a:gridCol w="259977">
                  <a:extLst>
                    <a:ext uri="{9D8B030D-6E8A-4147-A177-3AD203B41FA5}">
                      <a16:colId xmlns:a16="http://schemas.microsoft.com/office/drawing/2014/main" val="2369979729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971795069"/>
                    </a:ext>
                  </a:extLst>
                </a:gridCol>
                <a:gridCol w="251012">
                  <a:extLst>
                    <a:ext uri="{9D8B030D-6E8A-4147-A177-3AD203B41FA5}">
                      <a16:colId xmlns:a16="http://schemas.microsoft.com/office/drawing/2014/main" val="3183397810"/>
                    </a:ext>
                  </a:extLst>
                </a:gridCol>
                <a:gridCol w="259977">
                  <a:extLst>
                    <a:ext uri="{9D8B030D-6E8A-4147-A177-3AD203B41FA5}">
                      <a16:colId xmlns:a16="http://schemas.microsoft.com/office/drawing/2014/main" val="1742766798"/>
                    </a:ext>
                  </a:extLst>
                </a:gridCol>
                <a:gridCol w="267355">
                  <a:extLst>
                    <a:ext uri="{9D8B030D-6E8A-4147-A177-3AD203B41FA5}">
                      <a16:colId xmlns:a16="http://schemas.microsoft.com/office/drawing/2014/main" val="2444361307"/>
                    </a:ext>
                  </a:extLst>
                </a:gridCol>
              </a:tblGrid>
              <a:tr h="207891"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Data, if avail., else </a:t>
                      </a:r>
                      <a:r>
                        <a:rPr lang="en-US" sz="800" dirty="0" err="1"/>
                        <a:t>hist-orical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from suppliers /Corps, if avail., else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Optional override of supplier /Corps or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Optional override of 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95559"/>
                  </a:ext>
                </a:extLst>
              </a:tr>
              <a:tr h="207891"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 /max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hist-orical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t-1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t+3</a:t>
                      </a:r>
                      <a:r>
                        <a:rPr lang="en-US" sz="800" baseline="0" dirty="0"/>
                        <a:t> to t+15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31813"/>
                  </a:ext>
                </a:extLst>
              </a:tr>
              <a:tr h="2078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Demands, MGD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0881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</a:t>
                      </a:r>
                      <a:r>
                        <a:rPr lang="en-US" sz="800" baseline="0" dirty="0"/>
                        <a:t> Pot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60/225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5489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 </a:t>
                      </a:r>
                      <a:r>
                        <a:rPr lang="en-US" sz="800" dirty="0" err="1"/>
                        <a:t>Occ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45/120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5104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5245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Pot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67803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Pat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770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39521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</a:t>
                      </a:r>
                      <a:r>
                        <a:rPr lang="en-US" sz="800" baseline="0" dirty="0"/>
                        <a:t> GF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21895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 LF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5067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 Tot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874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Pot Tot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2181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Sys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10755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l"/>
                      <a:r>
                        <a:rPr lang="en-US" sz="900" b="1" i="1" dirty="0"/>
                        <a:t>Luke, </a:t>
                      </a:r>
                      <a:r>
                        <a:rPr lang="en-US" sz="900" b="1" i="1" dirty="0" err="1"/>
                        <a:t>cfs</a:t>
                      </a:r>
                      <a:endParaRPr lang="en-US" sz="900" b="1" i="1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946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10184" y="1065180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3450" y="5164039"/>
            <a:ext cx="2704308" cy="336201"/>
          </a:xfrm>
          <a:prstGeom prst="rect">
            <a:avLst/>
          </a:prstGeom>
          <a:solidFill>
            <a:srgbClr val="FFFF00"/>
          </a:solidFill>
          <a:scene3d>
            <a:camera prst="obliqueTopRigh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1. Click to update LFFS inputs based on data in tables below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0847" y="5567425"/>
            <a:ext cx="2706911" cy="2154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2. Go to Linux machine and do new run of the LFFS again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33449" y="5870847"/>
            <a:ext cx="2704309" cy="316583"/>
          </a:xfrm>
          <a:prstGeom prst="rect">
            <a:avLst/>
          </a:prstGeom>
          <a:solidFill>
            <a:srgbClr val="FFFF00"/>
          </a:solidFill>
          <a:scene3d>
            <a:camera prst="obliqueTopRigh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3. Click to read in new LFFS flow predictions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6836" y="4898541"/>
            <a:ext cx="3199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 see updated LFFS flows based on values above,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8910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14714</TotalTime>
  <Words>421</Words>
  <Application>Microsoft Office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Summer 2017 (Shiny)</vt:lpstr>
      <vt:lpstr>Summer 2017 (Shiny)</vt:lpstr>
      <vt:lpstr>Summer 2017 (Shiny)</vt:lpstr>
      <vt:lpstr>Summer 2017 (Shiny)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Schultz</dc:creator>
  <cp:lastModifiedBy>Cherie Schultz</cp:lastModifiedBy>
  <cp:revision>129</cp:revision>
  <cp:lastPrinted>2017-07-19T15:03:55Z</cp:lastPrinted>
  <dcterms:created xsi:type="dcterms:W3CDTF">2015-12-18T15:06:31Z</dcterms:created>
  <dcterms:modified xsi:type="dcterms:W3CDTF">2017-07-25T16:07:48Z</dcterms:modified>
</cp:coreProperties>
</file>