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9" r:id="rId3"/>
    <p:sldId id="268" r:id="rId4"/>
    <p:sldId id="264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74" y="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4.5</c:v>
                </c:pt>
                <c:pt idx="2">
                  <c:v>2.5</c:v>
                </c:pt>
                <c:pt idx="3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ED-4445-8B59-51412AD9DF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 Falls adj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4.8</c:v>
                </c:pt>
                <c:pt idx="1">
                  <c:v>4</c:v>
                </c:pt>
                <c:pt idx="2">
                  <c:v>3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ED-4445-8B59-51412AD9DF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Demands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1.5</c:v>
                </c:pt>
                <c:pt idx="1">
                  <c:v>1.6</c:v>
                </c:pt>
                <c:pt idx="2">
                  <c:v>1.4</c:v>
                </c:pt>
                <c:pt idx="3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ED-4445-8B59-51412AD9D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546944"/>
        <c:axId val="92548480"/>
      </c:lineChart>
      <c:catAx>
        <c:axId val="92546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2548480"/>
        <c:crosses val="autoZero"/>
        <c:auto val="1"/>
        <c:lblAlgn val="ctr"/>
        <c:lblOffset val="100"/>
        <c:noMultiLvlLbl val="0"/>
      </c:catAx>
      <c:valAx>
        <c:axId val="9254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54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Luke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78-4DE3-B347-98671805F2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Hancock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78-4DE3-B347-98671805F2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Shepherdstown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78-4DE3-B347-98671805F24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Millville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D78-4DE3-B347-98671805F2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785088"/>
        <c:axId val="93795072"/>
      </c:lineChart>
      <c:catAx>
        <c:axId val="93785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795072"/>
        <c:crosses val="autoZero"/>
        <c:auto val="1"/>
        <c:lblAlgn val="ctr"/>
        <c:lblOffset val="100"/>
        <c:noMultiLvlLbl val="0"/>
      </c:catAx>
      <c:valAx>
        <c:axId val="9379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8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0316795714900798E-2"/>
          <c:y val="0.68134317118489951"/>
          <c:w val="0.89227258699788647"/>
          <c:h val="0.257699949822768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Observed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5E-4DCC-9E16-9AAE0D5B38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LFFS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5E-4DCC-9E16-9AAE0D5B38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MARFC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5E-4DCC-9E16-9AAE0D5B38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628864"/>
        <c:axId val="132630400"/>
      </c:lineChart>
      <c:catAx>
        <c:axId val="1326288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2630400"/>
        <c:crosses val="autoZero"/>
        <c:auto val="1"/>
        <c:lblAlgn val="ctr"/>
        <c:lblOffset val="100"/>
        <c:noMultiLvlLbl val="0"/>
      </c:catAx>
      <c:valAx>
        <c:axId val="13263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628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Observed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6B-4EE3-8921-4E6AD1FD6E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LFFS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6B-4EE3-8921-4E6AD1FD6E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GEFS?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6B-4EE3-8921-4E6AD1FD6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941504"/>
        <c:axId val="129943040"/>
      </c:lineChart>
      <c:catAx>
        <c:axId val="12994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9943040"/>
        <c:crosses val="autoZero"/>
        <c:auto val="1"/>
        <c:lblAlgn val="ctr"/>
        <c:lblOffset val="100"/>
        <c:noMultiLvlLbl val="0"/>
      </c:catAx>
      <c:valAx>
        <c:axId val="12994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94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424A-7EB9-4FF6-9114-410AC64BBD97}" type="datetimeFigureOut">
              <a:rPr lang="en-US" smtClean="0"/>
              <a:t>2017-07-25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A616-C40A-464D-B9FB-A810EA5B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424A-7EB9-4FF6-9114-410AC64BBD97}" type="datetimeFigureOut">
              <a:rPr lang="en-US" smtClean="0"/>
              <a:t>2017-07-25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A616-C40A-464D-B9FB-A810EA5B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4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424A-7EB9-4FF6-9114-410AC64BBD97}" type="datetimeFigureOut">
              <a:rPr lang="en-US" smtClean="0"/>
              <a:t>2017-07-25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A616-C40A-464D-B9FB-A810EA5B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805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424A-7EB9-4FF6-9114-410AC64BBD97}" type="datetimeFigureOut">
              <a:rPr lang="en-US" smtClean="0"/>
              <a:t>2017-07-25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A616-C40A-464D-B9FB-A810EA5B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5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424A-7EB9-4FF6-9114-410AC64BBD97}" type="datetimeFigureOut">
              <a:rPr lang="en-US" smtClean="0"/>
              <a:t>2017-07-25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A616-C40A-464D-B9FB-A810EA5B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6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424A-7EB9-4FF6-9114-410AC64BBD97}" type="datetimeFigureOut">
              <a:rPr lang="en-US" smtClean="0"/>
              <a:t>2017-07-25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A616-C40A-464D-B9FB-A810EA5B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1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65722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387"/>
            <a:ext cx="3868340" cy="38512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65722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38387"/>
            <a:ext cx="3887391" cy="38512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424A-7EB9-4FF6-9114-410AC64BBD97}" type="datetimeFigureOut">
              <a:rPr lang="en-US" smtClean="0"/>
              <a:t>2017-07-25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A616-C40A-464D-B9FB-A810EA5B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805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424A-7EB9-4FF6-9114-410AC64BBD97}" type="datetimeFigureOut">
              <a:rPr lang="en-US" smtClean="0"/>
              <a:t>2017-07-25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A616-C40A-464D-B9FB-A810EA5B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6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424A-7EB9-4FF6-9114-410AC64BBD97}" type="datetimeFigureOut">
              <a:rPr lang="en-US" smtClean="0"/>
              <a:t>2017-07-25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A616-C40A-464D-B9FB-A810EA5B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8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424A-7EB9-4FF6-9114-410AC64BBD97}" type="datetimeFigureOut">
              <a:rPr lang="en-US" smtClean="0"/>
              <a:t>2017-07-25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A616-C40A-464D-B9FB-A810EA5B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6424A-7EB9-4FF6-9114-410AC64BBD97}" type="datetimeFigureOut">
              <a:rPr lang="en-US" smtClean="0"/>
              <a:t>2017-07-25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A616-C40A-464D-B9FB-A810EA5B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6424A-7EB9-4FF6-9114-410AC64BBD97}" type="datetimeFigureOut">
              <a:rPr lang="en-US" smtClean="0"/>
              <a:t>2017-07-25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CA616-C40A-464D-B9FB-A810EA5BF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7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2323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dirty="0"/>
              <a:t>Summer 2017 (Shiny)</a:t>
            </a:r>
          </a:p>
        </p:txBody>
      </p:sp>
      <p:sp>
        <p:nvSpPr>
          <p:cNvPr id="3" name="Rectangle 2"/>
          <p:cNvSpPr/>
          <p:nvPr/>
        </p:nvSpPr>
        <p:spPr>
          <a:xfrm>
            <a:off x="598989" y="1140105"/>
            <a:ext cx="4023360" cy="52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i="1" dirty="0"/>
              <a:t>Situational Awareness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86893" y="2654510"/>
            <a:ext cx="981479" cy="8196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Values of drought ops triggers</a:t>
            </a: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96203186"/>
              </p:ext>
            </p:extLst>
          </p:nvPr>
        </p:nvGraphicFramePr>
        <p:xfrm>
          <a:off x="1849054" y="2171310"/>
          <a:ext cx="2136494" cy="1250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2348753" y="1389529"/>
            <a:ext cx="1308847" cy="154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48920" y="2017068"/>
            <a:ext cx="1708512" cy="250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u="sng" dirty="0">
                <a:solidFill>
                  <a:schemeClr val="accent1">
                    <a:lumMod val="75000"/>
                  </a:schemeClr>
                </a:solidFill>
              </a:rPr>
              <a:t>Daily: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 demands &amp; Luke &amp; POR &amp; L Falls “adjusted” , MGD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6893" y="2090625"/>
            <a:ext cx="981479" cy="48715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r>
              <a:rPr lang="en-US" sz="800" u="sng" dirty="0">
                <a:solidFill>
                  <a:schemeClr val="accent1">
                    <a:lumMod val="75000"/>
                  </a:schemeClr>
                </a:solidFill>
              </a:rPr>
              <a:t>Enter display period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Start date: 6/1</a:t>
            </a:r>
          </a:p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End date: 7/23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49351" y="1473729"/>
            <a:ext cx="18366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Today is Tuesday, 7/7/17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6893" y="5074393"/>
            <a:ext cx="26352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? Table of reservoir storages ?</a:t>
            </a:r>
          </a:p>
        </p:txBody>
      </p:sp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2493389392"/>
              </p:ext>
            </p:extLst>
          </p:nvPr>
        </p:nvGraphicFramePr>
        <p:xfrm>
          <a:off x="786894" y="3826060"/>
          <a:ext cx="3198654" cy="1241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Rectangle 29"/>
          <p:cNvSpPr/>
          <p:nvPr/>
        </p:nvSpPr>
        <p:spPr>
          <a:xfrm>
            <a:off x="1013012" y="3671817"/>
            <a:ext cx="2644588" cy="2969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Do we need a Patuxent or Great Falls load-shift?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6893" y="5898780"/>
            <a:ext cx="3198655" cy="369332"/>
          </a:xfrm>
          <a:prstGeom prst="rect">
            <a:avLst/>
          </a:prstGeom>
          <a:solidFill>
            <a:srgbClr val="FFFF66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Click </a:t>
            </a:r>
            <a:r>
              <a:rPr lang="en-US" sz="900" u="sng" dirty="0"/>
              <a:t>here</a:t>
            </a:r>
            <a:r>
              <a:rPr lang="en-US" sz="900" dirty="0"/>
              <a:t> to see more data and forecasts from around the web (goes to Sarah’s Drupal page).</a:t>
            </a:r>
          </a:p>
        </p:txBody>
      </p:sp>
    </p:spTree>
    <p:extLst>
      <p:ext uri="{BB962C8B-B14F-4D97-AF65-F5344CB8AC3E}">
        <p14:creationId xmlns:p14="http://schemas.microsoft.com/office/powerpoint/2010/main" val="277020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2323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dirty="0"/>
              <a:t>Summer 2017 (Shiny)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0875" y="1139654"/>
            <a:ext cx="4023360" cy="52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i="1" dirty="0"/>
              <a:t>One-Day Operations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29195" y="1754454"/>
            <a:ext cx="18366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Forecast date is 7/8/17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267522"/>
              </p:ext>
            </p:extLst>
          </p:nvPr>
        </p:nvGraphicFramePr>
        <p:xfrm>
          <a:off x="1044615" y="3117540"/>
          <a:ext cx="3088116" cy="1365504"/>
        </p:xfrm>
        <a:graphic>
          <a:graphicData uri="http://schemas.openxmlformats.org/drawingml/2006/table">
            <a:tbl>
              <a:tblPr firstRow="1" bandRow="1"/>
              <a:tblGrid>
                <a:gridCol w="594652">
                  <a:extLst>
                    <a:ext uri="{9D8B030D-6E8A-4147-A177-3AD203B41FA5}">
                      <a16:colId xmlns:a16="http://schemas.microsoft.com/office/drawing/2014/main" val="3962206359"/>
                    </a:ext>
                  </a:extLst>
                </a:gridCol>
                <a:gridCol w="517316">
                  <a:extLst>
                    <a:ext uri="{9D8B030D-6E8A-4147-A177-3AD203B41FA5}">
                      <a16:colId xmlns:a16="http://schemas.microsoft.com/office/drawing/2014/main" val="2854706611"/>
                    </a:ext>
                  </a:extLst>
                </a:gridCol>
                <a:gridCol w="434546">
                  <a:extLst>
                    <a:ext uri="{9D8B030D-6E8A-4147-A177-3AD203B41FA5}">
                      <a16:colId xmlns:a16="http://schemas.microsoft.com/office/drawing/2014/main" val="369661637"/>
                    </a:ext>
                  </a:extLst>
                </a:gridCol>
                <a:gridCol w="486277">
                  <a:extLst>
                    <a:ext uri="{9D8B030D-6E8A-4147-A177-3AD203B41FA5}">
                      <a16:colId xmlns:a16="http://schemas.microsoft.com/office/drawing/2014/main" val="1806208371"/>
                    </a:ext>
                  </a:extLst>
                </a:gridCol>
                <a:gridCol w="517316">
                  <a:extLst>
                    <a:ext uri="{9D8B030D-6E8A-4147-A177-3AD203B41FA5}">
                      <a16:colId xmlns:a16="http://schemas.microsoft.com/office/drawing/2014/main" val="2032670296"/>
                    </a:ext>
                  </a:extLst>
                </a:gridCol>
                <a:gridCol w="538009">
                  <a:extLst>
                    <a:ext uri="{9D8B030D-6E8A-4147-A177-3AD203B41FA5}">
                      <a16:colId xmlns:a16="http://schemas.microsoft.com/office/drawing/2014/main" val="2408571217"/>
                    </a:ext>
                  </a:extLst>
                </a:gridCol>
              </a:tblGrid>
              <a:tr h="148589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FC demand + 100 MGD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FC flow, MGD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FC deficit + MOS, MGD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Added from Seneca, MGD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Added from Griffith, MGD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1115762"/>
                  </a:ext>
                </a:extLst>
              </a:tr>
              <a:tr h="148589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LFFS</a:t>
                      </a:r>
                      <a:r>
                        <a:rPr lang="en-US" sz="800" baseline="0" dirty="0"/>
                        <a:t> (</a:t>
                      </a:r>
                      <a:r>
                        <a:rPr lang="en-US" sz="800" dirty="0"/>
                        <a:t>corrected)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555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60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160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150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10</a:t>
                      </a:r>
                      <a:endParaRPr lang="en-US" sz="800" dirty="0"/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027340"/>
                  </a:ext>
                </a:extLst>
              </a:tr>
              <a:tr h="148589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MARFC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555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120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51515"/>
                  </a:ext>
                </a:extLst>
              </a:tr>
              <a:tr h="148589">
                <a:tc>
                  <a:txBody>
                    <a:bodyPr/>
                    <a:lstStyle/>
                    <a:p>
                      <a:pPr algn="l"/>
                      <a:r>
                        <a:rPr lang="en-US" sz="800" i="0" dirty="0">
                          <a:solidFill>
                            <a:schemeClr val="tx1"/>
                          </a:solidFill>
                        </a:rPr>
                        <a:t>POR lagged + local - </a:t>
                      </a:r>
                      <a:r>
                        <a:rPr lang="en-US" sz="800" i="0" dirty="0" err="1">
                          <a:solidFill>
                            <a:schemeClr val="tx1"/>
                          </a:solidFill>
                        </a:rPr>
                        <a:t>withdr</a:t>
                      </a:r>
                      <a:endParaRPr lang="en-US" sz="800" i="0" dirty="0">
                        <a:solidFill>
                          <a:schemeClr val="tx1"/>
                        </a:solidFill>
                      </a:endParaRP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555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140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NA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NA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NA</a:t>
                      </a:r>
                    </a:p>
                  </a:txBody>
                  <a:tcPr marL="27432" marR="27432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040443"/>
                  </a:ext>
                </a:extLst>
              </a:tr>
            </a:tbl>
          </a:graphicData>
        </a:graphic>
      </p:graphicFrame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1560402339"/>
              </p:ext>
            </p:extLst>
          </p:nvPr>
        </p:nvGraphicFramePr>
        <p:xfrm>
          <a:off x="1000419" y="4895677"/>
          <a:ext cx="3392287" cy="1250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" name="Rectangle 31"/>
          <p:cNvSpPr/>
          <p:nvPr/>
        </p:nvSpPr>
        <p:spPr>
          <a:xfrm>
            <a:off x="1450886" y="4699033"/>
            <a:ext cx="2015428" cy="264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Flow at Little Falls, MGD 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(based on hourly flows from real-time data)</a:t>
            </a:r>
          </a:p>
        </p:txBody>
      </p:sp>
      <p:sp>
        <p:nvSpPr>
          <p:cNvPr id="3" name="Rectangle 2"/>
          <p:cNvSpPr/>
          <p:nvPr/>
        </p:nvSpPr>
        <p:spPr>
          <a:xfrm>
            <a:off x="963931" y="1834197"/>
            <a:ext cx="726141" cy="4738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Load data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30185" y="6145744"/>
            <a:ext cx="25603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29993" y="6038022"/>
            <a:ext cx="1131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POR lagged + local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550894" y="5097612"/>
            <a:ext cx="609996" cy="27225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160890" y="5109594"/>
            <a:ext cx="676355" cy="32114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837245" y="5270168"/>
            <a:ext cx="629069" cy="16057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17225" y="1558242"/>
            <a:ext cx="18366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Today is Tuesday, 7/7/17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29189" y="2252778"/>
            <a:ext cx="205356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Seneca flow is 30 MGD</a:t>
            </a:r>
          </a:p>
          <a:p>
            <a:r>
              <a:rPr lang="en-US" sz="1100" dirty="0"/>
              <a:t>Seneca storage is 3500 MG</a:t>
            </a:r>
          </a:p>
          <a:p>
            <a:r>
              <a:rPr lang="en-US" sz="1100" dirty="0"/>
              <a:t>Griffith production is 90 MGD</a:t>
            </a:r>
          </a:p>
          <a:p>
            <a:r>
              <a:rPr lang="en-US" sz="1100" dirty="0"/>
              <a:t>Occoquan storage is 6950 MG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29189" y="1951679"/>
            <a:ext cx="256351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1-day Margin of Safety (MOS) = 120 MGD</a:t>
            </a:r>
          </a:p>
        </p:txBody>
      </p:sp>
    </p:spTree>
    <p:extLst>
      <p:ext uri="{BB962C8B-B14F-4D97-AF65-F5344CB8AC3E}">
        <p14:creationId xmlns:p14="http://schemas.microsoft.com/office/powerpoint/2010/main" val="267808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2323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dirty="0"/>
              <a:t>Summer 2017 (Shiny)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8649" y="1113210"/>
            <a:ext cx="4114800" cy="52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400" i="1" dirty="0"/>
              <a:t>Jennings Release</a:t>
            </a:r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96050103"/>
              </p:ext>
            </p:extLst>
          </p:nvPr>
        </p:nvGraphicFramePr>
        <p:xfrm>
          <a:off x="875576" y="1897431"/>
          <a:ext cx="2989332" cy="1250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Rectangle 23"/>
          <p:cNvSpPr/>
          <p:nvPr/>
        </p:nvSpPr>
        <p:spPr>
          <a:xfrm>
            <a:off x="1515986" y="1726744"/>
            <a:ext cx="1708512" cy="250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Flow at Little Falls, MGD </a:t>
            </a:r>
          </a:p>
          <a:p>
            <a:pPr algn="ctr"/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(based on daily data)</a:t>
            </a:r>
          </a:p>
        </p:txBody>
      </p:sp>
      <p:sp>
        <p:nvSpPr>
          <p:cNvPr id="25" name="Oval 24"/>
          <p:cNvSpPr/>
          <p:nvPr/>
        </p:nvSpPr>
        <p:spPr>
          <a:xfrm>
            <a:off x="3120839" y="2142560"/>
            <a:ext cx="134469" cy="141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00099" y="3056641"/>
            <a:ext cx="134469" cy="141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96832" y="3018647"/>
            <a:ext cx="10130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+mj-lt"/>
              </a:rPr>
              <a:t>Recession equation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18664" y="1145958"/>
            <a:ext cx="18366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Forecast date is 7/16/17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87263"/>
              </p:ext>
            </p:extLst>
          </p:nvPr>
        </p:nvGraphicFramePr>
        <p:xfrm>
          <a:off x="875576" y="3660724"/>
          <a:ext cx="2808921" cy="933447"/>
        </p:xfrm>
        <a:graphic>
          <a:graphicData uri="http://schemas.openxmlformats.org/drawingml/2006/table">
            <a:tbl>
              <a:tblPr firstRow="1" bandRow="1"/>
              <a:tblGrid>
                <a:gridCol w="657391">
                  <a:extLst>
                    <a:ext uri="{9D8B030D-6E8A-4147-A177-3AD203B41FA5}">
                      <a16:colId xmlns:a16="http://schemas.microsoft.com/office/drawing/2014/main" val="3962206359"/>
                    </a:ext>
                  </a:extLst>
                </a:gridCol>
                <a:gridCol w="394447">
                  <a:extLst>
                    <a:ext uri="{9D8B030D-6E8A-4147-A177-3AD203B41FA5}">
                      <a16:colId xmlns:a16="http://schemas.microsoft.com/office/drawing/2014/main" val="369661637"/>
                    </a:ext>
                  </a:extLst>
                </a:gridCol>
                <a:gridCol w="394447">
                  <a:extLst>
                    <a:ext uri="{9D8B030D-6E8A-4147-A177-3AD203B41FA5}">
                      <a16:colId xmlns:a16="http://schemas.microsoft.com/office/drawing/2014/main" val="1806208371"/>
                    </a:ext>
                  </a:extLst>
                </a:gridCol>
                <a:gridCol w="394447">
                  <a:extLst>
                    <a:ext uri="{9D8B030D-6E8A-4147-A177-3AD203B41FA5}">
                      <a16:colId xmlns:a16="http://schemas.microsoft.com/office/drawing/2014/main" val="3768180600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52821404"/>
                    </a:ext>
                  </a:extLst>
                </a:gridCol>
                <a:gridCol w="519954">
                  <a:extLst>
                    <a:ext uri="{9D8B030D-6E8A-4147-A177-3AD203B41FA5}">
                      <a16:colId xmlns:a16="http://schemas.microsoft.com/office/drawing/2014/main" val="2032670296"/>
                    </a:ext>
                  </a:extLst>
                </a:gridCol>
              </a:tblGrid>
              <a:tr h="148589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FC flow, MGD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FC deficit, MGD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Luke today</a:t>
                      </a:r>
                      <a:r>
                        <a:rPr lang="en-US" sz="800" baseline="0" dirty="0"/>
                        <a:t> if</a:t>
                      </a:r>
                      <a:r>
                        <a:rPr lang="en-US" sz="800" dirty="0"/>
                        <a:t> no WS, MGD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COOP Luke target, MGD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Luke</a:t>
                      </a:r>
                      <a:r>
                        <a:rPr lang="en-US" sz="800" baseline="0" dirty="0"/>
                        <a:t> target, </a:t>
                      </a:r>
                      <a:r>
                        <a:rPr lang="en-US" sz="800" baseline="0" dirty="0" err="1"/>
                        <a:t>cfs</a:t>
                      </a:r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1115762"/>
                  </a:ext>
                </a:extLst>
              </a:tr>
              <a:tr h="148589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Recession</a:t>
                      </a:r>
                      <a:r>
                        <a:rPr lang="en-US" sz="800" baseline="0" dirty="0"/>
                        <a:t> </a:t>
                      </a:r>
                      <a:r>
                        <a:rPr lang="en-US" sz="800" baseline="0" dirty="0" err="1"/>
                        <a:t>eq</a:t>
                      </a:r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180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300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321731"/>
                  </a:ext>
                </a:extLst>
              </a:tr>
              <a:tr h="148589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LFFS-corrected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230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none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180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027340"/>
                  </a:ext>
                </a:extLst>
              </a:tr>
              <a:tr h="148589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GEFS</a:t>
                      </a:r>
                      <a:r>
                        <a:rPr lang="en-US" sz="800" baseline="0" dirty="0"/>
                        <a:t> average?</a:t>
                      </a:r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160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none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180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NA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51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87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2323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200" dirty="0"/>
              <a:t>Summer 2017 (Shiny)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8649" y="1059423"/>
            <a:ext cx="4114800" cy="52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400" i="1" dirty="0"/>
              <a:t>Check Inputs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8649" y="4898541"/>
            <a:ext cx="4114800" cy="1430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63385"/>
              </p:ext>
            </p:extLst>
          </p:nvPr>
        </p:nvGraphicFramePr>
        <p:xfrm>
          <a:off x="909168" y="1515059"/>
          <a:ext cx="2926079" cy="3202170"/>
        </p:xfrm>
        <a:graphic>
          <a:graphicData uri="http://schemas.openxmlformats.org/drawingml/2006/table">
            <a:tbl>
              <a:tblPr firstRow="1" bandRow="1"/>
              <a:tblGrid>
                <a:gridCol w="480300">
                  <a:extLst>
                    <a:ext uri="{9D8B030D-6E8A-4147-A177-3AD203B41FA5}">
                      <a16:colId xmlns:a16="http://schemas.microsoft.com/office/drawing/2014/main" val="989270959"/>
                    </a:ext>
                  </a:extLst>
                </a:gridCol>
                <a:gridCol w="349624">
                  <a:extLst>
                    <a:ext uri="{9D8B030D-6E8A-4147-A177-3AD203B41FA5}">
                      <a16:colId xmlns:a16="http://schemas.microsoft.com/office/drawing/2014/main" val="3580744916"/>
                    </a:ext>
                  </a:extLst>
                </a:gridCol>
                <a:gridCol w="259976">
                  <a:extLst>
                    <a:ext uri="{9D8B030D-6E8A-4147-A177-3AD203B41FA5}">
                      <a16:colId xmlns:a16="http://schemas.microsoft.com/office/drawing/2014/main" val="3374316188"/>
                    </a:ext>
                  </a:extLst>
                </a:gridCol>
                <a:gridCol w="277906">
                  <a:extLst>
                    <a:ext uri="{9D8B030D-6E8A-4147-A177-3AD203B41FA5}">
                      <a16:colId xmlns:a16="http://schemas.microsoft.com/office/drawing/2014/main" val="652744626"/>
                    </a:ext>
                  </a:extLst>
                </a:gridCol>
                <a:gridCol w="259976">
                  <a:extLst>
                    <a:ext uri="{9D8B030D-6E8A-4147-A177-3AD203B41FA5}">
                      <a16:colId xmlns:a16="http://schemas.microsoft.com/office/drawing/2014/main" val="98022910"/>
                    </a:ext>
                  </a:extLst>
                </a:gridCol>
                <a:gridCol w="259977">
                  <a:extLst>
                    <a:ext uri="{9D8B030D-6E8A-4147-A177-3AD203B41FA5}">
                      <a16:colId xmlns:a16="http://schemas.microsoft.com/office/drawing/2014/main" val="2369979729"/>
                    </a:ext>
                  </a:extLst>
                </a:gridCol>
                <a:gridCol w="259976">
                  <a:extLst>
                    <a:ext uri="{9D8B030D-6E8A-4147-A177-3AD203B41FA5}">
                      <a16:colId xmlns:a16="http://schemas.microsoft.com/office/drawing/2014/main" val="971795069"/>
                    </a:ext>
                  </a:extLst>
                </a:gridCol>
                <a:gridCol w="251012">
                  <a:extLst>
                    <a:ext uri="{9D8B030D-6E8A-4147-A177-3AD203B41FA5}">
                      <a16:colId xmlns:a16="http://schemas.microsoft.com/office/drawing/2014/main" val="3183397810"/>
                    </a:ext>
                  </a:extLst>
                </a:gridCol>
                <a:gridCol w="259977">
                  <a:extLst>
                    <a:ext uri="{9D8B030D-6E8A-4147-A177-3AD203B41FA5}">
                      <a16:colId xmlns:a16="http://schemas.microsoft.com/office/drawing/2014/main" val="1742766798"/>
                    </a:ext>
                  </a:extLst>
                </a:gridCol>
                <a:gridCol w="267355">
                  <a:extLst>
                    <a:ext uri="{9D8B030D-6E8A-4147-A177-3AD203B41FA5}">
                      <a16:colId xmlns:a16="http://schemas.microsoft.com/office/drawing/2014/main" val="2444361307"/>
                    </a:ext>
                  </a:extLst>
                </a:gridCol>
              </a:tblGrid>
              <a:tr h="207891">
                <a:tc>
                  <a:txBody>
                    <a:bodyPr/>
                    <a:lstStyle/>
                    <a:p>
                      <a:pPr algn="l"/>
                      <a:endParaRPr lang="en-US" sz="800" dirty="0"/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Data, if avail., else </a:t>
                      </a:r>
                      <a:r>
                        <a:rPr lang="en-US" sz="800" dirty="0" err="1"/>
                        <a:t>hist-orical</a:t>
                      </a:r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FC from suppliers /Corps, if avail., else historical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Optional override of supplier /Corps or historical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Optional override of  historical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095559"/>
                  </a:ext>
                </a:extLst>
              </a:tr>
              <a:tr h="207891">
                <a:tc>
                  <a:txBody>
                    <a:bodyPr/>
                    <a:lstStyle/>
                    <a:p>
                      <a:pPr algn="l"/>
                      <a:endParaRPr lang="en-US" sz="800" dirty="0"/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min /max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/>
                        <a:t>hist-orical</a:t>
                      </a:r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t-1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t+1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t+1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t+2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t+3</a:t>
                      </a:r>
                      <a:r>
                        <a:rPr lang="en-US" sz="800" baseline="0" dirty="0"/>
                        <a:t> to t+15</a:t>
                      </a:r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631813"/>
                  </a:ext>
                </a:extLst>
              </a:tr>
              <a:tr h="20789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Demands, MGD</a:t>
                      </a:r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08818"/>
                  </a:ext>
                </a:extLst>
              </a:tr>
              <a:tr h="13929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FW</a:t>
                      </a:r>
                      <a:r>
                        <a:rPr lang="en-US" sz="800" baseline="0" dirty="0"/>
                        <a:t> Pot</a:t>
                      </a:r>
                      <a:endParaRPr lang="en-US" sz="800" dirty="0"/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60/225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140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54898"/>
                  </a:ext>
                </a:extLst>
              </a:tr>
              <a:tr h="13929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FW </a:t>
                      </a:r>
                      <a:r>
                        <a:rPr lang="en-US" sz="800" dirty="0" err="1"/>
                        <a:t>Occ</a:t>
                      </a:r>
                      <a:endParaRPr lang="en-US" sz="800" dirty="0"/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45/120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485104"/>
                  </a:ext>
                </a:extLst>
              </a:tr>
              <a:tr h="13929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FW</a:t>
                      </a:r>
                      <a:r>
                        <a:rPr lang="en-US" sz="800" baseline="0" dirty="0"/>
                        <a:t> Tot</a:t>
                      </a:r>
                      <a:endParaRPr lang="en-US" sz="800" dirty="0"/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190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352458"/>
                  </a:ext>
                </a:extLst>
              </a:tr>
              <a:tr h="13929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WSSC</a:t>
                      </a:r>
                      <a:r>
                        <a:rPr lang="en-US" sz="800" baseline="0" dirty="0"/>
                        <a:t> Pot</a:t>
                      </a:r>
                      <a:endParaRPr lang="en-US" sz="800" dirty="0"/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267803"/>
                  </a:ext>
                </a:extLst>
              </a:tr>
              <a:tr h="13929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WSSC</a:t>
                      </a:r>
                      <a:r>
                        <a:rPr lang="en-US" sz="800" baseline="0" dirty="0"/>
                        <a:t> Pat</a:t>
                      </a:r>
                      <a:endParaRPr lang="en-US" sz="800" dirty="0"/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2770"/>
                  </a:ext>
                </a:extLst>
              </a:tr>
              <a:tr h="13929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WSSC</a:t>
                      </a:r>
                      <a:r>
                        <a:rPr lang="en-US" sz="800" baseline="0" dirty="0"/>
                        <a:t> Tot</a:t>
                      </a:r>
                      <a:endParaRPr lang="en-US" sz="800" dirty="0"/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180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180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180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839521"/>
                  </a:ext>
                </a:extLst>
              </a:tr>
              <a:tr h="13929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WA</a:t>
                      </a:r>
                      <a:r>
                        <a:rPr lang="en-US" sz="800" baseline="0" dirty="0"/>
                        <a:t> GF</a:t>
                      </a:r>
                      <a:endParaRPr lang="en-US" sz="800" dirty="0"/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165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121895"/>
                  </a:ext>
                </a:extLst>
              </a:tr>
              <a:tr h="13929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WA LF</a:t>
                      </a:r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175067"/>
                  </a:ext>
                </a:extLst>
              </a:tr>
              <a:tr h="13929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WA Tot</a:t>
                      </a:r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165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155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155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508748"/>
                  </a:ext>
                </a:extLst>
              </a:tr>
              <a:tr h="13929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Pot Tot</a:t>
                      </a:r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321818"/>
                  </a:ext>
                </a:extLst>
              </a:tr>
              <a:tr h="139291">
                <a:tc>
                  <a:txBody>
                    <a:bodyPr/>
                    <a:lstStyle/>
                    <a:p>
                      <a:pPr algn="l"/>
                      <a:r>
                        <a:rPr lang="en-US" sz="800" dirty="0"/>
                        <a:t>Sys</a:t>
                      </a:r>
                      <a:r>
                        <a:rPr lang="en-US" sz="800" baseline="0" dirty="0"/>
                        <a:t> Tot</a:t>
                      </a:r>
                      <a:endParaRPr lang="en-US" sz="800" dirty="0"/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610755"/>
                  </a:ext>
                </a:extLst>
              </a:tr>
              <a:tr h="202938">
                <a:tc>
                  <a:txBody>
                    <a:bodyPr/>
                    <a:lstStyle/>
                    <a:p>
                      <a:pPr algn="l"/>
                      <a:r>
                        <a:rPr lang="en-US" sz="900" b="1" i="1" dirty="0"/>
                        <a:t>Luke, </a:t>
                      </a:r>
                      <a:r>
                        <a:rPr lang="en-US" sz="900" b="1" i="1" dirty="0" err="1"/>
                        <a:t>cfs</a:t>
                      </a:r>
                      <a:endParaRPr lang="en-US" sz="900" b="1" i="1" dirty="0"/>
                    </a:p>
                  </a:txBody>
                  <a:tcPr marL="18288" marR="18288" marT="18288" marB="1828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i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i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1" dirty="0"/>
                        <a:t>255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1" dirty="0"/>
                        <a:t>255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1" dirty="0"/>
                        <a:t>255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i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i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i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i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79461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210184" y="1065180"/>
            <a:ext cx="18366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Today is Tuesday, 7/7/17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33450" y="5164039"/>
            <a:ext cx="2704308" cy="336201"/>
          </a:xfrm>
          <a:prstGeom prst="rect">
            <a:avLst/>
          </a:prstGeom>
          <a:solidFill>
            <a:srgbClr val="FFFF00"/>
          </a:solidFill>
          <a:scene3d>
            <a:camera prst="obliqueTopRigh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1. Click to update LFFS inputs based on data in tables below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0847" y="5567425"/>
            <a:ext cx="2706911" cy="21544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2. Go to Linux machine and do new run of the LFFS again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33449" y="5870847"/>
            <a:ext cx="2704309" cy="316583"/>
          </a:xfrm>
          <a:prstGeom prst="rect">
            <a:avLst/>
          </a:prstGeom>
          <a:solidFill>
            <a:srgbClr val="FFFF00"/>
          </a:solidFill>
          <a:scene3d>
            <a:camera prst="obliqueTopRigh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</a:rPr>
              <a:t>3. Click to read in new LFFS flow predictions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46836" y="4898541"/>
            <a:ext cx="3199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 see updated LFFS flows based on values above, do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8910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14883</TotalTime>
  <Words>431</Words>
  <Application>Microsoft Office PowerPoint</Application>
  <PresentationFormat>On-screen Show (4:3)</PresentationFormat>
  <Paragraphs>129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Summer 2017 (Shiny)</vt:lpstr>
      <vt:lpstr>Summer 2017 (Shiny)</vt:lpstr>
      <vt:lpstr>Summer 2017 (Shiny)</vt:lpstr>
      <vt:lpstr>Summer 2017 (Shiny)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Cherie Schultz</dc:creator>
  <cp:lastModifiedBy>Cherie Schultz</cp:lastModifiedBy>
  <cp:revision>131</cp:revision>
  <cp:lastPrinted>2017-07-19T15:03:55Z</cp:lastPrinted>
  <dcterms:created xsi:type="dcterms:W3CDTF">2015-12-18T15:06:31Z</dcterms:created>
  <dcterms:modified xsi:type="dcterms:W3CDTF">2017-07-25T20:43:41Z</dcterms:modified>
</cp:coreProperties>
</file>