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4ae58c4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14ae58c4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4ae58c4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4ae58c4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4ae58c4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4ae58c4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4ae58c4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4ae58c4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4ae58c4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4ae58c4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4ae58c47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4ae58c47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ongodb.com/compare/https//www.mongodb.com/non-relational-database" TargetMode="External"/><Relationship Id="rId4" Type="http://schemas.openxmlformats.org/officeDocument/2006/relationships/hyperlink" Target="https://www.mongodb.com/json-and-bson" TargetMode="External"/><Relationship Id="rId5" Type="http://schemas.openxmlformats.org/officeDocument/2006/relationships/hyperlink" Target="https://www.mongodb.com/key-value-datab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mongodb.com/featur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mongodb.com/manual/reference/method/db.collection.update/#update-method-agg-pipelin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10700"/>
            <a:ext cx="8520600" cy="4845900"/>
          </a:xfrm>
          <a:prstGeom prst="rect">
            <a:avLst/>
          </a:prstGeom>
        </p:spPr>
        <p:txBody>
          <a:bodyPr anchorCtr="0" anchor="t" bIns="91425" lIns="91425" spcFirstLastPara="1" rIns="91425" wrap="square" tIns="91425">
            <a:normAutofit/>
          </a:bodyPr>
          <a:lstStyle/>
          <a:p>
            <a:pPr indent="0" lvl="0" marL="0" rtl="0" algn="l">
              <a:lnSpc>
                <a:spcPct val="153846"/>
              </a:lnSpc>
              <a:spcBef>
                <a:spcPts val="1800"/>
              </a:spcBef>
              <a:spcAft>
                <a:spcPts val="0"/>
              </a:spcAft>
              <a:buClr>
                <a:schemeClr val="dk1"/>
              </a:buClr>
              <a:buSzPts val="1100"/>
              <a:buFont typeface="Arial"/>
              <a:buNone/>
            </a:pPr>
            <a:r>
              <a:rPr b="1" lang="en-CA" sz="1950">
                <a:solidFill>
                  <a:srgbClr val="222222"/>
                </a:solidFill>
                <a:highlight>
                  <a:srgbClr val="FFFFFF"/>
                </a:highlight>
              </a:rPr>
              <a:t>What is MongoDB?</a:t>
            </a:r>
            <a:endParaRPr b="1" sz="1950">
              <a:solidFill>
                <a:srgbClr val="222222"/>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b="1" lang="en-CA" sz="1350">
                <a:solidFill>
                  <a:srgbClr val="222222"/>
                </a:solidFill>
                <a:highlight>
                  <a:srgbClr val="FFFFFF"/>
                </a:highlight>
              </a:rPr>
              <a:t>MongoDB</a:t>
            </a:r>
            <a:r>
              <a:rPr lang="en-CA" sz="1350">
                <a:solidFill>
                  <a:srgbClr val="222222"/>
                </a:solidFill>
                <a:highlight>
                  <a:srgbClr val="FFFFFF"/>
                </a:highlight>
              </a:rPr>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sz="1350">
              <a:solidFill>
                <a:srgbClr val="222222"/>
              </a:solidFill>
              <a:highlight>
                <a:srgbClr val="FFFFFF"/>
              </a:highlight>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73350"/>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3846"/>
              </a:lnSpc>
              <a:spcBef>
                <a:spcPts val="1800"/>
              </a:spcBef>
              <a:spcAft>
                <a:spcPts val="0"/>
              </a:spcAft>
              <a:buClr>
                <a:schemeClr val="dk1"/>
              </a:buClr>
              <a:buSzPts val="1100"/>
              <a:buFont typeface="Arial"/>
              <a:buNone/>
            </a:pPr>
            <a:r>
              <a:rPr b="1" lang="en-CA" sz="1950">
                <a:solidFill>
                  <a:srgbClr val="222222"/>
                </a:solidFill>
                <a:highlight>
                  <a:srgbClr val="FFFFFF"/>
                </a:highlight>
              </a:rPr>
              <a:t>MongoDB Features</a:t>
            </a:r>
            <a:endParaRPr b="1" sz="1950">
              <a:solidFill>
                <a:srgbClr val="222222"/>
              </a:solidFill>
              <a:highlight>
                <a:srgbClr val="FFFFFF"/>
              </a:highlight>
            </a:endParaRPr>
          </a:p>
          <a:p>
            <a:pPr indent="-314325" lvl="0" marL="457200" rtl="0" algn="l">
              <a:spcBef>
                <a:spcPts val="900"/>
              </a:spcBef>
              <a:spcAft>
                <a:spcPts val="0"/>
              </a:spcAft>
              <a:buClr>
                <a:srgbClr val="222222"/>
              </a:buClr>
              <a:buSzPts val="1350"/>
              <a:buAutoNum type="arabicPeriod"/>
            </a:pPr>
            <a:r>
              <a:rPr lang="en-CA" sz="1350">
                <a:solidFill>
                  <a:srgbClr val="222222"/>
                </a:solidFill>
                <a:highlight>
                  <a:srgbClr val="FFFFFF"/>
                </a:highlight>
              </a:rPr>
              <a:t>Each database contains collections which in turn contains documents. Each document can be different with a varying number of fields. The size and content of each document can be different from each other.</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AutoNum type="arabicPeriod"/>
            </a:pPr>
            <a:r>
              <a:rPr lang="en-CA" sz="1350">
                <a:solidFill>
                  <a:srgbClr val="222222"/>
                </a:solidFill>
                <a:highlight>
                  <a:srgbClr val="FFFFFF"/>
                </a:highlight>
              </a:rPr>
              <a:t>The document structure is more in line with how developers construct their classes and objects in their respective programming languages. Developers will often say that their classes are not rows and columns but have a clear structure with key-value pairs.</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AutoNum type="arabicPeriod"/>
            </a:pPr>
            <a:r>
              <a:rPr lang="en-CA" sz="1350">
                <a:solidFill>
                  <a:srgbClr val="222222"/>
                </a:solidFill>
                <a:highlight>
                  <a:srgbClr val="FFFFFF"/>
                </a:highlight>
              </a:rPr>
              <a:t>The rows (or documents as called in MongoDB) doesn’t need to have a schema defined beforehand. Instead, the fields can be created on the fly.</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AutoNum type="arabicPeriod"/>
            </a:pPr>
            <a:r>
              <a:rPr lang="en-CA" sz="1350">
                <a:solidFill>
                  <a:srgbClr val="222222"/>
                </a:solidFill>
                <a:highlight>
                  <a:srgbClr val="FFFFFF"/>
                </a:highlight>
              </a:rPr>
              <a:t>The data model available within MongoDB allows you to represent hierarchical relationships, to store arrays, and other more complex structures more easily.</a:t>
            </a:r>
            <a:endParaRPr sz="1350">
              <a:solidFill>
                <a:srgbClr val="222222"/>
              </a:solidFill>
              <a:highlight>
                <a:srgbClr val="FFFFFF"/>
              </a:highlight>
            </a:endParaRPr>
          </a:p>
          <a:p>
            <a:pPr indent="-314325" lvl="0" marL="457200" rtl="0" algn="l">
              <a:spcBef>
                <a:spcPts val="0"/>
              </a:spcBef>
              <a:spcAft>
                <a:spcPts val="0"/>
              </a:spcAft>
              <a:buClr>
                <a:srgbClr val="222222"/>
              </a:buClr>
              <a:buSzPts val="1350"/>
              <a:buAutoNum type="arabicPeriod"/>
            </a:pPr>
            <a:r>
              <a:rPr lang="en-CA" sz="1350">
                <a:solidFill>
                  <a:srgbClr val="222222"/>
                </a:solidFill>
                <a:highlight>
                  <a:srgbClr val="FFFFFF"/>
                </a:highlight>
              </a:rPr>
              <a:t>Scalability – The MongoDB environments are very scalable. Companies across the world have defined clusters with some of them running 100+ nodes with around millions of documents within the database</a:t>
            </a:r>
            <a:endParaRPr sz="1350">
              <a:solidFill>
                <a:srgbClr val="2222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What is SQL ?</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marR="228600" rtl="0" algn="l">
              <a:spcBef>
                <a:spcPts val="0"/>
              </a:spcBef>
              <a:spcAft>
                <a:spcPts val="0"/>
              </a:spcAft>
              <a:buNone/>
            </a:pPr>
            <a:r>
              <a:t/>
            </a:r>
            <a:endParaRPr b="1" sz="2250">
              <a:solidFill>
                <a:srgbClr val="111111"/>
              </a:solidFill>
              <a:highlight>
                <a:srgbClr val="002E3F"/>
              </a:highlight>
            </a:endParaRPr>
          </a:p>
          <a:p>
            <a:pPr indent="0" lvl="0" marL="228600" marR="228600" rtl="0" algn="l">
              <a:spcBef>
                <a:spcPts val="2000"/>
              </a:spcBef>
              <a:spcAft>
                <a:spcPts val="0"/>
              </a:spcAft>
              <a:buClr>
                <a:schemeClr val="dk1"/>
              </a:buClr>
              <a:buSzPts val="1100"/>
              <a:buFont typeface="Arial"/>
              <a:buNone/>
            </a:pPr>
            <a:r>
              <a:rPr lang="en-CA" sz="1050">
                <a:solidFill>
                  <a:srgbClr val="002E3F"/>
                </a:solidFill>
                <a:highlight>
                  <a:srgbClr val="FFFFFF"/>
                </a:highlight>
              </a:rPr>
              <a:t>SQL (pronounced “ess-que-el”) stands for Structured Query Language. SQL is used to communicate with a database. According to ANSI (American National Standards Institute), it is the standard language for relational database management systems. SQL statements are used to perform tasks such as update data on a database, or retrieve data from a database. Some common relational database management systems that use SQL are: Oracle, Sybase, Microsoft SQL Server, Access, Ingres, etc.</a:t>
            </a:r>
            <a:endParaRPr sz="1050">
              <a:solidFill>
                <a:srgbClr val="002E3F"/>
              </a:solidFill>
              <a:highlight>
                <a:srgbClr val="FFFFFF"/>
              </a:highlight>
            </a:endParaRPr>
          </a:p>
          <a:p>
            <a:pPr indent="0" lvl="0" marL="228600" marR="228600" rtl="0" algn="l">
              <a:spcBef>
                <a:spcPts val="2000"/>
              </a:spcBef>
              <a:spcAft>
                <a:spcPts val="0"/>
              </a:spcAft>
              <a:buClr>
                <a:schemeClr val="dk1"/>
              </a:buClr>
              <a:buSzPts val="1100"/>
              <a:buFont typeface="Arial"/>
              <a:buNone/>
            </a:pPr>
            <a:r>
              <a:rPr lang="en-CA" sz="1050">
                <a:solidFill>
                  <a:srgbClr val="002E3F"/>
                </a:solidFill>
                <a:highlight>
                  <a:srgbClr val="FFFFFF"/>
                </a:highlight>
              </a:rPr>
              <a:t>Although most database systems use SQL, most of them also have their own additional proprietary extensions that are usually only used on their system. However, the standard SQL commands such as “Select”, “Insert”, “Update”, “Delete”, “Create”, and “Drop” can be used to accomplish almost everything that one needs to do with a database. This tutorial will provide you with the instruction on the basics of each of these commands as well as allow you to put them to practice using the SQL Interpreter.</a:t>
            </a:r>
            <a:endParaRPr sz="1050">
              <a:solidFill>
                <a:srgbClr val="002E3F"/>
              </a:solidFill>
              <a:highlight>
                <a:srgbClr val="FFFFFF"/>
              </a:highlight>
            </a:endParaRPr>
          </a:p>
          <a:p>
            <a:pPr indent="0" lvl="0" marL="0" rtl="0" algn="l">
              <a:spcBef>
                <a:spcPts val="20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20833"/>
              </a:lnSpc>
              <a:spcBef>
                <a:spcPts val="0"/>
              </a:spcBef>
              <a:spcAft>
                <a:spcPts val="0"/>
              </a:spcAft>
              <a:buClr>
                <a:schemeClr val="dk1"/>
              </a:buClr>
              <a:buSzPct val="30555"/>
              <a:buFont typeface="Arial"/>
              <a:buNone/>
            </a:pPr>
            <a:r>
              <a:rPr lang="en-CA" sz="3600">
                <a:solidFill>
                  <a:srgbClr val="116149"/>
                </a:solidFill>
              </a:rPr>
              <a:t>MongoDB vs. MySQL Differences</a:t>
            </a:r>
            <a:endParaRPr sz="3600">
              <a:solidFill>
                <a:srgbClr val="116149"/>
              </a:solidFill>
            </a:endParaRPr>
          </a:p>
          <a:p>
            <a:pPr indent="0" lvl="0" marL="0" rtl="0" algn="l">
              <a:spcBef>
                <a:spcPts val="1100"/>
              </a:spcBef>
              <a:spcAft>
                <a:spcPts val="0"/>
              </a:spcAft>
              <a:buNone/>
            </a:pPr>
            <a:r>
              <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lnSpc>
                <a:spcPct val="150000"/>
              </a:lnSpc>
              <a:spcBef>
                <a:spcPts val="1100"/>
              </a:spcBef>
              <a:spcAft>
                <a:spcPts val="0"/>
              </a:spcAft>
              <a:buClr>
                <a:schemeClr val="dk1"/>
              </a:buClr>
              <a:buSzPct val="73333"/>
              <a:buFont typeface="Arial"/>
              <a:buNone/>
            </a:pPr>
            <a:r>
              <a:rPr lang="en-CA" sz="1500">
                <a:solidFill>
                  <a:srgbClr val="42494F"/>
                </a:solidFill>
              </a:rPr>
              <a:t>MySQL</a:t>
            </a:r>
            <a:endParaRPr sz="1500">
              <a:solidFill>
                <a:srgbClr val="42494F"/>
              </a:solidFill>
            </a:endParaRPr>
          </a:p>
          <a:p>
            <a:pPr indent="0" lvl="0" marL="0" rtl="0" algn="l">
              <a:lnSpc>
                <a:spcPct val="150000"/>
              </a:lnSpc>
              <a:spcBef>
                <a:spcPts val="1100"/>
              </a:spcBef>
              <a:spcAft>
                <a:spcPts val="0"/>
              </a:spcAft>
              <a:buClr>
                <a:schemeClr val="dk1"/>
              </a:buClr>
              <a:buSzPct val="91666"/>
              <a:buFont typeface="Arial"/>
              <a:buNone/>
            </a:pPr>
            <a:r>
              <a:rPr lang="en-CA" sz="1200">
                <a:solidFill>
                  <a:srgbClr val="42494F"/>
                </a:solidFill>
              </a:rPr>
              <a:t>MySQL is a popular, free-to-use, and open-source relational database management system (RDBMS) developed by Oracle. As with other relational systems, MySQL stores data using tables and rows, enforces referential integrity, and uses structured query language (SQL) for data access. When users need to retrieve data from a MySQL database, they must construct an SQL query that joins multiple tables together to create the view on the data they require.</a:t>
            </a:r>
            <a:endParaRPr sz="1200">
              <a:solidFill>
                <a:srgbClr val="42494F"/>
              </a:solidFill>
            </a:endParaRPr>
          </a:p>
          <a:p>
            <a:pPr indent="0" lvl="0" marL="0" rtl="0" algn="l">
              <a:lnSpc>
                <a:spcPct val="150000"/>
              </a:lnSpc>
              <a:spcBef>
                <a:spcPts val="1100"/>
              </a:spcBef>
              <a:spcAft>
                <a:spcPts val="0"/>
              </a:spcAft>
              <a:buClr>
                <a:schemeClr val="dk1"/>
              </a:buClr>
              <a:buSzPct val="91666"/>
              <a:buFont typeface="Arial"/>
              <a:buNone/>
            </a:pPr>
            <a:r>
              <a:rPr lang="en-CA" sz="1200">
                <a:solidFill>
                  <a:srgbClr val="42494F"/>
                </a:solidFill>
              </a:rPr>
              <a:t>Database schemas and data models need to be defined ahead of time, and data must match this schema to be stored in the database. This rigid approach to storing data offers some degree of safety, but trades this for flexibility. If a new type or format of data needs to be stored in the database, schema migration must occur, which can become complex and expensive as the size of the database grows.</a:t>
            </a:r>
            <a:endParaRPr sz="1200">
              <a:solidFill>
                <a:srgbClr val="42494F"/>
              </a:solidFill>
            </a:endParaRPr>
          </a:p>
          <a:p>
            <a:pPr indent="0" lvl="0" marL="0" rtl="0" algn="l">
              <a:lnSpc>
                <a:spcPct val="150000"/>
              </a:lnSpc>
              <a:spcBef>
                <a:spcPts val="1100"/>
              </a:spcBef>
              <a:spcAft>
                <a:spcPts val="0"/>
              </a:spcAft>
              <a:buClr>
                <a:schemeClr val="dk1"/>
              </a:buClr>
              <a:buSzPct val="73333"/>
              <a:buFont typeface="Arial"/>
              <a:buNone/>
            </a:pPr>
            <a:r>
              <a:rPr lang="en-CA" sz="1500">
                <a:solidFill>
                  <a:srgbClr val="42494F"/>
                </a:solidFill>
              </a:rPr>
              <a:t>MongoDB</a:t>
            </a:r>
            <a:endParaRPr sz="1500">
              <a:solidFill>
                <a:srgbClr val="42494F"/>
              </a:solidFill>
            </a:endParaRPr>
          </a:p>
          <a:p>
            <a:pPr indent="0" lvl="0" marL="0" rtl="0" algn="l">
              <a:lnSpc>
                <a:spcPct val="150000"/>
              </a:lnSpc>
              <a:spcBef>
                <a:spcPts val="1100"/>
              </a:spcBef>
              <a:spcAft>
                <a:spcPts val="0"/>
              </a:spcAft>
              <a:buClr>
                <a:schemeClr val="dk1"/>
              </a:buClr>
              <a:buSzPct val="91666"/>
              <a:buFont typeface="Arial"/>
              <a:buNone/>
            </a:pPr>
            <a:r>
              <a:rPr lang="en-CA" sz="1200">
                <a:solidFill>
                  <a:srgbClr val="42494F"/>
                </a:solidFill>
              </a:rPr>
              <a:t>MongoDB is also free to use and open source; however, its design principles differ from traditional relational systems. Often styled as a </a:t>
            </a:r>
            <a:r>
              <a:rPr lang="en-CA" sz="1200">
                <a:solidFill>
                  <a:srgbClr val="13AA52"/>
                </a:solidFill>
                <a:uFill>
                  <a:noFill/>
                </a:uFill>
                <a:hlinkClick r:id="rId3">
                  <a:extLst>
                    <a:ext uri="{A12FA001-AC4F-418D-AE19-62706E023703}">
                      <ahyp:hlinkClr val="tx"/>
                    </a:ext>
                  </a:extLst>
                </a:hlinkClick>
              </a:rPr>
              <a:t>non-relational</a:t>
            </a:r>
            <a:r>
              <a:rPr lang="en-CA" sz="1200">
                <a:solidFill>
                  <a:srgbClr val="42494F"/>
                </a:solidFill>
              </a:rPr>
              <a:t> (or NoSQL) system, MongoDB adopts a significantly different approach to storing data, representing information as a series of JSON-like documents (actually stored as binary JSON, or </a:t>
            </a:r>
            <a:r>
              <a:rPr lang="en-CA" sz="1200">
                <a:solidFill>
                  <a:srgbClr val="13AA52"/>
                </a:solidFill>
                <a:uFill>
                  <a:noFill/>
                </a:uFill>
                <a:hlinkClick r:id="rId4">
                  <a:extLst>
                    <a:ext uri="{A12FA001-AC4F-418D-AE19-62706E023703}">
                      <ahyp:hlinkClr val="tx"/>
                    </a:ext>
                  </a:extLst>
                </a:hlinkClick>
              </a:rPr>
              <a:t>BSON</a:t>
            </a:r>
            <a:r>
              <a:rPr lang="en-CA" sz="1200">
                <a:solidFill>
                  <a:srgbClr val="42494F"/>
                </a:solidFill>
              </a:rPr>
              <a:t>), as opposed to the table and row format of relational systems.</a:t>
            </a:r>
            <a:endParaRPr sz="1200">
              <a:solidFill>
                <a:srgbClr val="42494F"/>
              </a:solidFill>
            </a:endParaRPr>
          </a:p>
          <a:p>
            <a:pPr indent="0" lvl="0" marL="0" rtl="0" algn="l">
              <a:lnSpc>
                <a:spcPct val="150000"/>
              </a:lnSpc>
              <a:spcBef>
                <a:spcPts val="1100"/>
              </a:spcBef>
              <a:spcAft>
                <a:spcPts val="0"/>
              </a:spcAft>
              <a:buClr>
                <a:schemeClr val="dk1"/>
              </a:buClr>
              <a:buSzPct val="91666"/>
              <a:buFont typeface="Arial"/>
              <a:buNone/>
            </a:pPr>
            <a:r>
              <a:rPr lang="en-CA" sz="1200">
                <a:solidFill>
                  <a:srgbClr val="42494F"/>
                </a:solidFill>
              </a:rPr>
              <a:t>MongoDB documents consist of a series of </a:t>
            </a:r>
            <a:r>
              <a:rPr lang="en-CA" sz="1200">
                <a:solidFill>
                  <a:srgbClr val="13AA52"/>
                </a:solidFill>
                <a:uFill>
                  <a:noFill/>
                </a:uFill>
                <a:hlinkClick r:id="rId5">
                  <a:extLst>
                    <a:ext uri="{A12FA001-AC4F-418D-AE19-62706E023703}">
                      <ahyp:hlinkClr val="tx"/>
                    </a:ext>
                  </a:extLst>
                </a:hlinkClick>
              </a:rPr>
              <a:t>key/value</a:t>
            </a:r>
            <a:r>
              <a:rPr lang="en-CA" sz="1200">
                <a:solidFill>
                  <a:srgbClr val="42494F"/>
                </a:solidFill>
              </a:rPr>
              <a:t> pairs of varying types, including arrays and nested documents; however, the primary difference is that the structure of the key/value pairs in a given collection can vary from document to document. This more flexible approach is possible because documents are self-describing.</a:t>
            </a:r>
            <a:endParaRPr sz="1200">
              <a:solidFill>
                <a:srgbClr val="42494F"/>
              </a:solidFill>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3333"/>
              </a:lnSpc>
              <a:spcBef>
                <a:spcPts val="1100"/>
              </a:spcBef>
              <a:spcAft>
                <a:spcPts val="0"/>
              </a:spcAft>
              <a:buClr>
                <a:schemeClr val="dk1"/>
              </a:buClr>
              <a:buSzPct val="48888"/>
              <a:buFont typeface="Arial"/>
              <a:buNone/>
            </a:pPr>
            <a:r>
              <a:rPr lang="en-CA" sz="2250">
                <a:solidFill>
                  <a:srgbClr val="42494F"/>
                </a:solidFill>
              </a:rPr>
              <a:t>When to use MongoDB vs. MySQL</a:t>
            </a:r>
            <a:endParaRPr sz="2250">
              <a:solidFill>
                <a:srgbClr val="42494F"/>
              </a:solidFill>
            </a:endParaRPr>
          </a:p>
          <a:p>
            <a:pPr indent="0" lvl="0" marL="0" rtl="0" algn="l">
              <a:spcBef>
                <a:spcPts val="1100"/>
              </a:spcBef>
              <a:spcAft>
                <a:spcPts val="0"/>
              </a:spcAft>
              <a:buNone/>
            </a:pPr>
            <a:r>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100"/>
              </a:spcBef>
              <a:spcAft>
                <a:spcPts val="0"/>
              </a:spcAft>
              <a:buClr>
                <a:schemeClr val="dk1"/>
              </a:buClr>
              <a:buSzPts val="1100"/>
              <a:buFont typeface="Arial"/>
              <a:buNone/>
            </a:pPr>
            <a:r>
              <a:rPr lang="en-CA" sz="1200">
                <a:solidFill>
                  <a:srgbClr val="42494F"/>
                </a:solidFill>
              </a:rPr>
              <a:t>The core differences between these two database systems are significant. Choosing which one to use is really a question of approach rather than purely a technical decision.</a:t>
            </a:r>
            <a:endParaRPr sz="1200">
              <a:solidFill>
                <a:srgbClr val="42494F"/>
              </a:solidFill>
            </a:endParaRPr>
          </a:p>
          <a:p>
            <a:pPr indent="0" lvl="0" marL="0" rtl="0" algn="l">
              <a:lnSpc>
                <a:spcPct val="150000"/>
              </a:lnSpc>
              <a:spcBef>
                <a:spcPts val="1100"/>
              </a:spcBef>
              <a:spcAft>
                <a:spcPts val="0"/>
              </a:spcAft>
              <a:buClr>
                <a:schemeClr val="dk1"/>
              </a:buClr>
              <a:buSzPts val="1100"/>
              <a:buFont typeface="Arial"/>
              <a:buNone/>
            </a:pPr>
            <a:r>
              <a:rPr lang="en-CA" sz="1200">
                <a:solidFill>
                  <a:srgbClr val="42494F"/>
                </a:solidFill>
              </a:rPr>
              <a:t>MySQL is a mature relational database system, offering a familiar database environment for experienced IT professionals.</a:t>
            </a:r>
            <a:endParaRPr sz="1200">
              <a:solidFill>
                <a:srgbClr val="42494F"/>
              </a:solidFill>
            </a:endParaRPr>
          </a:p>
          <a:p>
            <a:pPr indent="0" lvl="0" marL="0" rtl="0" algn="l">
              <a:lnSpc>
                <a:spcPct val="150000"/>
              </a:lnSpc>
              <a:spcBef>
                <a:spcPts val="1100"/>
              </a:spcBef>
              <a:spcAft>
                <a:spcPts val="0"/>
              </a:spcAft>
              <a:buClr>
                <a:schemeClr val="dk1"/>
              </a:buClr>
              <a:buSzPts val="1100"/>
              <a:buFont typeface="Arial"/>
              <a:buNone/>
            </a:pPr>
            <a:r>
              <a:rPr lang="en-CA" sz="1200">
                <a:solidFill>
                  <a:srgbClr val="42494F"/>
                </a:solidFill>
              </a:rPr>
              <a:t>MongoDB is a well-established, non-relational database system offering improved flexibility and horizontal scalability, but at the cost of some safety </a:t>
            </a:r>
            <a:r>
              <a:rPr lang="en-CA" sz="1200">
                <a:solidFill>
                  <a:srgbClr val="13AA52"/>
                </a:solidFill>
                <a:uFill>
                  <a:noFill/>
                </a:uFill>
                <a:hlinkClick r:id="rId3">
                  <a:extLst>
                    <a:ext uri="{A12FA001-AC4F-418D-AE19-62706E023703}">
                      <ahyp:hlinkClr val="tx"/>
                    </a:ext>
                  </a:extLst>
                </a:hlinkClick>
              </a:rPr>
              <a:t>features</a:t>
            </a:r>
            <a:r>
              <a:rPr lang="en-CA" sz="1200">
                <a:solidFill>
                  <a:srgbClr val="42494F"/>
                </a:solidFill>
              </a:rPr>
              <a:t> of relational databases, such as referential integrity.</a:t>
            </a:r>
            <a:endParaRPr sz="1200">
              <a:solidFill>
                <a:srgbClr val="42494F"/>
              </a:solidFill>
            </a:endParaRPr>
          </a:p>
          <a:p>
            <a:pPr indent="0" lvl="0" marL="0" rtl="0" algn="l">
              <a:lnSpc>
                <a:spcPct val="150000"/>
              </a:lnSpc>
              <a:spcBef>
                <a:spcPts val="1100"/>
              </a:spcBef>
              <a:spcAft>
                <a:spcPts val="0"/>
              </a:spcAft>
              <a:buClr>
                <a:schemeClr val="dk1"/>
              </a:buClr>
              <a:buSzPts val="1100"/>
              <a:buFont typeface="Arial"/>
              <a:buNone/>
            </a:pPr>
            <a:r>
              <a:rPr lang="en-CA" sz="1200">
                <a:solidFill>
                  <a:srgbClr val="42494F"/>
                </a:solidFill>
              </a:rPr>
              <a:t>Which one should you choose?</a:t>
            </a:r>
            <a:endParaRPr sz="1200">
              <a:solidFill>
                <a:srgbClr val="42494F"/>
              </a:solidFill>
            </a:endParaRPr>
          </a:p>
          <a:p>
            <a:pPr indent="0" lvl="0" marL="0" rtl="0" algn="l">
              <a:lnSpc>
                <a:spcPct val="150000"/>
              </a:lnSpc>
              <a:spcBef>
                <a:spcPts val="1100"/>
              </a:spcBef>
              <a:spcAft>
                <a:spcPts val="0"/>
              </a:spcAft>
              <a:buClr>
                <a:schemeClr val="dk1"/>
              </a:buClr>
              <a:buSzPts val="1100"/>
              <a:buFont typeface="Arial"/>
              <a:buNone/>
            </a:pPr>
            <a:r>
              <a:t/>
            </a:r>
            <a:endParaRPr sz="1200">
              <a:solidFill>
                <a:srgbClr val="42494F"/>
              </a:solidFil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3333"/>
              </a:lnSpc>
              <a:spcBef>
                <a:spcPts val="1100"/>
              </a:spcBef>
              <a:spcAft>
                <a:spcPts val="0"/>
              </a:spcAft>
              <a:buClr>
                <a:schemeClr val="dk1"/>
              </a:buClr>
              <a:buSzPct val="48888"/>
              <a:buFont typeface="Arial"/>
              <a:buNone/>
            </a:pPr>
            <a:r>
              <a:rPr lang="en-CA" sz="2250">
                <a:solidFill>
                  <a:srgbClr val="42494F"/>
                </a:solidFill>
              </a:rPr>
              <a:t>MongoDB vs. MySQL flexibility</a:t>
            </a:r>
            <a:endParaRPr sz="2250">
              <a:solidFill>
                <a:srgbClr val="42494F"/>
              </a:solidFill>
            </a:endParaRPr>
          </a:p>
          <a:p>
            <a:pPr indent="0" lvl="0" marL="0" rtl="0" algn="l">
              <a:spcBef>
                <a:spcPts val="1100"/>
              </a:spcBef>
              <a:spcAft>
                <a:spcPts val="0"/>
              </a:spcAft>
              <a:buNone/>
            </a:pPr>
            <a:r>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1100"/>
              </a:spcBef>
              <a:spcAft>
                <a:spcPts val="0"/>
              </a:spcAft>
              <a:buClr>
                <a:schemeClr val="dk1"/>
              </a:buClr>
              <a:buSzPts val="1100"/>
              <a:buFont typeface="Arial"/>
              <a:buNone/>
            </a:pPr>
            <a:r>
              <a:rPr lang="en-CA" sz="1200">
                <a:solidFill>
                  <a:srgbClr val="42494F"/>
                </a:solidFill>
              </a:rPr>
              <a:t>This is an easy one, and a hands-down win for MongoDB. The schemaless design of MongoDB documents makes it extremely easy to build and enhance applications over time, without needing to run complex and expensive schema migration processes as you would with a relational database.</a:t>
            </a:r>
            <a:endParaRPr sz="1200">
              <a:solidFill>
                <a:srgbClr val="42494F"/>
              </a:solidFill>
            </a:endParaRPr>
          </a:p>
          <a:p>
            <a:pPr indent="0" lvl="0" marL="0" rtl="0" algn="l">
              <a:lnSpc>
                <a:spcPct val="150000"/>
              </a:lnSpc>
              <a:spcBef>
                <a:spcPts val="1100"/>
              </a:spcBef>
              <a:spcAft>
                <a:spcPts val="0"/>
              </a:spcAft>
              <a:buClr>
                <a:schemeClr val="dk1"/>
              </a:buClr>
              <a:buSzPts val="1100"/>
              <a:buFont typeface="Arial"/>
              <a:buNone/>
            </a:pPr>
            <a:r>
              <a:rPr lang="en-CA" sz="1200">
                <a:solidFill>
                  <a:srgbClr val="42494F"/>
                </a:solidFill>
              </a:rPr>
              <a:t>With MongoDB, there are more dynamic options for updating the schema of a collection, such as creating new fields based on an </a:t>
            </a:r>
            <a:r>
              <a:rPr lang="en-CA" sz="1200">
                <a:solidFill>
                  <a:srgbClr val="13AA52"/>
                </a:solidFill>
                <a:uFill>
                  <a:noFill/>
                </a:uFill>
                <a:hlinkClick r:id="rId3">
                  <a:extLst>
                    <a:ext uri="{A12FA001-AC4F-418D-AE19-62706E023703}">
                      <ahyp:hlinkClr val="tx"/>
                    </a:ext>
                  </a:extLst>
                </a:hlinkClick>
              </a:rPr>
              <a:t>aggregation pipeline</a:t>
            </a:r>
            <a:r>
              <a:rPr lang="en-CA" sz="1200">
                <a:solidFill>
                  <a:srgbClr val="42494F"/>
                </a:solidFill>
              </a:rPr>
              <a:t> or updating nested array fields. This benefit is particularly important as databases grow in size. In contrast, larger MySQL databases are slower to migrate schemas and stored procedures that can be dependent on the updated schemas. MongoDB’s flexible design makes this much less of a concern.</a:t>
            </a:r>
            <a:endParaRPr sz="1200">
              <a:solidFill>
                <a:srgbClr val="42494F"/>
              </a:solidFill>
            </a:endParaRPr>
          </a:p>
          <a:p>
            <a:pPr indent="0" lvl="0" marL="0" rtl="0" algn="l">
              <a:lnSpc>
                <a:spcPct val="150000"/>
              </a:lnSpc>
              <a:spcBef>
                <a:spcPts val="1100"/>
              </a:spcBef>
              <a:spcAft>
                <a:spcPts val="0"/>
              </a:spcAft>
              <a:buClr>
                <a:schemeClr val="dk1"/>
              </a:buClr>
              <a:buSzPts val="1100"/>
              <a:buFont typeface="Arial"/>
              <a:buNone/>
            </a:pPr>
            <a:r>
              <a:rPr lang="en-CA" sz="1200">
                <a:solidFill>
                  <a:srgbClr val="42494F"/>
                </a:solidFill>
              </a:rPr>
              <a:t>It’s worth pointing out that both databases have a lot in common. Both are free to get started with, both are easy to install on Linux and Windows, and both have wide programming language support for popular languages like Java, node.js, and Python.</a:t>
            </a:r>
            <a:endParaRPr sz="1200">
              <a:solidFill>
                <a:srgbClr val="42494F"/>
              </a:solidFill>
            </a:endParaRPr>
          </a:p>
          <a:p>
            <a:pPr indent="0" lvl="0" marL="0" rtl="0" algn="l">
              <a:spcBef>
                <a:spcPts val="11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