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7B9D59-A37E-C54F-88F9-10157608F8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91A5C7-27D4-B444-810B-AB83F26580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138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Food Waste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 Data science 2017</a:t>
            </a:r>
          </a:p>
          <a:p>
            <a:r>
              <a:rPr lang="en-US" dirty="0" smtClean="0"/>
              <a:t>Cheri Hung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modeling</a:t>
            </a:r>
            <a:br>
              <a:rPr lang="en-US" dirty="0" smtClean="0"/>
            </a:br>
            <a:r>
              <a:rPr lang="en-US" sz="2800" dirty="0" smtClean="0"/>
              <a:t>fitting the regression model </a:t>
            </a:r>
            <a:r>
              <a:rPr lang="mr-IN" sz="2800" dirty="0" smtClean="0"/>
              <a:t>–</a:t>
            </a:r>
            <a:r>
              <a:rPr lang="en-US" sz="2800" dirty="0" smtClean="0"/>
              <a:t> ridge()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35" y="1723697"/>
            <a:ext cx="5161477" cy="3541985"/>
          </a:xfrm>
        </p:spPr>
      </p:pic>
      <p:sp>
        <p:nvSpPr>
          <p:cNvPr id="5" name="TextBox 4"/>
          <p:cNvSpPr txBox="1"/>
          <p:nvPr/>
        </p:nvSpPr>
        <p:spPr>
          <a:xfrm>
            <a:off x="1387371" y="2262227"/>
            <a:ext cx="1075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R-2: 0.44 </a:t>
            </a:r>
          </a:p>
          <a:p>
            <a:r>
              <a:rPr lang="tr-TR" sz="1400" dirty="0" smtClean="0"/>
              <a:t>MSE: </a:t>
            </a:r>
            <a:r>
              <a:rPr lang="it-IT" sz="1400" dirty="0" smtClean="0"/>
              <a:t>0.68</a:t>
            </a:r>
            <a:r>
              <a:rPr lang="tr-TR" sz="1400" dirty="0"/>
              <a:t>4</a:t>
            </a:r>
            <a:endParaRPr lang="tr-TR" sz="1400" dirty="0" smtClean="0"/>
          </a:p>
          <a:p>
            <a:r>
              <a:rPr lang="tr-TR" sz="1400" dirty="0" smtClean="0"/>
              <a:t>RMSE: 0.827</a:t>
            </a:r>
            <a:endParaRPr lang="tr-T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2628" y="1958622"/>
            <a:ext cx="381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Ridge Model after Tuning</a:t>
            </a:r>
            <a:endParaRPr lang="tr-T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92628" y="3494689"/>
            <a:ext cx="381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Cross-validation pointed to </a:t>
            </a:r>
          </a:p>
          <a:p>
            <a:r>
              <a:rPr lang="en-US" dirty="0"/>
              <a:t>v</a:t>
            </a:r>
            <a:r>
              <a:rPr lang="en-US" dirty="0" smtClean="0"/>
              <a:t>ariance problem.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08064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876" y="1874517"/>
            <a:ext cx="10032124" cy="40050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Get more data to cover at least a whole year.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dirty="0" smtClean="0"/>
              <a:t>Could enable us to account for seasonality better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dirty="0" smtClean="0"/>
              <a:t>Could also let us break down store by store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Perhaps different approach to inventory pattern: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dirty="0" smtClean="0"/>
              <a:t>classify inventory pattern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dirty="0" smtClean="0"/>
              <a:t>focus on high-volume items’ pattern. So we can fine-tune the rate of order instead of a simple frequency count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/>
              <a:t>Shift focus to the other two </a:t>
            </a:r>
            <a:r>
              <a:rPr lang="en-US" sz="2800" dirty="0" smtClean="0"/>
              <a:t>potential predictors </a:t>
            </a:r>
            <a:r>
              <a:rPr lang="mr-IN" sz="2800" dirty="0"/>
              <a:t>–</a:t>
            </a:r>
            <a:r>
              <a:rPr lang="en-US" sz="2800" dirty="0"/>
              <a:t> menu items and demand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7393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Food </a:t>
            </a:r>
            <a:r>
              <a:rPr lang="en-US" sz="2800" dirty="0"/>
              <a:t>cost overage is an indication of waste or mismanagement. </a:t>
            </a:r>
            <a:r>
              <a:rPr lang="en-US" sz="28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Goal </a:t>
            </a:r>
            <a:r>
              <a:rPr lang="en-US" sz="2800" dirty="0"/>
              <a:t>is to determine factors that can </a:t>
            </a:r>
            <a:r>
              <a:rPr lang="en-US" sz="2800" dirty="0" smtClean="0"/>
              <a:t>cause such overage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86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2800" dirty="0" smtClean="0"/>
              <a:t>The </a:t>
            </a:r>
            <a:r>
              <a:rPr lang="en-US" sz="2800" dirty="0"/>
              <a:t>factors </a:t>
            </a:r>
            <a:r>
              <a:rPr lang="en-US" sz="2800" dirty="0" smtClean="0"/>
              <a:t>may include</a:t>
            </a:r>
            <a:r>
              <a:rPr lang="en-US" sz="2800" dirty="0"/>
              <a:t>: 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i="1" dirty="0" smtClean="0"/>
              <a:t>gross </a:t>
            </a:r>
            <a:r>
              <a:rPr lang="en-US" sz="2800" i="1" dirty="0"/>
              <a:t>sales</a:t>
            </a:r>
            <a:r>
              <a:rPr lang="en-US" sz="2800" dirty="0"/>
              <a:t> as a proxy for demand, 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i="1" dirty="0" smtClean="0"/>
              <a:t>type </a:t>
            </a:r>
            <a:r>
              <a:rPr lang="en-US" sz="2800" i="1" dirty="0"/>
              <a:t>of menu items used for the food item</a:t>
            </a:r>
            <a:r>
              <a:rPr lang="en-US" sz="2800" dirty="0"/>
              <a:t>, 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b="1" i="1" u="sng" dirty="0" smtClean="0"/>
              <a:t>inventory </a:t>
            </a:r>
            <a:r>
              <a:rPr lang="en-US" sz="2800" b="1" i="1" u="sng" dirty="0"/>
              <a:t>order </a:t>
            </a:r>
            <a:r>
              <a:rPr lang="en-US" sz="2800" b="1" i="1" u="sng" dirty="0" smtClean="0"/>
              <a:t>pattern </a:t>
            </a:r>
            <a:endParaRPr lang="en-US" sz="2800" i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i="1" dirty="0" smtClean="0"/>
              <a:t>Current focus because </a:t>
            </a:r>
            <a:r>
              <a:rPr lang="en-US" sz="2600" i="1" dirty="0"/>
              <a:t>i</a:t>
            </a:r>
            <a:r>
              <a:rPr lang="en-US" sz="2600" i="1" dirty="0" smtClean="0"/>
              <a:t>t’s more actionable.</a:t>
            </a:r>
            <a:endParaRPr lang="en-US" sz="2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2800" dirty="0"/>
              <a:t>This is a tricky area of analysis in the restaurant industry.  As there are many covariates unaccounted for in the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827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sz="2800" dirty="0" smtClean="0"/>
              <a:t>For inventory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02475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2800" dirty="0" smtClean="0"/>
              <a:t>Raw datasets of a single chain of restaurants are pulled from SQL database.  They are then joined and modified to this view: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310760"/>
            <a:ext cx="10058400" cy="12286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91717" y="4677104"/>
            <a:ext cx="10178322" cy="19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2800" b="1" dirty="0" err="1" smtClean="0"/>
              <a:t>VarianceQty</a:t>
            </a:r>
            <a:r>
              <a:rPr lang="en-US" sz="2800" dirty="0" smtClean="0"/>
              <a:t> is the target variable or what we are predicting for.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2800" b="1" dirty="0" err="1" smtClean="0"/>
              <a:t>TotalOrders</a:t>
            </a:r>
            <a:r>
              <a:rPr lang="en-US" sz="2800" dirty="0" smtClean="0"/>
              <a:t> is the predictor or what we use to make the prediction. </a:t>
            </a:r>
            <a:r>
              <a:rPr lang="en-US" sz="2800" dirty="0"/>
              <a:t> </a:t>
            </a:r>
            <a:r>
              <a:rPr lang="en-US" sz="1800" dirty="0" smtClean="0"/>
              <a:t>(This is a proxy based on frequency of orders)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214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exploratory</a:t>
            </a:r>
            <a:br>
              <a:rPr lang="en-US" dirty="0" smtClean="0"/>
            </a:br>
            <a:r>
              <a:rPr lang="en-US" sz="2800" dirty="0" smtClean="0"/>
              <a:t>some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937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err="1" smtClean="0"/>
              <a:t>VarianceQty</a:t>
            </a:r>
            <a:r>
              <a:rPr lang="en-US" sz="2800" dirty="0" smtClean="0"/>
              <a:t> values aren’t entirely ‘clean’ (i.e. negative values)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8 months of data available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After rolling up individual inventory item, we only have 49 usable data points.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Found no substantial benefit for splitting out Food sub-categories (e.g. Poultry, Seafood)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dirty="0" smtClean="0"/>
              <a:t>Small sample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dirty="0" smtClean="0"/>
              <a:t>Number of items somewhat even between sub-categories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dirty="0" smtClean="0"/>
              <a:t>Wide range of values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824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exploratory</a:t>
            </a:r>
            <a:br>
              <a:rPr lang="en-US" dirty="0" smtClean="0"/>
            </a:br>
            <a:r>
              <a:rPr lang="en-US" sz="2800" dirty="0" smtClean="0"/>
              <a:t>variable relationships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91" y="1790434"/>
            <a:ext cx="6393465" cy="4198883"/>
          </a:xfrm>
        </p:spPr>
      </p:pic>
    </p:spTree>
    <p:extLst>
      <p:ext uri="{BB962C8B-B14F-4D97-AF65-F5344CB8AC3E}">
        <p14:creationId xmlns:p14="http://schemas.microsoft.com/office/powerpoint/2010/main" val="152228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exploratory</a:t>
            </a:r>
            <a:br>
              <a:rPr lang="en-US" dirty="0" smtClean="0"/>
            </a:br>
            <a:r>
              <a:rPr lang="en-US" sz="2800" dirty="0" smtClean="0"/>
              <a:t>target and predictor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03400"/>
            <a:ext cx="4190257" cy="40767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65" y="1803400"/>
            <a:ext cx="4121996" cy="4076700"/>
          </a:xfrm>
        </p:spPr>
      </p:pic>
      <p:sp>
        <p:nvSpPr>
          <p:cNvPr id="7" name="TextBox 6"/>
          <p:cNvSpPr txBox="1"/>
          <p:nvPr/>
        </p:nvSpPr>
        <p:spPr>
          <a:xfrm>
            <a:off x="2801657" y="5969876"/>
            <a:ext cx="109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6215" y="596987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modeling</a:t>
            </a:r>
            <a:br>
              <a:rPr lang="en-US" dirty="0" smtClean="0"/>
            </a:br>
            <a:r>
              <a:rPr lang="en-US" sz="2800" dirty="0" smtClean="0"/>
              <a:t>linear regression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217684"/>
            <a:ext cx="4607280" cy="297853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3" y="2206332"/>
            <a:ext cx="4511685" cy="2989886"/>
          </a:xfrm>
        </p:spPr>
      </p:pic>
      <p:sp>
        <p:nvSpPr>
          <p:cNvPr id="7" name="TextBox 6"/>
          <p:cNvSpPr txBox="1"/>
          <p:nvPr/>
        </p:nvSpPr>
        <p:spPr>
          <a:xfrm>
            <a:off x="2770126" y="5354719"/>
            <a:ext cx="1465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</a:p>
          <a:p>
            <a:r>
              <a:rPr lang="tr-TR" sz="1400" dirty="0" smtClean="0"/>
              <a:t>R-2: 0.31 </a:t>
            </a:r>
          </a:p>
          <a:p>
            <a:r>
              <a:rPr lang="tr-TR" sz="1400" dirty="0" smtClean="0"/>
              <a:t>MSE: </a:t>
            </a:r>
            <a:r>
              <a:rPr lang="is-IS" sz="1400" dirty="0" smtClean="0"/>
              <a:t>1690378600</a:t>
            </a:r>
            <a:endParaRPr lang="tr-TR" sz="1400" dirty="0" smtClean="0"/>
          </a:p>
          <a:p>
            <a:r>
              <a:rPr lang="tr-TR" sz="1400" dirty="0" smtClean="0"/>
              <a:t>RMSE: </a:t>
            </a:r>
            <a:r>
              <a:rPr lang="cs-CZ" sz="1400" dirty="0" smtClean="0"/>
              <a:t>41114</a:t>
            </a:r>
            <a:r>
              <a:rPr lang="tr-TR" sz="1400" dirty="0" smtClean="0"/>
              <a:t> </a:t>
            </a:r>
            <a:endParaRPr lang="tr-T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04240" y="5354718"/>
            <a:ext cx="1794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Data</a:t>
            </a:r>
          </a:p>
          <a:p>
            <a:r>
              <a:rPr lang="tr-TR" sz="1400" dirty="0" smtClean="0"/>
              <a:t>R-2: 0.46 </a:t>
            </a:r>
          </a:p>
          <a:p>
            <a:r>
              <a:rPr lang="tr-TR" sz="1400" dirty="0" smtClean="0"/>
              <a:t>MSE: </a:t>
            </a:r>
            <a:r>
              <a:rPr lang="it-IT" sz="1400" dirty="0" smtClean="0"/>
              <a:t>0.68</a:t>
            </a:r>
            <a:r>
              <a:rPr lang="tr-TR" sz="1400" dirty="0" smtClean="0"/>
              <a:t> </a:t>
            </a:r>
          </a:p>
          <a:p>
            <a:r>
              <a:rPr lang="tr-TR" sz="1400" dirty="0" smtClean="0"/>
              <a:t>RMSE: 0.83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0819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modeling</a:t>
            </a:r>
            <a:br>
              <a:rPr lang="en-US" dirty="0" smtClean="0"/>
            </a:br>
            <a:r>
              <a:rPr lang="en-US" sz="2800" dirty="0" smtClean="0"/>
              <a:t>refining the regression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83" y="1723697"/>
            <a:ext cx="5119607" cy="3472521"/>
          </a:xfrm>
        </p:spPr>
      </p:pic>
      <p:sp>
        <p:nvSpPr>
          <p:cNvPr id="8" name="TextBox 7"/>
          <p:cNvSpPr txBox="1"/>
          <p:nvPr/>
        </p:nvSpPr>
        <p:spPr>
          <a:xfrm>
            <a:off x="1387371" y="1806222"/>
            <a:ext cx="3815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Models </a:t>
            </a:r>
            <a:r>
              <a:rPr lang="en-US" sz="2400" dirty="0" smtClean="0"/>
              <a:t>tested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LinearRegression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Ridge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HuberRegressor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SGDRegressor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15157584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80</TotalTime>
  <Words>301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Impact</vt:lpstr>
      <vt:lpstr>Arial</vt:lpstr>
      <vt:lpstr>Badge</vt:lpstr>
      <vt:lpstr>Restaurant Food Waste Analysis</vt:lpstr>
      <vt:lpstr>Problem Statement </vt:lpstr>
      <vt:lpstr>hypothesis</vt:lpstr>
      <vt:lpstr>Dataset For inventory pattern</vt:lpstr>
      <vt:lpstr>Data exploratory some caveats</vt:lpstr>
      <vt:lpstr>Data exploratory variable relationships</vt:lpstr>
      <vt:lpstr>Data exploratory target and predictor</vt:lpstr>
      <vt:lpstr>Data modeling linear regression model</vt:lpstr>
      <vt:lpstr>Data modeling refining the regression model</vt:lpstr>
      <vt:lpstr>Data modeling fitting the regression model – ridge()</vt:lpstr>
      <vt:lpstr>Next step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Food Waste Analysis</dc:title>
  <dc:creator>Cheri Hung</dc:creator>
  <cp:lastModifiedBy>Cheri Hung</cp:lastModifiedBy>
  <cp:revision>18</cp:revision>
  <dcterms:created xsi:type="dcterms:W3CDTF">2017-05-04T19:15:17Z</dcterms:created>
  <dcterms:modified xsi:type="dcterms:W3CDTF">2017-05-04T20:35:41Z</dcterms:modified>
</cp:coreProperties>
</file>