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68" r:id="rId4"/>
    <p:sldId id="269" r:id="rId5"/>
    <p:sldId id="270" r:id="rId6"/>
    <p:sldId id="276" r:id="rId7"/>
    <p:sldId id="257" r:id="rId8"/>
    <p:sldId id="277" r:id="rId9"/>
    <p:sldId id="279" r:id="rId10"/>
    <p:sldId id="280" r:id="rId11"/>
    <p:sldId id="281" r:id="rId12"/>
    <p:sldId id="259" r:id="rId13"/>
    <p:sldId id="267" r:id="rId14"/>
    <p:sldId id="282" r:id="rId15"/>
    <p:sldId id="283" r:id="rId16"/>
    <p:sldId id="290" r:id="rId17"/>
    <p:sldId id="292" r:id="rId18"/>
    <p:sldId id="284" r:id="rId19"/>
    <p:sldId id="285" r:id="rId20"/>
    <p:sldId id="286" r:id="rId21"/>
    <p:sldId id="287" r:id="rId22"/>
    <p:sldId id="288" r:id="rId23"/>
    <p:sldId id="289" r:id="rId24"/>
    <p:sldId id="266" r:id="rId2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CF72C-A085-4F60-8B5F-58E8FD861D09}" v="1524" dt="2022-04-04T23:49:23.725"/>
    <p1510:client id="{D1DD2DEA-8E35-AEA4-E599-C2D82E484F38}" v="683" dt="2022-04-05T00:45:5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58A636B-4A53-4C82-B081-67AED3A21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F70BF-4D6F-473F-A522-F3F9E23C1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A5912-7FAE-4BF5-BD0A-0498F4373DFA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4/4/2022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EBF8DF-6426-484D-9A23-B135B3F244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C7F23-0E4A-404A-A54D-CA68AE90FC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EAEF-9746-40DD-A568-AABCEDEDA43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372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AF5C6-8B3E-4B41-9F8B-052471BCB96C}" type="datetimeFigureOut">
              <a:rPr lang="en-US" altLang="ko-KR" noProof="0" smtClean="0"/>
              <a:t>4/4/2022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/>
            <a:r>
              <a:rPr lang="ko-KR" altLang="en-US" noProof="0" dirty="0"/>
              <a:t>두 번째 수준</a:t>
            </a:r>
          </a:p>
          <a:p>
            <a:pPr lvl="2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716F-A6B3-4B78-918E-F6B92E466003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6101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F716F-A6B3-4B78-918E-F6B92E466003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33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13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6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2" r:id="rId7"/>
    <p:sldLayoutId id="2147483783" r:id="rId8"/>
    <p:sldLayoutId id="2147483784" r:id="rId9"/>
    <p:sldLayoutId id="2147483785" r:id="rId10"/>
    <p:sldLayoutId id="21474837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9526" y="778993"/>
            <a:ext cx="6559876" cy="2138400"/>
          </a:xfrm>
        </p:spPr>
        <p:txBody>
          <a:bodyPr rtlCol="0">
            <a:normAutofit/>
          </a:bodyPr>
          <a:lstStyle/>
          <a:p>
            <a:r>
              <a:rPr lang="ko-KR" altLang="en-US" sz="4000" b="1" dirty="0">
                <a:latin typeface="맑은 고딕"/>
                <a:ea typeface="맑은 고딕"/>
              </a:rPr>
              <a:t>KT&amp;G 주가 예측 모델</a:t>
            </a:r>
            <a:r>
              <a:rPr lang="ko-KR" altLang="en-US" sz="4000" dirty="0">
                <a:latin typeface="맑은 고딕"/>
                <a:ea typeface="맑은 고딕"/>
              </a:rPr>
              <a:t>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5087" y="4113213"/>
            <a:ext cx="3341826" cy="1655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i="0" dirty="0" err="1">
                <a:solidFill>
                  <a:srgbClr val="FFFFFF">
                    <a:alpha val="70000"/>
                  </a:srgbClr>
                </a:solidFill>
                <a:latin typeface="맑은 고딕"/>
                <a:ea typeface="맑은 고딕"/>
              </a:rPr>
              <a:t>이채림</a:t>
            </a:r>
            <a:endParaRPr lang="ko-KR" altLang="en-US" b="1" dirty="0" err="1">
              <a:solidFill>
                <a:srgbClr val="FFFFFF">
                  <a:alpha val="7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altLang="ko-KR" b="1" cap="all" spc="400"/>
              <a:t>KT&amp;G </a:t>
            </a:r>
            <a:br>
              <a:rPr lang="en-US" altLang="ko-KR" b="1" cap="all" spc="400"/>
            </a:br>
            <a:r>
              <a:rPr lang="ko-KR" altLang="en-US" b="1" cap="all" spc="400"/>
              <a:t>재무데이터</a:t>
            </a:r>
            <a:endParaRPr lang="en-US" altLang="ko-KR" cap="all" spc="40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4">
            <a:extLst>
              <a:ext uri="{FF2B5EF4-FFF2-40B4-BE49-F238E27FC236}">
                <a16:creationId xmlns:a16="http://schemas.microsoft.com/office/drawing/2014/main" id="{2DC1A1A1-CB2C-6A39-9C16-C4AD019A2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" y="-1946"/>
            <a:ext cx="12186804" cy="4000637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14F2535-E71E-B295-D684-C9264FC1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43" y="4732915"/>
            <a:ext cx="3349625" cy="13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altLang="ko-KR" b="1" cap="all" spc="400"/>
              <a:t>KT&amp;G </a:t>
            </a:r>
            <a:br>
              <a:rPr lang="en-US" altLang="ko-KR" b="1" cap="all" spc="400"/>
            </a:br>
            <a:r>
              <a:rPr lang="ko-KR" altLang="en-US" b="1" cap="all" spc="400"/>
              <a:t>재무데이터</a:t>
            </a:r>
            <a:endParaRPr lang="en-US" altLang="ko-KR" cap="all" spc="40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78DFC4-2998-D52D-2DB2-C5310962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1" y="4385130"/>
            <a:ext cx="4740563" cy="2094008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3BF043B-23DE-18B0-4374-32B834FC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" y="1216"/>
            <a:ext cx="12187381" cy="39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00A944-6E84-E71E-E947-11252E0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158" y="663864"/>
            <a:ext cx="4456328" cy="5532762"/>
          </a:xfrm>
        </p:spPr>
        <p:txBody>
          <a:bodyPr vert="horz" lIns="0" tIns="0" rIns="0" bIns="0" rtlCol="0" anchor="b" anchorCtr="0">
            <a:noAutofit/>
          </a:bodyPr>
          <a:lstStyle/>
          <a:p>
            <a:pPr algn="ctr"/>
            <a:r>
              <a:rPr lang="en-US" b="1" cap="all" spc="400" dirty="0" err="1">
                <a:ea typeface="+mj-lt"/>
                <a:cs typeface="+mj-lt"/>
              </a:rPr>
              <a:t>매출액</a:t>
            </a:r>
            <a:r>
              <a:rPr lang="en-US" cap="all" spc="400" dirty="0">
                <a:ea typeface="+mj-lt"/>
                <a:cs typeface="+mj-lt"/>
              </a:rPr>
              <a:t> </a:t>
            </a:r>
            <a:br>
              <a:rPr lang="en-US" sz="2200" cap="all" spc="400" dirty="0">
                <a:ea typeface="+mj-lt"/>
                <a:cs typeface="+mj-lt"/>
              </a:rPr>
            </a:br>
            <a:r>
              <a:rPr lang="en-US" sz="2200" cap="all" spc="400" dirty="0" err="1">
                <a:ea typeface="+mj-lt"/>
                <a:cs typeface="+mj-lt"/>
              </a:rPr>
              <a:t>KT&amp;G의</a:t>
            </a:r>
            <a:r>
              <a:rPr lang="en-US" sz="2200" cap="all" spc="400" dirty="0">
                <a:ea typeface="+mj-lt"/>
                <a:cs typeface="+mj-lt"/>
              </a:rPr>
              <a:t> 총 </a:t>
            </a:r>
            <a:r>
              <a:rPr lang="en-US" sz="2200" cap="all" spc="400" dirty="0" err="1">
                <a:ea typeface="+mj-lt"/>
                <a:cs typeface="+mj-lt"/>
              </a:rPr>
              <a:t>매출액</a:t>
            </a:r>
            <a:br>
              <a:rPr lang="en-US" sz="2200" cap="all" spc="400" dirty="0">
                <a:ea typeface="+mj-lt"/>
                <a:cs typeface="+mj-lt"/>
              </a:rPr>
            </a:br>
            <a:br>
              <a:rPr lang="en-US" altLang="ko-KR" sz="2200" cap="all" spc="400" dirty="0">
                <a:ea typeface="+mj-lt"/>
                <a:cs typeface="+mj-lt"/>
              </a:rPr>
            </a:br>
            <a:r>
              <a:rPr lang="ko-KR" altLang="en-US" b="1" cap="all" spc="400" dirty="0">
                <a:ea typeface="+mj-lt"/>
                <a:cs typeface="+mj-lt"/>
              </a:rPr>
              <a:t>영업이익</a:t>
            </a:r>
            <a:r>
              <a:rPr lang="en-US" sz="3200" cap="all" spc="400" dirty="0">
                <a:ea typeface="+mj-lt"/>
                <a:cs typeface="+mj-lt"/>
              </a:rPr>
              <a:t> </a:t>
            </a:r>
            <a:br>
              <a:rPr lang="en-US" altLang="ko-KR" sz="2200" cap="all" spc="400" dirty="0">
                <a:ea typeface="+mj-lt"/>
                <a:cs typeface="+mj-lt"/>
              </a:rPr>
            </a:br>
            <a:r>
              <a:rPr lang="ko-KR" altLang="en-US" sz="2200" cap="all" spc="400" dirty="0">
                <a:ea typeface="+mj-lt"/>
                <a:cs typeface="+mj-lt"/>
              </a:rPr>
              <a:t>영업활동을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통하여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획득한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이익</a:t>
            </a:r>
            <a:r>
              <a:rPr lang="en-US" sz="2200" cap="all" spc="400" dirty="0">
                <a:ea typeface="+mj-lt"/>
                <a:cs typeface="+mj-lt"/>
              </a:rPr>
              <a:t>(</a:t>
            </a:r>
            <a:r>
              <a:rPr lang="ko-KR" altLang="en-US" sz="2200" cap="all" spc="400" dirty="0">
                <a:ea typeface="+mj-lt"/>
                <a:cs typeface="+mj-lt"/>
              </a:rPr>
              <a:t>손실</a:t>
            </a:r>
            <a:r>
              <a:rPr lang="en-US" sz="2200" cap="all" spc="400" dirty="0">
                <a:ea typeface="+mj-lt"/>
                <a:cs typeface="+mj-lt"/>
              </a:rPr>
              <a:t>), </a:t>
            </a:r>
            <a:r>
              <a:rPr lang="ko-KR" altLang="en-US" sz="2200" cap="all" spc="400" dirty="0">
                <a:ea typeface="+mj-lt"/>
                <a:cs typeface="+mj-lt"/>
              </a:rPr>
              <a:t>전체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매출액에서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제조에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들어가는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매출원가와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영업활동에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들어가는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비용인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판관비를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제외하고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남은</a:t>
            </a:r>
            <a:r>
              <a:rPr lang="en-US" sz="2200" cap="all" spc="400" dirty="0">
                <a:ea typeface="+mj-lt"/>
                <a:cs typeface="+mj-lt"/>
              </a:rPr>
              <a:t> </a:t>
            </a:r>
            <a:r>
              <a:rPr lang="ko-KR" altLang="en-US" sz="2200" cap="all" spc="400" dirty="0">
                <a:ea typeface="+mj-lt"/>
                <a:cs typeface="+mj-lt"/>
              </a:rPr>
              <a:t>수익</a:t>
            </a:r>
            <a:br>
              <a:rPr lang="ko-KR" altLang="en-US" sz="2200" cap="all" spc="400" dirty="0">
                <a:ea typeface="+mj-lt"/>
                <a:cs typeface="+mj-lt"/>
              </a:rPr>
            </a:br>
            <a:br>
              <a:rPr lang="ko-KR" altLang="en-US" sz="2200" cap="all" spc="400" dirty="0">
                <a:ea typeface="+mj-lt"/>
                <a:cs typeface="+mj-lt"/>
              </a:rPr>
            </a:br>
            <a:r>
              <a:rPr lang="ko-KR" altLang="en-US" b="1" cap="all" spc="400" dirty="0">
                <a:ea typeface="+mj-lt"/>
                <a:cs typeface="+mj-lt"/>
              </a:rPr>
              <a:t>영업이익률</a:t>
            </a:r>
            <a:r>
              <a:rPr lang="ko-KR" altLang="en-US" cap="all" spc="400" dirty="0">
                <a:ea typeface="+mj-lt"/>
                <a:cs typeface="+mj-lt"/>
              </a:rPr>
              <a:t> </a:t>
            </a:r>
            <a:br>
              <a:rPr lang="ko-KR" altLang="en-US" sz="2200" cap="all" spc="400" dirty="0">
                <a:ea typeface="+mj-lt"/>
                <a:cs typeface="+mj-lt"/>
              </a:rPr>
            </a:br>
            <a:r>
              <a:rPr lang="ko-KR" altLang="en-US" sz="2200" cap="all" spc="400" dirty="0">
                <a:ea typeface="+mj-lt"/>
                <a:cs typeface="+mj-lt"/>
              </a:rPr>
              <a:t>제조 단계에서 원가가 높거나 판매 단계에서 효율적이지 못하면 영업이익률이 떨어지게 된다</a:t>
            </a:r>
            <a:endParaRPr lang="ko-KR" altLang="en-US" sz="2200">
              <a:ea typeface="+mj-lt"/>
              <a:cs typeface="+mj-lt"/>
            </a:endParaRPr>
          </a:p>
          <a:p>
            <a:pPr algn="ctr"/>
            <a:r>
              <a:rPr lang="en-US" altLang="ko-KR" sz="2200" cap="all" spc="400" dirty="0">
                <a:ea typeface="+mj-lt"/>
                <a:cs typeface="+mj-lt"/>
              </a:rPr>
              <a:t>=</a:t>
            </a:r>
            <a:r>
              <a:rPr lang="ko-KR" altLang="en-US" sz="2200" cap="all" spc="400" dirty="0">
                <a:ea typeface="+mj-lt"/>
                <a:cs typeface="+mj-lt"/>
              </a:rPr>
              <a:t> 영업이익</a:t>
            </a:r>
            <a:r>
              <a:rPr lang="en-US" altLang="ko-KR" sz="2200" cap="all" spc="400" dirty="0">
                <a:ea typeface="+mj-lt"/>
                <a:cs typeface="+mj-lt"/>
              </a:rPr>
              <a:t>/</a:t>
            </a:r>
            <a:r>
              <a:rPr lang="ko-KR" altLang="en-US" sz="2200" cap="all" spc="400" dirty="0">
                <a:ea typeface="+mj-lt"/>
                <a:cs typeface="+mj-lt"/>
              </a:rPr>
              <a:t>매출액 </a:t>
            </a:r>
            <a:r>
              <a:rPr lang="en-US" altLang="ko-KR" sz="2200" cap="all" spc="400" dirty="0">
                <a:ea typeface="+mj-lt"/>
                <a:cs typeface="+mj-lt"/>
              </a:rPr>
              <a:t>x</a:t>
            </a:r>
            <a:r>
              <a:rPr lang="ko-KR" altLang="en-US" sz="2200" cap="all" spc="400" dirty="0">
                <a:ea typeface="+mj-lt"/>
                <a:cs typeface="+mj-lt"/>
              </a:rPr>
              <a:t> </a:t>
            </a:r>
            <a:r>
              <a:rPr lang="en-US" altLang="ko-KR" sz="2200" cap="all" spc="400" dirty="0">
                <a:ea typeface="+mj-lt"/>
                <a:cs typeface="+mj-lt"/>
              </a:rPr>
              <a:t>100 </a:t>
            </a:r>
            <a:r>
              <a:rPr lang="en-US" sz="2400" cap="all" spc="400" dirty="0">
                <a:ea typeface="+mj-lt"/>
                <a:cs typeface="+mj-lt"/>
              </a:rPr>
              <a:t> </a:t>
            </a:r>
            <a:endParaRPr lang="ko-KR" altLang="en-US" sz="2400" dirty="0">
              <a:ea typeface="Microsoft GothicNeo"/>
              <a:cs typeface="Microsoft GothicNeo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161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36" y="486208"/>
            <a:ext cx="3891473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Merge</a:t>
            </a:r>
            <a:endParaRPr lang="ko-KR" altLang="en-US" sz="3200" dirty="0" err="1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77C36ED-79A9-9057-54BF-CA90A2FB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45" y="2233393"/>
            <a:ext cx="6888018" cy="4307758"/>
          </a:xfrm>
          <a:prstGeom prst="rect">
            <a:avLst/>
          </a:prstGeom>
        </p:spPr>
      </p:pic>
      <p:pic>
        <p:nvPicPr>
          <p:cNvPr id="5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5610746-55FF-CD51-738F-AFF8469B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2228976"/>
            <a:ext cx="3782291" cy="42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36" y="486208"/>
            <a:ext cx="3891473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Merge</a:t>
            </a:r>
            <a:endParaRPr lang="ko-KR" altLang="en-US" sz="3200" dirty="0" err="1">
              <a:ea typeface="Microsoft GothicNeo"/>
              <a:cs typeface="Microsoft GothicNe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3AC5043-D0EA-4F45-5729-87BC0078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17" y="1707294"/>
            <a:ext cx="7580745" cy="4863504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2DF233C-C633-BCB2-B489-662EAA4E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4848"/>
            <a:ext cx="2743200" cy="7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82" y="520844"/>
            <a:ext cx="3891473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Split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D07EBCE-FCFE-3A1B-35A6-B7B6EC62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8" y="2791758"/>
            <a:ext cx="4036290" cy="255602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83F105AC-B410-A52C-F599-FAA8A2B0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27" y="1709305"/>
            <a:ext cx="3239654" cy="4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73" y="705571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DeepLearning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F1447A6-9760-1D84-014B-FF8E20AF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09" y="2139059"/>
            <a:ext cx="7107381" cy="39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0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73" y="705571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DeepLearning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4946321-DA82-C852-2307-179740ED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5" y="3878064"/>
            <a:ext cx="10120744" cy="255396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1FF8F6-51CD-E0CD-8B7F-71B7D859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8" y="2449516"/>
            <a:ext cx="11933381" cy="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7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73" y="705571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DeepLearning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81C947B-BB35-EC7B-FE8B-E3B5AFC4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09" y="1804856"/>
            <a:ext cx="7430654" cy="47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73" y="705571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DeepLearning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6F94F9-36BB-C6F9-E61A-3F447946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2528533"/>
            <a:ext cx="11737108" cy="116593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8B2F775-BF72-EDD9-EA43-07EB7712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5" y="4287322"/>
            <a:ext cx="10836565" cy="15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6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dirty="0">
                <a:ea typeface="Microsoft GothicNeo"/>
                <a:cs typeface="Microsoft GothicNeo"/>
              </a:rPr>
              <a:t>목차</a:t>
            </a:r>
            <a:endParaRPr lang="ko-KR" altLang="en-US" sz="4000" dirty="0">
              <a:ea typeface="Microsoft GothicNeo"/>
              <a:cs typeface="Microsoft GothicNe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348618" y="2685984"/>
            <a:ext cx="2743200" cy="3712462"/>
            <a:chOff x="8123238" y="2728913"/>
            <a:chExt cx="2743200" cy="32080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123238" y="2728913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동기 및 목표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23238" y="5475288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/>
                <a:t>의의 및 아쉬웠던 점 </a:t>
              </a:r>
              <a:endParaRPr lang="ko-KR" altLang="en-US" sz="2400" dirty="0">
                <a:ea typeface="Microsoft GothicNeo"/>
                <a:cs typeface="Microsoft Gothic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A191A1-4D13-535D-8380-79B2D6B5AB2F}"/>
                </a:ext>
              </a:extLst>
            </p:cNvPr>
            <p:cNvSpPr txBox="1"/>
            <p:nvPr/>
          </p:nvSpPr>
          <p:spPr>
            <a:xfrm>
              <a:off x="8123238" y="4926013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딥러닝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123238" y="4376738"/>
              <a:ext cx="2743200" cy="3989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진행 과정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주제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23238" y="3827463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/>
                <a:t>데이터 확보 방법</a:t>
              </a:r>
              <a:endParaRPr lang="ko-KR" altLang="en-US" sz="2400" dirty="0">
                <a:ea typeface="Microsoft GothicNeo"/>
                <a:cs typeface="Microsoft 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668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273" y="705571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DeepLearning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8DE58EB-C038-FDCD-F480-ECD4CA7F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6" y="2723677"/>
            <a:ext cx="11309927" cy="29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EFEBA-6BA2-D4EA-673B-D094B9F7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00" y="763298"/>
            <a:ext cx="4307109" cy="109104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b="1" dirty="0" err="1">
                <a:ea typeface="Microsoft GothicNeo"/>
                <a:cs typeface="Microsoft GothicNeo"/>
              </a:rPr>
              <a:t>Graph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864855" cy="1315264"/>
            <a:chOff x="999771" y="649304"/>
            <a:chExt cx="864855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864855" cy="1032464"/>
              <a:chOff x="999771" y="932104"/>
              <a:chExt cx="864855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15212" y="1173120"/>
                <a:ext cx="849414" cy="759005"/>
                <a:chOff x="558167" y="827893"/>
                <a:chExt cx="849414" cy="759005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42842" y="827893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그림 30">
            <a:extLst>
              <a:ext uri="{FF2B5EF4-FFF2-40B4-BE49-F238E27FC236}">
                <a16:creationId xmlns:a16="http://schemas.microsoft.com/office/drawing/2014/main" id="{83D92BF2-C0A5-91F3-F818-DD4351A5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3" y="2230035"/>
            <a:ext cx="11644744" cy="41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cap="all" dirty="0">
                <a:ea typeface="Microsoft GothicNeo"/>
                <a:cs typeface="Microsoft GothicNeo"/>
              </a:rPr>
              <a:t>의의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209217" y="2704799"/>
            <a:ext cx="2858655" cy="3416680"/>
            <a:chOff x="8123238" y="2728913"/>
            <a:chExt cx="2858655" cy="2952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238693" y="2728913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​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80965" y="5335614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A191A1-4D13-535D-8380-79B2D6B5AB2F}"/>
                </a:ext>
              </a:extLst>
            </p:cNvPr>
            <p:cNvSpPr txBox="1"/>
            <p:nvPr/>
          </p:nvSpPr>
          <p:spPr>
            <a:xfrm>
              <a:off x="8180965" y="4593455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처음부터 끝까지 혼자 한 프로젝트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215602" y="3877162"/>
              <a:ext cx="2743200" cy="8776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ea typeface="Microsoft GothicNeo"/>
                  <a:cs typeface="Microsoft GothicNeo"/>
                </a:rPr>
                <a:t>KT&amp;G 재무 </a:t>
              </a:r>
              <a:r>
                <a:rPr lang="ko-KR" altLang="en-US" sz="2000" dirty="0">
                  <a:ea typeface="Microsoft GothicNeo"/>
                  <a:cs typeface="Microsoft GothicNeo"/>
                </a:rPr>
                <a:t>데이터를 가져오는 과정에서 고생</a:t>
              </a:r>
              <a:endParaRPr lang="ko-KR" altLang="en-US" sz="2000" dirty="0">
                <a:ea typeface="+mn-lt"/>
                <a:cs typeface="+mn-lt"/>
              </a:endParaRP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 err="1">
                <a:ea typeface="Microsoft GothicNeo"/>
                <a:cs typeface="Microsoft GothicNeo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80965" y="3047798"/>
              <a:ext cx="2743200" cy="8776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err="1">
                  <a:ea typeface="+mn-lt"/>
                  <a:cs typeface="+mn-lt"/>
                </a:rPr>
                <a:t>수업</a:t>
              </a:r>
              <a:r>
                <a:rPr lang="en-US" altLang="ko-KR" sz="2000" dirty="0">
                  <a:ea typeface="+mn-lt"/>
                  <a:cs typeface="+mn-lt"/>
                </a:rPr>
                <a:t> </a:t>
              </a:r>
              <a:r>
                <a:rPr lang="en-US" altLang="ko-KR" sz="2000" dirty="0" err="1">
                  <a:ea typeface="+mn-lt"/>
                  <a:cs typeface="+mn-lt"/>
                </a:rPr>
                <a:t>내용</a:t>
              </a:r>
              <a:r>
                <a:rPr lang="en-US" altLang="ko-KR" sz="2000" dirty="0">
                  <a:ea typeface="+mn-lt"/>
                  <a:cs typeface="+mn-lt"/>
                </a:rPr>
                <a:t> </a:t>
              </a:r>
              <a:r>
                <a:rPr lang="en-US" altLang="ko-KR" sz="2000" dirty="0" err="1">
                  <a:ea typeface="+mn-lt"/>
                  <a:cs typeface="+mn-lt"/>
                </a:rPr>
                <a:t>복습</a:t>
              </a:r>
              <a:r>
                <a:rPr lang="en-US" altLang="ko-KR" sz="2000" dirty="0">
                  <a:ea typeface="+mn-lt"/>
                  <a:cs typeface="+mn-lt"/>
                </a:rPr>
                <a:t> 및 </a:t>
              </a:r>
              <a:r>
                <a:rPr lang="en-US" altLang="ko-KR" sz="2000" dirty="0" err="1">
                  <a:ea typeface="+mn-lt"/>
                  <a:cs typeface="+mn-lt"/>
                </a:rPr>
                <a:t>심화학습</a:t>
              </a:r>
              <a:endParaRPr lang="en-US" altLang="ko-KR" sz="2000" dirty="0">
                <a:ea typeface="+mn-lt"/>
                <a:cs typeface="+mn-lt"/>
              </a:endParaRP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34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cap="all" dirty="0">
                <a:ea typeface="Microsoft GothicNeo"/>
                <a:cs typeface="Microsoft GothicNeo"/>
              </a:rPr>
              <a:t>아쉬운 점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151490" y="2658617"/>
            <a:ext cx="2858655" cy="3516638"/>
            <a:chOff x="8123238" y="2728913"/>
            <a:chExt cx="2858655" cy="30388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238693" y="2728913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​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46329" y="5156033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ea typeface="Microsoft GothicNeo"/>
                  <a:cs typeface="Microsoft GothicNeo"/>
                </a:rPr>
                <a:t>실제 투자까지 이어지지 못함</a:t>
              </a:r>
              <a:endParaRPr lang="ko-KR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A191A1-4D13-535D-8380-79B2D6B5AB2F}"/>
                </a:ext>
              </a:extLst>
            </p:cNvPr>
            <p:cNvSpPr txBox="1"/>
            <p:nvPr/>
          </p:nvSpPr>
          <p:spPr>
            <a:xfrm>
              <a:off x="8123238" y="4633362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123238" y="3917068"/>
              <a:ext cx="2743200" cy="11436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+mn-lt"/>
                  <a:cs typeface="+mn-lt"/>
                </a:rPr>
                <a:t>코딩 능력의 부족으로 </a:t>
              </a:r>
            </a:p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여러가지를 시도해 보지 못함</a:t>
              </a: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 err="1">
                <a:ea typeface="Microsoft GothicNeo"/>
                <a:cs typeface="Microsoft GothicNeo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80965" y="2858241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ea typeface="Microsoft GothicNeo"/>
                  <a:cs typeface="Microsoft GothicNeo"/>
                </a:rPr>
                <a:t>더 정교하게 정리된 재무데이터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62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A5DBEB-1C48-B800-F05D-FA81984A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err="1">
                <a:ea typeface="Microsoft GothicNeo"/>
                <a:cs typeface="Microsoft GothicNeo"/>
              </a:rPr>
              <a:t>감사합니다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.</a:t>
            </a:r>
            <a:endParaRPr lang="en-US" altLang="ko-KR" sz="5400" b="1" cap="all" spc="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041F13-4B5A-407B-A9F0-E8673F6F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54FEA6-8A3E-4369-A14B-CCD3C670E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5225" y="3848369"/>
            <a:ext cx="2208479" cy="2190778"/>
            <a:chOff x="9075225" y="3848369"/>
            <a:chExt cx="2208479" cy="21907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D9FB72-A53B-44BE-A45C-0D07A2D0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181715" y="4250840"/>
              <a:ext cx="1781491" cy="1795124"/>
            </a:xfrm>
            <a:custGeom>
              <a:avLst/>
              <a:gdLst>
                <a:gd name="connsiteX0" fmla="*/ 440819 w 1781491"/>
                <a:gd name="connsiteY0" fmla="*/ 60 h 1795124"/>
                <a:gd name="connsiteX1" fmla="*/ 845918 w 1781491"/>
                <a:gd name="connsiteY1" fmla="*/ 261597 h 1795124"/>
                <a:gd name="connsiteX2" fmla="*/ 890746 w 1781491"/>
                <a:gd name="connsiteY2" fmla="*/ 356027 h 1795124"/>
                <a:gd name="connsiteX3" fmla="*/ 935573 w 1781491"/>
                <a:gd name="connsiteY3" fmla="*/ 261597 h 1795124"/>
                <a:gd name="connsiteX4" fmla="*/ 1401615 w 1781491"/>
                <a:gd name="connsiteY4" fmla="*/ 3723 h 1795124"/>
                <a:gd name="connsiteX5" fmla="*/ 1018409 w 1781491"/>
                <a:gd name="connsiteY5" fmla="*/ 1694836 h 1795124"/>
                <a:gd name="connsiteX6" fmla="*/ 892992 w 1781491"/>
                <a:gd name="connsiteY6" fmla="*/ 1791656 h 1795124"/>
                <a:gd name="connsiteX7" fmla="*/ 892992 w 1781491"/>
                <a:gd name="connsiteY7" fmla="*/ 1795124 h 1795124"/>
                <a:gd name="connsiteX8" fmla="*/ 890746 w 1781491"/>
                <a:gd name="connsiteY8" fmla="*/ 1793390 h 1795124"/>
                <a:gd name="connsiteX9" fmla="*/ 888499 w 1781491"/>
                <a:gd name="connsiteY9" fmla="*/ 1795124 h 1795124"/>
                <a:gd name="connsiteX10" fmla="*/ 888499 w 1781491"/>
                <a:gd name="connsiteY10" fmla="*/ 1791656 h 1795124"/>
                <a:gd name="connsiteX11" fmla="*/ 763082 w 1781491"/>
                <a:gd name="connsiteY11" fmla="*/ 1694836 h 1795124"/>
                <a:gd name="connsiteX12" fmla="*/ 379876 w 1781491"/>
                <a:gd name="connsiteY12" fmla="*/ 3723 h 1795124"/>
                <a:gd name="connsiteX13" fmla="*/ 440819 w 1781491"/>
                <a:gd name="connsiteY13" fmla="*/ 60 h 179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91" h="1795124">
                  <a:moveTo>
                    <a:pt x="440819" y="60"/>
                  </a:moveTo>
                  <a:cubicBezTo>
                    <a:pt x="584367" y="2559"/>
                    <a:pt x="735105" y="83294"/>
                    <a:pt x="845918" y="261597"/>
                  </a:cubicBezTo>
                  <a:lnTo>
                    <a:pt x="890746" y="356027"/>
                  </a:lnTo>
                  <a:lnTo>
                    <a:pt x="935573" y="261597"/>
                  </a:lnTo>
                  <a:cubicBezTo>
                    <a:pt x="1062217" y="57822"/>
                    <a:pt x="1241007" y="-18517"/>
                    <a:pt x="1401615" y="3723"/>
                  </a:cubicBezTo>
                  <a:cubicBezTo>
                    <a:pt x="1823210" y="62105"/>
                    <a:pt x="2119509" y="799772"/>
                    <a:pt x="1018409" y="1694836"/>
                  </a:cubicBezTo>
                  <a:lnTo>
                    <a:pt x="892992" y="1791656"/>
                  </a:lnTo>
                  <a:lnTo>
                    <a:pt x="892992" y="1795124"/>
                  </a:lnTo>
                  <a:lnTo>
                    <a:pt x="890746" y="1793390"/>
                  </a:lnTo>
                  <a:lnTo>
                    <a:pt x="888499" y="1795124"/>
                  </a:lnTo>
                  <a:lnTo>
                    <a:pt x="888499" y="1791656"/>
                  </a:lnTo>
                  <a:lnTo>
                    <a:pt x="763082" y="1694836"/>
                  </a:lnTo>
                  <a:cubicBezTo>
                    <a:pt x="-338018" y="799772"/>
                    <a:pt x="-41719" y="62105"/>
                    <a:pt x="379876" y="3723"/>
                  </a:cubicBezTo>
                  <a:cubicBezTo>
                    <a:pt x="399952" y="943"/>
                    <a:pt x="420312" y="-297"/>
                    <a:pt x="440819" y="6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9B63E11-C319-46C5-BB71-D23C6D45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9075225" y="3848369"/>
              <a:ext cx="2208479" cy="2156829"/>
              <a:chOff x="-4336775" y="174977"/>
              <a:chExt cx="2208479" cy="215682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AAB037-9A56-4241-929A-56490D6AB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2535" y="108488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8B2FEF6-1AB3-4B90-B1A4-CCB806492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 flipH="1">
                <a:off x="-3981264" y="168944"/>
                <a:ext cx="1787674" cy="1799740"/>
              </a:xfrm>
              <a:custGeom>
                <a:avLst/>
                <a:gdLst>
                  <a:gd name="connsiteX0" fmla="*/ 894683 w 1787674"/>
                  <a:gd name="connsiteY0" fmla="*/ 1795124 h 1799740"/>
                  <a:gd name="connsiteX1" fmla="*/ 1024593 w 1787674"/>
                  <a:gd name="connsiteY1" fmla="*/ 1694836 h 1799740"/>
                  <a:gd name="connsiteX2" fmla="*/ 1407798 w 1787674"/>
                  <a:gd name="connsiteY2" fmla="*/ 3723 h 1799740"/>
                  <a:gd name="connsiteX3" fmla="*/ 941757 w 1787674"/>
                  <a:gd name="connsiteY3" fmla="*/ 261597 h 1799740"/>
                  <a:gd name="connsiteX4" fmla="*/ 894683 w 1787674"/>
                  <a:gd name="connsiteY4" fmla="*/ 360759 h 1799740"/>
                  <a:gd name="connsiteX5" fmla="*/ 572691 w 1787674"/>
                  <a:gd name="connsiteY5" fmla="*/ 1533599 h 1799740"/>
                  <a:gd name="connsiteX6" fmla="*/ 763082 w 1787674"/>
                  <a:gd name="connsiteY6" fmla="*/ 1699452 h 1799740"/>
                  <a:gd name="connsiteX7" fmla="*/ 892992 w 1787674"/>
                  <a:gd name="connsiteY7" fmla="*/ 1799740 h 1799740"/>
                  <a:gd name="connsiteX8" fmla="*/ 892992 w 1787674"/>
                  <a:gd name="connsiteY8" fmla="*/ 365375 h 1799740"/>
                  <a:gd name="connsiteX9" fmla="*/ 845918 w 1787674"/>
                  <a:gd name="connsiteY9" fmla="*/ 266213 h 1799740"/>
                  <a:gd name="connsiteX10" fmla="*/ 379876 w 1787674"/>
                  <a:gd name="connsiteY10" fmla="*/ 8339 h 1799740"/>
                  <a:gd name="connsiteX11" fmla="*/ 572691 w 1787674"/>
                  <a:gd name="connsiteY11" fmla="*/ 1533599 h 179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7674" h="1799740">
                    <a:moveTo>
                      <a:pt x="894683" y="1795124"/>
                    </a:moveTo>
                    <a:lnTo>
                      <a:pt x="1024593" y="1694836"/>
                    </a:lnTo>
                    <a:cubicBezTo>
                      <a:pt x="2125692" y="799772"/>
                      <a:pt x="1829394" y="62105"/>
                      <a:pt x="1407798" y="3723"/>
                    </a:cubicBezTo>
                    <a:cubicBezTo>
                      <a:pt x="1247191" y="-18517"/>
                      <a:pt x="1068401" y="57822"/>
                      <a:pt x="941757" y="261597"/>
                    </a:cubicBezTo>
                    <a:lnTo>
                      <a:pt x="894683" y="360759"/>
                    </a:lnTo>
                    <a:close/>
                    <a:moveTo>
                      <a:pt x="572691" y="1533599"/>
                    </a:moveTo>
                    <a:cubicBezTo>
                      <a:pt x="630903" y="1588184"/>
                      <a:pt x="694263" y="1643510"/>
                      <a:pt x="763082" y="1699452"/>
                    </a:cubicBezTo>
                    <a:lnTo>
                      <a:pt x="892992" y="1799740"/>
                    </a:lnTo>
                    <a:lnTo>
                      <a:pt x="892992" y="365375"/>
                    </a:lnTo>
                    <a:lnTo>
                      <a:pt x="845918" y="266213"/>
                    </a:lnTo>
                    <a:cubicBezTo>
                      <a:pt x="719274" y="62438"/>
                      <a:pt x="540484" y="-13901"/>
                      <a:pt x="379876" y="8339"/>
                    </a:cubicBezTo>
                    <a:cubicBezTo>
                      <a:pt x="-15370" y="63072"/>
                      <a:pt x="-300491" y="714833"/>
                      <a:pt x="572691" y="153359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4A81C7D-6B27-4EEB-9CAB-B16485F95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8977" y="47229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276CEE8-F6E6-46FD-B2E3-BF4419CAD0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794895" y="602621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AC07FC5-F1E4-42A8-84FA-0682FB134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4345031" y="1437969"/>
                <a:ext cx="17876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DFF43C-0B85-44C7-8B92-04B707930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2927707" y="78356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11DAF18-D688-4040-95F6-45C5E6556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3307342" y="1090175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6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A5D38A-C78E-D41C-BAA8-B6B7B1F8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56321"/>
            <a:ext cx="7797799" cy="172613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dirty="0" err="1">
                <a:ea typeface="Microsoft GothicNeo"/>
                <a:cs typeface="Microsoft GothicNeo"/>
              </a:rPr>
              <a:t>동기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및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목표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 </a:t>
            </a:r>
            <a:endParaRPr lang="en-US" altLang="ko-KR" sz="5400" b="1" cap="all" spc="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27FB4C-8FD1-3379-B66F-CB47CDEE40A4}"/>
              </a:ext>
            </a:extLst>
          </p:cNvPr>
          <p:cNvGrpSpPr/>
          <p:nvPr/>
        </p:nvGrpSpPr>
        <p:grpSpPr>
          <a:xfrm>
            <a:off x="1558344" y="4499020"/>
            <a:ext cx="9253739" cy="1597831"/>
            <a:chOff x="1751527" y="4380964"/>
            <a:chExt cx="9253739" cy="1597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B11A0D-8C99-3381-8F1A-EC6B7162AB53}"/>
                </a:ext>
              </a:extLst>
            </p:cNvPr>
            <p:cNvSpPr txBox="1"/>
            <p:nvPr/>
          </p:nvSpPr>
          <p:spPr>
            <a:xfrm>
              <a:off x="1751527" y="4380964"/>
              <a:ext cx="274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수업시간에 배운 내용을 활용하여 직접 주가 예측 모델을 만들어본다.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DFD9BD-125A-459B-A0F0-BB5A509CF3EB}"/>
                </a:ext>
              </a:extLst>
            </p:cNvPr>
            <p:cNvSpPr txBox="1"/>
            <p:nvPr/>
          </p:nvSpPr>
          <p:spPr>
            <a:xfrm>
              <a:off x="4953134" y="4384317"/>
              <a:ext cx="274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1인 프로젝트인 만큼 처음부터 끝까지 혼자 프로젝트를 수행해본다.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EA7F5-B73E-1119-051B-0D483C923714}"/>
                </a:ext>
              </a:extLst>
            </p:cNvPr>
            <p:cNvSpPr txBox="1"/>
            <p:nvPr/>
          </p:nvSpPr>
          <p:spPr>
            <a:xfrm>
              <a:off x="8262066" y="4409135"/>
              <a:ext cx="274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주가 예측 모델이 잘 나올 경우 추후 실제 투자에도 활용해본다.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95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A5D38A-C78E-D41C-BAA8-B6B7B1F8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1" y="852912"/>
            <a:ext cx="9332531" cy="172613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dirty="0" err="1">
                <a:ea typeface="Microsoft GothicNeo"/>
                <a:cs typeface="Microsoft GothicNeo"/>
              </a:rPr>
              <a:t>주제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: KT&amp;G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주가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예측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모델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 </a:t>
            </a:r>
            <a:endParaRPr lang="en-US" altLang="ko-KR" sz="5400" b="1" cap="all" spc="400" dirty="0" err="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27FB4C-8FD1-3379-B66F-CB47CDEE40A4}"/>
              </a:ext>
            </a:extLst>
          </p:cNvPr>
          <p:cNvGrpSpPr/>
          <p:nvPr/>
        </p:nvGrpSpPr>
        <p:grpSpPr>
          <a:xfrm>
            <a:off x="1472485" y="4230710"/>
            <a:ext cx="9253739" cy="2336495"/>
            <a:chOff x="1751527" y="4380964"/>
            <a:chExt cx="9253739" cy="233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B11A0D-8C99-3381-8F1A-EC6B7162AB53}"/>
                </a:ext>
              </a:extLst>
            </p:cNvPr>
            <p:cNvSpPr txBox="1"/>
            <p:nvPr/>
          </p:nvSpPr>
          <p:spPr>
            <a:xfrm>
              <a:off x="1751527" y="4380964"/>
              <a:ext cx="274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dirty="0">
                  <a:ea typeface="Microsoft GothicNeo"/>
                  <a:cs typeface="Microsoft GothicNeo"/>
                </a:rPr>
                <a:t>RNN,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LSTM을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이용하여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주식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가격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예측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프로그램을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만들어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 </a:t>
              </a:r>
              <a:r>
                <a:rPr lang="en-US" altLang="ko-KR" sz="2400" dirty="0" err="1">
                  <a:ea typeface="Microsoft GothicNeo"/>
                  <a:cs typeface="Microsoft GothicNeo"/>
                </a:rPr>
                <a:t>본다</a:t>
              </a:r>
              <a:r>
                <a:rPr lang="en-US" altLang="ko-KR" sz="2400" dirty="0">
                  <a:ea typeface="Microsoft GothicNeo"/>
                  <a:cs typeface="Microsoft GothicNeo"/>
                </a:rPr>
                <a:t>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DFD9BD-125A-459B-A0F0-BB5A509CF3EB}"/>
                </a:ext>
              </a:extLst>
            </p:cNvPr>
            <p:cNvSpPr txBox="1"/>
            <p:nvPr/>
          </p:nvSpPr>
          <p:spPr>
            <a:xfrm>
              <a:off x="4953134" y="4384317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dirty="0">
                  <a:ea typeface="Microsoft GothicNeo"/>
                  <a:cs typeface="Microsoft GothicNeo"/>
                </a:rPr>
                <a:t>평소에 투자를 해 봤던 기업으로 관심이 있었다. 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EA7F5-B73E-1119-051B-0D483C923714}"/>
                </a:ext>
              </a:extLst>
            </p:cNvPr>
            <p:cNvSpPr txBox="1"/>
            <p:nvPr/>
          </p:nvSpPr>
          <p:spPr>
            <a:xfrm>
              <a:off x="8262066" y="4409135"/>
              <a:ext cx="27432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400" dirty="0" err="1">
                  <a:ea typeface="+mn-lt"/>
                  <a:cs typeface="+mn-lt"/>
                </a:rPr>
                <a:t>KT&amp;G는</a:t>
              </a:r>
              <a:r>
                <a:rPr lang="ko-KR" sz="2400" dirty="0">
                  <a:ea typeface="+mn-lt"/>
                  <a:cs typeface="+mn-lt"/>
                </a:rPr>
                <a:t> 우리나라의 대표적인 내수기업 중 하나로 재무제표 값이 주가에 미치는 영향이 상대적으로 클 것이라 예상</a:t>
              </a:r>
              <a:r>
                <a:rPr lang="en-US" altLang="ko-KR" sz="2400" dirty="0">
                  <a:ea typeface="+mn-lt"/>
                  <a:cs typeface="+mn-lt"/>
                </a:rPr>
                <a:t>.</a:t>
              </a:r>
              <a:endParaRPr lang="ko-KR" altLang="en-US" sz="2400" dirty="0">
                <a:ea typeface="Microsoft GothicNeo"/>
                <a:cs typeface="Microsoft 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79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A5D38A-C78E-D41C-BAA8-B6B7B1F8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56321"/>
            <a:ext cx="7797799" cy="172613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sz="5400" b="1" cap="all" spc="400" dirty="0" err="1">
                <a:ea typeface="Microsoft GothicNeo"/>
                <a:cs typeface="Microsoft GothicNeo"/>
              </a:rPr>
              <a:t>데이터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확보</a:t>
            </a:r>
            <a:r>
              <a:rPr lang="en-US" altLang="ko-KR" sz="5400" b="1" cap="all" spc="400" dirty="0">
                <a:ea typeface="Microsoft GothicNeo"/>
                <a:cs typeface="Microsoft GothicNeo"/>
              </a:rPr>
              <a:t> </a:t>
            </a:r>
            <a:r>
              <a:rPr lang="en-US" altLang="ko-KR" sz="5400" b="1" cap="all" spc="400" dirty="0" err="1">
                <a:ea typeface="Microsoft GothicNeo"/>
                <a:cs typeface="Microsoft GothicNeo"/>
              </a:rPr>
              <a:t>방법</a:t>
            </a:r>
            <a:endParaRPr lang="en-US" altLang="ko-KR" sz="5400" b="1" cap="all" spc="400" dirty="0" err="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27FB4C-8FD1-3379-B66F-CB47CDEE40A4}"/>
              </a:ext>
            </a:extLst>
          </p:cNvPr>
          <p:cNvGrpSpPr/>
          <p:nvPr/>
        </p:nvGrpSpPr>
        <p:grpSpPr>
          <a:xfrm>
            <a:off x="1473677" y="4687168"/>
            <a:ext cx="9253739" cy="982278"/>
            <a:chOff x="1751527" y="4380964"/>
            <a:chExt cx="9253739" cy="982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B11A0D-8C99-3381-8F1A-EC6B7162AB53}"/>
                </a:ext>
              </a:extLst>
            </p:cNvPr>
            <p:cNvSpPr txBox="1"/>
            <p:nvPr/>
          </p:nvSpPr>
          <p:spPr>
            <a:xfrm>
              <a:off x="1751527" y="4380964"/>
              <a:ext cx="274320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dirty="0">
                  <a:ea typeface="Microsoft GothicNeo"/>
                  <a:cs typeface="Microsoft GothicNeo"/>
                </a:rPr>
                <a:t>KT&amp;G 공식 홈페이지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DFD9BD-125A-459B-A0F0-BB5A509CF3EB}"/>
                </a:ext>
              </a:extLst>
            </p:cNvPr>
            <p:cNvSpPr txBox="1"/>
            <p:nvPr/>
          </p:nvSpPr>
          <p:spPr>
            <a:xfrm>
              <a:off x="4953134" y="4384317"/>
              <a:ext cx="274320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dirty="0">
                  <a:ea typeface="Microsoft GothicNeo"/>
                  <a:cs typeface="Microsoft GothicNeo"/>
                </a:rPr>
                <a:t>전자공시 시스템 DART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EA7F5-B73E-1119-051B-0D483C923714}"/>
                </a:ext>
              </a:extLst>
            </p:cNvPr>
            <p:cNvSpPr txBox="1"/>
            <p:nvPr/>
          </p:nvSpPr>
          <p:spPr>
            <a:xfrm>
              <a:off x="8262066" y="4409135"/>
              <a:ext cx="274320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dirty="0">
                  <a:ea typeface="Microsoft GothicNeo"/>
                  <a:cs typeface="Microsoft GothicNeo"/>
                </a:rPr>
                <a:t>한경 컨센서스</a:t>
              </a:r>
            </a:p>
            <a:p>
              <a:pPr algn="ctr"/>
              <a:r>
                <a:rPr lang="ko-KR" altLang="en-US" sz="2800" dirty="0">
                  <a:ea typeface="Microsoft GothicNeo"/>
                  <a:cs typeface="Microsoft GothicNeo"/>
                </a:rPr>
                <a:t> 리포트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7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8FD99B-66B3-E7DB-C6F5-D40941D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53" y="1021969"/>
            <a:ext cx="3884962" cy="86040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b="1" cap="all" dirty="0">
                <a:ea typeface="+mj-lt"/>
                <a:cs typeface="Microsoft GothicNeo"/>
              </a:rPr>
              <a:t>진행</a:t>
            </a:r>
            <a:r>
              <a:rPr lang="en-US" altLang="ko-KR" sz="4000" b="1" cap="all" dirty="0">
                <a:ea typeface="+mj-lt"/>
                <a:cs typeface="Microsoft GothicNeo"/>
              </a:rPr>
              <a:t> </a:t>
            </a:r>
            <a:r>
              <a:rPr lang="ko-KR" altLang="en-US" sz="4000" b="1" cap="all" dirty="0">
                <a:ea typeface="+mj-lt"/>
                <a:cs typeface="Microsoft GothicNeo"/>
              </a:rPr>
              <a:t>과정</a:t>
            </a:r>
            <a:endParaRPr lang="ko-K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FB2617-B98A-43E9-9A47-B2A32B8A9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31371" y="1990845"/>
            <a:ext cx="1251490" cy="2846995"/>
          </a:xfrm>
          <a:custGeom>
            <a:avLst/>
            <a:gdLst>
              <a:gd name="connsiteX0" fmla="*/ 625745 w 1251490"/>
              <a:gd name="connsiteY0" fmla="*/ 0 h 2846995"/>
              <a:gd name="connsiteX1" fmla="*/ 683662 w 1251490"/>
              <a:gd name="connsiteY1" fmla="*/ 52638 h 2846995"/>
              <a:gd name="connsiteX2" fmla="*/ 1251490 w 1251490"/>
              <a:gd name="connsiteY2" fmla="*/ 1423497 h 2846995"/>
              <a:gd name="connsiteX3" fmla="*/ 683662 w 1251490"/>
              <a:gd name="connsiteY3" fmla="*/ 2794356 h 2846995"/>
              <a:gd name="connsiteX4" fmla="*/ 625745 w 1251490"/>
              <a:gd name="connsiteY4" fmla="*/ 2846995 h 2846995"/>
              <a:gd name="connsiteX5" fmla="*/ 567828 w 1251490"/>
              <a:gd name="connsiteY5" fmla="*/ 2794357 h 2846995"/>
              <a:gd name="connsiteX6" fmla="*/ 0 w 1251490"/>
              <a:gd name="connsiteY6" fmla="*/ 1423498 h 2846995"/>
              <a:gd name="connsiteX7" fmla="*/ 567828 w 1251490"/>
              <a:gd name="connsiteY7" fmla="*/ 52639 h 284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1490" h="2846995">
                <a:moveTo>
                  <a:pt x="625745" y="0"/>
                </a:moveTo>
                <a:lnTo>
                  <a:pt x="683662" y="52638"/>
                </a:lnTo>
                <a:cubicBezTo>
                  <a:pt x="1034495" y="403472"/>
                  <a:pt x="1251490" y="888144"/>
                  <a:pt x="1251490" y="1423497"/>
                </a:cubicBezTo>
                <a:cubicBezTo>
                  <a:pt x="1251490" y="1958851"/>
                  <a:pt x="1034495" y="2443522"/>
                  <a:pt x="683662" y="2794356"/>
                </a:cubicBezTo>
                <a:lnTo>
                  <a:pt x="625745" y="2846995"/>
                </a:lnTo>
                <a:lnTo>
                  <a:pt x="567828" y="2794357"/>
                </a:lnTo>
                <a:cubicBezTo>
                  <a:pt x="216995" y="2443523"/>
                  <a:pt x="0" y="1958851"/>
                  <a:pt x="0" y="1423498"/>
                </a:cubicBezTo>
                <a:cubicBezTo>
                  <a:pt x="0" y="888144"/>
                  <a:pt x="216995" y="403473"/>
                  <a:pt x="567828" y="52639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CB6F56-BFD9-41B9-B37C-937E5C16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821415" y="662384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97A4C3C-2ED9-4FA0-9121-2EAEBB5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77036" y="3313103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C262B3-DB33-4872-B409-BF38E84C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 flipV="1">
            <a:off x="609308" y="57538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D83F8-7D11-4217-BF71-7055D06D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B7B664-3B28-4FCB-B823-F7FD1DB45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5688312" y="393991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990C5F-102D-4069-8490-EA08938C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9010" y="2324728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095BFB-B480-41A7-BC69-B9B0619E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73570" y="4760817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18FE78-A2AA-4004-92A2-CD1337BF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24714" y="4423565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CA7637-955F-4214-9C03-E6395CF4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4950949" y="3146234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8A903A2-0B8B-4216-A817-DFF713EE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623928" y="5885762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2BF4FD-1648-49E1-9633-03EBF24DA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944" y="499198"/>
            <a:ext cx="7703725" cy="5859899"/>
            <a:chOff x="23944" y="499198"/>
            <a:chExt cx="7703725" cy="585989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861B82-2603-44FA-A020-4C5272F9F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3061384" y="1850821"/>
              <a:ext cx="1251490" cy="3474512"/>
              <a:chOff x="4934747" y="772269"/>
              <a:chExt cx="1251490" cy="3474512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65AED85-4BFF-4403-B824-639975E1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34747" y="772269"/>
                <a:ext cx="1251490" cy="2846995"/>
              </a:xfrm>
              <a:custGeom>
                <a:avLst/>
                <a:gdLst>
                  <a:gd name="connsiteX0" fmla="*/ 625745 w 1251490"/>
                  <a:gd name="connsiteY0" fmla="*/ 0 h 2846995"/>
                  <a:gd name="connsiteX1" fmla="*/ 683662 w 1251490"/>
                  <a:gd name="connsiteY1" fmla="*/ 52638 h 2846995"/>
                  <a:gd name="connsiteX2" fmla="*/ 1251490 w 1251490"/>
                  <a:gd name="connsiteY2" fmla="*/ 1423497 h 2846995"/>
                  <a:gd name="connsiteX3" fmla="*/ 683662 w 1251490"/>
                  <a:gd name="connsiteY3" fmla="*/ 2794356 h 2846995"/>
                  <a:gd name="connsiteX4" fmla="*/ 625745 w 1251490"/>
                  <a:gd name="connsiteY4" fmla="*/ 2846995 h 2846995"/>
                  <a:gd name="connsiteX5" fmla="*/ 567828 w 1251490"/>
                  <a:gd name="connsiteY5" fmla="*/ 2794357 h 2846995"/>
                  <a:gd name="connsiteX6" fmla="*/ 0 w 1251490"/>
                  <a:gd name="connsiteY6" fmla="*/ 1423498 h 2846995"/>
                  <a:gd name="connsiteX7" fmla="*/ 567828 w 1251490"/>
                  <a:gd name="connsiteY7" fmla="*/ 52639 h 284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1490" h="2846995">
                    <a:moveTo>
                      <a:pt x="625745" y="0"/>
                    </a:moveTo>
                    <a:lnTo>
                      <a:pt x="683662" y="52638"/>
                    </a:lnTo>
                    <a:cubicBezTo>
                      <a:pt x="1034495" y="403472"/>
                      <a:pt x="1251490" y="888144"/>
                      <a:pt x="1251490" y="1423497"/>
                    </a:cubicBezTo>
                    <a:cubicBezTo>
                      <a:pt x="1251490" y="1958851"/>
                      <a:pt x="1034495" y="2443522"/>
                      <a:pt x="683662" y="2794356"/>
                    </a:cubicBezTo>
                    <a:lnTo>
                      <a:pt x="625745" y="2846995"/>
                    </a:lnTo>
                    <a:lnTo>
                      <a:pt x="567828" y="2794357"/>
                    </a:lnTo>
                    <a:cubicBezTo>
                      <a:pt x="216995" y="2443523"/>
                      <a:pt x="0" y="1958851"/>
                      <a:pt x="0" y="1423498"/>
                    </a:cubicBezTo>
                    <a:cubicBezTo>
                      <a:pt x="0" y="888144"/>
                      <a:pt x="216995" y="403473"/>
                      <a:pt x="567828" y="5263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8B554E7-2299-4997-B803-6640B152B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560492" y="772269"/>
                <a:ext cx="0" cy="3474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BADEAAFA-33A1-4D19-936B-540432AA4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2088695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D54A337F-DA37-47AC-8331-1E0997DC4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137327" y="1455530"/>
                <a:ext cx="846331" cy="846331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A9DFC908-5933-4655-BAB7-A8B26D98F0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5241547" y="1073977"/>
                <a:ext cx="637890" cy="637890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27070C6-E521-4A87-8FE6-EBCA09B6F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645179"/>
              <a:ext cx="4487128" cy="5713918"/>
              <a:chOff x="23944" y="645179"/>
              <a:chExt cx="4487128" cy="571391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E0B7002-AB4B-494F-916E-4701C993C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471900" y="4361866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5175423-ADEA-40BC-988E-FF9F0A2F13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D428CA7-D926-4589-858A-6336379063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F4D28B-0D72-457F-B004-9AE31C63E2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88" name="Rectangle 30">
                  <a:extLst>
                    <a:ext uri="{FF2B5EF4-FFF2-40B4-BE49-F238E27FC236}">
                      <a16:creationId xmlns:a16="http://schemas.microsoft.com/office/drawing/2014/main" id="{DFBB4C7C-5FD1-4B8C-929F-6E44D89BAC4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id="{CB9D3C3C-9CED-4F86-AC63-A216CA1489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4273DB4-C22A-479C-B548-FDBC3D331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6200000">
                <a:off x="1580551" y="3113335"/>
                <a:ext cx="571820" cy="1620000"/>
                <a:chOff x="8482785" y="4330454"/>
                <a:chExt cx="571820" cy="1620000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C67705-3BFB-4790-926B-EA8B0C6914C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A24DBCB-7397-4C8D-A70D-4468A4555B1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C361E42-5D20-45DB-ACED-2CE471181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 flipH="1" flipV="1">
                <a:off x="717090" y="150866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DAD8710-478E-4D63-8EA2-CA4CBB79757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A3B355B-1AE2-4169-8E30-9B6D18FFB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7580A75-2302-4A94-964C-A6925558B4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F443382-6A3C-4623-B2B4-33DBED0C22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0CDA90-8B09-4183-BBD8-BA102F6EB2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A3B0325-7F4A-4E81-ADBC-57137692CB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7E23346-F7D6-4FB2-94C6-868C22F8A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EA49D76-56F5-4664-A93D-3BE732496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24565B1-A274-4CC1-A868-A78C1FEA4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622419" y="427549"/>
                <a:ext cx="464739" cy="900000"/>
                <a:chOff x="4511184" y="2651374"/>
                <a:chExt cx="464739" cy="900000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8510DB-26B7-486E-8046-8F91F61811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0C437F8-DD36-49E0-AC5E-16A8C62843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5605049-F9D0-40DB-BD22-F8BE936A2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2980204" y="4326122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A8DC3A9-5040-4869-BD48-A05B4A157B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EAF335D-753B-48D6-A82A-F3EF5B2952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id="{E024CEE5-B3FC-4ED4-8488-826F017976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id="{A6FD7A30-9852-4F04-80AC-405501512A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9CCF1A8-B95C-4E6E-AACE-38E044568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240541" y="499198"/>
              <a:ext cx="4487128" cy="5713917"/>
              <a:chOff x="3240541" y="499198"/>
              <a:chExt cx="4487128" cy="57139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47C966-52EB-4586-960A-D78677F8B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3869673" y="372173"/>
                <a:ext cx="901736" cy="2160000"/>
                <a:chOff x="8217770" y="397306"/>
                <a:chExt cx="901736" cy="2160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3264464-F2DA-4E2E-93FE-654419D9D7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668638" y="397306"/>
                  <a:ext cx="0" cy="21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2FDA1B9-501E-436D-93D9-B22E1030C6E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8217770" y="397306"/>
                  <a:ext cx="901736" cy="1868598"/>
                </a:xfrm>
                <a:custGeom>
                  <a:avLst/>
                  <a:gdLst>
                    <a:gd name="connsiteX0" fmla="*/ 450869 w 901736"/>
                    <a:gd name="connsiteY0" fmla="*/ 0 h 1868598"/>
                    <a:gd name="connsiteX1" fmla="*/ 450868 w 901736"/>
                    <a:gd name="connsiteY1" fmla="*/ 0 h 1868598"/>
                    <a:gd name="connsiteX2" fmla="*/ 450867 w 901736"/>
                    <a:gd name="connsiteY2" fmla="*/ 0 h 1868598"/>
                    <a:gd name="connsiteX3" fmla="*/ 409125 w 901736"/>
                    <a:gd name="connsiteY3" fmla="*/ 52638 h 1868598"/>
                    <a:gd name="connsiteX4" fmla="*/ 7089 w 901736"/>
                    <a:gd name="connsiteY4" fmla="*/ 1225278 h 1868598"/>
                    <a:gd name="connsiteX5" fmla="*/ 140 w 901736"/>
                    <a:gd name="connsiteY5" fmla="*/ 1416229 h 1868598"/>
                    <a:gd name="connsiteX6" fmla="*/ 141 w 901736"/>
                    <a:gd name="connsiteY6" fmla="*/ 1416229 h 1868598"/>
                    <a:gd name="connsiteX7" fmla="*/ 0 w 901736"/>
                    <a:gd name="connsiteY7" fmla="*/ 1420099 h 1868598"/>
                    <a:gd name="connsiteX8" fmla="*/ 9012 w 901736"/>
                    <a:gd name="connsiteY8" fmla="*/ 1509500 h 1868598"/>
                    <a:gd name="connsiteX9" fmla="*/ 449610 w 901736"/>
                    <a:gd name="connsiteY9" fmla="*/ 1868598 h 1868598"/>
                    <a:gd name="connsiteX10" fmla="*/ 450868 w 901736"/>
                    <a:gd name="connsiteY10" fmla="*/ 1868471 h 1868598"/>
                    <a:gd name="connsiteX11" fmla="*/ 452126 w 901736"/>
                    <a:gd name="connsiteY11" fmla="*/ 1868598 h 1868598"/>
                    <a:gd name="connsiteX12" fmla="*/ 892724 w 901736"/>
                    <a:gd name="connsiteY12" fmla="*/ 1509500 h 1868598"/>
                    <a:gd name="connsiteX13" fmla="*/ 901736 w 901736"/>
                    <a:gd name="connsiteY13" fmla="*/ 1420099 h 1868598"/>
                    <a:gd name="connsiteX14" fmla="*/ 901595 w 901736"/>
                    <a:gd name="connsiteY14" fmla="*/ 1416229 h 1868598"/>
                    <a:gd name="connsiteX15" fmla="*/ 901596 w 901736"/>
                    <a:gd name="connsiteY15" fmla="*/ 1416229 h 1868598"/>
                    <a:gd name="connsiteX16" fmla="*/ 894647 w 901736"/>
                    <a:gd name="connsiteY16" fmla="*/ 1225278 h 1868598"/>
                    <a:gd name="connsiteX17" fmla="*/ 492611 w 901736"/>
                    <a:gd name="connsiteY17" fmla="*/ 52638 h 1868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1736" h="1868598">
                      <a:moveTo>
                        <a:pt x="450869" y="0"/>
                      </a:moveTo>
                      <a:lnTo>
                        <a:pt x="450868" y="0"/>
                      </a:lnTo>
                      <a:lnTo>
                        <a:pt x="450867" y="0"/>
                      </a:lnTo>
                      <a:lnTo>
                        <a:pt x="409125" y="52638"/>
                      </a:lnTo>
                      <a:cubicBezTo>
                        <a:pt x="187876" y="359618"/>
                        <a:pt x="40481" y="769067"/>
                        <a:pt x="7089" y="1225278"/>
                      </a:cubicBezTo>
                      <a:lnTo>
                        <a:pt x="140" y="1416229"/>
                      </a:lnTo>
                      <a:lnTo>
                        <a:pt x="141" y="1416229"/>
                      </a:lnTo>
                      <a:lnTo>
                        <a:pt x="0" y="1420099"/>
                      </a:lnTo>
                      <a:lnTo>
                        <a:pt x="9012" y="1509500"/>
                      </a:lnTo>
                      <a:cubicBezTo>
                        <a:pt x="50948" y="1714437"/>
                        <a:pt x="232276" y="1868598"/>
                        <a:pt x="449610" y="1868598"/>
                      </a:cubicBezTo>
                      <a:lnTo>
                        <a:pt x="450868" y="1868471"/>
                      </a:lnTo>
                      <a:lnTo>
                        <a:pt x="452126" y="1868598"/>
                      </a:lnTo>
                      <a:cubicBezTo>
                        <a:pt x="669460" y="1868598"/>
                        <a:pt x="850788" y="1714437"/>
                        <a:pt x="892724" y="1509500"/>
                      </a:cubicBezTo>
                      <a:lnTo>
                        <a:pt x="901736" y="1420099"/>
                      </a:lnTo>
                      <a:lnTo>
                        <a:pt x="901595" y="1416229"/>
                      </a:lnTo>
                      <a:lnTo>
                        <a:pt x="901596" y="1416229"/>
                      </a:lnTo>
                      <a:lnTo>
                        <a:pt x="894647" y="1225278"/>
                      </a:lnTo>
                      <a:cubicBezTo>
                        <a:pt x="861255" y="769067"/>
                        <a:pt x="713860" y="359618"/>
                        <a:pt x="492611" y="5263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id="{7083B41C-756A-4599-AC4A-06A4918879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370075" y="1136688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id="{C417D6C8-9B83-41A0-ADD2-65E26C14EF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8457521" y="720913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50AEF-7A60-4498-8C88-38D9C927C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5493730" y="287950"/>
                <a:ext cx="1785983" cy="2208479"/>
                <a:chOff x="2725201" y="4453039"/>
                <a:chExt cx="1785983" cy="2208479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96C04C-2B17-47CA-8F93-CDCA1E62BB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3618192" y="4453039"/>
                  <a:ext cx="0" cy="22084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196F57D-592A-49AB-9107-F3A2E296C0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2738439" y="5243393"/>
                  <a:ext cx="17609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1F482E4-E935-4E1F-82CA-445AB7DD26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2725201" y="4861779"/>
                  <a:ext cx="1785983" cy="1799739"/>
                </a:xfrm>
                <a:custGeom>
                  <a:avLst/>
                  <a:gdLst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892991 w 1785983"/>
                    <a:gd name="connsiteY8" fmla="*/ 1795123 h 1799739"/>
                    <a:gd name="connsiteX9" fmla="*/ 763082 w 1785983"/>
                    <a:gd name="connsiteY9" fmla="*/ 1694835 h 1799739"/>
                    <a:gd name="connsiteX10" fmla="*/ 379877 w 1785983"/>
                    <a:gd name="connsiteY10" fmla="*/ 3722 h 1799739"/>
                    <a:gd name="connsiteX11" fmla="*/ 440819 w 1785983"/>
                    <a:gd name="connsiteY11" fmla="*/ 59 h 1799739"/>
                    <a:gd name="connsiteX0" fmla="*/ 440819 w 1785983"/>
                    <a:gd name="connsiteY0" fmla="*/ 59 h 1849891"/>
                    <a:gd name="connsiteX1" fmla="*/ 845918 w 1785983"/>
                    <a:gd name="connsiteY1" fmla="*/ 261596 h 1849891"/>
                    <a:gd name="connsiteX2" fmla="*/ 892992 w 1785983"/>
                    <a:gd name="connsiteY2" fmla="*/ 360758 h 1849891"/>
                    <a:gd name="connsiteX3" fmla="*/ 892992 w 1785983"/>
                    <a:gd name="connsiteY3" fmla="*/ 365372 h 1849891"/>
                    <a:gd name="connsiteX4" fmla="*/ 940065 w 1785983"/>
                    <a:gd name="connsiteY4" fmla="*/ 266212 h 1849891"/>
                    <a:gd name="connsiteX5" fmla="*/ 1406106 w 1785983"/>
                    <a:gd name="connsiteY5" fmla="*/ 8338 h 1849891"/>
                    <a:gd name="connsiteX6" fmla="*/ 1022901 w 1785983"/>
                    <a:gd name="connsiteY6" fmla="*/ 1699451 h 1849891"/>
                    <a:gd name="connsiteX7" fmla="*/ 892991 w 1785983"/>
                    <a:gd name="connsiteY7" fmla="*/ 1799739 h 1849891"/>
                    <a:gd name="connsiteX8" fmla="*/ 838223 w 1785983"/>
                    <a:gd name="connsiteY8" fmla="*/ 1849891 h 1849891"/>
                    <a:gd name="connsiteX9" fmla="*/ 763082 w 1785983"/>
                    <a:gd name="connsiteY9" fmla="*/ 1694835 h 1849891"/>
                    <a:gd name="connsiteX10" fmla="*/ 379877 w 1785983"/>
                    <a:gd name="connsiteY10" fmla="*/ 3722 h 1849891"/>
                    <a:gd name="connsiteX11" fmla="*/ 440819 w 1785983"/>
                    <a:gd name="connsiteY11" fmla="*/ 59 h 1849891"/>
                    <a:gd name="connsiteX0" fmla="*/ 440819 w 1785983"/>
                    <a:gd name="connsiteY0" fmla="*/ 59 h 1799739"/>
                    <a:gd name="connsiteX1" fmla="*/ 845918 w 1785983"/>
                    <a:gd name="connsiteY1" fmla="*/ 261596 h 1799739"/>
                    <a:gd name="connsiteX2" fmla="*/ 892992 w 1785983"/>
                    <a:gd name="connsiteY2" fmla="*/ 360758 h 1799739"/>
                    <a:gd name="connsiteX3" fmla="*/ 892992 w 1785983"/>
                    <a:gd name="connsiteY3" fmla="*/ 365372 h 1799739"/>
                    <a:gd name="connsiteX4" fmla="*/ 940065 w 1785983"/>
                    <a:gd name="connsiteY4" fmla="*/ 266212 h 1799739"/>
                    <a:gd name="connsiteX5" fmla="*/ 1406106 w 1785983"/>
                    <a:gd name="connsiteY5" fmla="*/ 8338 h 1799739"/>
                    <a:gd name="connsiteX6" fmla="*/ 1022901 w 1785983"/>
                    <a:gd name="connsiteY6" fmla="*/ 1699451 h 1799739"/>
                    <a:gd name="connsiteX7" fmla="*/ 892991 w 1785983"/>
                    <a:gd name="connsiteY7" fmla="*/ 1799739 h 1799739"/>
                    <a:gd name="connsiteX8" fmla="*/ 763082 w 1785983"/>
                    <a:gd name="connsiteY8" fmla="*/ 1694835 h 1799739"/>
                    <a:gd name="connsiteX9" fmla="*/ 379877 w 1785983"/>
                    <a:gd name="connsiteY9" fmla="*/ 3722 h 1799739"/>
                    <a:gd name="connsiteX10" fmla="*/ 440819 w 1785983"/>
                    <a:gd name="connsiteY10" fmla="*/ 59 h 1799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5983" h="1799739">
                      <a:moveTo>
                        <a:pt x="440819" y="59"/>
                      </a:moveTo>
                      <a:cubicBezTo>
                        <a:pt x="584367" y="2557"/>
                        <a:pt x="735105" y="83293"/>
                        <a:pt x="845918" y="261596"/>
                      </a:cubicBezTo>
                      <a:lnTo>
                        <a:pt x="892992" y="360758"/>
                      </a:lnTo>
                      <a:lnTo>
                        <a:pt x="892992" y="365372"/>
                      </a:lnTo>
                      <a:lnTo>
                        <a:pt x="940065" y="266212"/>
                      </a:lnTo>
                      <a:cubicBezTo>
                        <a:pt x="1066709" y="62437"/>
                        <a:pt x="1245499" y="-13903"/>
                        <a:pt x="1406106" y="8338"/>
                      </a:cubicBezTo>
                      <a:cubicBezTo>
                        <a:pt x="1827702" y="66720"/>
                        <a:pt x="2124001" y="804388"/>
                        <a:pt x="1022901" y="1699451"/>
                      </a:cubicBezTo>
                      <a:lnTo>
                        <a:pt x="892991" y="1799739"/>
                      </a:lnTo>
                      <a:lnTo>
                        <a:pt x="763082" y="1694835"/>
                      </a:lnTo>
                      <a:cubicBezTo>
                        <a:pt x="-338018" y="799772"/>
                        <a:pt x="-41719" y="62104"/>
                        <a:pt x="379877" y="3722"/>
                      </a:cubicBezTo>
                      <a:cubicBezTo>
                        <a:pt x="399953" y="942"/>
                        <a:pt x="420313" y="-298"/>
                        <a:pt x="440819" y="5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58" name="Rectangle 30">
                  <a:extLst>
                    <a:ext uri="{FF2B5EF4-FFF2-40B4-BE49-F238E27FC236}">
                      <a16:creationId xmlns:a16="http://schemas.microsoft.com/office/drawing/2014/main" id="{550392EA-1B3F-4A99-83AC-1164FF4DBC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124232" y="5447997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30">
                  <a:extLst>
                    <a:ext uri="{FF2B5EF4-FFF2-40B4-BE49-F238E27FC236}">
                      <a16:creationId xmlns:a16="http://schemas.microsoft.com/office/drawing/2014/main" id="{5B31D18B-79E2-4229-859B-DF590BBC26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3315029" y="5983110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09527A4-8BD7-4984-891B-C2D08F2BF0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5599242" y="2124960"/>
                <a:ext cx="571820" cy="1620000"/>
                <a:chOff x="8482785" y="4330454"/>
                <a:chExt cx="571820" cy="1620000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A2F4ECC-BF0F-444B-B2D3-B62F6D83CD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8482785" y="4333632"/>
                  <a:ext cx="571820" cy="1311956"/>
                </a:xfrm>
                <a:custGeom>
                  <a:avLst/>
                  <a:gdLst>
                    <a:gd name="connsiteX0" fmla="*/ 282417 w 571820"/>
                    <a:gd name="connsiteY0" fmla="*/ 0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82417 w 571820"/>
                    <a:gd name="connsiteY0" fmla="*/ 6349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17" fmla="*/ 282417 w 571820"/>
                    <a:gd name="connsiteY17" fmla="*/ 6349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289403 w 571820"/>
                    <a:gd name="connsiteY4" fmla="*/ 6349 h 1316717"/>
                    <a:gd name="connsiteX5" fmla="*/ 309203 w 571820"/>
                    <a:gd name="connsiteY5" fmla="*/ 24345 h 1316717"/>
                    <a:gd name="connsiteX6" fmla="*/ 571820 w 571820"/>
                    <a:gd name="connsiteY6" fmla="*/ 658359 h 1316717"/>
                    <a:gd name="connsiteX7" fmla="*/ 309203 w 571820"/>
                    <a:gd name="connsiteY7" fmla="*/ 1292372 h 1316717"/>
                    <a:gd name="connsiteX8" fmla="*/ 289403 w 571820"/>
                    <a:gd name="connsiteY8" fmla="*/ 1310368 h 1316717"/>
                    <a:gd name="connsiteX9" fmla="*/ 289403 w 571820"/>
                    <a:gd name="connsiteY9" fmla="*/ 1316717 h 1316717"/>
                    <a:gd name="connsiteX10" fmla="*/ 287393 w 571820"/>
                    <a:gd name="connsiteY10" fmla="*/ 1314890 h 1316717"/>
                    <a:gd name="connsiteX11" fmla="*/ 285910 w 571820"/>
                    <a:gd name="connsiteY11" fmla="*/ 1313542 h 1316717"/>
                    <a:gd name="connsiteX12" fmla="*/ 282417 w 571820"/>
                    <a:gd name="connsiteY12" fmla="*/ 1316717 h 1316717"/>
                    <a:gd name="connsiteX13" fmla="*/ 282417 w 571820"/>
                    <a:gd name="connsiteY13" fmla="*/ 1310367 h 1316717"/>
                    <a:gd name="connsiteX14" fmla="*/ 262617 w 571820"/>
                    <a:gd name="connsiteY14" fmla="*/ 1292372 h 1316717"/>
                    <a:gd name="connsiteX15" fmla="*/ 0 w 571820"/>
                    <a:gd name="connsiteY15" fmla="*/ 658358 h 1316717"/>
                    <a:gd name="connsiteX16" fmla="*/ 262617 w 571820"/>
                    <a:gd name="connsiteY16" fmla="*/ 24345 h 1316717"/>
                    <a:gd name="connsiteX0" fmla="*/ 262617 w 571820"/>
                    <a:gd name="connsiteY0" fmla="*/ 24345 h 1316717"/>
                    <a:gd name="connsiteX1" fmla="*/ 285910 w 571820"/>
                    <a:gd name="connsiteY1" fmla="*/ 3175 h 1316717"/>
                    <a:gd name="connsiteX2" fmla="*/ 287393 w 571820"/>
                    <a:gd name="connsiteY2" fmla="*/ 1827 h 1316717"/>
                    <a:gd name="connsiteX3" fmla="*/ 289403 w 571820"/>
                    <a:gd name="connsiteY3" fmla="*/ 0 h 1316717"/>
                    <a:gd name="connsiteX4" fmla="*/ 309203 w 571820"/>
                    <a:gd name="connsiteY4" fmla="*/ 24345 h 1316717"/>
                    <a:gd name="connsiteX5" fmla="*/ 571820 w 571820"/>
                    <a:gd name="connsiteY5" fmla="*/ 658359 h 1316717"/>
                    <a:gd name="connsiteX6" fmla="*/ 309203 w 571820"/>
                    <a:gd name="connsiteY6" fmla="*/ 1292372 h 1316717"/>
                    <a:gd name="connsiteX7" fmla="*/ 289403 w 571820"/>
                    <a:gd name="connsiteY7" fmla="*/ 1310368 h 1316717"/>
                    <a:gd name="connsiteX8" fmla="*/ 289403 w 571820"/>
                    <a:gd name="connsiteY8" fmla="*/ 1316717 h 1316717"/>
                    <a:gd name="connsiteX9" fmla="*/ 287393 w 571820"/>
                    <a:gd name="connsiteY9" fmla="*/ 1314890 h 1316717"/>
                    <a:gd name="connsiteX10" fmla="*/ 285910 w 571820"/>
                    <a:gd name="connsiteY10" fmla="*/ 1313542 h 1316717"/>
                    <a:gd name="connsiteX11" fmla="*/ 282417 w 571820"/>
                    <a:gd name="connsiteY11" fmla="*/ 1316717 h 1316717"/>
                    <a:gd name="connsiteX12" fmla="*/ 282417 w 571820"/>
                    <a:gd name="connsiteY12" fmla="*/ 1310367 h 1316717"/>
                    <a:gd name="connsiteX13" fmla="*/ 262617 w 571820"/>
                    <a:gd name="connsiteY13" fmla="*/ 1292372 h 1316717"/>
                    <a:gd name="connsiteX14" fmla="*/ 0 w 571820"/>
                    <a:gd name="connsiteY14" fmla="*/ 658358 h 1316717"/>
                    <a:gd name="connsiteX15" fmla="*/ 262617 w 571820"/>
                    <a:gd name="connsiteY15" fmla="*/ 24345 h 1316717"/>
                    <a:gd name="connsiteX0" fmla="*/ 262617 w 571820"/>
                    <a:gd name="connsiteY0" fmla="*/ 22518 h 1314890"/>
                    <a:gd name="connsiteX1" fmla="*/ 285910 w 571820"/>
                    <a:gd name="connsiteY1" fmla="*/ 1348 h 1314890"/>
                    <a:gd name="connsiteX2" fmla="*/ 287393 w 571820"/>
                    <a:gd name="connsiteY2" fmla="*/ 0 h 1314890"/>
                    <a:gd name="connsiteX3" fmla="*/ 309203 w 571820"/>
                    <a:gd name="connsiteY3" fmla="*/ 22518 h 1314890"/>
                    <a:gd name="connsiteX4" fmla="*/ 571820 w 571820"/>
                    <a:gd name="connsiteY4" fmla="*/ 656532 h 1314890"/>
                    <a:gd name="connsiteX5" fmla="*/ 309203 w 571820"/>
                    <a:gd name="connsiteY5" fmla="*/ 1290545 h 1314890"/>
                    <a:gd name="connsiteX6" fmla="*/ 289403 w 571820"/>
                    <a:gd name="connsiteY6" fmla="*/ 1308541 h 1314890"/>
                    <a:gd name="connsiteX7" fmla="*/ 289403 w 571820"/>
                    <a:gd name="connsiteY7" fmla="*/ 1314890 h 1314890"/>
                    <a:gd name="connsiteX8" fmla="*/ 287393 w 571820"/>
                    <a:gd name="connsiteY8" fmla="*/ 1313063 h 1314890"/>
                    <a:gd name="connsiteX9" fmla="*/ 285910 w 571820"/>
                    <a:gd name="connsiteY9" fmla="*/ 1311715 h 1314890"/>
                    <a:gd name="connsiteX10" fmla="*/ 282417 w 571820"/>
                    <a:gd name="connsiteY10" fmla="*/ 1314890 h 1314890"/>
                    <a:gd name="connsiteX11" fmla="*/ 282417 w 571820"/>
                    <a:gd name="connsiteY11" fmla="*/ 1308540 h 1314890"/>
                    <a:gd name="connsiteX12" fmla="*/ 262617 w 571820"/>
                    <a:gd name="connsiteY12" fmla="*/ 1290545 h 1314890"/>
                    <a:gd name="connsiteX13" fmla="*/ 0 w 571820"/>
                    <a:gd name="connsiteY13" fmla="*/ 656531 h 1314890"/>
                    <a:gd name="connsiteX14" fmla="*/ 262617 w 571820"/>
                    <a:gd name="connsiteY14" fmla="*/ 22518 h 1314890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82417 w 571820"/>
                    <a:gd name="connsiteY10" fmla="*/ 1307192 h 1313542"/>
                    <a:gd name="connsiteX11" fmla="*/ 262617 w 571820"/>
                    <a:gd name="connsiteY11" fmla="*/ 1289197 h 1313542"/>
                    <a:gd name="connsiteX12" fmla="*/ 0 w 571820"/>
                    <a:gd name="connsiteY12" fmla="*/ 655183 h 1313542"/>
                    <a:gd name="connsiteX13" fmla="*/ 262617 w 571820"/>
                    <a:gd name="connsiteY13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82417 w 571820"/>
                    <a:gd name="connsiteY9" fmla="*/ 1313542 h 1313542"/>
                    <a:gd name="connsiteX10" fmla="*/ 262617 w 571820"/>
                    <a:gd name="connsiteY10" fmla="*/ 1289197 h 1313542"/>
                    <a:gd name="connsiteX11" fmla="*/ 0 w 571820"/>
                    <a:gd name="connsiteY11" fmla="*/ 655183 h 1313542"/>
                    <a:gd name="connsiteX12" fmla="*/ 262617 w 571820"/>
                    <a:gd name="connsiteY12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85910 w 571820"/>
                    <a:gd name="connsiteY8" fmla="*/ 1310367 h 1313542"/>
                    <a:gd name="connsiteX9" fmla="*/ 262617 w 571820"/>
                    <a:gd name="connsiteY9" fmla="*/ 1289197 h 1313542"/>
                    <a:gd name="connsiteX10" fmla="*/ 0 w 571820"/>
                    <a:gd name="connsiteY10" fmla="*/ 655183 h 1313542"/>
                    <a:gd name="connsiteX11" fmla="*/ 262617 w 571820"/>
                    <a:gd name="connsiteY11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87393 w 571820"/>
                    <a:gd name="connsiteY7" fmla="*/ 1311715 h 1313542"/>
                    <a:gd name="connsiteX8" fmla="*/ 262617 w 571820"/>
                    <a:gd name="connsiteY8" fmla="*/ 1289197 h 1313542"/>
                    <a:gd name="connsiteX9" fmla="*/ 0 w 571820"/>
                    <a:gd name="connsiteY9" fmla="*/ 655183 h 1313542"/>
                    <a:gd name="connsiteX10" fmla="*/ 262617 w 571820"/>
                    <a:gd name="connsiteY10" fmla="*/ 21170 h 1313542"/>
                    <a:gd name="connsiteX0" fmla="*/ 262617 w 571820"/>
                    <a:gd name="connsiteY0" fmla="*/ 21170 h 1313542"/>
                    <a:gd name="connsiteX1" fmla="*/ 285910 w 571820"/>
                    <a:gd name="connsiteY1" fmla="*/ 0 h 1313542"/>
                    <a:gd name="connsiteX2" fmla="*/ 309203 w 571820"/>
                    <a:gd name="connsiteY2" fmla="*/ 21170 h 1313542"/>
                    <a:gd name="connsiteX3" fmla="*/ 571820 w 571820"/>
                    <a:gd name="connsiteY3" fmla="*/ 655184 h 1313542"/>
                    <a:gd name="connsiteX4" fmla="*/ 309203 w 571820"/>
                    <a:gd name="connsiteY4" fmla="*/ 1289197 h 1313542"/>
                    <a:gd name="connsiteX5" fmla="*/ 289403 w 571820"/>
                    <a:gd name="connsiteY5" fmla="*/ 1307193 h 1313542"/>
                    <a:gd name="connsiteX6" fmla="*/ 289403 w 571820"/>
                    <a:gd name="connsiteY6" fmla="*/ 1313542 h 1313542"/>
                    <a:gd name="connsiteX7" fmla="*/ 262617 w 571820"/>
                    <a:gd name="connsiteY7" fmla="*/ 1289197 h 1313542"/>
                    <a:gd name="connsiteX8" fmla="*/ 0 w 571820"/>
                    <a:gd name="connsiteY8" fmla="*/ 655183 h 1313542"/>
                    <a:gd name="connsiteX9" fmla="*/ 262617 w 571820"/>
                    <a:gd name="connsiteY9" fmla="*/ 21170 h 1313542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9403 w 571820"/>
                    <a:gd name="connsiteY5" fmla="*/ 1307193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64739"/>
                    <a:gd name="connsiteX1" fmla="*/ 285910 w 571820"/>
                    <a:gd name="connsiteY1" fmla="*/ 0 h 1364739"/>
                    <a:gd name="connsiteX2" fmla="*/ 309203 w 571820"/>
                    <a:gd name="connsiteY2" fmla="*/ 21170 h 1364739"/>
                    <a:gd name="connsiteX3" fmla="*/ 571820 w 571820"/>
                    <a:gd name="connsiteY3" fmla="*/ 655184 h 1364739"/>
                    <a:gd name="connsiteX4" fmla="*/ 309203 w 571820"/>
                    <a:gd name="connsiteY4" fmla="*/ 1289197 h 1364739"/>
                    <a:gd name="connsiteX5" fmla="*/ 285832 w 571820"/>
                    <a:gd name="connsiteY5" fmla="*/ 1311956 h 1364739"/>
                    <a:gd name="connsiteX6" fmla="*/ 177485 w 571820"/>
                    <a:gd name="connsiteY6" fmla="*/ 1364739 h 1364739"/>
                    <a:gd name="connsiteX7" fmla="*/ 262617 w 571820"/>
                    <a:gd name="connsiteY7" fmla="*/ 1289197 h 1364739"/>
                    <a:gd name="connsiteX8" fmla="*/ 0 w 571820"/>
                    <a:gd name="connsiteY8" fmla="*/ 655183 h 1364739"/>
                    <a:gd name="connsiteX9" fmla="*/ 262617 w 571820"/>
                    <a:gd name="connsiteY9" fmla="*/ 21170 h 1364739"/>
                    <a:gd name="connsiteX0" fmla="*/ 262617 w 571820"/>
                    <a:gd name="connsiteY0" fmla="*/ 21170 h 1311956"/>
                    <a:gd name="connsiteX1" fmla="*/ 285910 w 571820"/>
                    <a:gd name="connsiteY1" fmla="*/ 0 h 1311956"/>
                    <a:gd name="connsiteX2" fmla="*/ 309203 w 571820"/>
                    <a:gd name="connsiteY2" fmla="*/ 21170 h 1311956"/>
                    <a:gd name="connsiteX3" fmla="*/ 571820 w 571820"/>
                    <a:gd name="connsiteY3" fmla="*/ 655184 h 1311956"/>
                    <a:gd name="connsiteX4" fmla="*/ 309203 w 571820"/>
                    <a:gd name="connsiteY4" fmla="*/ 1289197 h 1311956"/>
                    <a:gd name="connsiteX5" fmla="*/ 285832 w 571820"/>
                    <a:gd name="connsiteY5" fmla="*/ 1311956 h 1311956"/>
                    <a:gd name="connsiteX6" fmla="*/ 262617 w 571820"/>
                    <a:gd name="connsiteY6" fmla="*/ 1289197 h 1311956"/>
                    <a:gd name="connsiteX7" fmla="*/ 0 w 571820"/>
                    <a:gd name="connsiteY7" fmla="*/ 655183 h 1311956"/>
                    <a:gd name="connsiteX8" fmla="*/ 262617 w 571820"/>
                    <a:gd name="connsiteY8" fmla="*/ 21170 h 131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1820" h="1311956">
                      <a:moveTo>
                        <a:pt x="262617" y="21170"/>
                      </a:moveTo>
                      <a:lnTo>
                        <a:pt x="285910" y="0"/>
                      </a:lnTo>
                      <a:lnTo>
                        <a:pt x="309203" y="21170"/>
                      </a:lnTo>
                      <a:cubicBezTo>
                        <a:pt x="471461" y="183428"/>
                        <a:pt x="571820" y="407586"/>
                        <a:pt x="571820" y="655184"/>
                      </a:cubicBezTo>
                      <a:cubicBezTo>
                        <a:pt x="571820" y="902781"/>
                        <a:pt x="471461" y="1126939"/>
                        <a:pt x="309203" y="1289197"/>
                      </a:cubicBezTo>
                      <a:lnTo>
                        <a:pt x="285832" y="1311956"/>
                      </a:lnTo>
                      <a:lnTo>
                        <a:pt x="262617" y="1289197"/>
                      </a:lnTo>
                      <a:cubicBezTo>
                        <a:pt x="100359" y="1126938"/>
                        <a:pt x="0" y="902781"/>
                        <a:pt x="0" y="655183"/>
                      </a:cubicBezTo>
                      <a:cubicBezTo>
                        <a:pt x="0" y="407586"/>
                        <a:pt x="100359" y="183428"/>
                        <a:pt x="262617" y="2117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D748D0-DAA6-4BF1-B9F5-EA42B4F759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8768695" y="4330454"/>
                  <a:ext cx="0" cy="16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6665058-D8ED-4BB5-97B8-E995A3813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 flipH="1" flipV="1">
                <a:off x="4746915" y="3033529"/>
                <a:ext cx="2287608" cy="3673900"/>
                <a:chOff x="-6080955" y="3437416"/>
                <a:chExt cx="2287608" cy="36739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ED529F-A20E-4335-8BBD-D7A742DF50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-4937151" y="4754133"/>
                  <a:ext cx="0" cy="23571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C41D393-0349-42CC-BFFA-C0B27D550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>
                  <a:off x="-5226554" y="3437416"/>
                  <a:ext cx="571820" cy="1316717"/>
                </a:xfrm>
                <a:custGeom>
                  <a:avLst/>
                  <a:gdLst>
                    <a:gd name="connsiteX0" fmla="*/ 282417 w 571820"/>
                    <a:gd name="connsiteY0" fmla="*/ 1316717 h 1316717"/>
                    <a:gd name="connsiteX1" fmla="*/ 285910 w 571820"/>
                    <a:gd name="connsiteY1" fmla="*/ 1313542 h 1316717"/>
                    <a:gd name="connsiteX2" fmla="*/ 289403 w 571820"/>
                    <a:gd name="connsiteY2" fmla="*/ 1316717 h 1316717"/>
                    <a:gd name="connsiteX3" fmla="*/ 289403 w 571820"/>
                    <a:gd name="connsiteY3" fmla="*/ 1310368 h 1316717"/>
                    <a:gd name="connsiteX4" fmla="*/ 309203 w 571820"/>
                    <a:gd name="connsiteY4" fmla="*/ 1292372 h 1316717"/>
                    <a:gd name="connsiteX5" fmla="*/ 571820 w 571820"/>
                    <a:gd name="connsiteY5" fmla="*/ 658358 h 1316717"/>
                    <a:gd name="connsiteX6" fmla="*/ 309203 w 571820"/>
                    <a:gd name="connsiteY6" fmla="*/ 24345 h 1316717"/>
                    <a:gd name="connsiteX7" fmla="*/ 289403 w 571820"/>
                    <a:gd name="connsiteY7" fmla="*/ 6349 h 1316717"/>
                    <a:gd name="connsiteX8" fmla="*/ 289403 w 571820"/>
                    <a:gd name="connsiteY8" fmla="*/ 0 h 1316717"/>
                    <a:gd name="connsiteX9" fmla="*/ 285910 w 571820"/>
                    <a:gd name="connsiteY9" fmla="*/ 3175 h 1316717"/>
                    <a:gd name="connsiteX10" fmla="*/ 282417 w 571820"/>
                    <a:gd name="connsiteY10" fmla="*/ 0 h 1316717"/>
                    <a:gd name="connsiteX11" fmla="*/ 282417 w 571820"/>
                    <a:gd name="connsiteY11" fmla="*/ 6350 h 1316717"/>
                    <a:gd name="connsiteX12" fmla="*/ 262617 w 571820"/>
                    <a:gd name="connsiteY12" fmla="*/ 24345 h 1316717"/>
                    <a:gd name="connsiteX13" fmla="*/ 0 w 571820"/>
                    <a:gd name="connsiteY13" fmla="*/ 658359 h 1316717"/>
                    <a:gd name="connsiteX14" fmla="*/ 262617 w 571820"/>
                    <a:gd name="connsiteY14" fmla="*/ 1292372 h 1316717"/>
                    <a:gd name="connsiteX15" fmla="*/ 282417 w 571820"/>
                    <a:gd name="connsiteY15" fmla="*/ 1310368 h 131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1820" h="1316717">
                      <a:moveTo>
                        <a:pt x="282417" y="1316717"/>
                      </a:moveTo>
                      <a:lnTo>
                        <a:pt x="285910" y="1313542"/>
                      </a:lnTo>
                      <a:lnTo>
                        <a:pt x="289403" y="1316717"/>
                      </a:lnTo>
                      <a:lnTo>
                        <a:pt x="289403" y="1310368"/>
                      </a:lnTo>
                      <a:lnTo>
                        <a:pt x="309203" y="1292372"/>
                      </a:lnTo>
                      <a:cubicBezTo>
                        <a:pt x="471461" y="1130114"/>
                        <a:pt x="571820" y="905956"/>
                        <a:pt x="571820" y="658358"/>
                      </a:cubicBezTo>
                      <a:cubicBezTo>
                        <a:pt x="571820" y="410761"/>
                        <a:pt x="471461" y="186603"/>
                        <a:pt x="309203" y="24345"/>
                      </a:cubicBezTo>
                      <a:lnTo>
                        <a:pt x="289403" y="6349"/>
                      </a:lnTo>
                      <a:lnTo>
                        <a:pt x="289403" y="0"/>
                      </a:lnTo>
                      <a:lnTo>
                        <a:pt x="285910" y="3175"/>
                      </a:lnTo>
                      <a:lnTo>
                        <a:pt x="282417" y="0"/>
                      </a:lnTo>
                      <a:lnTo>
                        <a:pt x="282417" y="6350"/>
                      </a:lnTo>
                      <a:lnTo>
                        <a:pt x="262617" y="24345"/>
                      </a:lnTo>
                      <a:cubicBezTo>
                        <a:pt x="100359" y="186604"/>
                        <a:pt x="0" y="410761"/>
                        <a:pt x="0" y="658359"/>
                      </a:cubicBezTo>
                      <a:cubicBezTo>
                        <a:pt x="0" y="905956"/>
                        <a:pt x="100359" y="1130114"/>
                        <a:pt x="262617" y="1292372"/>
                      </a:cubicBezTo>
                      <a:lnTo>
                        <a:pt x="282417" y="131036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BDBBCC7-57CD-44FC-8D71-4D3EC9D2D7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C3F9E22-9463-44B8-BC5B-CA24F45614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4476018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0217B513-DD5A-4977-AC78-EDB5DC05B2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7B994A-6558-4D60-8F60-FD5C8A33B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190567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26A56C2-5AD9-4B22-A0BC-F140235BB8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-6080955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F8A51BF-AAC7-47B6-B63F-5A46D820F2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flipH="1">
                  <a:off x="-4937151" y="5934581"/>
                  <a:ext cx="1143804" cy="735761"/>
                </a:xfrm>
                <a:custGeom>
                  <a:avLst/>
                  <a:gdLst>
                    <a:gd name="connsiteX0" fmla="*/ 290619 w 1143804"/>
                    <a:gd name="connsiteY0" fmla="*/ 302 h 735761"/>
                    <a:gd name="connsiteX1" fmla="*/ 714857 w 1143804"/>
                    <a:gd name="connsiteY1" fmla="*/ 120275 h 735761"/>
                    <a:gd name="connsiteX2" fmla="*/ 1132620 w 1143804"/>
                    <a:gd name="connsiteY2" fmla="*/ 664715 h 735761"/>
                    <a:gd name="connsiteX3" fmla="*/ 1138304 w 1143804"/>
                    <a:gd name="connsiteY3" fmla="*/ 690860 h 735761"/>
                    <a:gd name="connsiteX4" fmla="*/ 1143804 w 1143804"/>
                    <a:gd name="connsiteY4" fmla="*/ 694035 h 735761"/>
                    <a:gd name="connsiteX5" fmla="*/ 1139308 w 1143804"/>
                    <a:gd name="connsiteY5" fmla="*/ 695472 h 735761"/>
                    <a:gd name="connsiteX6" fmla="*/ 1140311 w 1143804"/>
                    <a:gd name="connsiteY6" fmla="*/ 700085 h 735761"/>
                    <a:gd name="connsiteX7" fmla="*/ 1134812 w 1143804"/>
                    <a:gd name="connsiteY7" fmla="*/ 696911 h 735761"/>
                    <a:gd name="connsiteX8" fmla="*/ 1109327 w 1143804"/>
                    <a:gd name="connsiteY8" fmla="*/ 705060 h 735761"/>
                    <a:gd name="connsiteX9" fmla="*/ 428947 w 1143804"/>
                    <a:gd name="connsiteY9" fmla="*/ 615486 h 735761"/>
                    <a:gd name="connsiteX10" fmla="*/ 11184 w 1143804"/>
                    <a:gd name="connsiteY10" fmla="*/ 71046 h 735761"/>
                    <a:gd name="connsiteX11" fmla="*/ 5499 w 1143804"/>
                    <a:gd name="connsiteY11" fmla="*/ 44901 h 735761"/>
                    <a:gd name="connsiteX12" fmla="*/ 0 w 1143804"/>
                    <a:gd name="connsiteY12" fmla="*/ 41727 h 735761"/>
                    <a:gd name="connsiteX13" fmla="*/ 4496 w 1143804"/>
                    <a:gd name="connsiteY13" fmla="*/ 40289 h 735761"/>
                    <a:gd name="connsiteX14" fmla="*/ 3493 w 1143804"/>
                    <a:gd name="connsiteY14" fmla="*/ 35676 h 735761"/>
                    <a:gd name="connsiteX15" fmla="*/ 8992 w 1143804"/>
                    <a:gd name="connsiteY15" fmla="*/ 38851 h 735761"/>
                    <a:gd name="connsiteX16" fmla="*/ 34477 w 1143804"/>
                    <a:gd name="connsiteY16" fmla="*/ 30702 h 735761"/>
                    <a:gd name="connsiteX17" fmla="*/ 290619 w 1143804"/>
                    <a:gd name="connsiteY17" fmla="*/ 302 h 73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3804" h="735761">
                      <a:moveTo>
                        <a:pt x="290619" y="302"/>
                      </a:moveTo>
                      <a:cubicBezTo>
                        <a:pt x="435153" y="4056"/>
                        <a:pt x="580841" y="42901"/>
                        <a:pt x="714857" y="120275"/>
                      </a:cubicBezTo>
                      <a:cubicBezTo>
                        <a:pt x="929283" y="244074"/>
                        <a:pt x="1073229" y="443066"/>
                        <a:pt x="1132620" y="664715"/>
                      </a:cubicBezTo>
                      <a:lnTo>
                        <a:pt x="1138304" y="690860"/>
                      </a:lnTo>
                      <a:lnTo>
                        <a:pt x="1143804" y="694035"/>
                      </a:lnTo>
                      <a:lnTo>
                        <a:pt x="1139308" y="695472"/>
                      </a:lnTo>
                      <a:lnTo>
                        <a:pt x="1140311" y="700085"/>
                      </a:lnTo>
                      <a:lnTo>
                        <a:pt x="1134812" y="696911"/>
                      </a:lnTo>
                      <a:lnTo>
                        <a:pt x="1109327" y="705060"/>
                      </a:lnTo>
                      <a:cubicBezTo>
                        <a:pt x="887679" y="764450"/>
                        <a:pt x="643373" y="739285"/>
                        <a:pt x="428947" y="615486"/>
                      </a:cubicBezTo>
                      <a:cubicBezTo>
                        <a:pt x="214521" y="491687"/>
                        <a:pt x="70574" y="292695"/>
                        <a:pt x="11184" y="71046"/>
                      </a:cubicBezTo>
                      <a:lnTo>
                        <a:pt x="5499" y="44901"/>
                      </a:lnTo>
                      <a:lnTo>
                        <a:pt x="0" y="41727"/>
                      </a:lnTo>
                      <a:lnTo>
                        <a:pt x="4496" y="40289"/>
                      </a:lnTo>
                      <a:lnTo>
                        <a:pt x="3493" y="35676"/>
                      </a:lnTo>
                      <a:lnTo>
                        <a:pt x="8992" y="38851"/>
                      </a:lnTo>
                      <a:lnTo>
                        <a:pt x="34477" y="30702"/>
                      </a:lnTo>
                      <a:cubicBezTo>
                        <a:pt x="117595" y="8430"/>
                        <a:pt x="203899" y="-1950"/>
                        <a:pt x="290619" y="30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C792FE-0BFA-4D75-B5ED-CE0598A6E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6664455" y="5530746"/>
                <a:ext cx="464739" cy="900000"/>
                <a:chOff x="4511184" y="2651374"/>
                <a:chExt cx="464739" cy="9000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DA78B01-DC12-4C4D-8FDC-9C77FC471C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123194F-810D-4608-AD1E-1B973A9FAD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3982" y="2651374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29285-329D-C5E9-B89A-02A5FDF9DBB6}"/>
              </a:ext>
            </a:extLst>
          </p:cNvPr>
          <p:cNvGrpSpPr/>
          <p:nvPr/>
        </p:nvGrpSpPr>
        <p:grpSpPr>
          <a:xfrm>
            <a:off x="8301581" y="2704799"/>
            <a:ext cx="2743200" cy="3578316"/>
            <a:chOff x="8123238" y="2728913"/>
            <a:chExt cx="2743200" cy="30921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B44095-9BC7-1596-180F-0A45EF902C71}"/>
                </a:ext>
              </a:extLst>
            </p:cNvPr>
            <p:cNvSpPr txBox="1"/>
            <p:nvPr/>
          </p:nvSpPr>
          <p:spPr>
            <a:xfrm>
              <a:off x="8123238" y="2728913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ea typeface="Microsoft GothicNeo"/>
                  <a:cs typeface="Microsoft GothicNeo"/>
                </a:rPr>
                <a:t>수업시간에 배운 내용 복습 및 심화학습</a:t>
              </a:r>
              <a:endParaRPr lang="ko-KR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6A37A9-1EDB-6494-3673-647874042F78}"/>
                </a:ext>
              </a:extLst>
            </p:cNvPr>
            <p:cNvSpPr txBox="1"/>
            <p:nvPr/>
          </p:nvSpPr>
          <p:spPr>
            <a:xfrm>
              <a:off x="8123238" y="5475288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/>
                <a:t>결과 도출 및 분석 </a:t>
              </a:r>
              <a:endParaRPr 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A191A1-4D13-535D-8380-79B2D6B5AB2F}"/>
                </a:ext>
              </a:extLst>
            </p:cNvPr>
            <p:cNvSpPr txBox="1"/>
            <p:nvPr/>
          </p:nvSpPr>
          <p:spPr>
            <a:xfrm>
              <a:off x="8123238" y="4633362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ea typeface="Microsoft GothicNeo"/>
                  <a:cs typeface="Microsoft GothicNeo"/>
                </a:rPr>
                <a:t>딥러닝 모델을 사용하여 주가 예측 </a:t>
              </a:r>
              <a:endParaRPr lang="ko-K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1B0219-9425-966A-6183-0B775800FBA1}"/>
                </a:ext>
              </a:extLst>
            </p:cNvPr>
            <p:cNvSpPr txBox="1"/>
            <p:nvPr/>
          </p:nvSpPr>
          <p:spPr>
            <a:xfrm>
              <a:off x="8123238" y="4116604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ea typeface="Microsoft GothicNeo"/>
                  <a:cs typeface="Microsoft GothicNeo"/>
                </a:rPr>
                <a:t>KT&amp;G 재무 데이터 </a:t>
              </a:r>
              <a:r>
                <a:rPr lang="ko-KR" altLang="en-US" sz="2000" dirty="0">
                  <a:ea typeface="Microsoft GothicNeo"/>
                  <a:cs typeface="Microsoft GothicNeo"/>
                </a:rPr>
                <a:t>추출</a:t>
              </a:r>
              <a:endParaRPr lang="ko-KR" altLang="en-US" sz="2000" dirty="0">
                <a:ea typeface="+mn-lt"/>
                <a:cs typeface="+mn-lt"/>
              </a:endParaRP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7CF808-3F80-63B7-E14B-63059C5B2E7C}"/>
                </a:ext>
              </a:extLst>
            </p:cNvPr>
            <p:cNvSpPr txBox="1"/>
            <p:nvPr/>
          </p:nvSpPr>
          <p:spPr>
            <a:xfrm>
              <a:off x="8123238" y="3278188"/>
              <a:ext cx="2743200" cy="34574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2000" dirty="0" err="1">
                <a:ea typeface="Microsoft GothicNeo"/>
                <a:cs typeface="Microsoft GothicNeo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2B39F-9ACE-C873-60DC-8C5A1588CBC7}"/>
                </a:ext>
              </a:extLst>
            </p:cNvPr>
            <p:cNvSpPr txBox="1"/>
            <p:nvPr/>
          </p:nvSpPr>
          <p:spPr>
            <a:xfrm>
              <a:off x="8123238" y="3526682"/>
              <a:ext cx="2743200" cy="6117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 err="1"/>
                <a:t>Finance</a:t>
              </a:r>
              <a:r>
                <a:rPr lang="ko-KR" altLang="en-US" sz="2000" dirty="0"/>
                <a:t> </a:t>
              </a:r>
              <a:r>
                <a:rPr lang="en-US" altLang="ko-KR" sz="2000" dirty="0" err="1"/>
                <a:t>DataReader</a:t>
              </a:r>
              <a:endParaRPr lang="ko-KR" altLang="en-US" sz="2000" dirty="0" err="1">
                <a:ea typeface="+mn-lt"/>
                <a:cs typeface="+mn-lt"/>
              </a:endParaRPr>
            </a:p>
            <a:p>
              <a:pPr algn="ctr"/>
              <a:endParaRPr lang="ko-KR" altLang="en-US" sz="2000" dirty="0">
                <a:ea typeface="Microsoft GothicNeo"/>
                <a:cs typeface="Microsoft 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4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endParaRPr lang="en-US" altLang="ko-KR" b="1" cap="all" spc="400"/>
          </a:p>
          <a:p>
            <a:pPr algn="ctr"/>
            <a:r>
              <a:rPr lang="en-US" altLang="ko-KR" b="1" cap="all" spc="400"/>
              <a:t>Finance </a:t>
            </a:r>
            <a:r>
              <a:rPr lang="en-US" b="1" cap="all" spc="400"/>
              <a:t>DataReader</a:t>
            </a:r>
            <a:endParaRPr lang="en-US" altLang="ko-KR" cap="all" spc="40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5FF5A1B-DB24-7EA3-3448-446115137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123" y="309100"/>
            <a:ext cx="4452148" cy="3478360"/>
          </a:xfrm>
          <a:prstGeom prst="rect">
            <a:avLst/>
          </a:prstGeom>
        </p:spPr>
      </p:pic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EE30A5A-DC7E-BA9B-C6BD-C72E84CF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97" y="4183059"/>
            <a:ext cx="4501957" cy="23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3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endParaRPr lang="en-US" altLang="ko-KR" b="1" cap="all" spc="400"/>
          </a:p>
          <a:p>
            <a:pPr algn="ctr"/>
            <a:r>
              <a:rPr lang="en-US" altLang="ko-KR" b="1" cap="all" spc="400"/>
              <a:t>Finance </a:t>
            </a:r>
            <a:r>
              <a:rPr lang="en-US" b="1" cap="all" spc="400"/>
              <a:t>DataReader</a:t>
            </a:r>
            <a:endParaRPr lang="en-US" altLang="ko-KR" cap="all" spc="40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38C6FCA-5D8E-2F30-B7F0-59F8BCD4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20" y="1763061"/>
            <a:ext cx="4668518" cy="32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9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3B6F7-D6DC-E380-8788-CECABF55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altLang="ko-KR" b="1" cap="all" spc="400"/>
              <a:t>KT&amp;G </a:t>
            </a:r>
            <a:br>
              <a:rPr lang="en-US" altLang="ko-KR" b="1" cap="all" spc="400"/>
            </a:br>
            <a:r>
              <a:rPr lang="ko-KR" altLang="en-US" b="1" cap="all" spc="400"/>
              <a:t>재무데이터</a:t>
            </a:r>
            <a:endParaRPr lang="en-US" altLang="ko-KR" cap="all" spc="40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1B7591B-F6B2-6818-4F34-1180E52BE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6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텍스트, 쇼지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8FCBCD2A-88BF-C467-569C-EE3672F2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219" y="4598840"/>
            <a:ext cx="3170381" cy="15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</Words>
  <Application>Microsoft Office PowerPoint</Application>
  <PresentationFormat>와이드스크린</PresentationFormat>
  <Paragraphs>1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LeafVTI</vt:lpstr>
      <vt:lpstr>KT&amp;G 주가 예측 모델 </vt:lpstr>
      <vt:lpstr>목차</vt:lpstr>
      <vt:lpstr>동기 및 목표 </vt:lpstr>
      <vt:lpstr>주제 : KT&amp;G 주가 예측 모델 </vt:lpstr>
      <vt:lpstr>데이터 확보 방법</vt:lpstr>
      <vt:lpstr>진행 과정</vt:lpstr>
      <vt:lpstr> Finance DataReader</vt:lpstr>
      <vt:lpstr> Finance DataReader</vt:lpstr>
      <vt:lpstr>KT&amp;G  재무데이터</vt:lpstr>
      <vt:lpstr>KT&amp;G  재무데이터</vt:lpstr>
      <vt:lpstr>KT&amp;G  재무데이터</vt:lpstr>
      <vt:lpstr>매출액  KT&amp;G의 총 매출액  영업이익  영업활동을 통하여 획득한 이익(손실), 전체 매출액에서 제조에 들어가는 매출원가와 영업활동에 들어가는 비용인 판관비를 제외하고 남은 수익  영업이익률  제조 단계에서 원가가 높거나 판매 단계에서 효율적이지 못하면 영업이익률이 떨어지게 된다 = 영업이익/매출액 x 100  </vt:lpstr>
      <vt:lpstr>Merge</vt:lpstr>
      <vt:lpstr>Merge</vt:lpstr>
      <vt:lpstr>Split</vt:lpstr>
      <vt:lpstr>DeepLearning</vt:lpstr>
      <vt:lpstr>DeepLearning</vt:lpstr>
      <vt:lpstr>DeepLearning</vt:lpstr>
      <vt:lpstr>DeepLearning</vt:lpstr>
      <vt:lpstr>DeepLearning</vt:lpstr>
      <vt:lpstr>Graph</vt:lpstr>
      <vt:lpstr>의의 </vt:lpstr>
      <vt:lpstr>아쉬운 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427</cp:revision>
  <dcterms:created xsi:type="dcterms:W3CDTF">2022-04-04T23:07:34Z</dcterms:created>
  <dcterms:modified xsi:type="dcterms:W3CDTF">2022-04-05T00:50:10Z</dcterms:modified>
</cp:coreProperties>
</file>