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6" r:id="rId4"/>
    <p:sldId id="291" r:id="rId5"/>
    <p:sldId id="293" r:id="rId6"/>
    <p:sldId id="297" r:id="rId7"/>
    <p:sldId id="296" r:id="rId8"/>
    <p:sldId id="307" r:id="rId9"/>
    <p:sldId id="308" r:id="rId10"/>
    <p:sldId id="309" r:id="rId11"/>
    <p:sldId id="311" r:id="rId12"/>
    <p:sldId id="295" r:id="rId13"/>
    <p:sldId id="300" r:id="rId14"/>
    <p:sldId id="302" r:id="rId15"/>
    <p:sldId id="301" r:id="rId16"/>
    <p:sldId id="304" r:id="rId17"/>
    <p:sldId id="305" r:id="rId18"/>
    <p:sldId id="303" r:id="rId19"/>
    <p:sldId id="314" r:id="rId20"/>
    <p:sldId id="313" r:id="rId21"/>
    <p:sldId id="298" r:id="rId22"/>
    <p:sldId id="315" r:id="rId23"/>
    <p:sldId id="306" r:id="rId24"/>
    <p:sldId id="299" r:id="rId25"/>
    <p:sldId id="27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5534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2F6B8-1B03-65F6-8C9B-29E93B27966C}" v="1261" dt="2022-06-27T02:43:54.753"/>
    <p1510:client id="{47D62C8D-9263-E596-038E-E7C2A5D2ECDC}" v="2773" dt="2022-06-26T18:34:0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8113" autoAdjust="0"/>
  </p:normalViewPr>
  <p:slideViewPr>
    <p:cSldViewPr snapToGrid="0" showGuides="1">
      <p:cViewPr varScale="1">
        <p:scale>
          <a:sx n="76" d="100"/>
          <a:sy n="76" d="100"/>
        </p:scale>
        <p:origin x="1699" y="58"/>
      </p:cViewPr>
      <p:guideLst>
        <p:guide orient="horz" pos="4020"/>
        <p:guide pos="5534"/>
        <p:guide pos="226"/>
        <p:guide orient="horz" pos="1026"/>
        <p:guide orient="horz" pos="1185"/>
        <p:guide orient="horz" pos="275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6F9-1D9C-43EC-80A0-8EEBB30AD61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EAC8-056C-48E8-AAB0-A5DF4FA6E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0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0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9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A530-CE82-4A5D-A2C8-5AF40022A63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76AA3D4-A703-4653-AB92-EA39F3BF874F}"/>
              </a:ext>
            </a:extLst>
          </p:cNvPr>
          <p:cNvSpPr/>
          <p:nvPr/>
        </p:nvSpPr>
        <p:spPr>
          <a:xfrm>
            <a:off x="-3" y="5955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704B30-C831-4114-804D-EC20C00AE8D1}"/>
              </a:ext>
            </a:extLst>
          </p:cNvPr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62384" y="2984516"/>
            <a:ext cx="601618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/>
              </a:rPr>
              <a:t>EasyOCR을</a:t>
            </a:r>
            <a:r>
              <a:rPr lang="ko-KR" altLang="en-US" sz="3600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/>
              </a:rPr>
              <a:t> 이용한 </a:t>
            </a:r>
            <a:endParaRPr lang="ko-KR" altLang="en-US" sz="3600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/>
            </a:endParaRPr>
          </a:p>
          <a:p>
            <a:pPr algn="ctr"/>
            <a:r>
              <a:rPr lang="ko-KR" altLang="en-US" sz="36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/>
              </a:rPr>
              <a:t>명함인식 프로젝트 </a:t>
            </a:r>
            <a:endParaRPr lang="ko-KR" altLang="en-US" sz="3600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ECD7A-0DBB-4B16-A616-4FDED3C0BA9C}"/>
              </a:ext>
            </a:extLst>
          </p:cNvPr>
          <p:cNvSpPr txBox="1"/>
          <p:nvPr/>
        </p:nvSpPr>
        <p:spPr>
          <a:xfrm>
            <a:off x="1949071" y="4574299"/>
            <a:ext cx="523927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KoPub돋움체 Medium"/>
                <a:ea typeface="나눔바른고딕 Light" panose="020B0603020101020101"/>
              </a:rPr>
              <a:t>이채림</a:t>
            </a:r>
            <a:endParaRPr lang="ko-KR" altLang="en-US" sz="2000" dirty="0" err="1">
              <a:solidFill>
                <a:schemeClr val="bg1">
                  <a:lumMod val="50000"/>
                </a:schemeClr>
              </a:solidFill>
              <a:latin typeface="KoPub돋움체 Medium"/>
              <a:ea typeface="나눔바른고딕 Light" panose="020B0603020101020101"/>
              <a:cs typeface="Calibri"/>
            </a:endParaRPr>
          </a:p>
        </p:txBody>
      </p:sp>
      <p:pic>
        <p:nvPicPr>
          <p:cNvPr id="3" name="그래픽 6" descr="신용 카드 윤곽선">
            <a:extLst>
              <a:ext uri="{FF2B5EF4-FFF2-40B4-BE49-F238E27FC236}">
                <a16:creationId xmlns:a16="http://schemas.microsoft.com/office/drawing/2014/main" id="{FFA1DF9B-EB6D-D0C4-4315-A861ECAD5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966" y="1914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Image Pre-processing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2959293" y="1354101"/>
            <a:ext cx="6676899" cy="14209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직사각형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내의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글자를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인식하기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위해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endParaRPr lang="en-US" altLang="ko-KR" sz="2000" dirty="0" err="1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    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도형의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외곽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추출</a:t>
            </a: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+mn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2A938-1F42-6018-E2D6-7B386F45C046}"/>
              </a:ext>
            </a:extLst>
          </p:cNvPr>
          <p:cNvSpPr/>
          <p:nvPr/>
        </p:nvSpPr>
        <p:spPr>
          <a:xfrm>
            <a:off x="480446" y="1416171"/>
            <a:ext cx="2405026" cy="917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/>
              </a:rPr>
              <a:t>Contours</a:t>
            </a:r>
            <a:endParaRPr lang="en-US" sz="2800" b="1" dirty="0" err="1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07CDAF8-B697-9EC2-10C3-14915533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95" y="2836618"/>
            <a:ext cx="7445209" cy="33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207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Image Pre-processing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478279" y="4712679"/>
            <a:ext cx="3004132" cy="14178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4개의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꼭지점을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사용하여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반듯한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사각형으로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변환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2A938-1F42-6018-E2D6-7B386F45C046}"/>
              </a:ext>
            </a:extLst>
          </p:cNvPr>
          <p:cNvSpPr/>
          <p:nvPr/>
        </p:nvSpPr>
        <p:spPr>
          <a:xfrm>
            <a:off x="551566" y="1294251"/>
            <a:ext cx="2323746" cy="1150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/>
              </a:rPr>
              <a:t>Skew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Calibri"/>
            </a:endParaRPr>
          </a:p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/>
              </a:rPr>
              <a:t>Correction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1869FC-3781-C1D5-4847-C05B334F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89" y="1085745"/>
            <a:ext cx="4433323" cy="54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30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2569" y="385872"/>
            <a:ext cx="29677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Project Process</a:t>
            </a:r>
            <a:endParaRPr lang="en-US" altLang="ko-KR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1598047" y="1974971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OpenCV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KoPub돋움체 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3D0C76-05B8-B49F-E498-3DE648E988D6}"/>
              </a:ext>
            </a:extLst>
          </p:cNvPr>
          <p:cNvSpPr/>
          <p:nvPr/>
        </p:nvSpPr>
        <p:spPr>
          <a:xfrm>
            <a:off x="5215006" y="1995291"/>
            <a:ext cx="2201826" cy="795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EasyOCR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KoPub돋움체 Bold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A6EDF-CCFA-2AEF-01F6-7C997240D711}"/>
              </a:ext>
            </a:extLst>
          </p:cNvPr>
          <p:cNvSpPr txBox="1"/>
          <p:nvPr/>
        </p:nvSpPr>
        <p:spPr>
          <a:xfrm>
            <a:off x="5159968" y="3318495"/>
            <a:ext cx="3004132" cy="18261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Text Recognition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Text Detection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Fine–tuning</a:t>
            </a:r>
            <a:endParaRPr lang="en-US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Calibri" panose="020F0502020204030204"/>
              <a:ea typeface="Malgun Gothic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endParaRPr lang="en-US" altLang="ko-KR" sz="200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AB2DD-F54B-C985-D430-881F7A3B33EB}"/>
              </a:ext>
            </a:extLst>
          </p:cNvPr>
          <p:cNvSpPr txBox="1"/>
          <p:nvPr/>
        </p:nvSpPr>
        <p:spPr>
          <a:xfrm>
            <a:off x="1357963" y="3212081"/>
            <a:ext cx="3535003" cy="17697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나눔바른고딕 Light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Binarization</a:t>
            </a: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나눔바른고딕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Thresholding</a:t>
            </a:r>
            <a:endParaRPr lang="ko-KR" altLang="en-US" sz="2000" u="sng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 Find Contours of paper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Skew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correction</a:t>
            </a:r>
            <a:endParaRPr lang="ko-KR" sz="2000" dirty="0">
              <a:solidFill>
                <a:schemeClr val="bg1">
                  <a:lumMod val="50000"/>
                </a:schemeClr>
              </a:solidFill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92819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EasyOCR</a:t>
            </a:r>
            <a:endParaRPr lang="en-US" sz="2800" dirty="0" err="1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3">
            <a:extLst>
              <a:ext uri="{FF2B5EF4-FFF2-40B4-BE49-F238E27FC236}">
                <a16:creationId xmlns:a16="http://schemas.microsoft.com/office/drawing/2014/main" id="{AAC7E87D-6388-7539-2FEA-86FA1B2E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2938026"/>
            <a:ext cx="8656320" cy="2810749"/>
          </a:xfrm>
          <a:prstGeom prst="rect">
            <a:avLst/>
          </a:prstGeom>
        </p:spPr>
      </p:pic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5F5AC170-08C4-CADA-C729-70AF1B42A6A5}"/>
              </a:ext>
            </a:extLst>
          </p:cNvPr>
          <p:cNvSpPr/>
          <p:nvPr/>
        </p:nvSpPr>
        <p:spPr>
          <a:xfrm rot="11640000">
            <a:off x="5885095" y="2415351"/>
            <a:ext cx="284480" cy="104648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2DDDB6-CAC0-2480-3A2E-044C0CD29B45}"/>
              </a:ext>
            </a:extLst>
          </p:cNvPr>
          <p:cNvSpPr/>
          <p:nvPr/>
        </p:nvSpPr>
        <p:spPr>
          <a:xfrm>
            <a:off x="4757807" y="826891"/>
            <a:ext cx="3248306" cy="1486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Fine-tuning</a:t>
            </a:r>
          </a:p>
          <a:p>
            <a:pPr algn="ctr"/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KoPub돋움체 Bold"/>
              <a:ea typeface="맑은 고딕"/>
              <a:cs typeface="+mn-lt"/>
            </a:endParaRPr>
          </a:p>
          <a:p>
            <a:pPr algn="ctr"/>
            <a:r>
              <a:rPr lang="ko-KR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나만의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Customizing</a:t>
            </a:r>
            <a:r>
              <a:rPr lang="ko-KR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모델 제작</a:t>
            </a:r>
            <a:endParaRPr lang="en-US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4249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29677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 Dataset</a:t>
            </a:r>
            <a:endParaRPr lang="en-US" altLang="ko-KR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92F0BC-7F23-F8FD-0709-49F5DBF1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202055"/>
            <a:ext cx="2997200" cy="1934210"/>
          </a:xfrm>
          <a:prstGeom prst="rect">
            <a:avLst/>
          </a:prstGeom>
        </p:spPr>
      </p:pic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67B183C-00AF-716A-0F5E-25CE92D2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646994"/>
            <a:ext cx="2529840" cy="2530732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90A2FCE-0079-0532-A4AB-A6C89A58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20" y="832170"/>
            <a:ext cx="4277360" cy="5244460"/>
          </a:xfrm>
          <a:prstGeom prst="rect">
            <a:avLst/>
          </a:prstGeom>
        </p:spPr>
      </p:pic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C77C4718-3276-E06C-70A3-6F48EFA1664B}"/>
              </a:ext>
            </a:extLst>
          </p:cNvPr>
          <p:cNvSpPr/>
          <p:nvPr/>
        </p:nvSpPr>
        <p:spPr>
          <a:xfrm>
            <a:off x="4328795" y="4190110"/>
            <a:ext cx="2783840" cy="375920"/>
          </a:xfrm>
          <a:prstGeom prst="flowChartAlternateProcess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B55FAC13-A1DC-D730-A891-6B4D883AA5AE}"/>
              </a:ext>
            </a:extLst>
          </p:cNvPr>
          <p:cNvSpPr/>
          <p:nvPr/>
        </p:nvSpPr>
        <p:spPr>
          <a:xfrm>
            <a:off x="4328795" y="4830189"/>
            <a:ext cx="2783840" cy="375920"/>
          </a:xfrm>
          <a:prstGeom prst="flowChartAlternateProcess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20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Fine-tuning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426463" y="1192651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Convert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KoPub돋움체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3095179" y="530410"/>
            <a:ext cx="5865915" cy="17338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endParaRPr lang="en-US" altLang="ko-KR" sz="2000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Malgun Gothic"/>
              </a:rPr>
              <a:t> 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Calibri" panose="020F0502020204030204"/>
            </a:endParaRPr>
          </a:p>
          <a:p>
            <a:r>
              <a:rPr lang="en-US" sz="24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실제</a:t>
            </a:r>
            <a:r>
              <a:rPr lang="en-US" sz="24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 </a:t>
            </a:r>
            <a:r>
              <a:rPr lang="en-US" sz="24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학습에</a:t>
            </a:r>
            <a:r>
              <a:rPr lang="en-US" sz="24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 </a:t>
            </a:r>
            <a:r>
              <a:rPr lang="en-US" sz="24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사용할</a:t>
            </a:r>
            <a:r>
              <a:rPr lang="en-US" sz="24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 </a:t>
            </a:r>
            <a:r>
              <a:rPr lang="en-US" sz="24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lmdb포맷으로</a:t>
            </a:r>
            <a:r>
              <a:rPr lang="en-US" sz="24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 </a:t>
            </a:r>
            <a:r>
              <a:rPr lang="en-US" sz="24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변환</a:t>
            </a:r>
            <a:r>
              <a:rPr lang="en-US" sz="24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Malgun Gothic"/>
                <a:cs typeface="Calibri" panose="020F0502020204030204"/>
              </a:rPr>
              <a:t> </a:t>
            </a:r>
            <a:endParaRPr lang="en-US" sz="24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KoPub돋움체 Medium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Calibri" panose="020F0502020204030204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0EDB68E-9C33-FC35-81DF-BE9D7144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0" y="2579055"/>
            <a:ext cx="2743200" cy="2632488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560FA39-95EF-86C4-496B-E8751530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22" y="2417928"/>
            <a:ext cx="1831357" cy="2795517"/>
          </a:xfrm>
          <a:prstGeom prst="rect">
            <a:avLst/>
          </a:prstGeom>
        </p:spPr>
      </p:pic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AD03BE5-479B-2C29-9388-0F4D9196A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194" y="5527841"/>
            <a:ext cx="2454748" cy="1011213"/>
          </a:xfrm>
          <a:prstGeom prst="rect">
            <a:avLst/>
          </a:prstGeom>
        </p:spPr>
      </p:pic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1862C1E1-1B79-D4A1-5974-85DF9CBA05F0}"/>
              </a:ext>
            </a:extLst>
          </p:cNvPr>
          <p:cNvSpPr/>
          <p:nvPr/>
        </p:nvSpPr>
        <p:spPr>
          <a:xfrm rot="5400000">
            <a:off x="5324105" y="5586749"/>
            <a:ext cx="352718" cy="762152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B431D41-A49D-0FA6-15D1-52444A3FC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408" y="5552720"/>
            <a:ext cx="2592079" cy="9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82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Fine-tuning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426463" y="1192651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2867716" y="928469"/>
            <a:ext cx="5706692" cy="959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endParaRPr lang="en-US" altLang="ko-KR" sz="2000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Pre_trained_model에</a:t>
            </a:r>
            <a:r>
              <a:rPr lang="en-US" altLang="ko-KR" sz="20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en-US" altLang="ko-KR" sz="20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학습</a:t>
            </a:r>
            <a:endParaRPr lang="en-US" altLang="ko-KR" sz="2000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Calibri" panose="020F0502020204030204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46A141-45BB-1CD7-B871-4CFD5B62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1" y="3223289"/>
            <a:ext cx="1147406" cy="1525989"/>
          </a:xfrm>
          <a:prstGeom prst="rect">
            <a:avLst/>
          </a:prstGeom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4E203D30-8B75-51F1-6742-9CA79F8813A5}"/>
              </a:ext>
            </a:extLst>
          </p:cNvPr>
          <p:cNvSpPr/>
          <p:nvPr/>
        </p:nvSpPr>
        <p:spPr>
          <a:xfrm>
            <a:off x="1385249" y="3222009"/>
            <a:ext cx="841612" cy="841613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8B7FE5-7456-2565-7389-BA6F674C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12" y="2287823"/>
            <a:ext cx="6223377" cy="38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747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Fine-tuning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426463" y="1192651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Training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B6EDCE70-8CAE-8649-D217-AB9C253E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12" y="5372229"/>
            <a:ext cx="5359021" cy="1314400"/>
          </a:xfrm>
          <a:prstGeom prst="rect">
            <a:avLst/>
          </a:prstGeom>
        </p:spPr>
      </p:pic>
      <p:pic>
        <p:nvPicPr>
          <p:cNvPr id="6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A8149CF-95D8-7FF6-E290-AFD6A831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15" y="597258"/>
            <a:ext cx="4767615" cy="44245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16445-CB3D-D7D9-A9AF-F6BBD9BB590C}"/>
              </a:ext>
            </a:extLst>
          </p:cNvPr>
          <p:cNvSpPr txBox="1"/>
          <p:nvPr/>
        </p:nvSpPr>
        <p:spPr>
          <a:xfrm>
            <a:off x="567462" y="5590089"/>
            <a:ext cx="5706692" cy="4944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Training </a:t>
            </a:r>
            <a:r>
              <a:rPr lang="en-US" altLang="ko-KR" sz="20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3401810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Fine-tuning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426463" y="1192651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2924582" y="1292409"/>
            <a:ext cx="5706692" cy="4944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Custom한</a:t>
            </a:r>
            <a:r>
              <a:rPr lang="en-US" altLang="ko-KR" sz="2000" b="1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 </a:t>
            </a:r>
            <a:r>
              <a:rPr lang="en-US" altLang="ko-KR" sz="2000" b="1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Calibri" panose="020F0502020204030204"/>
              </a:rPr>
              <a:t>모델들</a:t>
            </a:r>
            <a:endParaRPr lang="en-US" altLang="ko-KR" sz="2000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599F0-1A15-6D9A-2717-FD509665680B}"/>
              </a:ext>
            </a:extLst>
          </p:cNvPr>
          <p:cNvSpPr txBox="1"/>
          <p:nvPr/>
        </p:nvSpPr>
        <p:spPr>
          <a:xfrm>
            <a:off x="1259387" y="2668289"/>
            <a:ext cx="737206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Training Data : Validation Data (8 : 2)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Pub돋움체 Medium"/>
              <a:ea typeface="맑은 고딕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Transforamtion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: 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None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, TPS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KoPub돋움체 Medium"/>
              <a:ea typeface="맑은 고딕"/>
            </a:endParaRPr>
          </a:p>
          <a:p>
            <a:pPr marL="342900" indent="-342900">
              <a:buFont typeface="Wingdings"/>
              <a:buChar char="§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Pub돋움체 Medium"/>
              <a:ea typeface="맑은 고딕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Feature Extraction: 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VGG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, RCNN, ResNet</a:t>
            </a:r>
          </a:p>
          <a:p>
            <a:pPr marL="342900" indent="-342900">
              <a:buFont typeface="Wingdings"/>
              <a:buChar char="§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Pub돋움체 Medium"/>
              <a:ea typeface="맑은 고딕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Sequence Modeling: None, 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BiLSTM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KoPub돋움체 Medium"/>
              <a:ea typeface="맑은 고딕"/>
            </a:endParaRPr>
          </a:p>
          <a:p>
            <a:pPr marL="342900" indent="-342900">
              <a:buFont typeface="Wingdings"/>
              <a:buChar char="§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Pub돋움체 Medium"/>
              <a:ea typeface="맑은 고딕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Prediction: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 CTC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Medium"/>
                <a:ea typeface="맑은 고딕"/>
              </a:rPr>
              <a:t>, Attn</a:t>
            </a:r>
          </a:p>
        </p:txBody>
      </p:sp>
    </p:spTree>
    <p:extLst>
      <p:ext uri="{BB962C8B-B14F-4D97-AF65-F5344CB8AC3E}">
        <p14:creationId xmlns:p14="http://schemas.microsoft.com/office/powerpoint/2010/main" val="22560910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Text Detection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56A1C4-E6BC-43C1-04A0-8065CBE1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33" y="1287500"/>
            <a:ext cx="6307627" cy="5095558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7AC7EB1-3599-C627-A40D-971A7861853B}"/>
              </a:ext>
            </a:extLst>
          </p:cNvPr>
          <p:cNvSpPr/>
          <p:nvPr/>
        </p:nvSpPr>
        <p:spPr>
          <a:xfrm>
            <a:off x="3895430" y="4287617"/>
            <a:ext cx="3574731" cy="581769"/>
          </a:xfrm>
          <a:prstGeom prst="flowChartAlternateProcess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559E4F41-25E8-DC37-F5AC-0C485405713A}"/>
              </a:ext>
            </a:extLst>
          </p:cNvPr>
          <p:cNvSpPr/>
          <p:nvPr/>
        </p:nvSpPr>
        <p:spPr>
          <a:xfrm>
            <a:off x="2671173" y="1286564"/>
            <a:ext cx="2014618" cy="256745"/>
          </a:xfrm>
          <a:prstGeom prst="flowChartAlternateProcess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51653C-1D94-394B-FECC-8304E95F8E77}"/>
              </a:ext>
            </a:extLst>
          </p:cNvPr>
          <p:cNvSpPr/>
          <p:nvPr/>
        </p:nvSpPr>
        <p:spPr>
          <a:xfrm>
            <a:off x="246141" y="1414100"/>
            <a:ext cx="2201826" cy="105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Custom Model</a:t>
            </a:r>
            <a:endParaRPr lang="ko-KR" sz="2800" dirty="0" err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394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0519" y="1714261"/>
            <a:ext cx="23194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/>
              </a:rPr>
              <a:t>목차</a:t>
            </a:r>
            <a:endParaRPr lang="en-US" altLang="ko-KR" sz="2400" dirty="0" err="1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638" y="2536176"/>
            <a:ext cx="3004132" cy="2812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</a:rPr>
              <a:t>1. Introduction</a:t>
            </a: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나눔바른고딕 Light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2. Project Idea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</a:rPr>
              <a:t>3. Development Tools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</a:rPr>
              <a:t>4.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</a:rPr>
              <a:t> Project </a:t>
            </a:r>
            <a:r>
              <a:rPr lang="ko-KR" altLang="en-US" sz="20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</a:rPr>
              <a:t>Process</a:t>
            </a: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나눔바른고딕 Light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  <a:cs typeface="+mn-lt"/>
              </a:rPr>
              <a:t>5. Project </a:t>
            </a:r>
            <a:r>
              <a:rPr lang="ko-KR" altLang="en-US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  <a:cs typeface="+mn-lt"/>
              </a:rPr>
              <a:t>Output</a:t>
            </a:r>
            <a:endParaRPr lang="ko-KR" altLang="en-US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나눔바른고딕 Light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  <a:cs typeface="+mn-lt"/>
              </a:rPr>
              <a:t>6. </a:t>
            </a:r>
            <a:r>
              <a:rPr lang="ko-KR" altLang="en-US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  <a:cs typeface="+mn-lt"/>
              </a:rPr>
              <a:t>Q</a:t>
            </a:r>
            <a:r>
              <a:rPr lang="ko-KR" altLang="en-US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  <a:cs typeface="+mn-lt"/>
              </a:rPr>
              <a:t> &amp; </a:t>
            </a:r>
            <a:r>
              <a:rPr lang="ko-KR" altLang="en-US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나눔바른고딕 Light"/>
                <a:cs typeface="+mn-lt"/>
              </a:rPr>
              <a:t>A</a:t>
            </a:r>
            <a:endParaRPr lang="ko-KR" sz="20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22728" y="2350747"/>
            <a:ext cx="298655" cy="333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BB34F-710C-453A-90DB-C7EEBB3E0FB6}"/>
              </a:ext>
            </a:extLst>
          </p:cNvPr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51C040-C669-4352-A075-9E00EF02CA2B}"/>
              </a:ext>
            </a:extLst>
          </p:cNvPr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6" descr="신용 카드 윤곽선">
            <a:extLst>
              <a:ext uri="{FF2B5EF4-FFF2-40B4-BE49-F238E27FC236}">
                <a16:creationId xmlns:a16="http://schemas.microsoft.com/office/drawing/2014/main" id="{B47BC306-4327-3F31-6157-75F288BE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653" y="719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36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Text Detection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419487" y="1284091"/>
            <a:ext cx="2776034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Custom Model</a:t>
            </a:r>
            <a:endParaRPr lang="ko-KR" sz="280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598053-32B5-9179-38C3-CB07A828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23" y="3958257"/>
            <a:ext cx="7618555" cy="2245892"/>
          </a:xfrm>
          <a:prstGeom prst="rect">
            <a:avLst/>
          </a:prstGeom>
        </p:spPr>
      </p:pic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9E6538-E299-12FC-A82A-1D77CFDF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117" y="1288212"/>
            <a:ext cx="4184137" cy="24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631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Text Detection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972027" y="1717456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Custom Model</a:t>
            </a:r>
            <a:endParaRPr lang="ko-KR" sz="280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5387B7A-C593-98AA-95B0-FB7674D1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33" y="3330852"/>
            <a:ext cx="4541663" cy="2460624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9A8888-D78F-A171-6EAC-2B793774A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6" y="3328450"/>
            <a:ext cx="4639170" cy="2465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71874B-61B6-EB28-853B-73334ABBC1AB}"/>
              </a:ext>
            </a:extLst>
          </p:cNvPr>
          <p:cNvSpPr/>
          <p:nvPr/>
        </p:nvSpPr>
        <p:spPr>
          <a:xfrm>
            <a:off x="5273175" y="1717456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EasyOCR</a:t>
            </a:r>
            <a:endParaRPr lang="ko-KR" sz="2800" dirty="0" err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128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Text Detection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419487" y="1284091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EasyOCR</a:t>
            </a:r>
            <a:endParaRPr lang="ko-KR" sz="280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60F4A81-9307-3DB8-08BD-525B4295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0" y="2411632"/>
            <a:ext cx="4801683" cy="1157171"/>
          </a:xfrm>
          <a:prstGeom prst="rect">
            <a:avLst/>
          </a:prstGeom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3B3F336B-1B25-F0DD-3F20-2C7740D91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0" y="4312460"/>
            <a:ext cx="6708489" cy="1342472"/>
          </a:xfrm>
          <a:prstGeom prst="rect">
            <a:avLst/>
          </a:prstGeom>
        </p:spPr>
      </p:pic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559E4F41-25E8-DC37-F5AC-0C485405713A}"/>
              </a:ext>
            </a:extLst>
          </p:cNvPr>
          <p:cNvSpPr/>
          <p:nvPr/>
        </p:nvSpPr>
        <p:spPr>
          <a:xfrm>
            <a:off x="2107798" y="2987521"/>
            <a:ext cx="877036" cy="278413"/>
          </a:xfrm>
          <a:prstGeom prst="flowChartAlternateProcess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7AC7EB1-3599-C627-A40D-971A7861853B}"/>
              </a:ext>
            </a:extLst>
          </p:cNvPr>
          <p:cNvSpPr/>
          <p:nvPr/>
        </p:nvSpPr>
        <p:spPr>
          <a:xfrm>
            <a:off x="2194473" y="4981000"/>
            <a:ext cx="1245396" cy="321751"/>
          </a:xfrm>
          <a:prstGeom prst="flowChartAlternateProcess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B9C9D075-CAF4-238D-ADA4-2C48A735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28" y="3772533"/>
            <a:ext cx="8366110" cy="298838"/>
          </a:xfrm>
          <a:prstGeom prst="rect">
            <a:avLst/>
          </a:prstGeom>
        </p:spPr>
      </p:pic>
      <p:pic>
        <p:nvPicPr>
          <p:cNvPr id="11" name="그림 13">
            <a:extLst>
              <a:ext uri="{FF2B5EF4-FFF2-40B4-BE49-F238E27FC236}">
                <a16:creationId xmlns:a16="http://schemas.microsoft.com/office/drawing/2014/main" id="{CFA30F45-022D-9AD0-A651-21E5F8DD4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30" y="5865175"/>
            <a:ext cx="8008583" cy="31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0362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Text Detection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419487" y="1284091"/>
            <a:ext cx="253710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Bounding BOX</a:t>
            </a: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C83C71A-4E2F-923A-2A38-969356BB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54" y="552837"/>
            <a:ext cx="2743200" cy="1158658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DD11DF9-4474-1A69-5EF2-5D2466BD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254" y="1803151"/>
            <a:ext cx="5419226" cy="4725139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2DAD74A-CBE0-BE3E-EF49-783B80520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" y="3115858"/>
            <a:ext cx="3349909" cy="19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563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A31B7AB-5317-4649-8C03-D1357FAD64D9}"/>
              </a:ext>
            </a:extLst>
          </p:cNvPr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BDB38-9F11-4CBF-B949-4BB366117537}"/>
              </a:ext>
            </a:extLst>
          </p:cNvPr>
          <p:cNvSpPr/>
          <p:nvPr/>
        </p:nvSpPr>
        <p:spPr>
          <a:xfrm>
            <a:off x="0" y="6687324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FEFEC-366A-F090-A6CC-CD1AE560C6D8}"/>
              </a:ext>
            </a:extLst>
          </p:cNvPr>
          <p:cNvSpPr/>
          <p:nvPr/>
        </p:nvSpPr>
        <p:spPr>
          <a:xfrm>
            <a:off x="2236788" y="2284156"/>
            <a:ext cx="4414837" cy="2300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6000" dirty="0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Q</a:t>
            </a:r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 &amp; </a:t>
            </a:r>
            <a:r>
              <a:rPr lang="ko-KR" altLang="en-US" sz="6000" dirty="0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A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51315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63910" y="3090893"/>
            <a:ext cx="60161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/>
                <a:ea typeface="나눔바른고딕 Light"/>
              </a:rPr>
              <a:t>감사합니다</a:t>
            </a:r>
            <a:endParaRPr lang="ko-KR" altLang="en-US" sz="3600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KoPub돋움체 Bold"/>
              <a:ea typeface="나눔바른고딕 Ligh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1B7AB-5317-4649-8C03-D1357FAD64D9}"/>
              </a:ext>
            </a:extLst>
          </p:cNvPr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BDB38-9F11-4CBF-B949-4BB366117537}"/>
              </a:ext>
            </a:extLst>
          </p:cNvPr>
          <p:cNvSpPr/>
          <p:nvPr/>
        </p:nvSpPr>
        <p:spPr>
          <a:xfrm>
            <a:off x="0" y="6687324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122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29677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 Introduction</a:t>
            </a:r>
            <a:endParaRPr 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AA2DB5-5B52-7B08-A746-E91E4645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888305"/>
            <a:ext cx="2550160" cy="3365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77689-A2D4-E3A1-1CD4-CDFF866C635F}"/>
              </a:ext>
            </a:extLst>
          </p:cNvPr>
          <p:cNvSpPr txBox="1"/>
          <p:nvPr/>
        </p:nvSpPr>
        <p:spPr>
          <a:xfrm>
            <a:off x="4152849" y="1925550"/>
            <a:ext cx="4446968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ko-KR" altLang="en-US" spc="-15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카드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인식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기술</a:t>
            </a:r>
            <a:endParaRPr lang="ko-KR" sz="2000" spc="-15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KoPub돋움체 Medium"/>
              <a:ea typeface="+mn-lt"/>
              <a:cs typeface="+mn-lt"/>
            </a:endParaRPr>
          </a:p>
          <a:p>
            <a:pPr algn="ctr"/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주민등록증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,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운전면허증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자동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인식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기술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endParaRPr lang="en-US" altLang="ko-KR" sz="2000" spc="-15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KoPub돋움체 Medium"/>
              <a:ea typeface="+mn-lt"/>
              <a:cs typeface="+mn-lt"/>
            </a:endParaRPr>
          </a:p>
          <a:p>
            <a:pPr algn="ctr"/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공과금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및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납부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용지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스캔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자동인식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기술</a:t>
            </a:r>
            <a:endParaRPr lang="ko-KR" sz="2000">
              <a:solidFill>
                <a:schemeClr val="bg1">
                  <a:lumMod val="50000"/>
                </a:schemeClr>
              </a:solidFill>
              <a:latin typeface="KoPub돋움체 Medium"/>
            </a:endParaRPr>
          </a:p>
          <a:p>
            <a:pPr algn="ctr"/>
            <a:endParaRPr lang="ko-KR" altLang="en-US" spc="-15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ko-KR" altLang="en-US" spc="-15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F8744-105D-3C85-5BFE-1254376A3095}"/>
              </a:ext>
            </a:extLst>
          </p:cNvPr>
          <p:cNvSpPr txBox="1"/>
          <p:nvPr/>
        </p:nvSpPr>
        <p:spPr>
          <a:xfrm>
            <a:off x="4223968" y="3764510"/>
            <a:ext cx="4497768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/>
                <a:ea typeface="+mn-lt"/>
              </a:rPr>
              <a:t> </a:t>
            </a:r>
            <a:r>
              <a:rPr lang="ko-KR" altLang="en-US" sz="2000" spc="-150" err="1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KoPub돋움체 Medium"/>
              </a:rPr>
              <a:t>핀테크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+mn-lt"/>
              </a:rPr>
              <a:t> </a:t>
            </a:r>
            <a:r>
              <a:rPr lang="ko-KR" altLang="en-US" sz="2000" spc="-150" err="1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KoPub돋움체 Medium"/>
              </a:rPr>
              <a:t>기업뿐만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KoPub돋움체 Medium"/>
              </a:rPr>
              <a:t>아니라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+mn-lt"/>
              </a:rPr>
              <a:t> </a:t>
            </a:r>
            <a:endParaRPr lang="ko-KR" sz="2000" spc="-15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Light"/>
              <a:ea typeface="KoPub돋움체 Medium"/>
              <a:cs typeface="Calibri" panose="020F0502020204030204"/>
            </a:endParaRPr>
          </a:p>
          <a:p>
            <a:pPr algn="ctr"/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KoPub돋움체 Medium"/>
              </a:rPr>
              <a:t>실생활에서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KoPub돋움체 Medium"/>
              </a:rPr>
              <a:t>광범위하게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+mn-lt"/>
              </a:rPr>
              <a:t> 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KoPub돋움체 Medium"/>
              </a:rPr>
              <a:t>쓰이는</a:t>
            </a:r>
            <a:r>
              <a:rPr lang="en-US" altLang="ko-KR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+mn-lt"/>
              </a:rPr>
              <a:t> OCR</a:t>
            </a:r>
            <a:r>
              <a:rPr lang="ko-KR" altLang="en-US" sz="20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Light"/>
                <a:ea typeface="KoPub돋움체 Medium"/>
              </a:rPr>
              <a:t>기술</a:t>
            </a:r>
            <a:endParaRPr lang="ko-KR" sz="2000" spc="-15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KoPub돋움체 Medium"/>
              <a:ea typeface="KoPub돋움체 Medium"/>
              <a:cs typeface="+mn-lt"/>
            </a:endParaRPr>
          </a:p>
          <a:p>
            <a:pPr algn="ctr"/>
            <a:endParaRPr lang="ko-KR" altLang="en-US" spc="-15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KoPub돋움체 Medium"/>
              <a:ea typeface="KoPub돋움체 Medium" panose="02020603020101020101" pitchFamily="18" charset="-127"/>
            </a:endParaRPr>
          </a:p>
          <a:p>
            <a:pPr algn="ctr"/>
            <a:endParaRPr lang="ko-KR" altLang="en-US" spc="-15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7256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296776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Project Idea</a:t>
            </a:r>
            <a:endParaRPr lang="en-US" sz="2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endParaRPr lang="en-US" altLang="ko-KR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1763E84-9531-27FD-DDE2-4B57BE8F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82" y="3870181"/>
            <a:ext cx="5171851" cy="1759101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76F169-6811-24E8-5517-CD24E34F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583231"/>
            <a:ext cx="5334000" cy="185257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86E5EDBB-E9B8-B96A-D5E0-64500260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2023110"/>
            <a:ext cx="2631440" cy="34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29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39939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 Development Tools</a:t>
            </a:r>
            <a:endParaRPr lang="en-US" altLang="ko-KR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39420D-71CF-FA1E-238E-818A941D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2" y="1274282"/>
            <a:ext cx="2743200" cy="870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834EDA-1900-6F3E-35EB-8B79857A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84" y="735516"/>
            <a:ext cx="2252598" cy="14994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EBA14-3BC0-30CC-9DB3-AFE72DD6D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649" y="5050126"/>
            <a:ext cx="2743200" cy="145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9EF3FD-2C98-80B7-049F-5B3008C20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364" y="4364577"/>
            <a:ext cx="2743200" cy="1224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A04EA5-8607-172D-75A4-45643E497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197" y="2553452"/>
            <a:ext cx="2158653" cy="8559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0EA505-07B1-57E4-E389-7D3A2ABF1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63" y="2649219"/>
            <a:ext cx="2252598" cy="1004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9AFEC0-543C-4344-20C7-53C16F062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0372" y="5286470"/>
            <a:ext cx="2743200" cy="12125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92B504-D0EB-C569-3585-C811CEFB63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275" y="2543555"/>
            <a:ext cx="2116899" cy="607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5D61D1-B795-ABC8-9594-4F7C7F8510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627" y="959076"/>
            <a:ext cx="2743200" cy="1371600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AC5DABFD-F759-53A3-03BF-725F6E026B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950" y="3977640"/>
            <a:ext cx="1897380" cy="2286000"/>
          </a:xfrm>
          <a:prstGeom prst="rect">
            <a:avLst/>
          </a:prstGeom>
        </p:spPr>
      </p:pic>
      <p:pic>
        <p:nvPicPr>
          <p:cNvPr id="20" name="그림 20">
            <a:extLst>
              <a:ext uri="{FF2B5EF4-FFF2-40B4-BE49-F238E27FC236}">
                <a16:creationId xmlns:a16="http://schemas.microsoft.com/office/drawing/2014/main" id="{5B57BEF5-8E87-4663-B7ED-8F84C0AB73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6560" y="3502025"/>
            <a:ext cx="2743200" cy="666750"/>
          </a:xfrm>
          <a:prstGeom prst="rect">
            <a:avLst/>
          </a:prstGeom>
        </p:spPr>
      </p:pic>
      <p:pic>
        <p:nvPicPr>
          <p:cNvPr id="21" name="그림 21">
            <a:extLst>
              <a:ext uri="{FF2B5EF4-FFF2-40B4-BE49-F238E27FC236}">
                <a16:creationId xmlns:a16="http://schemas.microsoft.com/office/drawing/2014/main" id="{980CB97E-AD8C-1D28-36BA-629C1BF92A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6160" y="3505200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395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29677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Project Process</a:t>
            </a:r>
            <a:endParaRPr lang="en-US" altLang="ko-KR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>
            <a:extLst>
              <a:ext uri="{FF2B5EF4-FFF2-40B4-BE49-F238E27FC236}">
                <a16:creationId xmlns:a16="http://schemas.microsoft.com/office/drawing/2014/main" id="{EB21737A-89D4-E629-A6BE-12231159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550861"/>
            <a:ext cx="8534400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370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Image Pre-processing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968127" y="1619371"/>
            <a:ext cx="2201826" cy="84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KoPub돋움체 Bold"/>
                <a:ea typeface="맑은 고딕"/>
              </a:rPr>
              <a:t>OpenCV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KoPub돋움체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393726" y="3114574"/>
            <a:ext cx="3535003" cy="17697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나눔바른고딕 Light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Binarization</a:t>
            </a: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나눔바른고딕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Thresholding</a:t>
            </a:r>
            <a:endParaRPr lang="ko-KR" altLang="en-US" sz="2000" u="sng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 Find Contours of paper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Skew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correction</a:t>
            </a:r>
            <a:endParaRPr lang="ko-KR" sz="2000" dirty="0">
              <a:solidFill>
                <a:schemeClr val="bg1">
                  <a:lumMod val="50000"/>
                </a:schemeClr>
              </a:solidFill>
              <a:ea typeface="맑은 고딕"/>
              <a:cs typeface="Calibri" panose="020F0502020204030204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0F3468D7-5F95-7BB0-D89D-CD6D4492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1715965"/>
            <a:ext cx="4876800" cy="3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55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Image Pre-processing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AB234-7417-7357-0102-E366DD57B744}"/>
              </a:ext>
            </a:extLst>
          </p:cNvPr>
          <p:cNvSpPr/>
          <p:nvPr/>
        </p:nvSpPr>
        <p:spPr>
          <a:xfrm>
            <a:off x="551567" y="1406011"/>
            <a:ext cx="2465986" cy="957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Binarization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467446" y="4550168"/>
            <a:ext cx="3004132" cy="16414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이진화로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변환</a:t>
            </a:r>
            <a:endParaRPr lang="en-US" altLang="ko-KR" sz="200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용량이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획기적으로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줄어듦</a:t>
            </a:r>
            <a:endParaRPr lang="en-US" altLang="ko-KR" sz="200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36C4AC-1A39-AA4E-9045-F5DA529A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67" y="1172160"/>
            <a:ext cx="5115871" cy="51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09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69" y="385872"/>
            <a:ext cx="4644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Image Pre-processing</a:t>
            </a:r>
            <a:endParaRPr lang="en-US" sz="28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463791"/>
            <a:ext cx="0" cy="37203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1DC8B-8916-2357-65AA-F828C14F6A76}"/>
              </a:ext>
            </a:extLst>
          </p:cNvPr>
          <p:cNvSpPr txBox="1"/>
          <p:nvPr/>
        </p:nvSpPr>
        <p:spPr>
          <a:xfrm>
            <a:off x="3024298" y="649883"/>
            <a:ext cx="6525220" cy="17697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Adaptive threshold :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이미지마다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라이트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컨디션이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</a:t>
            </a:r>
            <a:endParaRPr lang="en-US">
              <a:solidFill>
                <a:schemeClr val="bg1">
                  <a:lumMod val="50000"/>
                </a:schemeClr>
              </a:solidFill>
              <a:latin typeface="Calibri"/>
              <a:ea typeface="Malgun Gothic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다르기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때문에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맞춰서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 thresholding</a:t>
            </a:r>
            <a:endParaRPr lang="en-US">
              <a:solidFill>
                <a:schemeClr val="bg1">
                  <a:lumMod val="50000"/>
                </a:schemeClr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어두운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것은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검정색으로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밝은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것은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흰색으로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변환</a:t>
            </a:r>
            <a:r>
              <a:rPr lang="en-US" altLang="ko-KR" sz="200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2A938-1F42-6018-E2D6-7B386F45C046}"/>
              </a:ext>
            </a:extLst>
          </p:cNvPr>
          <p:cNvSpPr/>
          <p:nvPr/>
        </p:nvSpPr>
        <p:spPr>
          <a:xfrm>
            <a:off x="551566" y="1375531"/>
            <a:ext cx="2465986" cy="957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Thresholding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endParaRPr lang="en-US" sz="2800" b="1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+mn-lt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2B023C-8BD2-1227-F220-D43A3943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74" y="2510425"/>
            <a:ext cx="7846071" cy="39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3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</TotalTime>
  <Words>1190</Words>
  <Application>Microsoft Office PowerPoint</Application>
  <PresentationFormat>화면 슬라이드 쇼(4:3)</PresentationFormat>
  <Paragraphs>83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Hyunkyeong Kim</dc:creator>
  <cp:lastModifiedBy>김 민주</cp:lastModifiedBy>
  <cp:revision>1030</cp:revision>
  <dcterms:created xsi:type="dcterms:W3CDTF">2017-05-24T07:22:05Z</dcterms:created>
  <dcterms:modified xsi:type="dcterms:W3CDTF">2022-06-27T02:45:11Z</dcterms:modified>
</cp:coreProperties>
</file>