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3" r:id="rId3"/>
    <p:sldId id="268" r:id="rId4"/>
    <p:sldId id="269" r:id="rId5"/>
    <p:sldId id="279" r:id="rId6"/>
    <p:sldId id="276" r:id="rId7"/>
    <p:sldId id="293" r:id="rId8"/>
    <p:sldId id="259" r:id="rId9"/>
    <p:sldId id="267" r:id="rId10"/>
    <p:sldId id="282" r:id="rId11"/>
    <p:sldId id="283" r:id="rId12"/>
    <p:sldId id="290" r:id="rId13"/>
    <p:sldId id="292" r:id="rId14"/>
    <p:sldId id="284" r:id="rId15"/>
    <p:sldId id="285" r:id="rId16"/>
    <p:sldId id="286" r:id="rId17"/>
    <p:sldId id="299" r:id="rId18"/>
    <p:sldId id="287" r:id="rId19"/>
    <p:sldId id="294" r:id="rId20"/>
    <p:sldId id="295" r:id="rId21"/>
    <p:sldId id="296" r:id="rId22"/>
    <p:sldId id="297" r:id="rId23"/>
    <p:sldId id="298" r:id="rId24"/>
    <p:sldId id="303" r:id="rId25"/>
    <p:sldId id="300" r:id="rId26"/>
    <p:sldId id="302" r:id="rId27"/>
    <p:sldId id="304" r:id="rId28"/>
    <p:sldId id="305" r:id="rId29"/>
    <p:sldId id="307" r:id="rId30"/>
    <p:sldId id="306" r:id="rId31"/>
    <p:sldId id="288" r:id="rId32"/>
    <p:sldId id="266" r:id="rId33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CF72C-A085-4F60-8B5F-58E8FD861D09}" v="1524" dt="2022-04-04T23:49:23.725"/>
    <p1510:client id="{D1DD2DEA-8E35-AEA4-E599-C2D82E484F38}" v="683" dt="2022-04-05T00:45:50.790"/>
    <p1510:client id="{EA3DE570-98C4-CBE8-8329-7885A0B9A647}" v="1444" dt="2022-05-16T03:29: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58A636B-4A53-4C82-B081-67AED3A21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1F70BF-4D6F-473F-A522-F3F9E23C1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A5912-7FAE-4BF5-BD0A-0498F4373DFA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5/15/2022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EBF8DF-6426-484D-9A23-B135B3F244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C7F23-0E4A-404A-A54D-CA68AE90FC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EAEF-9746-40DD-A568-AABCEDEDA43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372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F5C6-8B3E-4B41-9F8B-052471BCB96C}" type="datetimeFigureOut">
              <a:rPr lang="en-US" altLang="ko-KR" noProof="0" smtClean="0"/>
              <a:t>5/15/2022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두 번째 수준</a:t>
            </a:r>
          </a:p>
          <a:p>
            <a:pPr lvl="2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716F-A6B3-4B78-918E-F6B92E4660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6101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F716F-A6B3-4B78-918E-F6B92E46600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33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13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8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6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2" r:id="rId7"/>
    <p:sldLayoutId id="2147483783" r:id="rId8"/>
    <p:sldLayoutId id="2147483784" r:id="rId9"/>
    <p:sldLayoutId id="2147483785" r:id="rId10"/>
    <p:sldLayoutId id="21474837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6256" y="1283561"/>
            <a:ext cx="6559876" cy="2138400"/>
          </a:xfrm>
        </p:spPr>
        <p:txBody>
          <a:bodyPr rtlCol="0">
            <a:normAutofit/>
          </a:bodyPr>
          <a:lstStyle/>
          <a:p>
            <a:r>
              <a:rPr lang="ko-KR" altLang="en-US" sz="4000" b="1" dirty="0">
                <a:latin typeface="맑은 고딕"/>
                <a:ea typeface="맑은 고딕"/>
              </a:rPr>
              <a:t>HMM 기술적 분석을 통한 </a:t>
            </a:r>
            <a:br>
              <a:rPr lang="ko-KR" altLang="en-US" sz="4000" b="1" dirty="0">
                <a:latin typeface="맑은 고딕"/>
                <a:ea typeface="맑은 고딕"/>
              </a:rPr>
            </a:br>
            <a:r>
              <a:rPr lang="ko-KR" altLang="en-US" sz="4000" b="1" dirty="0">
                <a:latin typeface="맑은 고딕"/>
                <a:ea typeface="맑은 고딕"/>
              </a:rPr>
              <a:t>매매 신호 찾기 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5087" y="4113213"/>
            <a:ext cx="3341826" cy="1655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i="0" dirty="0" err="1">
                <a:solidFill>
                  <a:srgbClr val="FFFFFF">
                    <a:alpha val="70000"/>
                  </a:srgbClr>
                </a:solidFill>
                <a:latin typeface="맑은 고딕"/>
                <a:ea typeface="맑은 고딕"/>
              </a:rPr>
              <a:t>이채림</a:t>
            </a:r>
            <a:endParaRPr lang="ko-KR" altLang="en-US" b="1" dirty="0" err="1">
              <a:solidFill>
                <a:srgbClr val="FFFFFF">
                  <a:alpha val="7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9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33" y="1969018"/>
            <a:ext cx="3891473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HMM전일비</a:t>
            </a:r>
            <a:r>
              <a:rPr lang="ko-KR" altLang="en-US" sz="4400" b="1" dirty="0">
                <a:ea typeface="Microsoft GothicNeo"/>
                <a:cs typeface="Microsoft GothicNeo"/>
              </a:rPr>
              <a:t> </a:t>
            </a:r>
            <a:endParaRPr lang="ko-KR" altLang="en-US" sz="3200" dirty="0" err="1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A0182967-814D-10C6-DABE-1CC86884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52" y="2929"/>
            <a:ext cx="7345898" cy="3695924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FB33042F-A70F-7C54-66A1-7F7BA300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" y="3494605"/>
            <a:ext cx="7500551" cy="33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4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71" y="3424682"/>
            <a:ext cx="3891473" cy="109104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Candlestic</a:t>
            </a:r>
            <a:br>
              <a:rPr lang="ko-KR" altLang="en-US" sz="4400" b="1" dirty="0">
                <a:ea typeface="Microsoft GothicNeo"/>
                <a:cs typeface="Microsoft GothicNeo"/>
              </a:rPr>
            </a:br>
            <a:r>
              <a:rPr lang="ko-KR" altLang="en-US" sz="4400" b="1" dirty="0" err="1">
                <a:ea typeface="Microsoft GothicNeo"/>
                <a:cs typeface="Microsoft GothicNeo"/>
              </a:rPr>
              <a:t>Ohlc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5">
            <a:extLst>
              <a:ext uri="{FF2B5EF4-FFF2-40B4-BE49-F238E27FC236}">
                <a16:creationId xmlns:a16="http://schemas.microsoft.com/office/drawing/2014/main" id="{32378CC9-7E76-5D4A-B353-C92B6C58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34" y="4113"/>
            <a:ext cx="7936145" cy="3489549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AB4F461-01ED-082B-DCEF-B97C7A0C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8" y="2066015"/>
            <a:ext cx="3989172" cy="1183148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D1745CDB-A600-47E4-5144-9598295B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319" y="3810704"/>
            <a:ext cx="7922739" cy="3046589"/>
          </a:xfrm>
          <a:prstGeom prst="rect">
            <a:avLst/>
          </a:prstGeom>
        </p:spPr>
      </p:pic>
      <p:pic>
        <p:nvPicPr>
          <p:cNvPr id="9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F3CD5DD6-CED3-2350-FB5E-D6BE78B79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27" y="4933172"/>
            <a:ext cx="4008407" cy="11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78" y="1035085"/>
            <a:ext cx="4307109" cy="109104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Simple</a:t>
            </a:r>
            <a:r>
              <a:rPr lang="ko-KR" altLang="en-US" sz="4400" b="1" dirty="0">
                <a:ea typeface="Microsoft GothicNeo"/>
                <a:cs typeface="Microsoft GothicNeo"/>
              </a:rPr>
              <a:t> </a:t>
            </a:r>
            <a:br>
              <a:rPr lang="ko-KR" altLang="en-US" sz="4400" b="1" dirty="0">
                <a:ea typeface="Microsoft GothicNeo"/>
                <a:cs typeface="Microsoft GothicNeo"/>
              </a:rPr>
            </a:br>
            <a:r>
              <a:rPr lang="ko-KR" altLang="en-US" sz="4400" b="1" dirty="0" err="1">
                <a:ea typeface="Microsoft GothicNeo"/>
                <a:cs typeface="Microsoft GothicNeo"/>
              </a:rPr>
              <a:t>moving</a:t>
            </a:r>
            <a:br>
              <a:rPr lang="ko-KR" altLang="en-US" sz="4400" b="1" dirty="0">
                <a:ea typeface="Microsoft GothicNeo"/>
                <a:cs typeface="Microsoft GothicNeo"/>
              </a:rPr>
            </a:br>
            <a:r>
              <a:rPr lang="ko-KR" altLang="en-US" sz="4400" b="1" dirty="0" err="1">
                <a:ea typeface="Microsoft GothicNeo"/>
                <a:cs typeface="Microsoft GothicNeo"/>
              </a:rPr>
              <a:t>average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4">
            <a:extLst>
              <a:ext uri="{FF2B5EF4-FFF2-40B4-BE49-F238E27FC236}">
                <a16:creationId xmlns:a16="http://schemas.microsoft.com/office/drawing/2014/main" id="{4D78C9C8-991B-29E6-7545-495A6060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77" y="-682"/>
            <a:ext cx="7328992" cy="334390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2493965-C042-1D7D-DBA0-63AC497256EC}"/>
              </a:ext>
            </a:extLst>
          </p:cNvPr>
          <p:cNvSpPr txBox="1">
            <a:spLocks/>
          </p:cNvSpPr>
          <p:nvPr/>
        </p:nvSpPr>
        <p:spPr>
          <a:xfrm>
            <a:off x="7806132" y="4482620"/>
            <a:ext cx="4307109" cy="1091046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none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err="1">
                <a:ea typeface="Microsoft GothicNeo"/>
                <a:cs typeface="Microsoft GothicNeo"/>
              </a:rPr>
              <a:t>Cumulative</a:t>
            </a:r>
            <a:br>
              <a:rPr lang="ko-KR" altLang="en-US" sz="4000" b="1" dirty="0">
                <a:ea typeface="Microsoft GothicNeo"/>
                <a:cs typeface="Microsoft GothicNeo"/>
              </a:rPr>
            </a:br>
            <a:r>
              <a:rPr lang="ko-KR" altLang="en-US" sz="4000" b="1" err="1">
                <a:ea typeface="Microsoft GothicNeo"/>
                <a:cs typeface="Microsoft GothicNeo"/>
              </a:rPr>
              <a:t>moving</a:t>
            </a:r>
            <a:br>
              <a:rPr lang="ko-KR" altLang="en-US" sz="4000" b="1" dirty="0">
                <a:ea typeface="Microsoft GothicNeo"/>
                <a:cs typeface="Microsoft GothicNeo"/>
              </a:rPr>
            </a:br>
            <a:r>
              <a:rPr lang="ko-KR" altLang="en-US" sz="4000" b="1" dirty="0" err="1">
                <a:ea typeface="Microsoft GothicNeo"/>
                <a:cs typeface="Microsoft GothicNeo"/>
              </a:rPr>
              <a:t>average</a:t>
            </a:r>
            <a:endParaRPr lang="ko-KR" altLang="en-US" sz="4000" b="1">
              <a:ea typeface="Microsoft GothicNeo"/>
              <a:cs typeface="Microsoft GothicNeo"/>
            </a:endParaRPr>
          </a:p>
        </p:txBody>
      </p:sp>
      <p:pic>
        <p:nvPicPr>
          <p:cNvPr id="9" name="그림 26">
            <a:extLst>
              <a:ext uri="{FF2B5EF4-FFF2-40B4-BE49-F238E27FC236}">
                <a16:creationId xmlns:a16="http://schemas.microsoft.com/office/drawing/2014/main" id="{FB25990D-21FE-819D-168B-4DC091A7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0" y="3583002"/>
            <a:ext cx="7397578" cy="3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0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9" name="그림 23">
            <a:extLst>
              <a:ext uri="{FF2B5EF4-FFF2-40B4-BE49-F238E27FC236}">
                <a16:creationId xmlns:a16="http://schemas.microsoft.com/office/drawing/2014/main" id="{F8A74996-7F0C-42D6-D499-051850E3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2" y="2733"/>
            <a:ext cx="7284306" cy="3310264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3A2A7D36-EDFB-1393-3FDF-FD377CFD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29" y="1313112"/>
            <a:ext cx="4307109" cy="109104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4000" b="1" dirty="0">
                <a:ea typeface="+mj-lt"/>
                <a:cs typeface="+mj-lt"/>
              </a:rPr>
              <a:t>Exponential</a:t>
            </a:r>
            <a:r>
              <a:rPr lang="ko-KR" altLang="en-US" sz="4000" b="1" dirty="0">
                <a:ea typeface="Microsoft GothicNeo"/>
                <a:cs typeface="Microsoft GothicNeo"/>
              </a:rPr>
              <a:t> </a:t>
            </a:r>
            <a:br>
              <a:rPr lang="ko-KR" altLang="en-US" sz="4000" b="1" dirty="0">
                <a:ea typeface="Microsoft GothicNeo"/>
                <a:cs typeface="Microsoft GothicNeo"/>
              </a:rPr>
            </a:br>
            <a:r>
              <a:rPr lang="ko-KR" altLang="en-US" sz="4000" b="1" dirty="0" err="1">
                <a:ea typeface="Microsoft GothicNeo"/>
                <a:cs typeface="Microsoft GothicNeo"/>
              </a:rPr>
              <a:t>moving</a:t>
            </a:r>
            <a:br>
              <a:rPr lang="ko-KR" altLang="en-US" sz="4400" b="1" dirty="0">
                <a:ea typeface="Microsoft GothicNeo"/>
                <a:cs typeface="Microsoft GothicNeo"/>
              </a:rPr>
            </a:br>
            <a:r>
              <a:rPr lang="ko-KR" altLang="en-US" sz="4400" b="1" dirty="0" err="1">
                <a:ea typeface="Microsoft GothicNeo"/>
                <a:cs typeface="Microsoft GothicNeo"/>
              </a:rPr>
              <a:t>average</a:t>
            </a:r>
            <a:endParaRPr lang="ko-KR" altLang="en-US" sz="4400" b="1">
              <a:ea typeface="Microsoft GothicNeo"/>
              <a:cs typeface="Microsoft GothicNeo"/>
            </a:endParaRPr>
          </a:p>
        </p:txBody>
      </p:sp>
      <p:pic>
        <p:nvPicPr>
          <p:cNvPr id="26" name="그림 26">
            <a:extLst>
              <a:ext uri="{FF2B5EF4-FFF2-40B4-BE49-F238E27FC236}">
                <a16:creationId xmlns:a16="http://schemas.microsoft.com/office/drawing/2014/main" id="{86AA2E71-A03E-166D-B713-789E0619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9" y="3361924"/>
            <a:ext cx="9903707" cy="34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7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9563" y="2262989"/>
            <a:ext cx="4307109" cy="109104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sz="4400" b="1" dirty="0" err="1">
                <a:ea typeface="Microsoft GothicNeo"/>
                <a:cs typeface="Microsoft GothicNeo"/>
              </a:rPr>
              <a:t>Bollinger</a:t>
            </a:r>
            <a:r>
              <a:rPr lang="ko-KR" altLang="en-US" sz="4400" b="1" dirty="0">
                <a:ea typeface="Microsoft GothicNeo"/>
                <a:cs typeface="Microsoft GothicNeo"/>
              </a:rPr>
              <a:t> </a:t>
            </a:r>
            <a:br>
              <a:rPr lang="ko-KR" altLang="en-US" sz="4400" b="1" dirty="0">
                <a:ea typeface="Microsoft GothicNeo"/>
                <a:cs typeface="Microsoft GothicNeo"/>
              </a:rPr>
            </a:br>
            <a:r>
              <a:rPr lang="ko-KR" altLang="en-US" sz="4400" b="1" dirty="0" err="1">
                <a:ea typeface="Microsoft GothicNeo"/>
                <a:cs typeface="Microsoft GothicNeo"/>
              </a:rPr>
              <a:t>Band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A188AEFE-2DE2-84C8-B989-CE94ACAC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58" y="393200"/>
            <a:ext cx="8715631" cy="296181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6AD5B3E-4098-9622-70A6-14E94B49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4030418"/>
            <a:ext cx="8870090" cy="26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00" y="633490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sz="4400" b="1" dirty="0">
                <a:ea typeface="+mj-lt"/>
                <a:cs typeface="+mj-lt"/>
              </a:rPr>
              <a:t>% 밴드</a:t>
            </a:r>
            <a:r>
              <a:rPr lang="ko-KR" altLang="en-US" sz="4400" b="1" dirty="0">
                <a:ea typeface="+mj-lt"/>
                <a:cs typeface="+mj-lt"/>
              </a:rPr>
              <a:t> </a:t>
            </a:r>
            <a:endParaRPr lang="ko-K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5">
            <a:extLst>
              <a:ext uri="{FF2B5EF4-FFF2-40B4-BE49-F238E27FC236}">
                <a16:creationId xmlns:a16="http://schemas.microsoft.com/office/drawing/2014/main" id="{B3F0B105-41D9-6FF9-F43D-D0912066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2" y="3548623"/>
            <a:ext cx="8695036" cy="3014698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CFF9527-9C04-C335-82E6-9876DEB8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49" y="1893996"/>
            <a:ext cx="8684737" cy="15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6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33" y="448139"/>
            <a:ext cx="6531325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밴드폭</a:t>
            </a:r>
            <a:r>
              <a:rPr lang="ko-KR" altLang="en-US" sz="4400" b="1" dirty="0">
                <a:ea typeface="Microsoft GothicNeo"/>
                <a:cs typeface="Microsoft GothicNeo"/>
              </a:rPr>
              <a:t> : 추세 전환의 신호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3D2E0536-A582-9599-252F-0A23C717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19" y="3358880"/>
            <a:ext cx="9601199" cy="3406813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2526C27-A044-3F30-5583-427DEC77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90" y="1804931"/>
            <a:ext cx="6952656" cy="11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6000" b="1" cap="all" spc="400" dirty="0">
                <a:ea typeface="Microsoft GothicNeo"/>
                <a:cs typeface="Microsoft GothicNeo"/>
              </a:rPr>
              <a:t>RSI</a:t>
            </a:r>
            <a:endParaRPr lang="en-US" altLang="ko-KR" sz="6000" cap="all" spc="400">
              <a:ea typeface="Microsoft GothicNeo"/>
              <a:cs typeface="Microsoft GothicNeo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408A6-7E4A-DB45-833C-0C134A04216D}"/>
              </a:ext>
            </a:extLst>
          </p:cNvPr>
          <p:cNvSpPr txBox="1"/>
          <p:nvPr/>
        </p:nvSpPr>
        <p:spPr>
          <a:xfrm>
            <a:off x="6825049" y="296562"/>
            <a:ext cx="4998306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b="1" dirty="0">
                <a:ea typeface="+mn-lt"/>
                <a:cs typeface="+mn-lt"/>
              </a:rPr>
              <a:t>* 가격의 상승압력과 하락압력의 상대적인 강도</a:t>
            </a:r>
            <a:r>
              <a:rPr lang="ko-KR" altLang="en-US" sz="2000" b="1" dirty="0">
                <a:ea typeface="+mn-lt"/>
                <a:cs typeface="+mn-lt"/>
              </a:rPr>
              <a:t> </a:t>
            </a:r>
            <a:endParaRPr lang="ko-KR" altLang="en-US" sz="2000" b="1" dirty="0">
              <a:ea typeface="Microsoft GothicNeo"/>
              <a:cs typeface="Microsoft GothicNeo"/>
            </a:endParaRPr>
          </a:p>
          <a:p>
            <a:endParaRPr lang="ko-KR" altLang="en-US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</a:t>
            </a:r>
            <a:r>
              <a:rPr lang="ko-KR" sz="2000" b="1" err="1">
                <a:ea typeface="+mn-lt"/>
                <a:cs typeface="+mn-lt"/>
              </a:rPr>
              <a:t>U</a:t>
            </a:r>
            <a:r>
              <a:rPr lang="ko-KR" sz="2000" b="1" dirty="0">
                <a:ea typeface="+mn-lt"/>
                <a:cs typeface="+mn-lt"/>
              </a:rPr>
              <a:t>(</a:t>
            </a:r>
            <a:r>
              <a:rPr lang="ko-KR" sz="2000" b="1" err="1">
                <a:ea typeface="+mn-lt"/>
                <a:cs typeface="+mn-lt"/>
              </a:rPr>
              <a:t>up</a:t>
            </a:r>
            <a:r>
              <a:rPr lang="ko-KR" sz="2000" b="1" dirty="0">
                <a:ea typeface="+mn-lt"/>
                <a:cs typeface="+mn-lt"/>
              </a:rPr>
              <a:t>) : 가격이 전일 가격보다 상승한 날의 </a:t>
            </a:r>
            <a:r>
              <a:rPr lang="ko-KR" sz="2000" b="1" err="1">
                <a:ea typeface="+mn-lt"/>
                <a:cs typeface="+mn-lt"/>
              </a:rPr>
              <a:t>상승분</a:t>
            </a:r>
            <a:endParaRPr lang="ko-KR" sz="2000" b="1">
              <a:ea typeface="Microsoft GothicNeo"/>
              <a:cs typeface="Microsoft GothicNeo"/>
            </a:endParaRPr>
          </a:p>
          <a:p>
            <a:endParaRPr lang="ko-KR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</a:t>
            </a:r>
            <a:r>
              <a:rPr lang="ko-KR" sz="2000" b="1" err="1">
                <a:ea typeface="+mn-lt"/>
                <a:cs typeface="+mn-lt"/>
              </a:rPr>
              <a:t>D</a:t>
            </a:r>
            <a:r>
              <a:rPr lang="ko-KR" sz="2000" b="1" dirty="0">
                <a:ea typeface="+mn-lt"/>
                <a:cs typeface="+mn-lt"/>
              </a:rPr>
              <a:t>(</a:t>
            </a:r>
            <a:r>
              <a:rPr lang="ko-KR" sz="2000" b="1" err="1">
                <a:ea typeface="+mn-lt"/>
                <a:cs typeface="+mn-lt"/>
              </a:rPr>
              <a:t>down</a:t>
            </a:r>
            <a:r>
              <a:rPr lang="ko-KR" sz="2000" b="1" dirty="0">
                <a:ea typeface="+mn-lt"/>
                <a:cs typeface="+mn-lt"/>
              </a:rPr>
              <a:t>) : 가격이 전일 가격보다 하락한 날의 </a:t>
            </a:r>
            <a:r>
              <a:rPr lang="ko-KR" sz="2000" b="1" err="1">
                <a:ea typeface="+mn-lt"/>
                <a:cs typeface="+mn-lt"/>
              </a:rPr>
              <a:t>하락분</a:t>
            </a:r>
            <a:endParaRPr lang="ko-KR" sz="2000" b="1">
              <a:ea typeface="Microsoft GothicNeo"/>
              <a:cs typeface="Microsoft GothicNeo"/>
            </a:endParaRPr>
          </a:p>
          <a:p>
            <a:endParaRPr lang="ko-KR" altLang="en-US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AU(</a:t>
            </a:r>
            <a:r>
              <a:rPr lang="ko-KR" sz="2000" b="1" err="1">
                <a:ea typeface="+mn-lt"/>
                <a:cs typeface="+mn-lt"/>
              </a:rPr>
              <a:t>average</a:t>
            </a:r>
            <a:r>
              <a:rPr lang="ko-KR" sz="2000" b="1" dirty="0">
                <a:ea typeface="+mn-lt"/>
                <a:cs typeface="+mn-lt"/>
              </a:rPr>
              <a:t> </a:t>
            </a:r>
            <a:r>
              <a:rPr lang="ko-KR" sz="2000" b="1" err="1">
                <a:ea typeface="+mn-lt"/>
                <a:cs typeface="+mn-lt"/>
              </a:rPr>
              <a:t>ups</a:t>
            </a:r>
            <a:r>
              <a:rPr lang="ko-KR" sz="2000" b="1" dirty="0">
                <a:ea typeface="+mn-lt"/>
                <a:cs typeface="+mn-lt"/>
              </a:rPr>
              <a:t>) : </a:t>
            </a:r>
            <a:r>
              <a:rPr lang="ko-KR" sz="2000" b="1" err="1">
                <a:ea typeface="+mn-lt"/>
                <a:cs typeface="+mn-lt"/>
              </a:rPr>
              <a:t>U의</a:t>
            </a:r>
            <a:r>
              <a:rPr lang="ko-KR" sz="2000" b="1" dirty="0">
                <a:ea typeface="+mn-lt"/>
                <a:cs typeface="+mn-lt"/>
              </a:rPr>
              <a:t> 평균</a:t>
            </a:r>
            <a:endParaRPr lang="ko-KR" sz="2000" b="1" dirty="0">
              <a:ea typeface="Microsoft GothicNeo"/>
              <a:cs typeface="Microsoft GothicNeo"/>
            </a:endParaRPr>
          </a:p>
          <a:p>
            <a:endParaRPr lang="ko-KR" altLang="en-US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AD(</a:t>
            </a:r>
            <a:r>
              <a:rPr lang="ko-KR" sz="2000" b="1" err="1">
                <a:ea typeface="+mn-lt"/>
                <a:cs typeface="+mn-lt"/>
              </a:rPr>
              <a:t>average</a:t>
            </a:r>
            <a:r>
              <a:rPr lang="ko-KR" sz="2000" b="1" dirty="0">
                <a:ea typeface="+mn-lt"/>
                <a:cs typeface="+mn-lt"/>
              </a:rPr>
              <a:t> </a:t>
            </a:r>
            <a:r>
              <a:rPr lang="ko-KR" sz="2000" b="1" err="1">
                <a:ea typeface="+mn-lt"/>
                <a:cs typeface="+mn-lt"/>
              </a:rPr>
              <a:t>downs</a:t>
            </a:r>
            <a:r>
              <a:rPr lang="ko-KR" sz="2000" b="1" dirty="0">
                <a:ea typeface="+mn-lt"/>
                <a:cs typeface="+mn-lt"/>
              </a:rPr>
              <a:t>): </a:t>
            </a:r>
            <a:r>
              <a:rPr lang="ko-KR" sz="2000" b="1" err="1">
                <a:ea typeface="+mn-lt"/>
                <a:cs typeface="+mn-lt"/>
              </a:rPr>
              <a:t>D의</a:t>
            </a:r>
            <a:r>
              <a:rPr lang="ko-KR" sz="2000" b="1" dirty="0">
                <a:ea typeface="+mn-lt"/>
                <a:cs typeface="+mn-lt"/>
              </a:rPr>
              <a:t> 평균</a:t>
            </a:r>
            <a:endParaRPr lang="ko-KR" sz="2000" b="1" dirty="0">
              <a:ea typeface="Microsoft GothicNeo"/>
              <a:cs typeface="Microsoft GothicNeo"/>
            </a:endParaRPr>
          </a:p>
          <a:p>
            <a:endParaRPr lang="ko-KR" altLang="en-US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RS = AU/AD</a:t>
            </a:r>
            <a:endParaRPr lang="ko-KR" sz="2000" b="1" dirty="0">
              <a:ea typeface="Microsoft GothicNeo"/>
              <a:cs typeface="Microsoft GothicNeo"/>
            </a:endParaRPr>
          </a:p>
          <a:p>
            <a:endParaRPr lang="ko-KR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RSI = RS/(1 + RS) = AU / (AU + AD)</a:t>
            </a:r>
            <a:endParaRPr lang="ko-KR" sz="2000" b="1" dirty="0">
              <a:ea typeface="Microsoft GothicNeo"/>
              <a:cs typeface="Microsoft GothicNeo"/>
            </a:endParaRPr>
          </a:p>
          <a:p>
            <a:endParaRPr lang="ko-KR" altLang="en-US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9일, 14일 ~ 15일 </a:t>
            </a:r>
            <a:r>
              <a:rPr lang="ko-KR" sz="2000" b="1" err="1">
                <a:ea typeface="+mn-lt"/>
                <a:cs typeface="+mn-lt"/>
              </a:rPr>
              <a:t>or</a:t>
            </a:r>
            <a:r>
              <a:rPr lang="ko-KR" sz="2000" b="1" dirty="0">
                <a:ea typeface="+mn-lt"/>
                <a:cs typeface="+mn-lt"/>
              </a:rPr>
              <a:t> 25 ~ 28일</a:t>
            </a:r>
            <a:endParaRPr lang="ko-KR" sz="2000" b="1" dirty="0">
              <a:ea typeface="Microsoft GothicNeo"/>
              <a:cs typeface="Microsoft GothicNeo"/>
            </a:endParaRPr>
          </a:p>
          <a:p>
            <a:endParaRPr lang="ko-KR" altLang="en-US" sz="2000" b="1" dirty="0">
              <a:ea typeface="+mn-lt"/>
              <a:cs typeface="+mn-lt"/>
            </a:endParaRPr>
          </a:p>
          <a:p>
            <a:r>
              <a:rPr lang="ko-KR" sz="2000" b="1" dirty="0">
                <a:ea typeface="+mn-lt"/>
                <a:cs typeface="+mn-lt"/>
              </a:rPr>
              <a:t>* 0.7이 과열, 0.3이 침체</a:t>
            </a:r>
            <a:r>
              <a:rPr lang="ko-KR" altLang="en-US" sz="2000" b="1" dirty="0">
                <a:ea typeface="+mn-lt"/>
                <a:cs typeface="+mn-lt"/>
              </a:rPr>
              <a:t> </a:t>
            </a:r>
            <a:endParaRPr 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45113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84" y="763298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>
                <a:ea typeface="Microsoft GothicNeo"/>
                <a:cs typeface="Microsoft GothicNeo"/>
              </a:rPr>
              <a:t>RSI </a:t>
            </a:r>
            <a:r>
              <a:rPr lang="ko-KR" altLang="en-US" sz="4400" b="1" dirty="0" err="1">
                <a:ea typeface="Microsoft GothicNeo"/>
                <a:cs typeface="Microsoft GothicNeo"/>
              </a:rPr>
              <a:t>signal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AC40F759-0BFF-A491-3E93-BDFA6715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42" y="3080902"/>
            <a:ext cx="9848333" cy="3474521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1FF4244-3C68-8AAE-DEC1-AE7F5C83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14" y="1504868"/>
            <a:ext cx="5676181" cy="1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297" y="1000136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sz="4400" b="1" dirty="0">
                <a:ea typeface="+mj-lt"/>
                <a:cs typeface="+mj-lt"/>
              </a:rPr>
              <a:t>RSI </a:t>
            </a:r>
            <a:r>
              <a:rPr lang="ko-KR" sz="4400" b="1" dirty="0" err="1">
                <a:ea typeface="+mj-lt"/>
                <a:cs typeface="+mj-lt"/>
              </a:rPr>
              <a:t>signal</a:t>
            </a:r>
            <a:endParaRPr lang="en-US" altLang="ko-KR" sz="4400" dirty="0" err="1">
              <a:ea typeface="+mj-lt"/>
              <a:cs typeface="+mj-lt"/>
            </a:endParaRPr>
          </a:p>
          <a:p>
            <a:pPr algn="ctr"/>
            <a:endParaRPr lang="ko-KR" altLang="en-US" sz="4400" b="1" dirty="0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A662B1D6-1FED-BE75-14E4-8E3158A3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91" y="1968974"/>
            <a:ext cx="9941009" cy="473431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A0668674-FE0E-9337-A325-AB9DA2D2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805" y="1303279"/>
            <a:ext cx="5904470" cy="4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8FD99B-66B3-E7DB-C6F5-D40941D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53" y="1021969"/>
            <a:ext cx="3884962" cy="86040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dirty="0">
                <a:ea typeface="Microsoft GothicNeo"/>
                <a:cs typeface="Microsoft GothicNeo"/>
              </a:rPr>
              <a:t>목차</a:t>
            </a:r>
            <a:endParaRPr lang="ko-KR" altLang="en-US" sz="4000" dirty="0">
              <a:ea typeface="Microsoft GothicNeo"/>
              <a:cs typeface="Microsoft GothicNeo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B2617-B98A-43E9-9A47-B2A32B8A9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31371" y="1990845"/>
            <a:ext cx="1251490" cy="2846995"/>
          </a:xfrm>
          <a:custGeom>
            <a:avLst/>
            <a:gdLst>
              <a:gd name="connsiteX0" fmla="*/ 625745 w 1251490"/>
              <a:gd name="connsiteY0" fmla="*/ 0 h 2846995"/>
              <a:gd name="connsiteX1" fmla="*/ 683662 w 1251490"/>
              <a:gd name="connsiteY1" fmla="*/ 52638 h 2846995"/>
              <a:gd name="connsiteX2" fmla="*/ 1251490 w 1251490"/>
              <a:gd name="connsiteY2" fmla="*/ 1423497 h 2846995"/>
              <a:gd name="connsiteX3" fmla="*/ 683662 w 1251490"/>
              <a:gd name="connsiteY3" fmla="*/ 2794356 h 2846995"/>
              <a:gd name="connsiteX4" fmla="*/ 625745 w 1251490"/>
              <a:gd name="connsiteY4" fmla="*/ 2846995 h 2846995"/>
              <a:gd name="connsiteX5" fmla="*/ 567828 w 1251490"/>
              <a:gd name="connsiteY5" fmla="*/ 2794357 h 2846995"/>
              <a:gd name="connsiteX6" fmla="*/ 0 w 1251490"/>
              <a:gd name="connsiteY6" fmla="*/ 1423498 h 2846995"/>
              <a:gd name="connsiteX7" fmla="*/ 567828 w 1251490"/>
              <a:gd name="connsiteY7" fmla="*/ 52639 h 28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490" h="2846995">
                <a:moveTo>
                  <a:pt x="625745" y="0"/>
                </a:moveTo>
                <a:lnTo>
                  <a:pt x="683662" y="52638"/>
                </a:lnTo>
                <a:cubicBezTo>
                  <a:pt x="1034495" y="403472"/>
                  <a:pt x="1251490" y="888144"/>
                  <a:pt x="1251490" y="1423497"/>
                </a:cubicBezTo>
                <a:cubicBezTo>
                  <a:pt x="1251490" y="1958851"/>
                  <a:pt x="1034495" y="2443522"/>
                  <a:pt x="683662" y="2794356"/>
                </a:cubicBezTo>
                <a:lnTo>
                  <a:pt x="625745" y="2846995"/>
                </a:lnTo>
                <a:lnTo>
                  <a:pt x="567828" y="2794357"/>
                </a:lnTo>
                <a:cubicBezTo>
                  <a:pt x="216995" y="2443523"/>
                  <a:pt x="0" y="1958851"/>
                  <a:pt x="0" y="1423498"/>
                </a:cubicBezTo>
                <a:cubicBezTo>
                  <a:pt x="0" y="888144"/>
                  <a:pt x="216995" y="403473"/>
                  <a:pt x="567828" y="52639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CB6F56-BFD9-41B9-B37C-937E5C16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821415" y="662384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A4C3C-2ED9-4FA0-9121-2EAEBB5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77036" y="3313103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C262B3-DB33-4872-B409-BF38E84C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609308" y="5753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D83F8-7D11-4217-BF71-7055D06D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B7B664-3B28-4FCB-B823-F7FD1DB45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5688312" y="3939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990C5F-102D-4069-8490-EA08938C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9010" y="2324728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095BFB-B480-41A7-BC69-B9B0619E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73570" y="4760817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18FE78-A2AA-4004-92A2-CD1337BF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24714" y="4423565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CA7637-955F-4214-9C03-E6395CF4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4950949" y="3146234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A903A2-0B8B-4216-A817-DFF713EE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623928" y="5885762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F4FD-1648-49E1-9633-03EBF24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499198"/>
            <a:ext cx="7703725" cy="5859899"/>
            <a:chOff x="23944" y="499198"/>
            <a:chExt cx="7703725" cy="58598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861B82-2603-44FA-A020-4C5272F9F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3061384" y="1850821"/>
              <a:ext cx="1251490" cy="3474512"/>
              <a:chOff x="4934747" y="772269"/>
              <a:chExt cx="1251490" cy="3474512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65AED85-4BFF-4403-B824-639975E1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34747" y="772269"/>
                <a:ext cx="1251490" cy="2846995"/>
              </a:xfrm>
              <a:custGeom>
                <a:avLst/>
                <a:gdLst>
                  <a:gd name="connsiteX0" fmla="*/ 625745 w 1251490"/>
                  <a:gd name="connsiteY0" fmla="*/ 0 h 2846995"/>
                  <a:gd name="connsiteX1" fmla="*/ 683662 w 1251490"/>
                  <a:gd name="connsiteY1" fmla="*/ 52638 h 2846995"/>
                  <a:gd name="connsiteX2" fmla="*/ 1251490 w 1251490"/>
                  <a:gd name="connsiteY2" fmla="*/ 1423497 h 2846995"/>
                  <a:gd name="connsiteX3" fmla="*/ 683662 w 1251490"/>
                  <a:gd name="connsiteY3" fmla="*/ 2794356 h 2846995"/>
                  <a:gd name="connsiteX4" fmla="*/ 625745 w 1251490"/>
                  <a:gd name="connsiteY4" fmla="*/ 2846995 h 2846995"/>
                  <a:gd name="connsiteX5" fmla="*/ 567828 w 1251490"/>
                  <a:gd name="connsiteY5" fmla="*/ 2794357 h 2846995"/>
                  <a:gd name="connsiteX6" fmla="*/ 0 w 1251490"/>
                  <a:gd name="connsiteY6" fmla="*/ 1423498 h 2846995"/>
                  <a:gd name="connsiteX7" fmla="*/ 567828 w 1251490"/>
                  <a:gd name="connsiteY7" fmla="*/ 52639 h 28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1490" h="2846995">
                    <a:moveTo>
                      <a:pt x="625745" y="0"/>
                    </a:moveTo>
                    <a:lnTo>
                      <a:pt x="683662" y="52638"/>
                    </a:lnTo>
                    <a:cubicBezTo>
                      <a:pt x="1034495" y="403472"/>
                      <a:pt x="1251490" y="888144"/>
                      <a:pt x="1251490" y="1423497"/>
                    </a:cubicBezTo>
                    <a:cubicBezTo>
                      <a:pt x="1251490" y="1958851"/>
                      <a:pt x="1034495" y="2443522"/>
                      <a:pt x="683662" y="2794356"/>
                    </a:cubicBezTo>
                    <a:lnTo>
                      <a:pt x="625745" y="2846995"/>
                    </a:lnTo>
                    <a:lnTo>
                      <a:pt x="567828" y="2794357"/>
                    </a:lnTo>
                    <a:cubicBezTo>
                      <a:pt x="216995" y="2443523"/>
                      <a:pt x="0" y="1958851"/>
                      <a:pt x="0" y="1423498"/>
                    </a:cubicBezTo>
                    <a:cubicBezTo>
                      <a:pt x="0" y="888144"/>
                      <a:pt x="216995" y="403473"/>
                      <a:pt x="567828" y="5263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B554E7-2299-4997-B803-6640B152B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560492" y="772269"/>
                <a:ext cx="0" cy="3474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ADEAAFA-33A1-4D19-936B-540432AA4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2088695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D54A337F-DA37-47AC-8331-1E0997DC4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1455530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9DFC908-5933-4655-BAB7-A8B26D98F0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241547" y="1073977"/>
                <a:ext cx="637890" cy="637890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7070C6-E521-4A87-8FE6-EBCA09B6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645179"/>
              <a:ext cx="4487128" cy="5713918"/>
              <a:chOff x="23944" y="645179"/>
              <a:chExt cx="4487128" cy="571391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0B7002-AB4B-494F-916E-4701C993C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5175423-ADEA-40BC-988E-FF9F0A2F13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D428CA7-D926-4589-858A-6336379063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F4D28B-0D72-457F-B004-9AE31C63E2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DFBB4C7C-5FD1-4B8C-929F-6E44D89BAC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CB9D3C3C-9CED-4F86-AC63-A216CA1489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273DB4-C22A-479C-B548-FDBC3D331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C67705-3BFB-4790-926B-EA8B0C6914C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24DBCB-7397-4C8D-A70D-4468A4555B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C361E42-5D20-45DB-ACED-2CE471181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AD8710-478E-4D63-8EA2-CA4CBB7975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3B355B-1AE2-4169-8E30-9B6D18FFB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7580A75-2302-4A94-964C-A6925558B4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F443382-6A3C-4623-B2B4-33DBED0C22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0CDA90-8B09-4183-BBD8-BA102F6EB2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A3B0325-7F4A-4E81-ADBC-57137692C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E23346-F7D6-4FB2-94C6-868C22F8A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EA49D76-56F5-4664-A93D-3BE732496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24565B1-A274-4CC1-A868-A78C1FEA4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622419" y="427549"/>
                <a:ext cx="464739" cy="900000"/>
                <a:chOff x="4511184" y="2651374"/>
                <a:chExt cx="464739" cy="90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8510DB-26B7-486E-8046-8F91F61811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C437F8-DD36-49E0-AC5E-16A8C62843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5605049-F9D0-40DB-BD22-F8BE936A2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2980204" y="4326122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A8DC3A9-5040-4869-BD48-A05B4A157B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EAF335D-753B-48D6-A82A-F3EF5B2952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E024CEE5-B3FC-4ED4-8488-826F017976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A6FD7A30-9852-4F04-80AC-405501512A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CCF1A8-B95C-4E6E-AACE-38E04456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240541" y="499198"/>
              <a:ext cx="4487128" cy="5713917"/>
              <a:chOff x="3240541" y="499198"/>
              <a:chExt cx="4487128" cy="57139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7C966-52EB-4586-960A-D78677F8B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69673" y="372173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3264464-F2DA-4E2E-93FE-654419D9D7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2FDA1B9-501E-436D-93D9-B22E1030C6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7083B41C-756A-4599-AC4A-06A4918879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417D6C8-9B83-41A0-ADD2-65E26C14EF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50AEF-7A60-4498-8C88-38D9C927C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5493730" y="287950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96C04C-2B17-47CA-8F93-CDCA1E62BB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196F57D-592A-49AB-9107-F3A2E296C0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1F482E4-E935-4E1F-82CA-445AB7DD26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550392EA-1B3F-4A99-83AC-1164FF4DBC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5B31D18B-79E2-4229-859B-DF590BBC26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9527A4-8BD7-4984-891B-C2D08F2BF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5599242" y="2124960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A2F4ECC-BF0F-444B-B2D3-B62F6D83CD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D748D0-DAA6-4BF1-B9F5-EA42B4F759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6665058-D8ED-4BB5-97B8-E995A3813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4746915" y="3033529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ED529F-A20E-4335-8BBD-D7A742DF50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C41D393-0349-42CC-BFFA-C0B27D550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DBBCC7-57CD-44FC-8D71-4D3EC9D2D7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C3F9E22-9463-44B8-BC5B-CA24F45614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217B513-DD5A-4977-AC78-EDB5DC05B2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7B994A-6558-4D60-8F60-FD5C8A33B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26A56C2-5AD9-4B22-A0BC-F140235BB8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F8A51BF-AAC7-47B6-B63F-5A46D820F2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C792FE-0BFA-4D75-B5ED-CE0598A6E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6664455" y="5530746"/>
                <a:ext cx="464739" cy="900000"/>
                <a:chOff x="4511184" y="2651374"/>
                <a:chExt cx="464739" cy="9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DA78B01-DC12-4C4D-8FDC-9C77FC471C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23194F-810D-4608-AD1E-1B973A9FAD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29285-329D-C5E9-B89A-02A5FDF9DBB6}"/>
              </a:ext>
            </a:extLst>
          </p:cNvPr>
          <p:cNvGrpSpPr/>
          <p:nvPr/>
        </p:nvGrpSpPr>
        <p:grpSpPr>
          <a:xfrm>
            <a:off x="8348618" y="2685984"/>
            <a:ext cx="2743200" cy="3052925"/>
            <a:chOff x="8123238" y="2728913"/>
            <a:chExt cx="2743200" cy="26381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44095-9BC7-1596-180F-0A45EF902C71}"/>
                </a:ext>
              </a:extLst>
            </p:cNvPr>
            <p:cNvSpPr txBox="1"/>
            <p:nvPr/>
          </p:nvSpPr>
          <p:spPr>
            <a:xfrm>
              <a:off x="8123238" y="2728913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동기 및 목표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6A37A9-1EDB-6494-3673-647874042F78}"/>
                </a:ext>
              </a:extLst>
            </p:cNvPr>
            <p:cNvSpPr txBox="1"/>
            <p:nvPr/>
          </p:nvSpPr>
          <p:spPr>
            <a:xfrm>
              <a:off x="8123238" y="4968092"/>
              <a:ext cx="2743200" cy="3989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/>
                <a:t>의의 </a:t>
              </a:r>
              <a:endParaRPr lang="ko-KR" altLang="en-US" sz="2400" dirty="0">
                <a:ea typeface="Microsoft GothicNeo"/>
                <a:cs typeface="Microsoft GothicNe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1B0219-9425-966A-6183-0B775800FBA1}"/>
                </a:ext>
              </a:extLst>
            </p:cNvPr>
            <p:cNvSpPr txBox="1"/>
            <p:nvPr/>
          </p:nvSpPr>
          <p:spPr>
            <a:xfrm>
              <a:off x="8123238" y="4376738"/>
              <a:ext cx="2743200" cy="3989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 err="1">
                  <a:ea typeface="Microsoft GothicNeo"/>
                  <a:cs typeface="Microsoft GothicNeo"/>
                </a:rPr>
                <a:t>벡테스팅</a:t>
              </a:r>
              <a:r>
                <a:rPr lang="ko-KR" altLang="en-US" sz="2400" dirty="0">
                  <a:ea typeface="Microsoft GothicNeo"/>
                  <a:cs typeface="Microsoft GothicNeo"/>
                </a:rPr>
                <a:t>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CF808-3F80-63B7-E14B-63059C5B2E7C}"/>
                </a:ext>
              </a:extLst>
            </p:cNvPr>
            <p:cNvSpPr txBox="1"/>
            <p:nvPr/>
          </p:nvSpPr>
          <p:spPr>
            <a:xfrm>
              <a:off x="8123238" y="3278188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주제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2B39F-9ACE-C873-60DC-8C5A1588CBC7}"/>
                </a:ext>
              </a:extLst>
            </p:cNvPr>
            <p:cNvSpPr txBox="1"/>
            <p:nvPr/>
          </p:nvSpPr>
          <p:spPr>
            <a:xfrm>
              <a:off x="8123238" y="3827463"/>
              <a:ext cx="2743200" cy="3989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시각화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66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433" y="763298"/>
            <a:ext cx="11566702" cy="109104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sz="4400" b="1" dirty="0">
                <a:ea typeface="Microsoft GothicNeo"/>
                <a:cs typeface="Microsoft GothicNeo"/>
              </a:rPr>
              <a:t>MACD</a:t>
            </a:r>
            <a:r>
              <a:rPr lang="ko-KR" sz="4400" b="1" dirty="0">
                <a:ea typeface="+mj-lt"/>
                <a:cs typeface="+mj-lt"/>
              </a:rPr>
              <a:t> : </a:t>
            </a:r>
            <a:r>
              <a:rPr lang="ko-KR" sz="4400" b="1" dirty="0" err="1">
                <a:ea typeface="+mj-lt"/>
                <a:cs typeface="+mj-lt"/>
              </a:rPr>
              <a:t>Moving</a:t>
            </a:r>
            <a:r>
              <a:rPr lang="ko-KR" sz="4400" b="1" dirty="0">
                <a:ea typeface="+mj-lt"/>
                <a:cs typeface="+mj-lt"/>
              </a:rPr>
              <a:t> </a:t>
            </a:r>
            <a:r>
              <a:rPr lang="ko-KR" sz="4400" b="1" dirty="0" err="1">
                <a:ea typeface="+mj-lt"/>
                <a:cs typeface="+mj-lt"/>
              </a:rPr>
              <a:t>Average</a:t>
            </a:r>
            <a:r>
              <a:rPr lang="ko-KR" sz="4400" b="1" dirty="0">
                <a:ea typeface="+mj-lt"/>
                <a:cs typeface="+mj-lt"/>
              </a:rPr>
              <a:t> </a:t>
            </a:r>
            <a:br>
              <a:rPr lang="ko-KR" altLang="en-US" sz="4400" b="1" dirty="0">
                <a:ea typeface="+mj-lt"/>
                <a:cs typeface="+mj-lt"/>
              </a:rPr>
            </a:br>
            <a:r>
              <a:rPr lang="ko-KR" sz="4400" b="1" dirty="0" err="1">
                <a:ea typeface="+mj-lt"/>
                <a:cs typeface="+mj-lt"/>
              </a:rPr>
              <a:t>Convergence</a:t>
            </a:r>
            <a:r>
              <a:rPr lang="ko-KR" sz="4400" b="1" dirty="0">
                <a:ea typeface="+mj-lt"/>
                <a:cs typeface="+mj-lt"/>
              </a:rPr>
              <a:t> </a:t>
            </a:r>
            <a:r>
              <a:rPr lang="ko-KR" sz="4400" b="1" dirty="0" err="1">
                <a:ea typeface="+mj-lt"/>
                <a:cs typeface="+mj-lt"/>
              </a:rPr>
              <a:t>Devergence</a:t>
            </a:r>
            <a:endParaRPr lang="ko-KR" sz="4400" b="1" dirty="0" err="1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293847D2-4FF8-F167-5BE8-6611582B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83" y="3246150"/>
            <a:ext cx="9868929" cy="348616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DFEE33A-27BB-071B-E07F-A953AC6B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30" y="2051692"/>
            <a:ext cx="4854144" cy="10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000" y="794190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Macd</a:t>
            </a:r>
            <a:r>
              <a:rPr lang="ko-KR" altLang="en-US" sz="4400" b="1" dirty="0">
                <a:ea typeface="Microsoft GothicNeo"/>
                <a:cs typeface="Microsoft GothicNeo"/>
              </a:rPr>
              <a:t> </a:t>
            </a:r>
            <a:r>
              <a:rPr lang="ko-KR" altLang="en-US" sz="4400" b="1" dirty="0" err="1">
                <a:ea typeface="Microsoft GothicNeo"/>
                <a:cs typeface="Microsoft GothicNeo"/>
              </a:rPr>
              <a:t>signal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91F84A75-7259-DE8B-4DC4-CFF29D09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1" y="2979575"/>
            <a:ext cx="10785388" cy="3739349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F37233-E968-8761-4CC1-D9C1399F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1" y="1658554"/>
            <a:ext cx="4205416" cy="11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27" y="876568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800" b="1" dirty="0" err="1">
                <a:ea typeface="Microsoft GothicNeo"/>
                <a:cs typeface="Microsoft GothicNeo"/>
              </a:rPr>
              <a:t>Macd</a:t>
            </a:r>
            <a:endParaRPr lang="ko-KR" b="1" dirty="0" err="1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D5DBFA3F-47E0-CD8F-77D9-203591F9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3041910"/>
            <a:ext cx="10261392" cy="355075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7DD4E0A-E5EB-75E2-B73C-17489382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32" y="882505"/>
            <a:ext cx="5049793" cy="19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946" y="2132839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sz="4400" b="1" dirty="0" err="1">
                <a:ea typeface="+mj-lt"/>
                <a:cs typeface="+mj-lt"/>
              </a:rPr>
              <a:t>QuantFig</a:t>
            </a:r>
            <a:endParaRPr lang="ko-KR" altLang="en-US" sz="4400" b="1" dirty="0" err="1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BF2EAB8F-EFE1-6DA3-A38E-DF96C1EF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13" y="4304"/>
            <a:ext cx="8540576" cy="68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FB3BAABD-CB32-6122-18BC-4CEA207D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797" y="2308697"/>
            <a:ext cx="10026650" cy="655637"/>
          </a:xfrm>
        </p:spPr>
        <p:txBody>
          <a:bodyPr/>
          <a:lstStyle/>
          <a:p>
            <a:pPr algn="ctr"/>
            <a:r>
              <a:rPr lang="ko-KR" altLang="en-US" sz="6000" b="1" dirty="0" err="1">
                <a:ea typeface="Microsoft GothicNeo"/>
                <a:cs typeface="Microsoft GothicNeo"/>
              </a:rPr>
              <a:t>Backtesting</a:t>
            </a:r>
            <a:endParaRPr lang="ko-KR" altLang="en-US" sz="6000" b="1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020580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405" y="763298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>
                <a:ea typeface="Microsoft GothicNeo"/>
                <a:cs typeface="Microsoft GothicNeo"/>
              </a:rPr>
              <a:t>이동평균선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3F072204-E89F-55CC-3355-143F5322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2913846"/>
            <a:ext cx="10033685" cy="3547122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CED842-4341-FEB8-602A-7BBE8019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70" y="1969708"/>
            <a:ext cx="8149280" cy="7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6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1" y="763298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Momentem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7F4EC41D-D4D5-7C93-B393-F058385E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65" y="3068715"/>
            <a:ext cx="9941010" cy="3428759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CFB4CE-9B70-E83B-B68E-18B3C28F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81" y="1972025"/>
            <a:ext cx="7181334" cy="7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43" y="938353"/>
            <a:ext cx="5326541" cy="1091046"/>
          </a:xfrm>
        </p:spPr>
        <p:txBody>
          <a:bodyPr lIns="109728" tIns="109728" rIns="109728" bIns="91440" anchor="ctr">
            <a:noAutofit/>
          </a:bodyPr>
          <a:lstStyle/>
          <a:p>
            <a:pPr algn="ctr"/>
            <a:r>
              <a:rPr lang="ko-KR" sz="4800" b="1" dirty="0" err="1"/>
              <a:t>Mean-Reversion</a:t>
            </a:r>
            <a:endParaRPr lang="ko-KR" sz="4800" b="1" dirty="0">
              <a:ea typeface="Microsoft GothicNeo"/>
              <a:cs typeface="Microsoft GothicNeo"/>
            </a:endParaRPr>
          </a:p>
          <a:p>
            <a:pPr algn="ctr"/>
            <a:endParaRPr lang="ko-KR" altLang="en-US" sz="4400" b="1" dirty="0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3">
            <a:extLst>
              <a:ext uri="{FF2B5EF4-FFF2-40B4-BE49-F238E27FC236}">
                <a16:creationId xmlns:a16="http://schemas.microsoft.com/office/drawing/2014/main" id="{6B3E2935-232B-62A8-86BB-DB6157F7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9" y="2991593"/>
            <a:ext cx="10239629" cy="3623029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265B00D9-5A23-5047-2CD6-E76CC869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41" y="1971599"/>
            <a:ext cx="8272848" cy="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01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86" y="1710649"/>
            <a:ext cx="4554244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sz="4400" b="1" dirty="0">
                <a:ea typeface="+mj-lt"/>
                <a:cs typeface="+mj-lt"/>
              </a:rPr>
              <a:t>변동성 돌파 전략</a:t>
            </a:r>
            <a:endParaRPr lang="ko-KR" altLang="en-US" sz="4400" b="1" dirty="0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E17D3B7B-557B-068B-78ED-1A203C23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291" y="-1841"/>
            <a:ext cx="6079524" cy="346828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A50D3EF7-F8CE-C11E-2FF8-7274BD18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9" y="3478219"/>
            <a:ext cx="9632090" cy="33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3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FB3BAABD-CB32-6122-18BC-4CEA207D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039" y="331616"/>
            <a:ext cx="4888300" cy="995447"/>
          </a:xfrm>
        </p:spPr>
        <p:txBody>
          <a:bodyPr/>
          <a:lstStyle/>
          <a:p>
            <a:pPr algn="ctr"/>
            <a:r>
              <a:rPr lang="ko-KR" altLang="en-US" sz="3200" b="1" dirty="0" err="1">
                <a:ea typeface="Microsoft GothicNeo"/>
                <a:cs typeface="Microsoft GothicNeo"/>
              </a:rPr>
              <a:t>Cagr</a:t>
            </a:r>
            <a:r>
              <a:rPr lang="ko-KR" altLang="en-US" sz="3200" b="1" dirty="0">
                <a:ea typeface="Microsoft GothicNeo"/>
                <a:cs typeface="Microsoft GothicNeo"/>
              </a:rPr>
              <a:t> </a:t>
            </a:r>
            <a:br>
              <a:rPr lang="ko-KR" altLang="en-US" sz="2400" b="1" dirty="0">
                <a:ea typeface="+mj-lt"/>
                <a:cs typeface="+mj-lt"/>
              </a:rPr>
            </a:br>
            <a:r>
              <a:rPr lang="ko-KR" sz="2400" dirty="0">
                <a:ea typeface="+mj-lt"/>
                <a:cs typeface="+mj-lt"/>
              </a:rPr>
              <a:t>최초 투자한 금액과 투자로부터 발생한 매년 수익을 계속해서 재투자할 때 최초 투자 금액은 최종적으로 복리 개념으로 매년 몇 </a:t>
            </a:r>
            <a:r>
              <a:rPr lang="en-US" altLang="ko-KR" sz="2400" dirty="0">
                <a:latin typeface="Noto Serif CJK KR"/>
                <a:ea typeface="Microsoft GothicNeo"/>
                <a:cs typeface="Microsoft GothicNeo"/>
              </a:rPr>
              <a:t>% </a:t>
            </a:r>
            <a:r>
              <a:rPr lang="ko-KR" sz="2400" dirty="0">
                <a:ea typeface="+mj-lt"/>
                <a:cs typeface="+mj-lt"/>
              </a:rPr>
              <a:t>수익이 발생해 왔는가를 계산한 것</a:t>
            </a:r>
            <a:br>
              <a:rPr lang="ko-KR" sz="2400" dirty="0">
                <a:ea typeface="+mj-lt"/>
                <a:cs typeface="+mj-lt"/>
              </a:rPr>
            </a:br>
            <a:br>
              <a:rPr lang="ko-KR" sz="2400" dirty="0">
                <a:ea typeface="+mj-lt"/>
                <a:cs typeface="+mj-lt"/>
              </a:rPr>
            </a:br>
            <a:r>
              <a:rPr lang="en-US" altLang="ko-KR" b="1" dirty="0">
                <a:ea typeface="+mj-lt"/>
                <a:cs typeface="+mj-lt"/>
              </a:rPr>
              <a:t>MDD(Maximum Drawdown)</a:t>
            </a:r>
            <a:br>
              <a:rPr lang="en-US" altLang="ko-KR" sz="2400" dirty="0">
                <a:ea typeface="+mj-lt"/>
                <a:cs typeface="+mj-lt"/>
              </a:rPr>
            </a:br>
            <a:r>
              <a:rPr lang="en-US" altLang="ko-KR" sz="2400" dirty="0" err="1">
                <a:ea typeface="+mj-lt"/>
                <a:cs typeface="+mj-lt"/>
              </a:rPr>
              <a:t>고점</a:t>
            </a:r>
            <a:r>
              <a:rPr lang="en-US" altLang="ko-KR" sz="2400" dirty="0">
                <a:ea typeface="+mj-lt"/>
                <a:cs typeface="+mj-lt"/>
              </a:rPr>
              <a:t> </a:t>
            </a:r>
            <a:r>
              <a:rPr lang="en-US" altLang="ko-KR" sz="2400" dirty="0" err="1">
                <a:ea typeface="+mj-lt"/>
                <a:cs typeface="+mj-lt"/>
              </a:rPr>
              <a:t>대비</a:t>
            </a:r>
            <a:r>
              <a:rPr lang="en-US" altLang="ko-KR" sz="2400" dirty="0">
                <a:ea typeface="+mj-lt"/>
                <a:cs typeface="+mj-lt"/>
              </a:rPr>
              <a:t> </a:t>
            </a:r>
            <a:r>
              <a:rPr lang="en-US" altLang="ko-KR" sz="2400" dirty="0" err="1">
                <a:ea typeface="+mj-lt"/>
                <a:cs typeface="+mj-lt"/>
              </a:rPr>
              <a:t>최대</a:t>
            </a:r>
            <a:r>
              <a:rPr lang="en-US" altLang="ko-KR" sz="2400" dirty="0">
                <a:ea typeface="+mj-lt"/>
                <a:cs typeface="+mj-lt"/>
              </a:rPr>
              <a:t> </a:t>
            </a:r>
            <a:r>
              <a:rPr lang="en-US" altLang="ko-KR" sz="2400" dirty="0" err="1">
                <a:ea typeface="+mj-lt"/>
                <a:cs typeface="+mj-lt"/>
              </a:rPr>
              <a:t>손실폭</a:t>
            </a:r>
            <a:br>
              <a:rPr lang="en-US" altLang="ko-KR" sz="2400" dirty="0">
                <a:ea typeface="+mj-lt"/>
                <a:cs typeface="+mj-lt"/>
              </a:rPr>
            </a:br>
            <a:br>
              <a:rPr lang="en-US" altLang="ko-KR" sz="2400" dirty="0">
                <a:ea typeface="+mj-lt"/>
                <a:cs typeface="+mj-lt"/>
              </a:rPr>
            </a:br>
            <a:r>
              <a:rPr lang="en-US" altLang="ko-KR" b="1" dirty="0">
                <a:ea typeface="+mj-lt"/>
                <a:cs typeface="+mj-lt"/>
              </a:rPr>
              <a:t>Sharp ratio</a:t>
            </a:r>
            <a:r>
              <a:rPr lang="en-US" altLang="ko-KR" sz="3600" dirty="0">
                <a:ea typeface="+mj-lt"/>
                <a:cs typeface="+mj-lt"/>
              </a:rPr>
              <a:t> </a:t>
            </a:r>
            <a:br>
              <a:rPr lang="en-US" altLang="ko-KR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위험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자산에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투자함으로써</a:t>
            </a:r>
            <a:r>
              <a:rPr lang="en-US" sz="2400" dirty="0">
                <a:ea typeface="+mj-lt"/>
                <a:cs typeface="+mj-lt"/>
              </a:rPr>
              <a:t> 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얻은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초과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수익의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정도를</a:t>
            </a:r>
            <a:r>
              <a:rPr lang="en-US" sz="2400" dirty="0">
                <a:ea typeface="+mj-lt"/>
                <a:cs typeface="+mj-lt"/>
              </a:rPr>
              <a:t> 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나타내는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지표</a:t>
            </a:r>
            <a:endParaRPr lang="ko-KR" altLang="en-US" sz="2400" dirty="0" err="1"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ea typeface="+mj-lt"/>
              <a:cs typeface="+mj-lt"/>
            </a:endParaRPr>
          </a:p>
          <a:p>
            <a:pPr algn="ctr"/>
            <a:endParaRPr lang="ko-KR" altLang="en-US" sz="4400" b="1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419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A5D38A-C78E-D41C-BAA8-B6B7B1F8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56321"/>
            <a:ext cx="7797799" cy="172613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5400" b="1" cap="all" spc="400" dirty="0" err="1">
                <a:ea typeface="Microsoft GothicNeo"/>
                <a:cs typeface="Microsoft GothicNeo"/>
              </a:rPr>
              <a:t>동기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및 </a:t>
            </a:r>
            <a:r>
              <a:rPr lang="en-US" altLang="ko-KR" sz="5400" b="1" cap="all" spc="400" dirty="0" err="1">
                <a:ea typeface="Microsoft GothicNeo"/>
                <a:cs typeface="Microsoft GothicNeo"/>
              </a:rPr>
              <a:t>목표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 </a:t>
            </a:r>
            <a:endParaRPr lang="en-US" altLang="ko-KR" sz="5400" b="1" cap="all" spc="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27FB4C-8FD1-3379-B66F-CB47CDEE40A4}"/>
              </a:ext>
            </a:extLst>
          </p:cNvPr>
          <p:cNvGrpSpPr/>
          <p:nvPr/>
        </p:nvGrpSpPr>
        <p:grpSpPr>
          <a:xfrm>
            <a:off x="1558344" y="4499020"/>
            <a:ext cx="9253739" cy="1938992"/>
            <a:chOff x="1751527" y="4380964"/>
            <a:chExt cx="9253739" cy="1938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B11A0D-8C99-3381-8F1A-EC6B7162AB53}"/>
                </a:ext>
              </a:extLst>
            </p:cNvPr>
            <p:cNvSpPr txBox="1"/>
            <p:nvPr/>
          </p:nvSpPr>
          <p:spPr>
            <a:xfrm>
              <a:off x="1751527" y="4380964"/>
              <a:ext cx="2743200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수업시간에 배운 내용을 활용하여 주가의 시각화와 </a:t>
              </a:r>
              <a:r>
                <a:rPr lang="ko-KR" altLang="en-US" sz="2400" dirty="0" err="1">
                  <a:ea typeface="Microsoft GothicNeo"/>
                  <a:cs typeface="Microsoft GothicNeo"/>
                </a:rPr>
                <a:t>백테스팅을</a:t>
              </a:r>
              <a:r>
                <a:rPr lang="ko-KR" altLang="en-US" sz="2400" dirty="0">
                  <a:ea typeface="Microsoft GothicNeo"/>
                  <a:cs typeface="Microsoft GothicNeo"/>
                </a:rPr>
                <a:t> 진행해 본다. </a:t>
              </a:r>
              <a:endParaRPr lang="ko-KR" altLang="en-US" sz="2400">
                <a:ea typeface="Microsoft GothicNeo"/>
                <a:cs typeface="Microsoft GothicNeo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DFD9BD-125A-459B-A0F0-BB5A509CF3EB}"/>
                </a:ext>
              </a:extLst>
            </p:cNvPr>
            <p:cNvSpPr txBox="1"/>
            <p:nvPr/>
          </p:nvSpPr>
          <p:spPr>
            <a:xfrm>
              <a:off x="4953134" y="4384317"/>
              <a:ext cx="274320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1인 프로젝트인 만큼 처음부터 끝까지 혼자 프로젝트를 수행해본다. 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EA7F5-B73E-1119-051B-0D483C923714}"/>
                </a:ext>
              </a:extLst>
            </p:cNvPr>
            <p:cNvSpPr txBox="1"/>
            <p:nvPr/>
          </p:nvSpPr>
          <p:spPr>
            <a:xfrm>
              <a:off x="8262066" y="4409135"/>
              <a:ext cx="274320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실제 투자에도 활용할 수 있는 정교한 모델을 만들어 본다.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959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531816"/>
            <a:ext cx="10023531" cy="90680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ko-KR" altLang="en-US" sz="4400" b="1" cap="all" spc="400" dirty="0"/>
              <a:t>결과</a:t>
            </a:r>
            <a:r>
              <a:rPr lang="en-US" altLang="ko-KR" sz="4400" b="1" cap="all" spc="400" dirty="0"/>
              <a:t> </a:t>
            </a:r>
            <a:endParaRPr lang="en-US" altLang="ko-KR" b="1" cap="all" spc="40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B175AA-9D2F-A76A-CC23-7D99ACD77BC1}"/>
              </a:ext>
            </a:extLst>
          </p:cNvPr>
          <p:cNvSpPr txBox="1"/>
          <p:nvPr/>
        </p:nvSpPr>
        <p:spPr>
          <a:xfrm>
            <a:off x="2222157" y="19132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이동평균선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4BB831-AD39-0A0F-8C70-FE4052595A55}"/>
              </a:ext>
            </a:extLst>
          </p:cNvPr>
          <p:cNvSpPr txBox="1"/>
          <p:nvPr/>
        </p:nvSpPr>
        <p:spPr>
          <a:xfrm>
            <a:off x="2376616" y="42816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모멘텀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E1BB8A-AC23-F7AA-3120-B93B5C60300D}"/>
              </a:ext>
            </a:extLst>
          </p:cNvPr>
          <p:cNvSpPr txBox="1"/>
          <p:nvPr/>
        </p:nvSpPr>
        <p:spPr>
          <a:xfrm>
            <a:off x="7792994" y="186174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b="1" dirty="0" err="1">
                <a:ea typeface="+mn-lt"/>
                <a:cs typeface="+mn-lt"/>
              </a:rPr>
              <a:t>Mean-Reversion</a:t>
            </a:r>
            <a:endParaRPr lang="ko-KR" dirty="0" err="1">
              <a:ea typeface="+mn-lt"/>
              <a:cs typeface="+mn-lt"/>
            </a:endParaRPr>
          </a:p>
          <a:p>
            <a:pPr algn="l"/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A7208E-621B-B550-8DF7-6BDB5E4604DE}"/>
              </a:ext>
            </a:extLst>
          </p:cNvPr>
          <p:cNvSpPr txBox="1"/>
          <p:nvPr/>
        </p:nvSpPr>
        <p:spPr>
          <a:xfrm>
            <a:off x="8431427" y="42610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변동성 돌파 </a:t>
            </a:r>
          </a:p>
        </p:txBody>
      </p:sp>
      <p:pic>
        <p:nvPicPr>
          <p:cNvPr id="9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3A40EC48-1E91-B010-76D1-F2E89BC5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38" y="2392937"/>
            <a:ext cx="4452551" cy="1732314"/>
          </a:xfrm>
          <a:prstGeom prst="rect">
            <a:avLst/>
          </a:prstGeom>
        </p:spPr>
      </p:pic>
      <p:pic>
        <p:nvPicPr>
          <p:cNvPr id="25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7A1679BE-DC32-E089-F73D-7E3073B2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4917320"/>
            <a:ext cx="4514335" cy="1657145"/>
          </a:xfrm>
          <a:prstGeom prst="rect">
            <a:avLst/>
          </a:prstGeom>
        </p:spPr>
      </p:pic>
      <p:pic>
        <p:nvPicPr>
          <p:cNvPr id="26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7F49EE4-3EEC-14BC-50B7-E07B6D15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43" y="2398017"/>
            <a:ext cx="4473145" cy="1742749"/>
          </a:xfrm>
          <a:prstGeom prst="rect">
            <a:avLst/>
          </a:prstGeom>
        </p:spPr>
      </p:pic>
      <p:pic>
        <p:nvPicPr>
          <p:cNvPr id="27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773235D6-259C-1D0A-E24B-CACF9711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941" y="4866395"/>
            <a:ext cx="4493740" cy="17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25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8FD99B-66B3-E7DB-C6F5-D40941D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53" y="1021969"/>
            <a:ext cx="3884962" cy="86040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cap="all" dirty="0">
                <a:ea typeface="Microsoft GothicNeo"/>
                <a:cs typeface="Microsoft GothicNeo"/>
              </a:rPr>
              <a:t>의의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B2617-B98A-43E9-9A47-B2A32B8A9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31371" y="1990845"/>
            <a:ext cx="1251490" cy="2846995"/>
          </a:xfrm>
          <a:custGeom>
            <a:avLst/>
            <a:gdLst>
              <a:gd name="connsiteX0" fmla="*/ 625745 w 1251490"/>
              <a:gd name="connsiteY0" fmla="*/ 0 h 2846995"/>
              <a:gd name="connsiteX1" fmla="*/ 683662 w 1251490"/>
              <a:gd name="connsiteY1" fmla="*/ 52638 h 2846995"/>
              <a:gd name="connsiteX2" fmla="*/ 1251490 w 1251490"/>
              <a:gd name="connsiteY2" fmla="*/ 1423497 h 2846995"/>
              <a:gd name="connsiteX3" fmla="*/ 683662 w 1251490"/>
              <a:gd name="connsiteY3" fmla="*/ 2794356 h 2846995"/>
              <a:gd name="connsiteX4" fmla="*/ 625745 w 1251490"/>
              <a:gd name="connsiteY4" fmla="*/ 2846995 h 2846995"/>
              <a:gd name="connsiteX5" fmla="*/ 567828 w 1251490"/>
              <a:gd name="connsiteY5" fmla="*/ 2794357 h 2846995"/>
              <a:gd name="connsiteX6" fmla="*/ 0 w 1251490"/>
              <a:gd name="connsiteY6" fmla="*/ 1423498 h 2846995"/>
              <a:gd name="connsiteX7" fmla="*/ 567828 w 1251490"/>
              <a:gd name="connsiteY7" fmla="*/ 52639 h 28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490" h="2846995">
                <a:moveTo>
                  <a:pt x="625745" y="0"/>
                </a:moveTo>
                <a:lnTo>
                  <a:pt x="683662" y="52638"/>
                </a:lnTo>
                <a:cubicBezTo>
                  <a:pt x="1034495" y="403472"/>
                  <a:pt x="1251490" y="888144"/>
                  <a:pt x="1251490" y="1423497"/>
                </a:cubicBezTo>
                <a:cubicBezTo>
                  <a:pt x="1251490" y="1958851"/>
                  <a:pt x="1034495" y="2443522"/>
                  <a:pt x="683662" y="2794356"/>
                </a:cubicBezTo>
                <a:lnTo>
                  <a:pt x="625745" y="2846995"/>
                </a:lnTo>
                <a:lnTo>
                  <a:pt x="567828" y="2794357"/>
                </a:lnTo>
                <a:cubicBezTo>
                  <a:pt x="216995" y="2443523"/>
                  <a:pt x="0" y="1958851"/>
                  <a:pt x="0" y="1423498"/>
                </a:cubicBezTo>
                <a:cubicBezTo>
                  <a:pt x="0" y="888144"/>
                  <a:pt x="216995" y="403473"/>
                  <a:pt x="567828" y="52639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CB6F56-BFD9-41B9-B37C-937E5C16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821415" y="662384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A4C3C-2ED9-4FA0-9121-2EAEBB5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77036" y="3313103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C262B3-DB33-4872-B409-BF38E84C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609308" y="5753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D83F8-7D11-4217-BF71-7055D06D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B7B664-3B28-4FCB-B823-F7FD1DB45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5688312" y="3939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990C5F-102D-4069-8490-EA08938C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9010" y="2324728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095BFB-B480-41A7-BC69-B9B0619E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73570" y="4760817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18FE78-A2AA-4004-92A2-CD1337BF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24714" y="4423565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CA7637-955F-4214-9C03-E6395CF4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4950949" y="3146234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A903A2-0B8B-4216-A817-DFF713EE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623928" y="5885762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F4FD-1648-49E1-9633-03EBF24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499198"/>
            <a:ext cx="7703725" cy="5859899"/>
            <a:chOff x="23944" y="499198"/>
            <a:chExt cx="7703725" cy="58598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861B82-2603-44FA-A020-4C5272F9F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3061384" y="1850821"/>
              <a:ext cx="1251490" cy="3474512"/>
              <a:chOff x="4934747" y="772269"/>
              <a:chExt cx="1251490" cy="3474512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65AED85-4BFF-4403-B824-639975E1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34747" y="772269"/>
                <a:ext cx="1251490" cy="2846995"/>
              </a:xfrm>
              <a:custGeom>
                <a:avLst/>
                <a:gdLst>
                  <a:gd name="connsiteX0" fmla="*/ 625745 w 1251490"/>
                  <a:gd name="connsiteY0" fmla="*/ 0 h 2846995"/>
                  <a:gd name="connsiteX1" fmla="*/ 683662 w 1251490"/>
                  <a:gd name="connsiteY1" fmla="*/ 52638 h 2846995"/>
                  <a:gd name="connsiteX2" fmla="*/ 1251490 w 1251490"/>
                  <a:gd name="connsiteY2" fmla="*/ 1423497 h 2846995"/>
                  <a:gd name="connsiteX3" fmla="*/ 683662 w 1251490"/>
                  <a:gd name="connsiteY3" fmla="*/ 2794356 h 2846995"/>
                  <a:gd name="connsiteX4" fmla="*/ 625745 w 1251490"/>
                  <a:gd name="connsiteY4" fmla="*/ 2846995 h 2846995"/>
                  <a:gd name="connsiteX5" fmla="*/ 567828 w 1251490"/>
                  <a:gd name="connsiteY5" fmla="*/ 2794357 h 2846995"/>
                  <a:gd name="connsiteX6" fmla="*/ 0 w 1251490"/>
                  <a:gd name="connsiteY6" fmla="*/ 1423498 h 2846995"/>
                  <a:gd name="connsiteX7" fmla="*/ 567828 w 1251490"/>
                  <a:gd name="connsiteY7" fmla="*/ 52639 h 28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1490" h="2846995">
                    <a:moveTo>
                      <a:pt x="625745" y="0"/>
                    </a:moveTo>
                    <a:lnTo>
                      <a:pt x="683662" y="52638"/>
                    </a:lnTo>
                    <a:cubicBezTo>
                      <a:pt x="1034495" y="403472"/>
                      <a:pt x="1251490" y="888144"/>
                      <a:pt x="1251490" y="1423497"/>
                    </a:cubicBezTo>
                    <a:cubicBezTo>
                      <a:pt x="1251490" y="1958851"/>
                      <a:pt x="1034495" y="2443522"/>
                      <a:pt x="683662" y="2794356"/>
                    </a:cubicBezTo>
                    <a:lnTo>
                      <a:pt x="625745" y="2846995"/>
                    </a:lnTo>
                    <a:lnTo>
                      <a:pt x="567828" y="2794357"/>
                    </a:lnTo>
                    <a:cubicBezTo>
                      <a:pt x="216995" y="2443523"/>
                      <a:pt x="0" y="1958851"/>
                      <a:pt x="0" y="1423498"/>
                    </a:cubicBezTo>
                    <a:cubicBezTo>
                      <a:pt x="0" y="888144"/>
                      <a:pt x="216995" y="403473"/>
                      <a:pt x="567828" y="5263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B554E7-2299-4997-B803-6640B152B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560492" y="772269"/>
                <a:ext cx="0" cy="3474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ADEAAFA-33A1-4D19-936B-540432AA4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2088695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D54A337F-DA37-47AC-8331-1E0997DC4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1455530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9DFC908-5933-4655-BAB7-A8B26D98F0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241547" y="1073977"/>
                <a:ext cx="637890" cy="637890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7070C6-E521-4A87-8FE6-EBCA09B6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645179"/>
              <a:ext cx="4487128" cy="5713918"/>
              <a:chOff x="23944" y="645179"/>
              <a:chExt cx="4487128" cy="571391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0B7002-AB4B-494F-916E-4701C993C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5175423-ADEA-40BC-988E-FF9F0A2F13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D428CA7-D926-4589-858A-6336379063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F4D28B-0D72-457F-B004-9AE31C63E2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DFBB4C7C-5FD1-4B8C-929F-6E44D89BAC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CB9D3C3C-9CED-4F86-AC63-A216CA1489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273DB4-C22A-479C-B548-FDBC3D331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C67705-3BFB-4790-926B-EA8B0C6914C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24DBCB-7397-4C8D-A70D-4468A4555B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C361E42-5D20-45DB-ACED-2CE471181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AD8710-478E-4D63-8EA2-CA4CBB7975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3B355B-1AE2-4169-8E30-9B6D18FFB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7580A75-2302-4A94-964C-A6925558B4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F443382-6A3C-4623-B2B4-33DBED0C22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0CDA90-8B09-4183-BBD8-BA102F6EB2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A3B0325-7F4A-4E81-ADBC-57137692C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E23346-F7D6-4FB2-94C6-868C22F8A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EA49D76-56F5-4664-A93D-3BE732496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24565B1-A274-4CC1-A868-A78C1FEA4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622419" y="427549"/>
                <a:ext cx="464739" cy="900000"/>
                <a:chOff x="4511184" y="2651374"/>
                <a:chExt cx="464739" cy="90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8510DB-26B7-486E-8046-8F91F61811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C437F8-DD36-49E0-AC5E-16A8C62843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5605049-F9D0-40DB-BD22-F8BE936A2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2980204" y="4326122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A8DC3A9-5040-4869-BD48-A05B4A157B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EAF335D-753B-48D6-A82A-F3EF5B2952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E024CEE5-B3FC-4ED4-8488-826F017976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A6FD7A30-9852-4F04-80AC-405501512A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CCF1A8-B95C-4E6E-AACE-38E04456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240541" y="499198"/>
              <a:ext cx="4487128" cy="5713917"/>
              <a:chOff x="3240541" y="499198"/>
              <a:chExt cx="4487128" cy="57139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7C966-52EB-4586-960A-D78677F8B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69673" y="372173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3264464-F2DA-4E2E-93FE-654419D9D7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2FDA1B9-501E-436D-93D9-B22E1030C6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7083B41C-756A-4599-AC4A-06A4918879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417D6C8-9B83-41A0-ADD2-65E26C14EF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50AEF-7A60-4498-8C88-38D9C927C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5493730" y="287950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96C04C-2B17-47CA-8F93-CDCA1E62BB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196F57D-592A-49AB-9107-F3A2E296C0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1F482E4-E935-4E1F-82CA-445AB7DD26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550392EA-1B3F-4A99-83AC-1164FF4DBC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5B31D18B-79E2-4229-859B-DF590BBC26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9527A4-8BD7-4984-891B-C2D08F2BF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5599242" y="2124960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A2F4ECC-BF0F-444B-B2D3-B62F6D83CD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D748D0-DAA6-4BF1-B9F5-EA42B4F759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6665058-D8ED-4BB5-97B8-E995A3813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4746915" y="3033529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ED529F-A20E-4335-8BBD-D7A742DF50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C41D393-0349-42CC-BFFA-C0B27D550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DBBCC7-57CD-44FC-8D71-4D3EC9D2D7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C3F9E22-9463-44B8-BC5B-CA24F45614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217B513-DD5A-4977-AC78-EDB5DC05B2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7B994A-6558-4D60-8F60-FD5C8A33B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26A56C2-5AD9-4B22-A0BC-F140235BB8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F8A51BF-AAC7-47B6-B63F-5A46D820F2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C792FE-0BFA-4D75-B5ED-CE0598A6E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6664455" y="5530746"/>
                <a:ext cx="464739" cy="900000"/>
                <a:chOff x="4511184" y="2651374"/>
                <a:chExt cx="464739" cy="9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DA78B01-DC12-4C4D-8FDC-9C77FC471C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23194F-810D-4608-AD1E-1B973A9FAD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29285-329D-C5E9-B89A-02A5FDF9DBB6}"/>
              </a:ext>
            </a:extLst>
          </p:cNvPr>
          <p:cNvGrpSpPr/>
          <p:nvPr/>
        </p:nvGrpSpPr>
        <p:grpSpPr>
          <a:xfrm>
            <a:off x="8209217" y="2704799"/>
            <a:ext cx="2858655" cy="3416680"/>
            <a:chOff x="8123238" y="2728913"/>
            <a:chExt cx="2858655" cy="29524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44095-9BC7-1596-180F-0A45EF902C71}"/>
                </a:ext>
              </a:extLst>
            </p:cNvPr>
            <p:cNvSpPr txBox="1"/>
            <p:nvPr/>
          </p:nvSpPr>
          <p:spPr>
            <a:xfrm>
              <a:off x="8238693" y="2728913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​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6A37A9-1EDB-6494-3673-647874042F78}"/>
                </a:ext>
              </a:extLst>
            </p:cNvPr>
            <p:cNvSpPr txBox="1"/>
            <p:nvPr/>
          </p:nvSpPr>
          <p:spPr>
            <a:xfrm>
              <a:off x="8180965" y="5335614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sz="2000" dirty="0">
                <a:ea typeface="Microsoft GothicNeo"/>
                <a:cs typeface="Microsoft Gothic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A191A1-4D13-535D-8380-79B2D6B5AB2F}"/>
                </a:ext>
              </a:extLst>
            </p:cNvPr>
            <p:cNvSpPr txBox="1"/>
            <p:nvPr/>
          </p:nvSpPr>
          <p:spPr>
            <a:xfrm>
              <a:off x="8180965" y="4593455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처음부터 끝까지 혼자 한 프로젝트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1B0219-9425-966A-6183-0B775800FBA1}"/>
                </a:ext>
              </a:extLst>
            </p:cNvPr>
            <p:cNvSpPr txBox="1"/>
            <p:nvPr/>
          </p:nvSpPr>
          <p:spPr>
            <a:xfrm>
              <a:off x="8215602" y="3877162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>
                  <a:ea typeface="Microsoft GothicNeo"/>
                  <a:cs typeface="Microsoft GothicNeo"/>
                </a:rPr>
                <a:t>퀀트적인</a:t>
              </a:r>
              <a:r>
                <a:rPr lang="ko-KR" altLang="en-US" sz="2000" dirty="0">
                  <a:ea typeface="Microsoft GothicNeo"/>
                  <a:cs typeface="Microsoft GothicNeo"/>
                </a:rPr>
                <a:t> 시각화와 </a:t>
              </a:r>
              <a:r>
                <a:rPr lang="ko-KR" altLang="en-US" sz="2000" dirty="0" err="1">
                  <a:ea typeface="Microsoft GothicNeo"/>
                  <a:cs typeface="Microsoft GothicNeo"/>
                </a:rPr>
                <a:t>백테스팅을</a:t>
              </a:r>
              <a:r>
                <a:rPr lang="ko-KR" altLang="en-US" sz="2000" dirty="0">
                  <a:ea typeface="Microsoft GothicNeo"/>
                  <a:cs typeface="Microsoft GothicNeo"/>
                </a:rPr>
                <a:t> 수행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CF808-3F80-63B7-E14B-63059C5B2E7C}"/>
                </a:ext>
              </a:extLst>
            </p:cNvPr>
            <p:cNvSpPr txBox="1"/>
            <p:nvPr/>
          </p:nvSpPr>
          <p:spPr>
            <a:xfrm>
              <a:off x="8123238" y="3278188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 err="1">
                <a:ea typeface="Microsoft GothicNeo"/>
                <a:cs typeface="Microsoft GothicNeo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2B39F-9ACE-C873-60DC-8C5A1588CBC7}"/>
                </a:ext>
              </a:extLst>
            </p:cNvPr>
            <p:cNvSpPr txBox="1"/>
            <p:nvPr/>
          </p:nvSpPr>
          <p:spPr>
            <a:xfrm>
              <a:off x="8180965" y="3047798"/>
              <a:ext cx="2743200" cy="8776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err="1">
                  <a:ea typeface="+mn-lt"/>
                  <a:cs typeface="+mn-lt"/>
                </a:rPr>
                <a:t>수업</a:t>
              </a:r>
              <a:r>
                <a:rPr lang="en-US" altLang="ko-KR" sz="2000" dirty="0">
                  <a:ea typeface="+mn-lt"/>
                  <a:cs typeface="+mn-lt"/>
                </a:rPr>
                <a:t> </a:t>
              </a:r>
              <a:r>
                <a:rPr lang="en-US" altLang="ko-KR" sz="2000" dirty="0" err="1">
                  <a:ea typeface="+mn-lt"/>
                  <a:cs typeface="+mn-lt"/>
                </a:rPr>
                <a:t>내용</a:t>
              </a:r>
              <a:r>
                <a:rPr lang="en-US" altLang="ko-KR" sz="2000" dirty="0">
                  <a:ea typeface="+mn-lt"/>
                  <a:cs typeface="+mn-lt"/>
                </a:rPr>
                <a:t> </a:t>
              </a:r>
              <a:r>
                <a:rPr lang="en-US" altLang="ko-KR" sz="2000" dirty="0" err="1">
                  <a:ea typeface="+mn-lt"/>
                  <a:cs typeface="+mn-lt"/>
                </a:rPr>
                <a:t>복습</a:t>
              </a:r>
              <a:r>
                <a:rPr lang="en-US" altLang="ko-KR" sz="2000" dirty="0">
                  <a:ea typeface="+mn-lt"/>
                  <a:cs typeface="+mn-lt"/>
                </a:rPr>
                <a:t> 및 </a:t>
              </a:r>
              <a:r>
                <a:rPr lang="en-US" altLang="ko-KR" sz="2000" dirty="0" err="1">
                  <a:ea typeface="+mn-lt"/>
                  <a:cs typeface="+mn-lt"/>
                </a:rPr>
                <a:t>심화학습</a:t>
              </a:r>
              <a:endParaRPr lang="en-US" altLang="ko-KR" sz="2000" dirty="0">
                <a:ea typeface="+mn-lt"/>
                <a:cs typeface="+mn-lt"/>
              </a:endParaRPr>
            </a:p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348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A5DBEB-1C48-B800-F05D-FA81984A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5400" b="1" cap="all" spc="400" err="1">
                <a:ea typeface="Microsoft GothicNeo"/>
                <a:cs typeface="Microsoft GothicNeo"/>
              </a:rPr>
              <a:t>감사합니다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.</a:t>
            </a:r>
            <a:endParaRPr lang="en-US" altLang="ko-KR" sz="5400" b="1" cap="all" spc="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041F13-4B5A-407B-A9F0-E8673F6F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54FEA6-8A3E-4369-A14B-CCD3C670E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5225" y="3848369"/>
            <a:ext cx="2208479" cy="2190778"/>
            <a:chOff x="9075225" y="3848369"/>
            <a:chExt cx="2208479" cy="21907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D9FB72-A53B-44BE-A45C-0D07A2D0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181715" y="4250840"/>
              <a:ext cx="1781491" cy="1795124"/>
            </a:xfrm>
            <a:custGeom>
              <a:avLst/>
              <a:gdLst>
                <a:gd name="connsiteX0" fmla="*/ 440819 w 1781491"/>
                <a:gd name="connsiteY0" fmla="*/ 60 h 1795124"/>
                <a:gd name="connsiteX1" fmla="*/ 845918 w 1781491"/>
                <a:gd name="connsiteY1" fmla="*/ 261597 h 1795124"/>
                <a:gd name="connsiteX2" fmla="*/ 890746 w 1781491"/>
                <a:gd name="connsiteY2" fmla="*/ 356027 h 1795124"/>
                <a:gd name="connsiteX3" fmla="*/ 935573 w 1781491"/>
                <a:gd name="connsiteY3" fmla="*/ 261597 h 1795124"/>
                <a:gd name="connsiteX4" fmla="*/ 1401615 w 1781491"/>
                <a:gd name="connsiteY4" fmla="*/ 3723 h 1795124"/>
                <a:gd name="connsiteX5" fmla="*/ 1018409 w 1781491"/>
                <a:gd name="connsiteY5" fmla="*/ 1694836 h 1795124"/>
                <a:gd name="connsiteX6" fmla="*/ 892992 w 1781491"/>
                <a:gd name="connsiteY6" fmla="*/ 1791656 h 1795124"/>
                <a:gd name="connsiteX7" fmla="*/ 892992 w 1781491"/>
                <a:gd name="connsiteY7" fmla="*/ 1795124 h 1795124"/>
                <a:gd name="connsiteX8" fmla="*/ 890746 w 1781491"/>
                <a:gd name="connsiteY8" fmla="*/ 1793390 h 1795124"/>
                <a:gd name="connsiteX9" fmla="*/ 888499 w 1781491"/>
                <a:gd name="connsiteY9" fmla="*/ 1795124 h 1795124"/>
                <a:gd name="connsiteX10" fmla="*/ 888499 w 1781491"/>
                <a:gd name="connsiteY10" fmla="*/ 1791656 h 1795124"/>
                <a:gd name="connsiteX11" fmla="*/ 763082 w 1781491"/>
                <a:gd name="connsiteY11" fmla="*/ 1694836 h 1795124"/>
                <a:gd name="connsiteX12" fmla="*/ 379876 w 1781491"/>
                <a:gd name="connsiteY12" fmla="*/ 3723 h 1795124"/>
                <a:gd name="connsiteX13" fmla="*/ 440819 w 1781491"/>
                <a:gd name="connsiteY13" fmla="*/ 60 h 179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91" h="1795124">
                  <a:moveTo>
                    <a:pt x="440819" y="60"/>
                  </a:moveTo>
                  <a:cubicBezTo>
                    <a:pt x="584367" y="2559"/>
                    <a:pt x="735105" y="83294"/>
                    <a:pt x="845918" y="261597"/>
                  </a:cubicBezTo>
                  <a:lnTo>
                    <a:pt x="890746" y="356027"/>
                  </a:lnTo>
                  <a:lnTo>
                    <a:pt x="935573" y="261597"/>
                  </a:lnTo>
                  <a:cubicBezTo>
                    <a:pt x="1062217" y="57822"/>
                    <a:pt x="1241007" y="-18517"/>
                    <a:pt x="1401615" y="3723"/>
                  </a:cubicBezTo>
                  <a:cubicBezTo>
                    <a:pt x="1823210" y="62105"/>
                    <a:pt x="2119509" y="799772"/>
                    <a:pt x="1018409" y="1694836"/>
                  </a:cubicBezTo>
                  <a:lnTo>
                    <a:pt x="892992" y="1791656"/>
                  </a:lnTo>
                  <a:lnTo>
                    <a:pt x="892992" y="1795124"/>
                  </a:lnTo>
                  <a:lnTo>
                    <a:pt x="890746" y="1793390"/>
                  </a:lnTo>
                  <a:lnTo>
                    <a:pt x="888499" y="1795124"/>
                  </a:lnTo>
                  <a:lnTo>
                    <a:pt x="888499" y="1791656"/>
                  </a:lnTo>
                  <a:lnTo>
                    <a:pt x="763082" y="1694836"/>
                  </a:lnTo>
                  <a:cubicBezTo>
                    <a:pt x="-338018" y="799772"/>
                    <a:pt x="-41719" y="62105"/>
                    <a:pt x="379876" y="3723"/>
                  </a:cubicBezTo>
                  <a:cubicBezTo>
                    <a:pt x="399952" y="943"/>
                    <a:pt x="420312" y="-297"/>
                    <a:pt x="440819" y="6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9B63E11-C319-46C5-BB71-D23C6D45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9075225" y="3848369"/>
              <a:ext cx="2208479" cy="2156829"/>
              <a:chOff x="-4336775" y="174977"/>
              <a:chExt cx="2208479" cy="215682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AAB037-9A56-4241-929A-56490D6AB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2535" y="108488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8B2FEF6-1AB3-4B90-B1A4-CCB806492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 flipH="1">
                <a:off x="-3981264" y="168944"/>
                <a:ext cx="1787674" cy="1799740"/>
              </a:xfrm>
              <a:custGeom>
                <a:avLst/>
                <a:gdLst>
                  <a:gd name="connsiteX0" fmla="*/ 894683 w 1787674"/>
                  <a:gd name="connsiteY0" fmla="*/ 1795124 h 1799740"/>
                  <a:gd name="connsiteX1" fmla="*/ 1024593 w 1787674"/>
                  <a:gd name="connsiteY1" fmla="*/ 1694836 h 1799740"/>
                  <a:gd name="connsiteX2" fmla="*/ 1407798 w 1787674"/>
                  <a:gd name="connsiteY2" fmla="*/ 3723 h 1799740"/>
                  <a:gd name="connsiteX3" fmla="*/ 941757 w 1787674"/>
                  <a:gd name="connsiteY3" fmla="*/ 261597 h 1799740"/>
                  <a:gd name="connsiteX4" fmla="*/ 894683 w 1787674"/>
                  <a:gd name="connsiteY4" fmla="*/ 360759 h 1799740"/>
                  <a:gd name="connsiteX5" fmla="*/ 572691 w 1787674"/>
                  <a:gd name="connsiteY5" fmla="*/ 1533599 h 1799740"/>
                  <a:gd name="connsiteX6" fmla="*/ 763082 w 1787674"/>
                  <a:gd name="connsiteY6" fmla="*/ 1699452 h 1799740"/>
                  <a:gd name="connsiteX7" fmla="*/ 892992 w 1787674"/>
                  <a:gd name="connsiteY7" fmla="*/ 1799740 h 1799740"/>
                  <a:gd name="connsiteX8" fmla="*/ 892992 w 1787674"/>
                  <a:gd name="connsiteY8" fmla="*/ 365375 h 1799740"/>
                  <a:gd name="connsiteX9" fmla="*/ 845918 w 1787674"/>
                  <a:gd name="connsiteY9" fmla="*/ 266213 h 1799740"/>
                  <a:gd name="connsiteX10" fmla="*/ 379876 w 1787674"/>
                  <a:gd name="connsiteY10" fmla="*/ 8339 h 1799740"/>
                  <a:gd name="connsiteX11" fmla="*/ 572691 w 1787674"/>
                  <a:gd name="connsiteY11" fmla="*/ 1533599 h 179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7674" h="1799740">
                    <a:moveTo>
                      <a:pt x="894683" y="1795124"/>
                    </a:moveTo>
                    <a:lnTo>
                      <a:pt x="1024593" y="1694836"/>
                    </a:lnTo>
                    <a:cubicBezTo>
                      <a:pt x="2125692" y="799772"/>
                      <a:pt x="1829394" y="62105"/>
                      <a:pt x="1407798" y="3723"/>
                    </a:cubicBezTo>
                    <a:cubicBezTo>
                      <a:pt x="1247191" y="-18517"/>
                      <a:pt x="1068401" y="57822"/>
                      <a:pt x="941757" y="261597"/>
                    </a:cubicBezTo>
                    <a:lnTo>
                      <a:pt x="894683" y="360759"/>
                    </a:lnTo>
                    <a:close/>
                    <a:moveTo>
                      <a:pt x="572691" y="1533599"/>
                    </a:moveTo>
                    <a:cubicBezTo>
                      <a:pt x="630903" y="1588184"/>
                      <a:pt x="694263" y="1643510"/>
                      <a:pt x="763082" y="1699452"/>
                    </a:cubicBezTo>
                    <a:lnTo>
                      <a:pt x="892992" y="1799740"/>
                    </a:lnTo>
                    <a:lnTo>
                      <a:pt x="892992" y="365375"/>
                    </a:lnTo>
                    <a:lnTo>
                      <a:pt x="845918" y="266213"/>
                    </a:lnTo>
                    <a:cubicBezTo>
                      <a:pt x="719274" y="62438"/>
                      <a:pt x="540484" y="-13901"/>
                      <a:pt x="379876" y="8339"/>
                    </a:cubicBezTo>
                    <a:cubicBezTo>
                      <a:pt x="-15370" y="63072"/>
                      <a:pt x="-300491" y="714833"/>
                      <a:pt x="572691" y="153359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4A81C7D-6B27-4EEB-9CAB-B16485F95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8977" y="47229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276CEE8-F6E6-46FD-B2E3-BF4419CAD0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794895" y="602621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AC07FC5-F1E4-42A8-84FA-0682FB134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4345031" y="1437969"/>
                <a:ext cx="17876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DFF43C-0B85-44C7-8B92-04B707930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2927707" y="78356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11DAF18-D688-4040-95F6-45C5E6556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3307342" y="1090175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66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A5D38A-C78E-D41C-BAA8-B6B7B1F8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1" y="852912"/>
            <a:ext cx="9332531" cy="172613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5400" b="1" cap="all" spc="400" dirty="0" err="1">
                <a:ea typeface="Microsoft GothicNeo"/>
                <a:cs typeface="Microsoft GothicNeo"/>
              </a:rPr>
              <a:t>주제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: </a:t>
            </a:r>
            <a:r>
              <a:rPr lang="en-US" altLang="ko-KR" sz="5400" b="1" cap="all" spc="400" dirty="0">
                <a:latin typeface="Malgun Gothic"/>
                <a:ea typeface="Malgun Gothic"/>
                <a:cs typeface="Microsoft GothicNeo"/>
              </a:rPr>
              <a:t>HMM</a:t>
            </a:r>
            <a:r>
              <a:rPr lang="ko-KR" altLang="en-US" sz="5400" b="1" cap="all" spc="400" dirty="0">
                <a:latin typeface="Malgun Gothic"/>
                <a:ea typeface="Malgun Gothic"/>
                <a:cs typeface="Microsoft GothicNeo"/>
              </a:rPr>
              <a:t> 기술적 분석을 통한 매매 신호 찾기 </a:t>
            </a:r>
            <a:endParaRPr lang="en-US" altLang="ko-KR" sz="5400" b="1" cap="all" spc="400" dirty="0">
              <a:ea typeface="Microsoft GothicNeo"/>
              <a:cs typeface="Microsoft GothicNe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DFD9BD-125A-459B-A0F0-BB5A509CF3EB}"/>
              </a:ext>
            </a:extLst>
          </p:cNvPr>
          <p:cNvSpPr txBox="1"/>
          <p:nvPr/>
        </p:nvSpPr>
        <p:spPr>
          <a:xfrm>
            <a:off x="2913254" y="418257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평소에 투자를 해 봤던 기업으로 관심이 있었다. 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3BEAD-48F2-B7CE-CBDC-A7026ABC517F}"/>
              </a:ext>
            </a:extLst>
          </p:cNvPr>
          <p:cNvSpPr txBox="1"/>
          <p:nvPr/>
        </p:nvSpPr>
        <p:spPr>
          <a:xfrm>
            <a:off x="6661470" y="418257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배운 것을 활용하여 실제 투자에 활용해보고 싶었다. </a:t>
            </a:r>
          </a:p>
        </p:txBody>
      </p:sp>
    </p:spTree>
    <p:extLst>
      <p:ext uri="{BB962C8B-B14F-4D97-AF65-F5344CB8AC3E}">
        <p14:creationId xmlns:p14="http://schemas.microsoft.com/office/powerpoint/2010/main" val="75979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186" y="4468297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ko-KR" altLang="en-US" b="1" cap="all" spc="400" dirty="0">
                <a:ea typeface="Microsoft GothicNeo"/>
                <a:cs typeface="Microsoft GothicNeo"/>
              </a:rPr>
              <a:t>HMM 재무데이터 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A331CC4-BC6D-5767-6A7D-1E624B27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9" y="-4716"/>
            <a:ext cx="12196118" cy="3922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8C7DC-8D9D-9168-1A48-64493C61165D}"/>
              </a:ext>
            </a:extLst>
          </p:cNvPr>
          <p:cNvSpPr txBox="1"/>
          <p:nvPr/>
        </p:nvSpPr>
        <p:spPr>
          <a:xfrm>
            <a:off x="1223319" y="4343399"/>
            <a:ext cx="397887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기술적 분석만 진행한 이유 </a:t>
            </a:r>
            <a:endParaRPr lang="ko-KR"/>
          </a:p>
          <a:p>
            <a:pPr algn="ctr"/>
            <a:endParaRPr lang="ko-KR" altLang="en-US" sz="2400" dirty="0">
              <a:ea typeface="Microsoft GothicNeo"/>
              <a:cs typeface="Microsoft GothicNeo"/>
            </a:endParaRPr>
          </a:p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주가와 상관 없이 </a:t>
            </a:r>
            <a:endParaRPr lang="ko-KR" dirty="0">
              <a:ea typeface="Microsoft GothicNeo"/>
              <a:cs typeface="Microsoft GothicNeo"/>
            </a:endParaRPr>
          </a:p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 실적은 계속 </a:t>
            </a:r>
            <a:endParaRPr lang="ko-KR">
              <a:ea typeface="Microsoft GothicNeo"/>
              <a:cs typeface="Microsoft GothicNeo"/>
            </a:endParaRPr>
          </a:p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좋아지는 것을 확인 </a:t>
            </a:r>
            <a:endParaRPr lang="ko-KR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3887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8FD99B-66B3-E7DB-C6F5-D40941D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53" y="1021969"/>
            <a:ext cx="3884962" cy="86040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cap="all" dirty="0">
                <a:ea typeface="+mj-lt"/>
                <a:cs typeface="Microsoft GothicNeo"/>
              </a:rPr>
              <a:t>진행</a:t>
            </a:r>
            <a:r>
              <a:rPr lang="en-US" altLang="ko-KR" sz="4000" b="1" cap="all" dirty="0">
                <a:ea typeface="+mj-lt"/>
                <a:cs typeface="Microsoft GothicNeo"/>
              </a:rPr>
              <a:t> </a:t>
            </a:r>
            <a:r>
              <a:rPr lang="ko-KR" altLang="en-US" sz="4000" b="1" cap="all" dirty="0">
                <a:ea typeface="+mj-lt"/>
                <a:cs typeface="Microsoft GothicNeo"/>
              </a:rPr>
              <a:t>과정</a:t>
            </a:r>
            <a:endParaRPr lang="ko-K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B2617-B98A-43E9-9A47-B2A32B8A9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31371" y="1990845"/>
            <a:ext cx="1251490" cy="2846995"/>
          </a:xfrm>
          <a:custGeom>
            <a:avLst/>
            <a:gdLst>
              <a:gd name="connsiteX0" fmla="*/ 625745 w 1251490"/>
              <a:gd name="connsiteY0" fmla="*/ 0 h 2846995"/>
              <a:gd name="connsiteX1" fmla="*/ 683662 w 1251490"/>
              <a:gd name="connsiteY1" fmla="*/ 52638 h 2846995"/>
              <a:gd name="connsiteX2" fmla="*/ 1251490 w 1251490"/>
              <a:gd name="connsiteY2" fmla="*/ 1423497 h 2846995"/>
              <a:gd name="connsiteX3" fmla="*/ 683662 w 1251490"/>
              <a:gd name="connsiteY3" fmla="*/ 2794356 h 2846995"/>
              <a:gd name="connsiteX4" fmla="*/ 625745 w 1251490"/>
              <a:gd name="connsiteY4" fmla="*/ 2846995 h 2846995"/>
              <a:gd name="connsiteX5" fmla="*/ 567828 w 1251490"/>
              <a:gd name="connsiteY5" fmla="*/ 2794357 h 2846995"/>
              <a:gd name="connsiteX6" fmla="*/ 0 w 1251490"/>
              <a:gd name="connsiteY6" fmla="*/ 1423498 h 2846995"/>
              <a:gd name="connsiteX7" fmla="*/ 567828 w 1251490"/>
              <a:gd name="connsiteY7" fmla="*/ 52639 h 28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490" h="2846995">
                <a:moveTo>
                  <a:pt x="625745" y="0"/>
                </a:moveTo>
                <a:lnTo>
                  <a:pt x="683662" y="52638"/>
                </a:lnTo>
                <a:cubicBezTo>
                  <a:pt x="1034495" y="403472"/>
                  <a:pt x="1251490" y="888144"/>
                  <a:pt x="1251490" y="1423497"/>
                </a:cubicBezTo>
                <a:cubicBezTo>
                  <a:pt x="1251490" y="1958851"/>
                  <a:pt x="1034495" y="2443522"/>
                  <a:pt x="683662" y="2794356"/>
                </a:cubicBezTo>
                <a:lnTo>
                  <a:pt x="625745" y="2846995"/>
                </a:lnTo>
                <a:lnTo>
                  <a:pt x="567828" y="2794357"/>
                </a:lnTo>
                <a:cubicBezTo>
                  <a:pt x="216995" y="2443523"/>
                  <a:pt x="0" y="1958851"/>
                  <a:pt x="0" y="1423498"/>
                </a:cubicBezTo>
                <a:cubicBezTo>
                  <a:pt x="0" y="888144"/>
                  <a:pt x="216995" y="403473"/>
                  <a:pt x="567828" y="52639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CB6F56-BFD9-41B9-B37C-937E5C16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821415" y="662384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A4C3C-2ED9-4FA0-9121-2EAEBB5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77036" y="3313103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C262B3-DB33-4872-B409-BF38E84C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609308" y="5753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D83F8-7D11-4217-BF71-7055D06D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B7B664-3B28-4FCB-B823-F7FD1DB45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5688312" y="3939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990C5F-102D-4069-8490-EA08938C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9010" y="2324728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095BFB-B480-41A7-BC69-B9B0619E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73570" y="4760817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18FE78-A2AA-4004-92A2-CD1337BF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24714" y="4423565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CA7637-955F-4214-9C03-E6395CF4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4950949" y="3146234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A903A2-0B8B-4216-A817-DFF713EE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623928" y="5885762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F4FD-1648-49E1-9633-03EBF24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499198"/>
            <a:ext cx="7703725" cy="5859899"/>
            <a:chOff x="23944" y="499198"/>
            <a:chExt cx="7703725" cy="58598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861B82-2603-44FA-A020-4C5272F9F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3061384" y="1850821"/>
              <a:ext cx="1251490" cy="3474512"/>
              <a:chOff x="4934747" y="772269"/>
              <a:chExt cx="1251490" cy="3474512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65AED85-4BFF-4403-B824-639975E1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34747" y="772269"/>
                <a:ext cx="1251490" cy="2846995"/>
              </a:xfrm>
              <a:custGeom>
                <a:avLst/>
                <a:gdLst>
                  <a:gd name="connsiteX0" fmla="*/ 625745 w 1251490"/>
                  <a:gd name="connsiteY0" fmla="*/ 0 h 2846995"/>
                  <a:gd name="connsiteX1" fmla="*/ 683662 w 1251490"/>
                  <a:gd name="connsiteY1" fmla="*/ 52638 h 2846995"/>
                  <a:gd name="connsiteX2" fmla="*/ 1251490 w 1251490"/>
                  <a:gd name="connsiteY2" fmla="*/ 1423497 h 2846995"/>
                  <a:gd name="connsiteX3" fmla="*/ 683662 w 1251490"/>
                  <a:gd name="connsiteY3" fmla="*/ 2794356 h 2846995"/>
                  <a:gd name="connsiteX4" fmla="*/ 625745 w 1251490"/>
                  <a:gd name="connsiteY4" fmla="*/ 2846995 h 2846995"/>
                  <a:gd name="connsiteX5" fmla="*/ 567828 w 1251490"/>
                  <a:gd name="connsiteY5" fmla="*/ 2794357 h 2846995"/>
                  <a:gd name="connsiteX6" fmla="*/ 0 w 1251490"/>
                  <a:gd name="connsiteY6" fmla="*/ 1423498 h 2846995"/>
                  <a:gd name="connsiteX7" fmla="*/ 567828 w 1251490"/>
                  <a:gd name="connsiteY7" fmla="*/ 52639 h 28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1490" h="2846995">
                    <a:moveTo>
                      <a:pt x="625745" y="0"/>
                    </a:moveTo>
                    <a:lnTo>
                      <a:pt x="683662" y="52638"/>
                    </a:lnTo>
                    <a:cubicBezTo>
                      <a:pt x="1034495" y="403472"/>
                      <a:pt x="1251490" y="888144"/>
                      <a:pt x="1251490" y="1423497"/>
                    </a:cubicBezTo>
                    <a:cubicBezTo>
                      <a:pt x="1251490" y="1958851"/>
                      <a:pt x="1034495" y="2443522"/>
                      <a:pt x="683662" y="2794356"/>
                    </a:cubicBezTo>
                    <a:lnTo>
                      <a:pt x="625745" y="2846995"/>
                    </a:lnTo>
                    <a:lnTo>
                      <a:pt x="567828" y="2794357"/>
                    </a:lnTo>
                    <a:cubicBezTo>
                      <a:pt x="216995" y="2443523"/>
                      <a:pt x="0" y="1958851"/>
                      <a:pt x="0" y="1423498"/>
                    </a:cubicBezTo>
                    <a:cubicBezTo>
                      <a:pt x="0" y="888144"/>
                      <a:pt x="216995" y="403473"/>
                      <a:pt x="567828" y="5263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B554E7-2299-4997-B803-6640B152B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560492" y="772269"/>
                <a:ext cx="0" cy="3474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ADEAAFA-33A1-4D19-936B-540432AA4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2088695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D54A337F-DA37-47AC-8331-1E0997DC4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1455530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9DFC908-5933-4655-BAB7-A8B26D98F0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241547" y="1073977"/>
                <a:ext cx="637890" cy="637890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7070C6-E521-4A87-8FE6-EBCA09B6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645179"/>
              <a:ext cx="4487128" cy="5713918"/>
              <a:chOff x="23944" y="645179"/>
              <a:chExt cx="4487128" cy="571391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0B7002-AB4B-494F-916E-4701C993C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5175423-ADEA-40BC-988E-FF9F0A2F13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D428CA7-D926-4589-858A-6336379063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F4D28B-0D72-457F-B004-9AE31C63E2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DFBB4C7C-5FD1-4B8C-929F-6E44D89BAC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CB9D3C3C-9CED-4F86-AC63-A216CA1489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273DB4-C22A-479C-B548-FDBC3D331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C67705-3BFB-4790-926B-EA8B0C6914C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24DBCB-7397-4C8D-A70D-4468A4555B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C361E42-5D20-45DB-ACED-2CE471181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AD8710-478E-4D63-8EA2-CA4CBB7975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3B355B-1AE2-4169-8E30-9B6D18FFB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7580A75-2302-4A94-964C-A6925558B4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F443382-6A3C-4623-B2B4-33DBED0C22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0CDA90-8B09-4183-BBD8-BA102F6EB2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A3B0325-7F4A-4E81-ADBC-57137692C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E23346-F7D6-4FB2-94C6-868C22F8A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EA49D76-56F5-4664-A93D-3BE732496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24565B1-A274-4CC1-A868-A78C1FEA4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622419" y="427549"/>
                <a:ext cx="464739" cy="900000"/>
                <a:chOff x="4511184" y="2651374"/>
                <a:chExt cx="464739" cy="90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8510DB-26B7-486E-8046-8F91F61811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C437F8-DD36-49E0-AC5E-16A8C62843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5605049-F9D0-40DB-BD22-F8BE936A2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2980204" y="4326122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A8DC3A9-5040-4869-BD48-A05B4A157B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EAF335D-753B-48D6-A82A-F3EF5B2952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E024CEE5-B3FC-4ED4-8488-826F017976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A6FD7A30-9852-4F04-80AC-405501512A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CCF1A8-B95C-4E6E-AACE-38E04456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240541" y="499198"/>
              <a:ext cx="4487128" cy="5713917"/>
              <a:chOff x="3240541" y="499198"/>
              <a:chExt cx="4487128" cy="57139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7C966-52EB-4586-960A-D78677F8B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69673" y="372173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3264464-F2DA-4E2E-93FE-654419D9D7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2FDA1B9-501E-436D-93D9-B22E1030C6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7083B41C-756A-4599-AC4A-06A4918879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417D6C8-9B83-41A0-ADD2-65E26C14EF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50AEF-7A60-4498-8C88-38D9C927C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5493730" y="287950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96C04C-2B17-47CA-8F93-CDCA1E62BB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196F57D-592A-49AB-9107-F3A2E296C0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1F482E4-E935-4E1F-82CA-445AB7DD26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550392EA-1B3F-4A99-83AC-1164FF4DBC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5B31D18B-79E2-4229-859B-DF590BBC26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9527A4-8BD7-4984-891B-C2D08F2BF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5599242" y="2124960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A2F4ECC-BF0F-444B-B2D3-B62F6D83CD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D748D0-DAA6-4BF1-B9F5-EA42B4F759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6665058-D8ED-4BB5-97B8-E995A3813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4746915" y="3033529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ED529F-A20E-4335-8BBD-D7A742DF50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C41D393-0349-42CC-BFFA-C0B27D550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DBBCC7-57CD-44FC-8D71-4D3EC9D2D7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C3F9E22-9463-44B8-BC5B-CA24F45614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217B513-DD5A-4977-AC78-EDB5DC05B2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7B994A-6558-4D60-8F60-FD5C8A33B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26A56C2-5AD9-4B22-A0BC-F140235BB8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F8A51BF-AAC7-47B6-B63F-5A46D820F2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C792FE-0BFA-4D75-B5ED-CE0598A6E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6664455" y="5530746"/>
                <a:ext cx="464739" cy="900000"/>
                <a:chOff x="4511184" y="2651374"/>
                <a:chExt cx="464739" cy="9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DA78B01-DC12-4C4D-8FDC-9C77FC471C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23194F-810D-4608-AD1E-1B973A9FAD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29285-329D-C5E9-B89A-02A5FDF9DBB6}"/>
              </a:ext>
            </a:extLst>
          </p:cNvPr>
          <p:cNvGrpSpPr/>
          <p:nvPr/>
        </p:nvGrpSpPr>
        <p:grpSpPr>
          <a:xfrm>
            <a:off x="8301581" y="2601826"/>
            <a:ext cx="2743200" cy="3743073"/>
            <a:chOff x="8123238" y="2728913"/>
            <a:chExt cx="2743200" cy="32344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44095-9BC7-1596-180F-0A45EF902C71}"/>
                </a:ext>
              </a:extLst>
            </p:cNvPr>
            <p:cNvSpPr txBox="1"/>
            <p:nvPr/>
          </p:nvSpPr>
          <p:spPr>
            <a:xfrm>
              <a:off x="8123238" y="2728913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ea typeface="Microsoft GothicNeo"/>
                  <a:cs typeface="Microsoft GothicNeo"/>
                </a:rPr>
                <a:t>수업시간에 배운 내용 복습 및 심화학습</a:t>
              </a:r>
              <a:endParaRPr lang="ko-KR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6A37A9-1EDB-6494-3673-647874042F78}"/>
                </a:ext>
              </a:extLst>
            </p:cNvPr>
            <p:cNvSpPr txBox="1"/>
            <p:nvPr/>
          </p:nvSpPr>
          <p:spPr>
            <a:xfrm>
              <a:off x="8123238" y="5617659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/>
                <a:t>결과 도출 및 분석 </a:t>
              </a:r>
              <a:endParaRPr 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A191A1-4D13-535D-8380-79B2D6B5AB2F}"/>
                </a:ext>
              </a:extLst>
            </p:cNvPr>
            <p:cNvSpPr txBox="1"/>
            <p:nvPr/>
          </p:nvSpPr>
          <p:spPr>
            <a:xfrm>
              <a:off x="8123238" y="4633362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시각화 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1B0219-9425-966A-6183-0B775800FBA1}"/>
                </a:ext>
              </a:extLst>
            </p:cNvPr>
            <p:cNvSpPr txBox="1"/>
            <p:nvPr/>
          </p:nvSpPr>
          <p:spPr>
            <a:xfrm>
              <a:off x="8123238" y="4116604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>
                  <a:ea typeface="Microsoft GothicNeo"/>
                  <a:cs typeface="Microsoft GothicNeo"/>
                </a:rPr>
                <a:t>HMM </a:t>
              </a:r>
              <a:r>
                <a:rPr lang="en-US" altLang="ko-KR" sz="2000" dirty="0" err="1">
                  <a:ea typeface="Microsoft GothicNeo"/>
                  <a:cs typeface="Microsoft GothicNeo"/>
                </a:rPr>
                <a:t>기술적</a:t>
              </a:r>
              <a:r>
                <a:rPr lang="en-US" altLang="ko-KR" sz="20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000" dirty="0" err="1">
                  <a:ea typeface="Microsoft GothicNeo"/>
                  <a:cs typeface="Microsoft GothicNeo"/>
                </a:rPr>
                <a:t>분석</a:t>
              </a:r>
              <a:r>
                <a:rPr lang="en-US" altLang="ko-KR" sz="2000" dirty="0">
                  <a:ea typeface="Microsoft GothicNeo"/>
                  <a:cs typeface="Microsoft GothicNeo"/>
                </a:rPr>
                <a:t> </a:t>
              </a:r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CF808-3F80-63B7-E14B-63059C5B2E7C}"/>
                </a:ext>
              </a:extLst>
            </p:cNvPr>
            <p:cNvSpPr txBox="1"/>
            <p:nvPr/>
          </p:nvSpPr>
          <p:spPr>
            <a:xfrm>
              <a:off x="8123238" y="3278188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 err="1">
                <a:ea typeface="Microsoft GothicNeo"/>
                <a:cs typeface="Microsoft GothicNeo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2B39F-9ACE-C873-60DC-8C5A1588CBC7}"/>
                </a:ext>
              </a:extLst>
            </p:cNvPr>
            <p:cNvSpPr txBox="1"/>
            <p:nvPr/>
          </p:nvSpPr>
          <p:spPr>
            <a:xfrm>
              <a:off x="8123238" y="3526682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 err="1"/>
                <a:t>Finance</a:t>
              </a:r>
              <a:r>
                <a:rPr lang="ko-KR" altLang="en-US" sz="2000" dirty="0"/>
                <a:t> </a:t>
              </a:r>
              <a:r>
                <a:rPr lang="en-US" altLang="ko-KR" sz="2000" dirty="0" err="1"/>
                <a:t>DataReader</a:t>
              </a:r>
              <a:endParaRPr lang="ko-KR" altLang="en-US" sz="2000" dirty="0" err="1">
                <a:ea typeface="+mn-lt"/>
                <a:cs typeface="+mn-lt"/>
              </a:endParaRPr>
            </a:p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36933C-3358-473C-1C71-D46241ADAE9D}"/>
              </a:ext>
            </a:extLst>
          </p:cNvPr>
          <p:cNvSpPr txBox="1"/>
          <p:nvPr/>
        </p:nvSpPr>
        <p:spPr>
          <a:xfrm>
            <a:off x="8309819" y="535971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>
                <a:ea typeface="Microsoft GothicNeo"/>
                <a:cs typeface="Microsoft GothicNeo"/>
              </a:rPr>
              <a:t>백테스팅</a:t>
            </a:r>
            <a:r>
              <a:rPr lang="ko-KR" altLang="en-US" sz="2000" dirty="0">
                <a:ea typeface="Microsoft GothicNeo"/>
                <a:cs typeface="Microsoft GothicNe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74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endParaRPr lang="en-US" altLang="ko-KR" b="1" cap="all" spc="400"/>
          </a:p>
          <a:p>
            <a:pPr algn="ctr"/>
            <a:r>
              <a:rPr lang="en-US" altLang="ko-KR" b="1" cap="all" spc="400"/>
              <a:t>Finance </a:t>
            </a:r>
            <a:r>
              <a:rPr lang="en-US" b="1" cap="all" spc="400"/>
              <a:t>DataReader</a:t>
            </a:r>
            <a:endParaRPr lang="en-US" altLang="ko-KR" cap="all" spc="40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90F198C-491B-F105-7ED7-B648DA93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049" y="283746"/>
            <a:ext cx="4359875" cy="3664698"/>
          </a:xfrm>
          <a:prstGeom prst="rect">
            <a:avLst/>
          </a:prstGeom>
        </p:spPr>
      </p:pic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147662C-ED1B-8F43-7C05-7A5995CA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49" y="4304036"/>
            <a:ext cx="4336756" cy="24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FB3BAABD-CB32-6122-18BC-4CEA207D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11" y="1289265"/>
            <a:ext cx="10026650" cy="655637"/>
          </a:xfrm>
        </p:spPr>
        <p:txBody>
          <a:bodyPr/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Plotly와</a:t>
            </a:r>
            <a:r>
              <a:rPr lang="ko-KR" altLang="en-US" sz="4400" b="1" dirty="0">
                <a:ea typeface="Microsoft GothicNeo"/>
                <a:cs typeface="Microsoft GothicNeo"/>
              </a:rPr>
              <a:t> </a:t>
            </a:r>
            <a:br>
              <a:rPr lang="ko-KR" altLang="en-US" sz="4400" b="1" dirty="0">
                <a:ea typeface="Microsoft GothicNeo"/>
                <a:cs typeface="Microsoft GothicNeo"/>
              </a:rPr>
            </a:br>
            <a:r>
              <a:rPr lang="ko-KR" altLang="en-US" sz="4400" b="1" dirty="0" err="1">
                <a:ea typeface="Microsoft GothicNeo"/>
                <a:cs typeface="Microsoft GothicNeo"/>
              </a:rPr>
              <a:t>matplotlib을</a:t>
            </a:r>
            <a:r>
              <a:rPr lang="ko-KR" altLang="en-US" sz="4400" b="1" dirty="0">
                <a:ea typeface="Microsoft GothicNeo"/>
                <a:cs typeface="Microsoft GothicNeo"/>
              </a:rPr>
              <a:t> </a:t>
            </a:r>
            <a:br>
              <a:rPr lang="ko-KR" altLang="en-US" sz="4400" b="1" dirty="0">
                <a:ea typeface="Microsoft GothicNeo"/>
                <a:cs typeface="Microsoft GothicNeo"/>
              </a:rPr>
            </a:br>
            <a:r>
              <a:rPr lang="ko-KR" altLang="en-US" sz="4400" b="1" dirty="0">
                <a:ea typeface="Microsoft GothicNeo"/>
                <a:cs typeface="Microsoft GothicNeo"/>
              </a:rPr>
              <a:t>이용한 시각화 </a:t>
            </a:r>
          </a:p>
        </p:txBody>
      </p:sp>
    </p:spTree>
    <p:extLst>
      <p:ext uri="{BB962C8B-B14F-4D97-AF65-F5344CB8AC3E}">
        <p14:creationId xmlns:p14="http://schemas.microsoft.com/office/powerpoint/2010/main" val="21416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09" y="486208"/>
            <a:ext cx="3891473" cy="109104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b="1" dirty="0">
                <a:ea typeface="Microsoft GothicNeo"/>
                <a:cs typeface="Microsoft GothicNeo"/>
              </a:rPr>
              <a:t>HMM 일별 종가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6" name="그림 6">
            <a:extLst>
              <a:ext uri="{FF2B5EF4-FFF2-40B4-BE49-F238E27FC236}">
                <a16:creationId xmlns:a16="http://schemas.microsoft.com/office/drawing/2014/main" id="{B02DC275-67D9-2D00-55AA-DFF29236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33" y="1782203"/>
            <a:ext cx="8880388" cy="46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391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1</Words>
  <Application>Microsoft Office PowerPoint</Application>
  <PresentationFormat>와이드스크린</PresentationFormat>
  <Paragraphs>1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LeafVTI</vt:lpstr>
      <vt:lpstr>HMM 기술적 분석을 통한  매매 신호 찾기 </vt:lpstr>
      <vt:lpstr>목차</vt:lpstr>
      <vt:lpstr>동기 및 목표 </vt:lpstr>
      <vt:lpstr>주제 : HMM 기술적 분석을 통한 매매 신호 찾기 </vt:lpstr>
      <vt:lpstr>HMM 재무데이터 </vt:lpstr>
      <vt:lpstr>진행 과정</vt:lpstr>
      <vt:lpstr> Finance DataReader</vt:lpstr>
      <vt:lpstr>Plotly와  matplotlib을  이용한 시각화 </vt:lpstr>
      <vt:lpstr>HMM 일별 종가 </vt:lpstr>
      <vt:lpstr>HMM전일비 </vt:lpstr>
      <vt:lpstr>Candlestic Ohlc</vt:lpstr>
      <vt:lpstr>Simple  moving average</vt:lpstr>
      <vt:lpstr>Exponential  moving average</vt:lpstr>
      <vt:lpstr>Bollinger  Band</vt:lpstr>
      <vt:lpstr>% 밴드 </vt:lpstr>
      <vt:lpstr>밴드폭 : 추세 전환의 신호 </vt:lpstr>
      <vt:lpstr>RSI</vt:lpstr>
      <vt:lpstr>RSI signal</vt:lpstr>
      <vt:lpstr>RSI signal </vt:lpstr>
      <vt:lpstr>MACD : Moving Average  Convergence Devergence</vt:lpstr>
      <vt:lpstr>Macd signal</vt:lpstr>
      <vt:lpstr>Macd</vt:lpstr>
      <vt:lpstr>QuantFig</vt:lpstr>
      <vt:lpstr>Backtesting</vt:lpstr>
      <vt:lpstr>이동평균선 </vt:lpstr>
      <vt:lpstr>Momentem</vt:lpstr>
      <vt:lpstr>Mean-Reversion </vt:lpstr>
      <vt:lpstr>변동성 돌파 전략</vt:lpstr>
      <vt:lpstr>Cagr  최초 투자한 금액과 투자로부터 발생한 매년 수익을 계속해서 재투자할 때 최초 투자 금액은 최종적으로 복리 개념으로 매년 몇 % 수익이 발생해 왔는가를 계산한 것  MDD(Maximum Drawdown) 고점 대비 최대 손실폭  Sharp ratio  위험 자산에 투자함으로써  얻은 초과 수익의 정도를  나타내는 지표  </vt:lpstr>
      <vt:lpstr>결과 </vt:lpstr>
      <vt:lpstr>의의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921</cp:revision>
  <dcterms:created xsi:type="dcterms:W3CDTF">2022-04-04T23:07:34Z</dcterms:created>
  <dcterms:modified xsi:type="dcterms:W3CDTF">2022-05-16T03:31:38Z</dcterms:modified>
</cp:coreProperties>
</file>