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45"/>
  </p:notesMasterIdLst>
  <p:handoutMasterIdLst>
    <p:handoutMasterId r:id="rId46"/>
  </p:handoutMasterIdLst>
  <p:sldIdLst>
    <p:sldId id="529" r:id="rId2"/>
    <p:sldId id="464" r:id="rId3"/>
    <p:sldId id="613" r:id="rId4"/>
    <p:sldId id="693" r:id="rId5"/>
    <p:sldId id="694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95" r:id="rId17"/>
    <p:sldId id="696" r:id="rId18"/>
    <p:sldId id="697" r:id="rId19"/>
    <p:sldId id="678" r:id="rId20"/>
    <p:sldId id="698" r:id="rId21"/>
    <p:sldId id="699" r:id="rId22"/>
    <p:sldId id="681" r:id="rId23"/>
    <p:sldId id="700" r:id="rId24"/>
    <p:sldId id="701" r:id="rId25"/>
    <p:sldId id="707" r:id="rId26"/>
    <p:sldId id="702" r:id="rId27"/>
    <p:sldId id="703" r:id="rId28"/>
    <p:sldId id="704" r:id="rId29"/>
    <p:sldId id="705" r:id="rId30"/>
    <p:sldId id="706" r:id="rId31"/>
    <p:sldId id="687" r:id="rId32"/>
    <p:sldId id="715" r:id="rId33"/>
    <p:sldId id="689" r:id="rId34"/>
    <p:sldId id="690" r:id="rId35"/>
    <p:sldId id="691" r:id="rId36"/>
    <p:sldId id="713" r:id="rId37"/>
    <p:sldId id="708" r:id="rId38"/>
    <p:sldId id="709" r:id="rId39"/>
    <p:sldId id="710" r:id="rId40"/>
    <p:sldId id="712" r:id="rId41"/>
    <p:sldId id="711" r:id="rId42"/>
    <p:sldId id="714" r:id="rId43"/>
    <p:sldId id="664" r:id="rId44"/>
  </p:sldIdLst>
  <p:sldSz cx="9144000" cy="6858000" type="screen4x3"/>
  <p:notesSz cx="6858000" cy="9144000"/>
  <p:defaultTextStyle>
    <a:defPPr>
      <a:defRPr lang="es-ES"/>
    </a:defPPr>
    <a:lvl1pPr algn="l" rtl="0" fontAlgn="base">
      <a:lnSpc>
        <a:spcPct val="120000"/>
      </a:lnSpc>
      <a:spcBef>
        <a:spcPct val="0"/>
      </a:spcBef>
      <a:spcAft>
        <a:spcPct val="0"/>
      </a:spcAft>
      <a:buClr>
        <a:schemeClr val="tx2"/>
      </a:buClr>
      <a:buSzPct val="150000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buClr>
        <a:schemeClr val="tx2"/>
      </a:buClr>
      <a:buSzPct val="150000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buClr>
        <a:schemeClr val="tx2"/>
      </a:buClr>
      <a:buSzPct val="150000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buClr>
        <a:schemeClr val="tx2"/>
      </a:buClr>
      <a:buSzPct val="150000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buClr>
        <a:schemeClr val="tx2"/>
      </a:buClr>
      <a:buSzPct val="150000"/>
      <a:buChar char="•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E6E"/>
    <a:srgbClr val="FFCC66"/>
    <a:srgbClr val="FFFFCC"/>
    <a:srgbClr val="CFDCA4"/>
    <a:srgbClr val="FFFF99"/>
    <a:srgbClr val="000099"/>
    <a:srgbClr val="FFCC99"/>
    <a:srgbClr val="3399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7" autoAdjust="0"/>
    <p:restoredTop sz="98462" autoAdjust="0"/>
  </p:normalViewPr>
  <p:slideViewPr>
    <p:cSldViewPr>
      <p:cViewPr>
        <p:scale>
          <a:sx n="85" d="100"/>
          <a:sy n="85" d="100"/>
        </p:scale>
        <p:origin x="-360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228"/>
    </p:cViewPr>
  </p:sorterViewPr>
  <p:notesViewPr>
    <p:cSldViewPr>
      <p:cViewPr>
        <p:scale>
          <a:sx n="75" d="100"/>
          <a:sy n="75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Marcador de encabezado"/>
          <p:cNvSpPr>
            <a:spLocks noGrp="1"/>
          </p:cNvSpPr>
          <p:nvPr>
            <p:ph type="hdr" sz="quarter"/>
          </p:nvPr>
        </p:nvSpPr>
        <p:spPr>
          <a:xfrm>
            <a:off x="202448" y="232707"/>
            <a:ext cx="5896142" cy="310287"/>
          </a:xfrm>
          <a:prstGeom prst="rect">
            <a:avLst/>
          </a:prstGeom>
        </p:spPr>
        <p:txBody>
          <a:bodyPr vert="horz" lIns="108014" tIns="54008" rIns="108014" bIns="54008" rtlCol="0"/>
          <a:lstStyle>
            <a:lvl1pPr algn="l">
              <a:defRPr sz="1500"/>
            </a:lvl1pPr>
          </a:lstStyle>
          <a:p>
            <a:pPr>
              <a:buNone/>
            </a:pPr>
            <a:r>
              <a:rPr lang="es-AR" dirty="0" smtClean="0">
                <a:latin typeface="Arial" pitchFamily="34" charset="0"/>
                <a:cs typeface="Arial" pitchFamily="34" charset="0"/>
              </a:rPr>
              <a:t>Laboratorio de Testing y Aseguramiento de Calidad de Software </a:t>
            </a:r>
            <a:endParaRPr lang="es-A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\\Testing-s\repo\Plantilla para cursos\Logos INTI\LogoINTI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3089" y="165360"/>
            <a:ext cx="433497" cy="575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074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F412C4A-5E49-448E-A3EC-BBD82BCCE2D2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1024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1EBB5-2125-4A0D-A9A4-8B9EB0C54E12}" type="slidenum">
              <a:rPr lang="es-ES" smtClean="0"/>
              <a:pPr/>
              <a:t>1</a:t>
            </a:fld>
            <a:endParaRPr lang="es-ES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18B42-0506-461C-B6CA-EFA46FF84EC2}" type="slidenum">
              <a:rPr lang="es-AR" smtClean="0"/>
              <a:pPr/>
              <a:t>23</a:t>
            </a:fld>
            <a:endParaRPr lang="es-AR" dirty="0" smtClean="0"/>
          </a:p>
        </p:txBody>
      </p:sp>
      <p:sp>
        <p:nvSpPr>
          <p:cNvPr id="1536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C739E0-E8C6-45AA-B337-554F30165F74}" type="slidenum">
              <a:rPr lang="es-AR" sz="1200"/>
              <a:pPr algn="r"/>
              <a:t>23</a:t>
            </a:fld>
            <a:endParaRPr lang="es-AR" sz="1200" dirty="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FC853-2BF9-4D48-A904-C0CC12C60F98}" type="slidenum">
              <a:rPr lang="es-AR" smtClean="0"/>
              <a:pPr/>
              <a:t>29</a:t>
            </a:fld>
            <a:endParaRPr lang="es-AR" dirty="0" smtClean="0"/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D5D0A0-AD6C-49EC-982F-3CE2235DCFD5}" type="slidenum">
              <a:rPr lang="es-AR" sz="1200"/>
              <a:pPr algn="r"/>
              <a:t>29</a:t>
            </a:fld>
            <a:endParaRPr lang="es-AR" sz="1200" dirty="0"/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FC853-2BF9-4D48-A904-C0CC12C60F98}" type="slidenum">
              <a:rPr lang="es-AR" smtClean="0"/>
              <a:pPr/>
              <a:t>30</a:t>
            </a:fld>
            <a:endParaRPr lang="es-AR" dirty="0" smtClean="0"/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D5D0A0-AD6C-49EC-982F-3CE2235DCFD5}" type="slidenum">
              <a:rPr lang="es-AR" sz="1200"/>
              <a:pPr algn="r"/>
              <a:t>30</a:t>
            </a:fld>
            <a:endParaRPr lang="es-AR" sz="1200" dirty="0"/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/>
          </a:p>
        </p:txBody>
      </p:sp>
      <p:sp>
        <p:nvSpPr>
          <p:cNvPr id="880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B8DD8-CCAB-4568-B304-84E9757B0B0B}" type="slidenum">
              <a:rPr lang="es-ES" smtClean="0"/>
              <a:pPr/>
              <a:t>43</a:t>
            </a:fld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2C2F-7A6B-4C31-AB8E-E492102B6291}" type="slidenum">
              <a:rPr lang="es-ES" smtClean="0"/>
              <a:pPr/>
              <a:t>2</a:t>
            </a:fld>
            <a:endParaRPr lang="es-E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7991A-6677-4633-A241-6CD0A4D146FE}" type="slidenum">
              <a:rPr lang="es-ES" smtClean="0"/>
              <a:pPr/>
              <a:t>3</a:t>
            </a:fld>
            <a:endParaRPr lang="es-E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96BFA-E198-4540-A514-6D6304AE314C}" type="slidenum">
              <a:rPr lang="es-AR" smtClean="0"/>
              <a:pPr/>
              <a:t>4</a:t>
            </a:fld>
            <a:endParaRPr lang="es-AR" dirty="0" smtClean="0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E4D491-60CC-4A2F-833A-B7432EC240CA}" type="slidenum">
              <a:rPr lang="es-AR" sz="1200"/>
              <a:pPr algn="r"/>
              <a:t>4</a:t>
            </a:fld>
            <a:endParaRPr lang="es-AR" sz="1200" dirty="0"/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96BFA-E198-4540-A514-6D6304AE314C}" type="slidenum">
              <a:rPr lang="es-AR" smtClean="0"/>
              <a:pPr/>
              <a:t>5</a:t>
            </a:fld>
            <a:endParaRPr lang="es-AR" dirty="0" smtClean="0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E4D491-60CC-4A2F-833A-B7432EC240CA}" type="slidenum">
              <a:rPr lang="es-AR" sz="1200"/>
              <a:pPr algn="r"/>
              <a:t>5</a:t>
            </a:fld>
            <a:endParaRPr lang="es-AR" sz="1200" dirty="0"/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912CC-8EE0-4839-A237-A60F5A803D82}" type="slidenum">
              <a:rPr lang="es-AR" smtClean="0"/>
              <a:pPr/>
              <a:t>16</a:t>
            </a:fld>
            <a:endParaRPr lang="es-AR" dirty="0" smtClean="0"/>
          </a:p>
        </p:txBody>
      </p:sp>
      <p:sp>
        <p:nvSpPr>
          <p:cNvPr id="1218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A8D9FF-2B68-49DD-A5DB-3DF62E99AA44}" type="slidenum">
              <a:rPr lang="es-AR" sz="1200"/>
              <a:pPr algn="r"/>
              <a:t>16</a:t>
            </a:fld>
            <a:endParaRPr lang="es-AR" sz="1200" dirty="0"/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77000-6E0C-4DDD-8EDB-7AD05DDC7DB4}" type="slidenum">
              <a:rPr lang="es-AR" smtClean="0"/>
              <a:pPr/>
              <a:t>17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77000-6E0C-4DDD-8EDB-7AD05DDC7DB4}" type="slidenum">
              <a:rPr lang="es-AR" smtClean="0"/>
              <a:pPr/>
              <a:t>18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77000-6E0C-4DDD-8EDB-7AD05DDC7DB4}" type="slidenum">
              <a:rPr lang="es-AR" smtClean="0"/>
              <a:pPr/>
              <a:t>21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7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55576" y="3933056"/>
            <a:ext cx="7632848" cy="1846312"/>
          </a:xfrm>
          <a:scene3d>
            <a:camera prst="orthographicFront"/>
            <a:lightRig rig="soft" dir="t">
              <a:rot lat="0" lon="0" rev="10800000"/>
            </a:lightRig>
          </a:scene3d>
          <a:sp3d/>
        </p:spPr>
        <p:txBody>
          <a:bodyPr>
            <a:noAutofit/>
            <a:flatTx/>
          </a:bodyPr>
          <a:lstStyle>
            <a:lvl1pPr algn="l">
              <a:defRPr sz="4000" b="1" cap="none" spc="150">
                <a:ln w="11430"/>
                <a:solidFill>
                  <a:srgbClr val="F8F8F8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7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886200" y="3124200"/>
            <a:ext cx="5257800" cy="838200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40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895165" y="3810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610350"/>
            <a:ext cx="2133600" cy="17145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610350"/>
            <a:ext cx="2133600" cy="17145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40C40D25-578D-4C52-AF83-E7246B8902B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058"/>
            <a:ext cx="6629400" cy="1077218"/>
          </a:xfrm>
        </p:spPr>
        <p:txBody>
          <a:bodyPr>
            <a:noAutofit/>
          </a:bodyPr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518457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417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93899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00110"/>
          </a:xfrm>
        </p:spPr>
        <p:txBody>
          <a:bodyPr anchor="b"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4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4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6629400" cy="1077218"/>
          </a:xfrm>
        </p:spPr>
        <p:txBody>
          <a:bodyPr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4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4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4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13C5B-B8A4-4A55-8DFB-7E4442EE11A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9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7472386" cy="1077218"/>
          </a:xfrm>
        </p:spPr>
        <p:txBody>
          <a:bodyPr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2862322"/>
          </a:xfrm>
        </p:spPr>
        <p:txBody>
          <a:bodyPr>
            <a:sp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862322"/>
          </a:xfrm>
        </p:spPr>
        <p:txBody>
          <a:bodyPr>
            <a:sp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3E91E-06C8-4EB8-B430-CE62067D928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nume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11190" y="1285860"/>
            <a:ext cx="7850187" cy="1877437"/>
          </a:xfrm>
        </p:spPr>
        <p:txBody>
          <a:bodyPr>
            <a:spAutoFit/>
          </a:bodyPr>
          <a:lstStyle>
            <a:lvl1pPr marL="514350" indent="-514350"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0"/>
            <a:r>
              <a:rPr lang="es-ES" dirty="0" err="1" smtClean="0"/>
              <a:t>rr</a:t>
            </a:r>
            <a:endParaRPr lang="es-ES" dirty="0" smtClean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28596" y="65766"/>
            <a:ext cx="7643866" cy="107721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65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389" y="152400"/>
            <a:ext cx="7993062" cy="1077218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9" y="1412875"/>
            <a:ext cx="7850187" cy="7099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0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389" y="152400"/>
            <a:ext cx="7993062" cy="1077218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9" y="1412875"/>
            <a:ext cx="7850187" cy="7099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82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5092" y="39215"/>
            <a:ext cx="7645299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  <a:endParaRPr lang="en-US" dirty="0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776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11" name="10 Rectángulo"/>
          <p:cNvSpPr/>
          <p:nvPr/>
        </p:nvSpPr>
        <p:spPr bwMode="invGray">
          <a:xfrm>
            <a:off x="0" y="1143000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834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pdate.eclemma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/>
              <a:t>El </a:t>
            </a:r>
            <a:r>
              <a:rPr lang="es-ES" dirty="0" err="1"/>
              <a:t>testing</a:t>
            </a:r>
            <a:r>
              <a:rPr lang="es-ES"/>
              <a:t> como parte del proceso de calidad del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247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553641" y="1946672"/>
            <a:ext cx="8036719" cy="400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Una forma básica de hacer particionado por clases de equivalencia consiste en:</a:t>
            </a:r>
          </a:p>
          <a:p>
            <a:pPr>
              <a:spcBef>
                <a:spcPts val="1687"/>
              </a:spcBef>
              <a:buSzPct val="46000"/>
              <a:buBlip>
                <a:blip r:embed="rId2"/>
              </a:buBlip>
            </a:pP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considerar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cada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condición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especificada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sobre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las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entradas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como una clase de equivalencia,</a:t>
            </a:r>
          </a:p>
          <a:p>
            <a:pPr>
              <a:spcBef>
                <a:spcPts val="1687"/>
              </a:spcBef>
              <a:buSzPct val="46000"/>
              <a:buBlip>
                <a:blip r:embed="rId2"/>
              </a:buBlip>
            </a:pP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incluir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clases correspondiente a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entradas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inválidas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,</a:t>
            </a:r>
          </a:p>
          <a:p>
            <a:pPr>
              <a:spcBef>
                <a:spcPts val="1687"/>
              </a:spcBef>
              <a:buSzPct val="46000"/>
              <a:buBlip>
                <a:blip r:embed="rId2"/>
              </a:buBlip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si las entradas correspondientes a una clase no se tratan uniformemente (e.g., salidas diferentes), particionar aún más las clases teniendo en cuenta los diferentes tratamientos.</a:t>
            </a:r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553641" y="0"/>
            <a:ext cx="8036719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Particionado en clases de equivalencia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5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535781" y="1509117"/>
            <a:ext cx="8036719" cy="118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Supongamos que tenemos una rutina que, dada una lista y una posición en la misma, retorna el elemento en esa posición: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1482328" y="2741414"/>
            <a:ext cx="5947172" cy="1187648"/>
          </a:xfrm>
          <a:prstGeom prst="roundRect">
            <a:avLst>
              <a:gd name="adj" fmla="val 11278"/>
            </a:avLst>
          </a:prstGeom>
          <a:solidFill>
            <a:schemeClr val="accent1"/>
          </a:solidFill>
          <a:ln>
            <a:noFill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300">
                <a:solidFill>
                  <a:srgbClr val="80008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{ lista != null &amp;&amp; (pos&gt;=0 &amp;&amp; pos&lt;lista.length) }        </a:t>
            </a:r>
          </a:p>
          <a:p>
            <a:pPr>
              <a:tabLst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300">
                <a:solidFill>
                  <a:srgbClr val="AA0D9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</a:t>
            </a:r>
            <a:r>
              <a:rPr lang="en-US" sz="130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public Object get(List lista, int pos) {             ...  }</a:t>
            </a:r>
          </a:p>
          <a:p>
            <a:pPr>
              <a:tabLst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30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</a:t>
            </a:r>
            <a:r>
              <a:rPr lang="en-US" sz="1300">
                <a:solidFill>
                  <a:srgbClr val="80008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{ Resultado es el elemento de la lista en la posición pos }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535781" y="3973711"/>
            <a:ext cx="8036719" cy="118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Mirando las entradas y salidas posibles, tenemos como clases de equivalencia la </a:t>
            </a:r>
            <a:r>
              <a:rPr lang="en-US" sz="2400">
                <a:solidFill>
                  <a:srgbClr val="FF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combinación de las siguientes condiciones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:</a:t>
            </a:r>
          </a:p>
        </p:txBody>
      </p:sp>
      <p:graphicFrame>
        <p:nvGraphicFramePr>
          <p:cNvPr id="20484" name="Group 4"/>
          <p:cNvGraphicFramePr>
            <a:graphicFrameLocks noGrp="1"/>
          </p:cNvGraphicFramePr>
          <p:nvPr/>
        </p:nvGraphicFramePr>
        <p:xfrm>
          <a:off x="2732484" y="4813102"/>
          <a:ext cx="1241227" cy="1453308"/>
        </p:xfrm>
        <a:graphic>
          <a:graphicData uri="http://schemas.openxmlformats.org/drawingml/2006/table">
            <a:tbl>
              <a:tblPr/>
              <a:tblGrid>
                <a:gridCol w="1241227"/>
              </a:tblGrid>
              <a:tr h="48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lista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FF"/>
                    </a:solidFill>
                  </a:tcPr>
                </a:tc>
              </a:tr>
              <a:tr h="48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“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==null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”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elvetica Neue" charset="0"/>
                        <a:ea typeface="ヒラギノ角ゴ ProN W3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  <a:tr h="48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“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!=null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”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elvetica Neue" charset="0"/>
                        <a:ea typeface="ヒラギノ角ゴ ProN W3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98" name="Group 18"/>
          <p:cNvGraphicFramePr>
            <a:graphicFrameLocks noGrp="1"/>
          </p:cNvGraphicFramePr>
          <p:nvPr/>
        </p:nvGraphicFramePr>
        <p:xfrm>
          <a:off x="4054078" y="4813102"/>
          <a:ext cx="2259211" cy="1902024"/>
        </p:xfrm>
        <a:graphic>
          <a:graphicData uri="http://schemas.openxmlformats.org/drawingml/2006/table">
            <a:tbl>
              <a:tblPr/>
              <a:tblGrid>
                <a:gridCol w="2259211"/>
              </a:tblGrid>
              <a:tr h="47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pos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FF"/>
                    </a:solidFill>
                  </a:tcPr>
                </a:tc>
              </a:tr>
              <a:tr h="47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&lt;0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  <a:tr h="47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&gt;=0 &amp;&amp; &lt;lista.length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  <a:tr h="47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&gt;= lista.length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16" name="Group 36"/>
          <p:cNvGraphicFramePr>
            <a:graphicFrameLocks noGrp="1"/>
          </p:cNvGraphicFramePr>
          <p:nvPr/>
        </p:nvGraphicFramePr>
        <p:xfrm>
          <a:off x="6393656" y="4813102"/>
          <a:ext cx="1241227" cy="1453308"/>
        </p:xfrm>
        <a:graphic>
          <a:graphicData uri="http://schemas.openxmlformats.org/drawingml/2006/table">
            <a:tbl>
              <a:tblPr/>
              <a:tblGrid>
                <a:gridCol w="1241227"/>
              </a:tblGrid>
              <a:tr h="48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resultado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FF"/>
                    </a:solidFill>
                  </a:tcPr>
                </a:tc>
              </a:tr>
              <a:tr h="48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“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==null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”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elvetica Neue" charset="0"/>
                        <a:ea typeface="ヒラギノ角ゴ ProN W3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  <a:tr h="484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“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!=null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”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elvetica Neue" charset="0"/>
                        <a:ea typeface="ヒラギノ角ゴ ProN W3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530" name="Rectangle 50"/>
          <p:cNvSpPr>
            <a:spLocks/>
          </p:cNvSpPr>
          <p:nvPr/>
        </p:nvSpPr>
        <p:spPr bwMode="auto">
          <a:xfrm>
            <a:off x="553641" y="0"/>
            <a:ext cx="8036719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Particionado en clases de equivalencia: ejemplo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0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553641" y="1768078"/>
            <a:ext cx="8036719" cy="4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285740" indent="-285740">
              <a:spcBef>
                <a:spcPts val="1687"/>
              </a:spcBef>
              <a:buSzPct val="46000"/>
              <a:buBlip>
                <a:blip r:embed="rId2"/>
              </a:buBlip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En muchos casos, el software tiene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casos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especiales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, o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extremos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, propensos a errores:</a:t>
            </a:r>
          </a:p>
          <a:p>
            <a:pPr marL="285740" indent="-285740">
              <a:spcBef>
                <a:spcPts val="1687"/>
              </a:spcBef>
              <a:buSzPct val="46000"/>
              <a:buBlip>
                <a:blip r:embed="rId2"/>
              </a:buBlip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estos valores suelen encontrarse en los </a:t>
            </a:r>
            <a:r>
              <a:rPr lang="ja-JP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ＭＳ Ｐゴシック" charset="0"/>
                <a:cs typeface="Helvetica Neue Light" charset="0"/>
              </a:rPr>
              <a:t>“</a:t>
            </a:r>
            <a:r>
              <a:rPr lang="en-US" sz="2400">
                <a:solidFill>
                  <a:srgbClr val="FF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bordes</a:t>
            </a:r>
            <a:r>
              <a:rPr lang="ja-JP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ＭＳ Ｐゴシック" charset="0"/>
                <a:cs typeface="Helvetica Neue Light" charset="0"/>
              </a:rPr>
              <a:t>”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de las clases de equivalencia.</a:t>
            </a:r>
          </a:p>
          <a:p>
            <a:pPr marL="285740" indent="-285740">
              <a:spcBef>
                <a:spcPts val="1687"/>
              </a:spcBef>
              <a:buSzPct val="46000"/>
              <a:buBlip>
                <a:blip r:embed="rId2"/>
              </a:buBlip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Una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suite de valores de borde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 para un particionado es un conjunto de tests que se encuentran en los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Helvetica Neue Light" charset="0"/>
              </a:rPr>
              <a:t>bordes de las clases de equivalencia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.</a:t>
            </a:r>
          </a:p>
          <a:p>
            <a:pPr marL="285740" indent="-285740">
              <a:spcBef>
                <a:spcPts val="1687"/>
              </a:spcBef>
              <a:buSzPct val="46000"/>
              <a:buBlip>
                <a:blip r:embed="rId2"/>
              </a:buBlip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En general, usamos valores de borde para complementar una suite basada en particionado por clases de equivalencia.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553641" y="178594"/>
            <a:ext cx="8036719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Análisis de valores de borde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24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553641" y="2018109"/>
            <a:ext cx="8036719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Volvamos a mirar la rutina del ejemplo anterior</a:t>
            </a:r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553641" y="4152305"/>
            <a:ext cx="4509492" cy="213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Mirando las condiciones en las entradas, para cubrir los valores de borde deberíamos proveer tests que cubran las siguientes condiciones:</a:t>
            </a:r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5375672" y="4268390"/>
          <a:ext cx="2259211" cy="1897560"/>
        </p:xfrm>
        <a:graphic>
          <a:graphicData uri="http://schemas.openxmlformats.org/drawingml/2006/table">
            <a:tbl>
              <a:tblPr/>
              <a:tblGrid>
                <a:gridCol w="2259211"/>
              </a:tblGrid>
              <a:tr h="379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pos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FF"/>
                    </a:solidFill>
                  </a:tcPr>
                </a:tc>
              </a:tr>
              <a:tr h="379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"==-1"</a:t>
                      </a: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  <a:tr h="379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“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==0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”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elvetica Neue" charset="0"/>
                        <a:ea typeface="ヒラギノ角ゴ ProN W3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  <a:tr h="379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“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==lista.length-1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”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elvetica Neue" charset="0"/>
                        <a:ea typeface="ヒラギノ角ゴ ProN W3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  <a:tr h="379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1168400" algn="l"/>
                        </a:tabLst>
                      </a:pP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“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 Neue" charset="0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==lista.length</a:t>
                      </a:r>
                      <a:r>
                        <a:rPr kumimoji="0" lang="ja-JP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/>
                          <a:ea typeface="ヒラギノ角ゴ ProN W3" charset="0"/>
                          <a:cs typeface="Helvetica Neue" charset="0"/>
                          <a:sym typeface="Helvetica Neue" charset="0"/>
                        </a:rPr>
                        <a:t>”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elvetica Neue" charset="0"/>
                        <a:ea typeface="ヒラギノ角ゴ ProN W3" charset="0"/>
                        <a:cs typeface="Helvetica Neue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4E51">
                        <a:alpha val="3568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553" name="Rectangle 25"/>
          <p:cNvSpPr>
            <a:spLocks/>
          </p:cNvSpPr>
          <p:nvPr/>
        </p:nvSpPr>
        <p:spPr bwMode="auto">
          <a:xfrm>
            <a:off x="553641" y="178594"/>
            <a:ext cx="8036719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Análisis de valores de borde: ejemplo</a:t>
            </a:r>
          </a:p>
        </p:txBody>
      </p:sp>
      <p:sp>
        <p:nvSpPr>
          <p:cNvPr id="22554" name="AutoShape 26"/>
          <p:cNvSpPr>
            <a:spLocks/>
          </p:cNvSpPr>
          <p:nvPr/>
        </p:nvSpPr>
        <p:spPr bwMode="auto">
          <a:xfrm>
            <a:off x="1482328" y="2687836"/>
            <a:ext cx="6170414" cy="1187648"/>
          </a:xfrm>
          <a:prstGeom prst="roundRect">
            <a:avLst>
              <a:gd name="adj" fmla="val 11278"/>
            </a:avLst>
          </a:prstGeom>
          <a:solidFill>
            <a:schemeClr val="accent1"/>
          </a:solidFill>
          <a:ln>
            <a:noFill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300">
                <a:solidFill>
                  <a:srgbClr val="80008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{ lista != null &amp;&amp; (pos&gt;=0 &amp;&amp; pos&lt;lista.length) }        </a:t>
            </a:r>
          </a:p>
          <a:p>
            <a:pPr>
              <a:tabLst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300">
                <a:solidFill>
                  <a:srgbClr val="AA0D9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</a:t>
            </a:r>
            <a:r>
              <a:rPr lang="en-US" sz="130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public Object get(List lista, int pos) {             ...  }</a:t>
            </a:r>
          </a:p>
          <a:p>
            <a:pPr>
              <a:tabLst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30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</a:t>
            </a:r>
            <a:r>
              <a:rPr lang="en-US" sz="1300">
                <a:solidFill>
                  <a:srgbClr val="80008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{ Resultado es el elemento de la lista en la posición pos 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553641" y="178594"/>
            <a:ext cx="8322469" cy="187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Clases de equivalencia con y sin</a:t>
            </a:r>
          </a:p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Valores bordes</a:t>
            </a:r>
          </a:p>
        </p:txBody>
      </p: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741164" y="2204518"/>
            <a:ext cx="3037233" cy="3501552"/>
            <a:chOff x="0" y="3"/>
            <a:chExt cx="2720" cy="3136"/>
          </a:xfrm>
        </p:grpSpPr>
        <p:sp>
          <p:nvSpPr>
            <p:cNvPr id="23554" name="Rectangle 2"/>
            <p:cNvSpPr>
              <a:spLocks/>
            </p:cNvSpPr>
            <p:nvPr/>
          </p:nvSpPr>
          <p:spPr bwMode="auto">
            <a:xfrm>
              <a:off x="664" y="2507"/>
              <a:ext cx="1712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100">
                  <a:solidFill>
                    <a:srgbClr val="FFCC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0"/>
                  <a:cs typeface="Helvetica Neue Light" charset="0"/>
                </a:rPr>
                <a:t>clases de equivalencia</a:t>
              </a:r>
            </a:p>
          </p:txBody>
        </p:sp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0" y="3"/>
              <a:ext cx="2720" cy="2365"/>
              <a:chOff x="0" y="3"/>
              <a:chExt cx="2720" cy="2365"/>
            </a:xfrm>
          </p:grpSpPr>
          <p:sp>
            <p:nvSpPr>
              <p:cNvPr id="23555" name="Line 3"/>
              <p:cNvSpPr>
                <a:spLocks noChangeShapeType="1"/>
              </p:cNvSpPr>
              <p:nvPr/>
            </p:nvSpPr>
            <p:spPr bwMode="auto">
              <a:xfrm>
                <a:off x="575" y="187"/>
                <a:ext cx="0" cy="184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56" name="Line 4"/>
              <p:cNvSpPr>
                <a:spLocks noChangeShapeType="1"/>
              </p:cNvSpPr>
              <p:nvPr/>
            </p:nvSpPr>
            <p:spPr bwMode="auto">
              <a:xfrm flipH="1">
                <a:off x="575" y="2027"/>
                <a:ext cx="2056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57" name="Line 5"/>
              <p:cNvSpPr>
                <a:spLocks noChangeShapeType="1"/>
              </p:cNvSpPr>
              <p:nvPr/>
            </p:nvSpPr>
            <p:spPr bwMode="auto">
              <a:xfrm>
                <a:off x="527" y="1507"/>
                <a:ext cx="2056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58" name="Line 6"/>
              <p:cNvSpPr>
                <a:spLocks noChangeShapeType="1"/>
              </p:cNvSpPr>
              <p:nvPr/>
            </p:nvSpPr>
            <p:spPr bwMode="auto">
              <a:xfrm>
                <a:off x="527" y="707"/>
                <a:ext cx="2056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59" name="Line 7"/>
              <p:cNvSpPr>
                <a:spLocks noChangeShapeType="1"/>
              </p:cNvSpPr>
              <p:nvPr/>
            </p:nvSpPr>
            <p:spPr bwMode="auto">
              <a:xfrm rot="10800000" flipH="1">
                <a:off x="1119" y="227"/>
                <a:ext cx="0" cy="190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60" name="Line 8"/>
              <p:cNvSpPr>
                <a:spLocks noChangeShapeType="1"/>
              </p:cNvSpPr>
              <p:nvPr/>
            </p:nvSpPr>
            <p:spPr bwMode="auto">
              <a:xfrm rot="10800000" flipH="1">
                <a:off x="1991" y="227"/>
                <a:ext cx="0" cy="190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61" name="Rectangle 9"/>
              <p:cNvSpPr>
                <a:spLocks/>
              </p:cNvSpPr>
              <p:nvPr/>
            </p:nvSpPr>
            <p:spPr bwMode="auto">
              <a:xfrm>
                <a:off x="2479" y="2030"/>
                <a:ext cx="241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x</a:t>
                </a:r>
              </a:p>
            </p:txBody>
          </p:sp>
          <p:sp>
            <p:nvSpPr>
              <p:cNvPr id="23562" name="Rectangle 10"/>
              <p:cNvSpPr>
                <a:spLocks/>
              </p:cNvSpPr>
              <p:nvPr/>
            </p:nvSpPr>
            <p:spPr bwMode="auto">
              <a:xfrm>
                <a:off x="289" y="3"/>
                <a:ext cx="241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y</a:t>
                </a:r>
              </a:p>
            </p:txBody>
          </p:sp>
          <p:sp>
            <p:nvSpPr>
              <p:cNvPr id="23563" name="Rectangle 11"/>
              <p:cNvSpPr>
                <a:spLocks/>
              </p:cNvSpPr>
              <p:nvPr/>
            </p:nvSpPr>
            <p:spPr bwMode="auto">
              <a:xfrm>
                <a:off x="0" y="525"/>
                <a:ext cx="54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y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max</a:t>
                </a:r>
              </a:p>
            </p:txBody>
          </p:sp>
          <p:sp>
            <p:nvSpPr>
              <p:cNvPr id="23564" name="Rectangle 12"/>
              <p:cNvSpPr>
                <a:spLocks/>
              </p:cNvSpPr>
              <p:nvPr/>
            </p:nvSpPr>
            <p:spPr bwMode="auto">
              <a:xfrm>
                <a:off x="22" y="1323"/>
                <a:ext cx="49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y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min</a:t>
                </a:r>
              </a:p>
            </p:txBody>
          </p:sp>
          <p:sp>
            <p:nvSpPr>
              <p:cNvPr id="23565" name="Rectangle 13"/>
              <p:cNvSpPr>
                <a:spLocks/>
              </p:cNvSpPr>
              <p:nvPr/>
            </p:nvSpPr>
            <p:spPr bwMode="auto">
              <a:xfrm>
                <a:off x="878" y="2030"/>
                <a:ext cx="54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x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max</a:t>
                </a:r>
              </a:p>
            </p:txBody>
          </p:sp>
          <p:sp>
            <p:nvSpPr>
              <p:cNvPr id="23566" name="Rectangle 14"/>
              <p:cNvSpPr>
                <a:spLocks/>
              </p:cNvSpPr>
              <p:nvPr/>
            </p:nvSpPr>
            <p:spPr bwMode="auto">
              <a:xfrm>
                <a:off x="1771" y="2030"/>
                <a:ext cx="49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x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min</a:t>
                </a:r>
              </a:p>
            </p:txBody>
          </p:sp>
          <p:sp>
            <p:nvSpPr>
              <p:cNvPr id="23567" name="Oval 15"/>
              <p:cNvSpPr>
                <a:spLocks/>
              </p:cNvSpPr>
              <p:nvPr/>
            </p:nvSpPr>
            <p:spPr bwMode="auto">
              <a:xfrm>
                <a:off x="1519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68" name="Oval 16"/>
              <p:cNvSpPr>
                <a:spLocks/>
              </p:cNvSpPr>
              <p:nvPr/>
            </p:nvSpPr>
            <p:spPr bwMode="auto">
              <a:xfrm>
                <a:off x="2255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69" name="Oval 17"/>
              <p:cNvSpPr>
                <a:spLocks/>
              </p:cNvSpPr>
              <p:nvPr/>
            </p:nvSpPr>
            <p:spPr bwMode="auto">
              <a:xfrm>
                <a:off x="807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70" name="Oval 18"/>
              <p:cNvSpPr>
                <a:spLocks/>
              </p:cNvSpPr>
              <p:nvPr/>
            </p:nvSpPr>
            <p:spPr bwMode="auto">
              <a:xfrm>
                <a:off x="1519" y="379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71" name="Oval 19"/>
              <p:cNvSpPr>
                <a:spLocks/>
              </p:cNvSpPr>
              <p:nvPr/>
            </p:nvSpPr>
            <p:spPr bwMode="auto">
              <a:xfrm>
                <a:off x="1519" y="174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72" name="Oval 20"/>
              <p:cNvSpPr>
                <a:spLocks/>
              </p:cNvSpPr>
              <p:nvPr/>
            </p:nvSpPr>
            <p:spPr bwMode="auto">
              <a:xfrm>
                <a:off x="807" y="174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73" name="Oval 21"/>
              <p:cNvSpPr>
                <a:spLocks/>
              </p:cNvSpPr>
              <p:nvPr/>
            </p:nvSpPr>
            <p:spPr bwMode="auto">
              <a:xfrm>
                <a:off x="807" y="379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74" name="Oval 22"/>
              <p:cNvSpPr>
                <a:spLocks/>
              </p:cNvSpPr>
              <p:nvPr/>
            </p:nvSpPr>
            <p:spPr bwMode="auto">
              <a:xfrm>
                <a:off x="2255" y="379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75" name="Oval 23"/>
              <p:cNvSpPr>
                <a:spLocks/>
              </p:cNvSpPr>
              <p:nvPr/>
            </p:nvSpPr>
            <p:spPr bwMode="auto">
              <a:xfrm>
                <a:off x="2255" y="178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</p:grpSp>
      <p:grpSp>
        <p:nvGrpSpPr>
          <p:cNvPr id="23620" name="Group 68"/>
          <p:cNvGrpSpPr>
            <a:grpSpLocks/>
          </p:cNvGrpSpPr>
          <p:nvPr/>
        </p:nvGrpSpPr>
        <p:grpSpPr bwMode="auto">
          <a:xfrm>
            <a:off x="4732735" y="2204518"/>
            <a:ext cx="3508251" cy="3501552"/>
            <a:chOff x="0" y="3"/>
            <a:chExt cx="3143" cy="3136"/>
          </a:xfrm>
        </p:grpSpPr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7" y="2507"/>
              <a:ext cx="3136" cy="632"/>
              <a:chOff x="0" y="0"/>
              <a:chExt cx="3136" cy="632"/>
            </a:xfrm>
          </p:grpSpPr>
          <p:sp>
            <p:nvSpPr>
              <p:cNvPr id="23578" name="Rectangle 26"/>
              <p:cNvSpPr>
                <a:spLocks/>
              </p:cNvSpPr>
              <p:nvPr/>
            </p:nvSpPr>
            <p:spPr bwMode="auto">
              <a:xfrm>
                <a:off x="0" y="0"/>
                <a:ext cx="1712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2100">
                    <a:solidFill>
                      <a:srgbClr val="FFCC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charset="0"/>
                    <a:cs typeface="Helvetica Neue Light" charset="0"/>
                  </a:rPr>
                  <a:t>clases de equivalencia</a:t>
                </a:r>
              </a:p>
            </p:txBody>
          </p:sp>
          <p:sp>
            <p:nvSpPr>
              <p:cNvPr id="23579" name="Rectangle 27"/>
              <p:cNvSpPr>
                <a:spLocks/>
              </p:cNvSpPr>
              <p:nvPr/>
            </p:nvSpPr>
            <p:spPr bwMode="auto">
              <a:xfrm>
                <a:off x="1408" y="144"/>
                <a:ext cx="46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2100">
                    <a:solidFill>
                      <a:srgbClr val="FFCC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charset="0"/>
                    <a:cs typeface="Helvetica Neue Light" charset="0"/>
                  </a:rPr>
                  <a:t>+</a:t>
                </a:r>
              </a:p>
            </p:txBody>
          </p:sp>
          <p:sp>
            <p:nvSpPr>
              <p:cNvPr id="23580" name="Rectangle 28"/>
              <p:cNvSpPr>
                <a:spLocks/>
              </p:cNvSpPr>
              <p:nvPr/>
            </p:nvSpPr>
            <p:spPr bwMode="auto">
              <a:xfrm>
                <a:off x="1424" y="0"/>
                <a:ext cx="1712" cy="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2100">
                    <a:solidFill>
                      <a:srgbClr val="FFCC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charset="0"/>
                    <a:cs typeface="Helvetica Neue Light" charset="0"/>
                  </a:rPr>
                  <a:t>valores de borde</a:t>
                </a:r>
              </a:p>
            </p:txBody>
          </p:sp>
        </p:grpSp>
        <p:grpSp>
          <p:nvGrpSpPr>
            <p:cNvPr id="23619" name="Group 67"/>
            <p:cNvGrpSpPr>
              <a:grpSpLocks/>
            </p:cNvGrpSpPr>
            <p:nvPr/>
          </p:nvGrpSpPr>
          <p:grpSpPr bwMode="auto">
            <a:xfrm>
              <a:off x="0" y="3"/>
              <a:ext cx="2720" cy="2365"/>
              <a:chOff x="0" y="3"/>
              <a:chExt cx="2720" cy="2365"/>
            </a:xfrm>
          </p:grpSpPr>
          <p:sp>
            <p:nvSpPr>
              <p:cNvPr id="23582" name="Line 30"/>
              <p:cNvSpPr>
                <a:spLocks noChangeShapeType="1"/>
              </p:cNvSpPr>
              <p:nvPr/>
            </p:nvSpPr>
            <p:spPr bwMode="auto">
              <a:xfrm>
                <a:off x="575" y="187"/>
                <a:ext cx="0" cy="184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83" name="Line 31"/>
              <p:cNvSpPr>
                <a:spLocks noChangeShapeType="1"/>
              </p:cNvSpPr>
              <p:nvPr/>
            </p:nvSpPr>
            <p:spPr bwMode="auto">
              <a:xfrm flipH="1">
                <a:off x="575" y="2027"/>
                <a:ext cx="2056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>
                <a:off x="527" y="1507"/>
                <a:ext cx="2056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85" name="Line 33"/>
              <p:cNvSpPr>
                <a:spLocks noChangeShapeType="1"/>
              </p:cNvSpPr>
              <p:nvPr/>
            </p:nvSpPr>
            <p:spPr bwMode="auto">
              <a:xfrm>
                <a:off x="527" y="707"/>
                <a:ext cx="2056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119" y="227"/>
                <a:ext cx="0" cy="190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87" name="Line 35"/>
              <p:cNvSpPr>
                <a:spLocks noChangeShapeType="1"/>
              </p:cNvSpPr>
              <p:nvPr/>
            </p:nvSpPr>
            <p:spPr bwMode="auto">
              <a:xfrm rot="10800000" flipH="1">
                <a:off x="1991" y="227"/>
                <a:ext cx="0" cy="190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88" name="Rectangle 36"/>
              <p:cNvSpPr>
                <a:spLocks/>
              </p:cNvSpPr>
              <p:nvPr/>
            </p:nvSpPr>
            <p:spPr bwMode="auto">
              <a:xfrm>
                <a:off x="2479" y="2030"/>
                <a:ext cx="241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x</a:t>
                </a:r>
              </a:p>
            </p:txBody>
          </p:sp>
          <p:sp>
            <p:nvSpPr>
              <p:cNvPr id="23589" name="Rectangle 37"/>
              <p:cNvSpPr>
                <a:spLocks/>
              </p:cNvSpPr>
              <p:nvPr/>
            </p:nvSpPr>
            <p:spPr bwMode="auto">
              <a:xfrm>
                <a:off x="289" y="3"/>
                <a:ext cx="241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y</a:t>
                </a:r>
              </a:p>
            </p:txBody>
          </p:sp>
          <p:sp>
            <p:nvSpPr>
              <p:cNvPr id="23590" name="Rectangle 38"/>
              <p:cNvSpPr>
                <a:spLocks/>
              </p:cNvSpPr>
              <p:nvPr/>
            </p:nvSpPr>
            <p:spPr bwMode="auto">
              <a:xfrm>
                <a:off x="0" y="525"/>
                <a:ext cx="54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y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max</a:t>
                </a:r>
              </a:p>
            </p:txBody>
          </p:sp>
          <p:sp>
            <p:nvSpPr>
              <p:cNvPr id="23591" name="Rectangle 39"/>
              <p:cNvSpPr>
                <a:spLocks/>
              </p:cNvSpPr>
              <p:nvPr/>
            </p:nvSpPr>
            <p:spPr bwMode="auto">
              <a:xfrm>
                <a:off x="22" y="1323"/>
                <a:ext cx="49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y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min</a:t>
                </a:r>
              </a:p>
            </p:txBody>
          </p:sp>
          <p:sp>
            <p:nvSpPr>
              <p:cNvPr id="23592" name="Rectangle 40"/>
              <p:cNvSpPr>
                <a:spLocks/>
              </p:cNvSpPr>
              <p:nvPr/>
            </p:nvSpPr>
            <p:spPr bwMode="auto">
              <a:xfrm>
                <a:off x="878" y="2030"/>
                <a:ext cx="54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x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max</a:t>
                </a:r>
              </a:p>
            </p:txBody>
          </p:sp>
          <p:sp>
            <p:nvSpPr>
              <p:cNvPr id="23593" name="Rectangle 41"/>
              <p:cNvSpPr>
                <a:spLocks/>
              </p:cNvSpPr>
              <p:nvPr/>
            </p:nvSpPr>
            <p:spPr bwMode="auto">
              <a:xfrm>
                <a:off x="1771" y="2030"/>
                <a:ext cx="49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1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x</a:t>
                </a:r>
                <a:r>
                  <a:rPr lang="en-US" sz="2100" baseline="-6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ＭＳ Ｐゴシック" charset="0"/>
                    <a:cs typeface="Helvetica Neue Light" charset="0"/>
                  </a:rPr>
                  <a:t>min</a:t>
                </a:r>
              </a:p>
            </p:txBody>
          </p:sp>
          <p:sp>
            <p:nvSpPr>
              <p:cNvPr id="23594" name="Oval 42"/>
              <p:cNvSpPr>
                <a:spLocks/>
              </p:cNvSpPr>
              <p:nvPr/>
            </p:nvSpPr>
            <p:spPr bwMode="auto">
              <a:xfrm>
                <a:off x="1519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95" name="Oval 43"/>
              <p:cNvSpPr>
                <a:spLocks/>
              </p:cNvSpPr>
              <p:nvPr/>
            </p:nvSpPr>
            <p:spPr bwMode="auto">
              <a:xfrm>
                <a:off x="1815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96" name="Oval 44"/>
              <p:cNvSpPr>
                <a:spLocks/>
              </p:cNvSpPr>
              <p:nvPr/>
            </p:nvSpPr>
            <p:spPr bwMode="auto">
              <a:xfrm>
                <a:off x="1951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97" name="Oval 45"/>
              <p:cNvSpPr>
                <a:spLocks/>
              </p:cNvSpPr>
              <p:nvPr/>
            </p:nvSpPr>
            <p:spPr bwMode="auto">
              <a:xfrm>
                <a:off x="2079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98" name="Oval 46"/>
              <p:cNvSpPr>
                <a:spLocks/>
              </p:cNvSpPr>
              <p:nvPr/>
            </p:nvSpPr>
            <p:spPr bwMode="auto">
              <a:xfrm>
                <a:off x="943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599" name="Oval 47"/>
              <p:cNvSpPr>
                <a:spLocks/>
              </p:cNvSpPr>
              <p:nvPr/>
            </p:nvSpPr>
            <p:spPr bwMode="auto">
              <a:xfrm>
                <a:off x="1079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0" name="Oval 48"/>
              <p:cNvSpPr>
                <a:spLocks/>
              </p:cNvSpPr>
              <p:nvPr/>
            </p:nvSpPr>
            <p:spPr bwMode="auto">
              <a:xfrm>
                <a:off x="1207" y="10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1" name="Oval 49"/>
              <p:cNvSpPr>
                <a:spLocks/>
              </p:cNvSpPr>
              <p:nvPr/>
            </p:nvSpPr>
            <p:spPr bwMode="auto">
              <a:xfrm>
                <a:off x="1519" y="6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2" name="Oval 50"/>
              <p:cNvSpPr>
                <a:spLocks/>
              </p:cNvSpPr>
              <p:nvPr/>
            </p:nvSpPr>
            <p:spPr bwMode="auto">
              <a:xfrm>
                <a:off x="1519" y="531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3" name="Oval 51"/>
              <p:cNvSpPr>
                <a:spLocks/>
              </p:cNvSpPr>
              <p:nvPr/>
            </p:nvSpPr>
            <p:spPr bwMode="auto">
              <a:xfrm>
                <a:off x="1519" y="795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4" name="Oval 52"/>
              <p:cNvSpPr>
                <a:spLocks/>
              </p:cNvSpPr>
              <p:nvPr/>
            </p:nvSpPr>
            <p:spPr bwMode="auto">
              <a:xfrm>
                <a:off x="1519" y="146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5" name="Oval 53"/>
              <p:cNvSpPr>
                <a:spLocks/>
              </p:cNvSpPr>
              <p:nvPr/>
            </p:nvSpPr>
            <p:spPr bwMode="auto">
              <a:xfrm>
                <a:off x="1519" y="1323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6" name="Oval 54"/>
              <p:cNvSpPr>
                <a:spLocks/>
              </p:cNvSpPr>
              <p:nvPr/>
            </p:nvSpPr>
            <p:spPr bwMode="auto">
              <a:xfrm>
                <a:off x="1519" y="1595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7" name="Oval 55"/>
              <p:cNvSpPr>
                <a:spLocks/>
              </p:cNvSpPr>
              <p:nvPr/>
            </p:nvSpPr>
            <p:spPr bwMode="auto">
              <a:xfrm>
                <a:off x="943" y="170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8" name="Oval 56"/>
              <p:cNvSpPr>
                <a:spLocks/>
              </p:cNvSpPr>
              <p:nvPr/>
            </p:nvSpPr>
            <p:spPr bwMode="auto">
              <a:xfrm>
                <a:off x="1079" y="170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09" name="Oval 57"/>
              <p:cNvSpPr>
                <a:spLocks/>
              </p:cNvSpPr>
              <p:nvPr/>
            </p:nvSpPr>
            <p:spPr bwMode="auto">
              <a:xfrm>
                <a:off x="1207" y="170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0" name="Oval 58"/>
              <p:cNvSpPr>
                <a:spLocks/>
              </p:cNvSpPr>
              <p:nvPr/>
            </p:nvSpPr>
            <p:spPr bwMode="auto">
              <a:xfrm>
                <a:off x="943" y="419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1" name="Oval 59"/>
              <p:cNvSpPr>
                <a:spLocks/>
              </p:cNvSpPr>
              <p:nvPr/>
            </p:nvSpPr>
            <p:spPr bwMode="auto">
              <a:xfrm>
                <a:off x="1079" y="419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2" name="Oval 60"/>
              <p:cNvSpPr>
                <a:spLocks/>
              </p:cNvSpPr>
              <p:nvPr/>
            </p:nvSpPr>
            <p:spPr bwMode="auto">
              <a:xfrm>
                <a:off x="1207" y="419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3" name="Oval 61"/>
              <p:cNvSpPr>
                <a:spLocks/>
              </p:cNvSpPr>
              <p:nvPr/>
            </p:nvSpPr>
            <p:spPr bwMode="auto">
              <a:xfrm>
                <a:off x="1815" y="42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4" name="Oval 62"/>
              <p:cNvSpPr>
                <a:spLocks/>
              </p:cNvSpPr>
              <p:nvPr/>
            </p:nvSpPr>
            <p:spPr bwMode="auto">
              <a:xfrm>
                <a:off x="1951" y="42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5" name="Oval 63"/>
              <p:cNvSpPr>
                <a:spLocks/>
              </p:cNvSpPr>
              <p:nvPr/>
            </p:nvSpPr>
            <p:spPr bwMode="auto">
              <a:xfrm>
                <a:off x="2079" y="427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6" name="Oval 64"/>
              <p:cNvSpPr>
                <a:spLocks/>
              </p:cNvSpPr>
              <p:nvPr/>
            </p:nvSpPr>
            <p:spPr bwMode="auto">
              <a:xfrm>
                <a:off x="1823" y="1731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7" name="Oval 65"/>
              <p:cNvSpPr>
                <a:spLocks/>
              </p:cNvSpPr>
              <p:nvPr/>
            </p:nvSpPr>
            <p:spPr bwMode="auto">
              <a:xfrm>
                <a:off x="1959" y="1731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  <p:sp>
            <p:nvSpPr>
              <p:cNvPr id="23618" name="Oval 66"/>
              <p:cNvSpPr>
                <a:spLocks/>
              </p:cNvSpPr>
              <p:nvPr/>
            </p:nvSpPr>
            <p:spPr bwMode="auto">
              <a:xfrm>
                <a:off x="2087" y="1731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s-ES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0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553641" y="2348508"/>
            <a:ext cx="8036719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Ejercicio</a:t>
            </a:r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553641" y="178594"/>
            <a:ext cx="8322469" cy="187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Clases de equivalencia +</a:t>
            </a:r>
          </a:p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Valores bordes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6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Técnicas de caja blanca</a:t>
            </a:r>
          </a:p>
        </p:txBody>
      </p:sp>
      <p:pic>
        <p:nvPicPr>
          <p:cNvPr id="4" name="3 Imagen" descr="caja blanca.jpg"/>
          <p:cNvPicPr>
            <a:picLocks noChangeAspect="1"/>
          </p:cNvPicPr>
          <p:nvPr/>
        </p:nvPicPr>
        <p:blipFill>
          <a:blip r:embed="rId3" cstate="print"/>
          <a:srcRect t="14844" b="13437"/>
          <a:stretch>
            <a:fillRect/>
          </a:stretch>
        </p:blipFill>
        <p:spPr>
          <a:xfrm>
            <a:off x="4427984" y="2259435"/>
            <a:ext cx="4944041" cy="3545829"/>
          </a:xfrm>
          <a:prstGeom prst="rect">
            <a:avLst/>
          </a:prstGeom>
        </p:spPr>
      </p:pic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5050904" cy="5184576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 diferencia del </a:t>
            </a:r>
            <a:r>
              <a:rPr lang="es-ES" dirty="0" err="1"/>
              <a:t>testing</a:t>
            </a:r>
            <a:r>
              <a:rPr lang="es-ES" dirty="0"/>
              <a:t> de caja negra, en los </a:t>
            </a:r>
            <a:r>
              <a:rPr lang="es-ES" b="1" dirty="0" smtClean="0"/>
              <a:t>criterios/técnicas de </a:t>
            </a:r>
            <a:r>
              <a:rPr lang="es-ES" b="1" dirty="0"/>
              <a:t>caja blanca </a:t>
            </a:r>
            <a:r>
              <a:rPr lang="es-ES" dirty="0"/>
              <a:t>se analiza el </a:t>
            </a:r>
            <a:r>
              <a:rPr lang="es-ES" dirty="0" smtClean="0"/>
              <a:t>código fuente del software.</a:t>
            </a:r>
            <a:endParaRPr lang="es-ES" dirty="0"/>
          </a:p>
          <a:p>
            <a:pPr lvl="1"/>
            <a:r>
              <a:rPr lang="es-ES" dirty="0"/>
              <a:t>Es decir, los criterios de caja blanca se enfocan en la implementación.</a:t>
            </a:r>
          </a:p>
          <a:p>
            <a:r>
              <a:rPr lang="es-ES" dirty="0"/>
              <a:t>Muchos de los criterios exploran la estructura del </a:t>
            </a:r>
            <a:r>
              <a:rPr lang="es-ES" dirty="0" smtClean="0"/>
              <a:t>código, </a:t>
            </a:r>
            <a:r>
              <a:rPr lang="es-ES" dirty="0"/>
              <a:t>intentando dar </a:t>
            </a:r>
            <a:r>
              <a:rPr lang="es-ES" dirty="0" smtClean="0"/>
              <a:t>lugar a suites que </a:t>
            </a:r>
            <a:r>
              <a:rPr lang="es-ES" dirty="0"/>
              <a:t>ejerciten el código de maneras diferentes.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55456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sentencias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3" y="1299882"/>
            <a:ext cx="8643998" cy="5058076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Se satisface </a:t>
            </a:r>
            <a:r>
              <a:rPr lang="es-ES" b="1" dirty="0" smtClean="0"/>
              <a:t>cobertura </a:t>
            </a:r>
            <a:r>
              <a:rPr lang="es-ES" b="1" dirty="0"/>
              <a:t>de sentencias </a:t>
            </a:r>
            <a:r>
              <a:rPr lang="es-ES" dirty="0"/>
              <a:t>si todas las sentencias del programa son ejecutadas al menos una vez por algún test de la suite</a:t>
            </a:r>
            <a:r>
              <a:rPr lang="es-ES" dirty="0" smtClean="0"/>
              <a:t>.</a:t>
            </a:r>
          </a:p>
          <a:p>
            <a:pPr lvl="1"/>
            <a:r>
              <a:rPr lang="es-AR" dirty="0"/>
              <a:t>Una sentencia ejecutable es considerada aquella que esté asociada con </a:t>
            </a:r>
            <a:r>
              <a:rPr lang="es-AR" dirty="0" smtClean="0"/>
              <a:t>código de máquina (asignaciones, evaluaciones de guardas, llamadas a funciones, inicializacion de variables, etc).</a:t>
            </a:r>
            <a:endParaRPr lang="es-ES" dirty="0"/>
          </a:p>
          <a:p>
            <a:pPr lvl="1"/>
            <a:r>
              <a:rPr lang="es-ES" dirty="0"/>
              <a:t>Es uno de los criterios de caja blanca </a:t>
            </a:r>
            <a:r>
              <a:rPr lang="es-ES" i="1" dirty="0"/>
              <a:t>más débiles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Errores en condiciones compuestas y ramificaciones de programas pueden ser pasados por alto.</a:t>
            </a:r>
          </a:p>
          <a:p>
            <a:pPr lvl="1"/>
            <a:r>
              <a:rPr lang="es-ES" dirty="0"/>
              <a:t>En muchos casos, con suites pequeñas se puede satisfacer este criterio. 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10484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 smtClean="0"/>
              <a:t>Cobertura de sentencias: ejemplo</a:t>
            </a:r>
            <a:endParaRPr lang="es-AR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1988840"/>
            <a:ext cx="5328592" cy="4176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static void f(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boolean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b) {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a := 1;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c := 0;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d;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	if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(</a:t>
            </a: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b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) {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c := 2;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};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d := a + c;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78552"/>
              </p:ext>
            </p:extLst>
          </p:nvPr>
        </p:nvGraphicFramePr>
        <p:xfrm>
          <a:off x="4355976" y="3140968"/>
          <a:ext cx="4032448" cy="170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24136"/>
                <a:gridCol w="1512168"/>
              </a:tblGrid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TC #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Cobertura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75%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sentencias: ejercicio</a:t>
            </a:r>
            <a:endParaRPr lang="es-ES" dirty="0"/>
          </a:p>
        </p:txBody>
      </p:sp>
      <p:sp>
        <p:nvSpPr>
          <p:cNvPr id="27649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91264" cy="1152128"/>
          </a:xfrm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año</a:t>
            </a:r>
            <a:r>
              <a:rPr lang="en-US" dirty="0"/>
              <a:t> dado, </a:t>
            </a:r>
            <a:r>
              <a:rPr lang="en-US" dirty="0" err="1"/>
              <a:t>es</a:t>
            </a:r>
            <a:r>
              <a:rPr lang="en-US" dirty="0"/>
              <a:t> o no </a:t>
            </a:r>
            <a:r>
              <a:rPr lang="en-US" dirty="0" err="1"/>
              <a:t>bisiesto</a:t>
            </a:r>
            <a:r>
              <a:rPr lang="en-US" dirty="0"/>
              <a:t>: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611560" y="5373216"/>
            <a:ext cx="82912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¿Con </a:t>
            </a:r>
            <a:r>
              <a:rPr lang="en-US" dirty="0" err="1" smtClean="0"/>
              <a:t>qué</a:t>
            </a:r>
            <a:r>
              <a:rPr lang="en-US" dirty="0" smtClean="0"/>
              <a:t> y </a:t>
            </a:r>
            <a:r>
              <a:rPr lang="en-US" dirty="0" err="1" smtClean="0"/>
              <a:t>cuántos</a:t>
            </a:r>
            <a:r>
              <a:rPr lang="en-US" dirty="0" smtClean="0"/>
              <a:t> test se </a:t>
            </a:r>
            <a:r>
              <a:rPr lang="en-US" dirty="0" err="1" smtClean="0"/>
              <a:t>logra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</a:t>
            </a:r>
            <a:r>
              <a:rPr lang="en-US" dirty="0" err="1" smtClean="0"/>
              <a:t>sentencias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691680" y="2852936"/>
            <a:ext cx="648072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7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s-ES" sz="2000" dirty="0">
                <a:latin typeface="Menlo Regular"/>
                <a:cs typeface="Menlo Regular"/>
              </a:rPr>
              <a:t> </a:t>
            </a:r>
            <a:r>
              <a:rPr lang="es-ES" sz="2000" dirty="0" err="1">
                <a:latin typeface="Menlo Regular"/>
                <a:cs typeface="Menlo Regular"/>
              </a:rPr>
              <a:t>public</a:t>
            </a:r>
            <a:r>
              <a:rPr lang="es-ES" sz="2000" dirty="0">
                <a:latin typeface="Menlo Regular"/>
                <a:cs typeface="Menlo Regular"/>
              </a:rPr>
              <a:t> </a:t>
            </a:r>
            <a:r>
              <a:rPr lang="es-ES" sz="2000" dirty="0" err="1">
                <a:latin typeface="Menlo Regular"/>
                <a:cs typeface="Menlo Regular"/>
              </a:rPr>
              <a:t>static</a:t>
            </a:r>
            <a:r>
              <a:rPr lang="es-ES" sz="2000" dirty="0">
                <a:latin typeface="Menlo Regular"/>
                <a:cs typeface="Menlo Regular"/>
              </a:rPr>
              <a:t> </a:t>
            </a:r>
            <a:r>
              <a:rPr lang="es-ES" sz="2000" dirty="0" err="1">
                <a:latin typeface="Menlo Regular"/>
                <a:cs typeface="Menlo Regular"/>
              </a:rPr>
              <a:t>boolean</a:t>
            </a:r>
            <a:r>
              <a:rPr lang="es-ES" sz="2000" dirty="0">
                <a:latin typeface="Menlo Regular"/>
                <a:cs typeface="Menlo Regular"/>
              </a:rPr>
              <a:t> bisiesto(</a:t>
            </a:r>
            <a:r>
              <a:rPr lang="es-ES" sz="2000" dirty="0" err="1">
                <a:latin typeface="Menlo Regular"/>
                <a:cs typeface="Menlo Regular"/>
              </a:rPr>
              <a:t>int</a:t>
            </a:r>
            <a:r>
              <a:rPr lang="es-ES" sz="2000" dirty="0">
                <a:latin typeface="Menlo Regular"/>
                <a:cs typeface="Menlo Regular"/>
              </a:rPr>
              <a:t> a) {</a:t>
            </a:r>
          </a:p>
          <a:p>
            <a:pPr marL="0" indent="0">
              <a:lnSpc>
                <a:spcPct val="7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s-ES" sz="2000" dirty="0">
                <a:latin typeface="Menlo Regular"/>
                <a:cs typeface="Menlo Regular"/>
              </a:rPr>
              <a:t> 	</a:t>
            </a:r>
            <a:r>
              <a:rPr lang="es-ES" sz="2000" dirty="0" smtClean="0">
                <a:latin typeface="Menlo Regular"/>
                <a:cs typeface="Menlo Regular"/>
              </a:rPr>
              <a:t>	</a:t>
            </a:r>
            <a:r>
              <a:rPr lang="es-ES" sz="2000" dirty="0" err="1" smtClean="0">
                <a:latin typeface="Menlo Regular"/>
                <a:cs typeface="Menlo Regular"/>
              </a:rPr>
              <a:t>boolean</a:t>
            </a:r>
            <a:r>
              <a:rPr lang="es-ES" sz="2000" dirty="0" smtClean="0">
                <a:latin typeface="Menlo Regular"/>
                <a:cs typeface="Menlo Regular"/>
              </a:rPr>
              <a:t> </a:t>
            </a:r>
            <a:r>
              <a:rPr lang="es-ES" sz="2000" dirty="0">
                <a:latin typeface="Menlo Regular"/>
                <a:cs typeface="Menlo Regular"/>
              </a:rPr>
              <a:t>b = false;</a:t>
            </a:r>
          </a:p>
          <a:p>
            <a:pPr marL="0" indent="0">
              <a:lnSpc>
                <a:spcPct val="7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2000" dirty="0">
                <a:latin typeface="Menlo Regular"/>
                <a:cs typeface="Menlo Regular"/>
              </a:rPr>
              <a:t>  	</a:t>
            </a:r>
            <a:r>
              <a:rPr lang="en-US" sz="2000" dirty="0" smtClean="0">
                <a:latin typeface="Menlo Regular"/>
                <a:cs typeface="Menlo Regular"/>
              </a:rPr>
              <a:t>	if </a:t>
            </a:r>
            <a:r>
              <a:rPr lang="en-US" sz="2000" dirty="0">
                <a:latin typeface="Menlo Regular"/>
                <a:cs typeface="Menlo Regular"/>
              </a:rPr>
              <a:t>((a%4==0) &amp;&amp; (a%100!= 0))</a:t>
            </a:r>
          </a:p>
          <a:p>
            <a:pPr marL="0" indent="0">
              <a:lnSpc>
                <a:spcPct val="7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2000" dirty="0">
                <a:latin typeface="Menlo Regular"/>
                <a:cs typeface="Menlo Regular"/>
              </a:rPr>
              <a:t>  </a:t>
            </a:r>
            <a:r>
              <a:rPr lang="en-US" sz="2000" dirty="0" smtClean="0">
                <a:latin typeface="Menlo Regular"/>
                <a:cs typeface="Menlo Regular"/>
              </a:rPr>
              <a:t>  </a:t>
            </a: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	b </a:t>
            </a:r>
            <a:r>
              <a:rPr lang="en-US" sz="2000" dirty="0">
                <a:latin typeface="Menlo Regular"/>
                <a:cs typeface="Menlo Regular"/>
              </a:rPr>
              <a:t>= true;</a:t>
            </a:r>
          </a:p>
          <a:p>
            <a:pPr marL="0" indent="0">
              <a:lnSpc>
                <a:spcPct val="7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is-IS" sz="2000" dirty="0">
                <a:latin typeface="Menlo Regular"/>
                <a:cs typeface="Menlo Regular"/>
              </a:rPr>
              <a:t>  </a:t>
            </a:r>
            <a:r>
              <a:rPr lang="is-IS" sz="2000" dirty="0" smtClean="0">
                <a:latin typeface="Menlo Regular"/>
                <a:cs typeface="Menlo Regular"/>
              </a:rPr>
              <a:t>		return </a:t>
            </a:r>
            <a:r>
              <a:rPr lang="is-IS" sz="2000" dirty="0">
                <a:latin typeface="Menlo Regular"/>
                <a:cs typeface="Menlo Regular"/>
              </a:rPr>
              <a:t>b;</a:t>
            </a:r>
          </a:p>
          <a:p>
            <a:pPr marL="0" indent="0">
              <a:lnSpc>
                <a:spcPct val="7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is-IS" sz="2000" dirty="0">
                <a:latin typeface="Menlo Regular"/>
                <a:cs typeface="Menlo Regular"/>
              </a:rPr>
              <a:t> }</a:t>
            </a:r>
            <a:endParaRPr lang="da-DK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822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Criterios de cobertura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decisi</a:t>
            </a:r>
            <a:r>
              <a:rPr lang="es-ES" dirty="0"/>
              <a:t>o</a:t>
            </a:r>
            <a:r>
              <a:rPr lang="es-ES" dirty="0" smtClean="0"/>
              <a:t>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Una decisión es un punto en el código en el que se produce una ramificación o bifurcación.</a:t>
            </a:r>
          </a:p>
          <a:p>
            <a:pPr marL="769718" lvl="1" indent="-457200"/>
            <a:r>
              <a:rPr lang="es-ES" dirty="0" smtClean="0"/>
              <a:t>Ej.: condiciones de ciclos, condiciones de </a:t>
            </a:r>
            <a:r>
              <a:rPr lang="es-ES" dirty="0" err="1" smtClean="0"/>
              <a:t>if-then-else</a:t>
            </a:r>
            <a:endParaRPr lang="es-ES" dirty="0" smtClean="0"/>
          </a:p>
          <a:p>
            <a:r>
              <a:rPr lang="es-ES" dirty="0" smtClean="0"/>
              <a:t>Se satisface </a:t>
            </a:r>
            <a:r>
              <a:rPr lang="es-ES" b="1" dirty="0" smtClean="0"/>
              <a:t>cobertura de decisión </a:t>
            </a:r>
            <a:r>
              <a:rPr lang="es-ES" dirty="0" smtClean="0"/>
              <a:t>si todas los resultados de las decisiones del programa son ejecutadas por al menos un test de la suite.</a:t>
            </a:r>
          </a:p>
          <a:p>
            <a:r>
              <a:rPr lang="es-ES" b="1" dirty="0" smtClean="0"/>
              <a:t>Propiedad</a:t>
            </a:r>
            <a:r>
              <a:rPr lang="es-ES" dirty="0" smtClean="0"/>
              <a:t>: cobertura de decisión es más fuerte que cobertura de sentencias.</a:t>
            </a:r>
          </a:p>
          <a:p>
            <a:pPr marL="769718" lvl="1" indent="-457200"/>
            <a:r>
              <a:rPr lang="es-ES" dirty="0" smtClean="0">
                <a:solidFill>
                  <a:schemeClr val="accent6"/>
                </a:solidFill>
              </a:rPr>
              <a:t>Si una suite satisface cobertura de decisión, también satisface cobertura de sentencias.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8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 smtClean="0"/>
              <a:t>Cobertura de decisiones: ejemplo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43513"/>
              </p:ext>
            </p:extLst>
          </p:nvPr>
        </p:nvGraphicFramePr>
        <p:xfrm>
          <a:off x="4355976" y="3140968"/>
          <a:ext cx="4032448" cy="170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24136"/>
                <a:gridCol w="1512168"/>
              </a:tblGrid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TC #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Cobertura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11560" y="1988840"/>
            <a:ext cx="5328592" cy="4176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static void f(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boolean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b) {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a := 1;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c := 0;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d;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	if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(</a:t>
            </a: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b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) {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c := 2;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};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	d := a + c;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GB" sz="2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99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decisiones: ejercicio</a:t>
            </a:r>
            <a:endParaRPr lang="es-ES" dirty="0"/>
          </a:p>
        </p:txBody>
      </p:sp>
      <p:sp>
        <p:nvSpPr>
          <p:cNvPr id="30721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91264" cy="1008112"/>
          </a:xfrm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capicúa</a:t>
            </a:r>
            <a:r>
              <a:rPr lang="en-US" dirty="0"/>
              <a:t>: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11560" y="5373216"/>
            <a:ext cx="82912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¿Con </a:t>
            </a:r>
            <a:r>
              <a:rPr lang="en-US" dirty="0" err="1" smtClean="0"/>
              <a:t>qué</a:t>
            </a:r>
            <a:r>
              <a:rPr lang="en-US" dirty="0" smtClean="0"/>
              <a:t> y </a:t>
            </a:r>
            <a:r>
              <a:rPr lang="en-US" dirty="0" err="1" smtClean="0"/>
              <a:t>cuántos</a:t>
            </a:r>
            <a:r>
              <a:rPr lang="en-US" dirty="0" smtClean="0"/>
              <a:t> test se </a:t>
            </a:r>
            <a:r>
              <a:rPr lang="en-US" dirty="0" err="1" smtClean="0"/>
              <a:t>logra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19672" y="2492896"/>
            <a:ext cx="612068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public static </a:t>
            </a:r>
            <a:r>
              <a:rPr lang="en-US" sz="1600" dirty="0" err="1">
                <a:latin typeface="Menlo Regular"/>
                <a:cs typeface="Menlo Regular"/>
              </a:rPr>
              <a:t>boolean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err="1">
                <a:latin typeface="Menlo Regular"/>
                <a:cs typeface="Menlo Regular"/>
              </a:rPr>
              <a:t>capicua</a:t>
            </a:r>
            <a:r>
              <a:rPr lang="en-US" sz="1600" dirty="0">
                <a:latin typeface="Menlo Regular"/>
                <a:cs typeface="Menlo Regular"/>
              </a:rPr>
              <a:t>(char[] list) {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</a:t>
            </a:r>
            <a:r>
              <a:rPr lang="en-US" sz="1600" dirty="0" err="1">
                <a:latin typeface="Menlo Regular"/>
                <a:cs typeface="Menlo Regular"/>
              </a:rPr>
              <a:t>int</a:t>
            </a:r>
            <a:r>
              <a:rPr lang="en-US" sz="1600" dirty="0">
                <a:latin typeface="Menlo Regular"/>
                <a:cs typeface="Menlo Regular"/>
              </a:rPr>
              <a:t> index = 0;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</a:t>
            </a:r>
            <a:r>
              <a:rPr lang="en-US" sz="1600" dirty="0" err="1">
                <a:latin typeface="Menlo Regular"/>
                <a:cs typeface="Menlo Regular"/>
              </a:rPr>
              <a:t>int</a:t>
            </a:r>
            <a:r>
              <a:rPr lang="en-US" sz="1600" dirty="0">
                <a:latin typeface="Menlo Regular"/>
                <a:cs typeface="Menlo Regular"/>
              </a:rPr>
              <a:t> l = </a:t>
            </a:r>
            <a:r>
              <a:rPr lang="en-US" sz="1600" dirty="0" err="1">
                <a:latin typeface="Menlo Regular"/>
                <a:cs typeface="Menlo Regular"/>
              </a:rPr>
              <a:t>list.length</a:t>
            </a:r>
            <a:r>
              <a:rPr lang="en-US" sz="1600" dirty="0">
                <a:latin typeface="Menlo Regular"/>
                <a:cs typeface="Menlo Regular"/>
              </a:rPr>
              <a:t>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while (index&lt;(l-1)) {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    if (list[index] != list[(l-index)-1</a:t>
            </a:r>
            <a:r>
              <a:rPr lang="en-US" sz="1600" dirty="0" smtClean="0">
                <a:latin typeface="Menlo Regular"/>
                <a:cs typeface="Menlo Regular"/>
              </a:rPr>
              <a:t>])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        return false</a:t>
            </a:r>
            <a:r>
              <a:rPr lang="en-US" sz="1600" dirty="0" smtClean="0">
                <a:latin typeface="Menlo Regular"/>
                <a:cs typeface="Menlo Regular"/>
              </a:rPr>
              <a:t>;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    index++;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}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return true;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}</a:t>
            </a:r>
            <a:endParaRPr lang="da-DK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695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condiciones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/>
              <a:t>Una decisión puede estar compuesta por una o más </a:t>
            </a:r>
            <a:r>
              <a:rPr lang="es-AR" dirty="0" smtClean="0"/>
              <a:t>condiciones.</a:t>
            </a:r>
          </a:p>
          <a:p>
            <a:pPr lvl="1"/>
            <a:r>
              <a:rPr lang="es-AR" dirty="0"/>
              <a:t>Una </a:t>
            </a:r>
            <a:r>
              <a:rPr lang="es-AR" i="1" dirty="0"/>
              <a:t>condición </a:t>
            </a:r>
            <a:r>
              <a:rPr lang="es-AR" dirty="0" smtClean="0"/>
              <a:t>es </a:t>
            </a:r>
            <a:r>
              <a:rPr lang="es-AR" dirty="0"/>
              <a:t>una expresión booleana que es evaluada para determinar </a:t>
            </a:r>
            <a:r>
              <a:rPr lang="es-AR" dirty="0" smtClean="0"/>
              <a:t>el resultado de </a:t>
            </a:r>
            <a:r>
              <a:rPr lang="es-AR" dirty="0"/>
              <a:t>una </a:t>
            </a:r>
            <a:r>
              <a:rPr lang="es-AR" dirty="0" smtClean="0"/>
              <a:t>decisión.</a:t>
            </a:r>
            <a:endParaRPr lang="es-AR" dirty="0"/>
          </a:p>
          <a:p>
            <a:pPr lvl="1"/>
            <a:r>
              <a:rPr lang="es-AR" dirty="0" smtClean="0"/>
              <a:t>Ej: </a:t>
            </a:r>
            <a:r>
              <a:rPr lang="es-AR" sz="2700" dirty="0" smtClean="0">
                <a:latin typeface="Andale Mono"/>
                <a:cs typeface="Andale Mono"/>
              </a:rPr>
              <a:t>if (index </a:t>
            </a:r>
            <a:r>
              <a:rPr lang="es-AR" sz="2700" dirty="0">
                <a:latin typeface="Andale Mono"/>
                <a:cs typeface="Andale Mono"/>
              </a:rPr>
              <a:t>&lt; </a:t>
            </a:r>
            <a:r>
              <a:rPr lang="es-AR" sz="2700" dirty="0" smtClean="0">
                <a:latin typeface="Andale Mono"/>
                <a:cs typeface="Andale Mono"/>
              </a:rPr>
              <a:t>list.length) &amp;&amp; !found …</a:t>
            </a:r>
            <a:endParaRPr lang="es-AR" sz="2700" dirty="0">
              <a:latin typeface="Andale Mono"/>
              <a:cs typeface="Andale Mono"/>
            </a:endParaRPr>
          </a:p>
          <a:p>
            <a:r>
              <a:rPr lang="es-AR" dirty="0" smtClean="0"/>
              <a:t>Se satisface </a:t>
            </a:r>
            <a:r>
              <a:rPr lang="es-AR" b="1" dirty="0" smtClean="0"/>
              <a:t>cobertura </a:t>
            </a:r>
            <a:r>
              <a:rPr lang="es-AR" b="1" dirty="0"/>
              <a:t>de condición </a:t>
            </a:r>
            <a:r>
              <a:rPr lang="es-AR" dirty="0"/>
              <a:t>si cada condición </a:t>
            </a:r>
            <a:r>
              <a:rPr lang="es-AR" dirty="0" smtClean="0"/>
              <a:t>(de </a:t>
            </a:r>
            <a:r>
              <a:rPr lang="es-AR" dirty="0"/>
              <a:t>cada </a:t>
            </a:r>
            <a:r>
              <a:rPr lang="es-AR" dirty="0" smtClean="0"/>
              <a:t>decisión) </a:t>
            </a:r>
            <a:r>
              <a:rPr lang="es-AR" dirty="0"/>
              <a:t>es </a:t>
            </a:r>
            <a:r>
              <a:rPr lang="es-AR" dirty="0" smtClean="0"/>
              <a:t>ejecutada </a:t>
            </a:r>
            <a:r>
              <a:rPr lang="es-AR" dirty="0"/>
              <a:t>por </a:t>
            </a:r>
            <a:r>
              <a:rPr lang="es-AR" dirty="0" smtClean="0"/>
              <a:t>verdadero y </a:t>
            </a:r>
            <a:r>
              <a:rPr lang="es-AR" dirty="0"/>
              <a:t>por </a:t>
            </a:r>
            <a:r>
              <a:rPr lang="es-AR" dirty="0" smtClean="0"/>
              <a:t>falso por al </a:t>
            </a:r>
            <a:r>
              <a:rPr lang="es-AR" dirty="0"/>
              <a:t>menos </a:t>
            </a:r>
            <a:r>
              <a:rPr lang="es-AR" dirty="0" smtClean="0"/>
              <a:t>un test de la suite.</a:t>
            </a:r>
            <a:endParaRPr lang="es-AR" dirty="0"/>
          </a:p>
          <a:p>
            <a:r>
              <a:rPr lang="es-AR" b="1" dirty="0">
                <a:solidFill>
                  <a:srgbClr val="C00000"/>
                </a:solidFill>
              </a:rPr>
              <a:t>No es lo mismo que todas las combinaciones</a:t>
            </a:r>
            <a:r>
              <a:rPr lang="es-AR" b="1" dirty="0" smtClean="0">
                <a:solidFill>
                  <a:srgbClr val="C00000"/>
                </a:solidFill>
              </a:rPr>
              <a:t>! </a:t>
            </a:r>
          </a:p>
          <a:p>
            <a:pPr lvl="1"/>
            <a:r>
              <a:rPr lang="es-AR" dirty="0" smtClean="0"/>
              <a:t>Cobertura </a:t>
            </a:r>
            <a:r>
              <a:rPr lang="es-AR" dirty="0"/>
              <a:t>de condición </a:t>
            </a:r>
            <a:r>
              <a:rPr lang="es-AR" b="1" dirty="0">
                <a:solidFill>
                  <a:srgbClr val="C00000"/>
                </a:solidFill>
              </a:rPr>
              <a:t>NO</a:t>
            </a:r>
            <a:r>
              <a:rPr lang="es-AR" dirty="0">
                <a:solidFill>
                  <a:srgbClr val="C00000"/>
                </a:solidFill>
              </a:rPr>
              <a:t> </a:t>
            </a:r>
            <a:r>
              <a:rPr lang="es-AR" dirty="0"/>
              <a:t>es más fuerte que cobertura de decisión (son incomparables)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181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condiciones: ejemplo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1556792"/>
            <a:ext cx="5544616" cy="4752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static void f(</a:t>
            </a:r>
            <a:r>
              <a:rPr lang="en-GB" sz="22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boolean</a:t>
            </a: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 x, y, z) {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2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 a := 1;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2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 c := 0;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2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 d;</a:t>
            </a:r>
            <a:endParaRPr lang="en-GB" sz="22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	if</a:t>
            </a: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 (x || (y &amp;&amp; z) {</a:t>
            </a:r>
            <a:endParaRPr lang="en-GB" sz="22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	c := 2;</a:t>
            </a:r>
            <a:endParaRPr lang="en-GB" sz="22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	};</a:t>
            </a:r>
            <a:endParaRPr lang="en-GB" sz="22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	d := </a:t>
            </a:r>
            <a:r>
              <a:rPr lang="en-GB" sz="22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a+c</a:t>
            </a: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GB" sz="22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74622"/>
              </p:ext>
            </p:extLst>
          </p:nvPr>
        </p:nvGraphicFramePr>
        <p:xfrm>
          <a:off x="2339752" y="3759064"/>
          <a:ext cx="6624736" cy="291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/>
                <a:gridCol w="864096"/>
                <a:gridCol w="840094"/>
                <a:gridCol w="888098"/>
                <a:gridCol w="864095"/>
                <a:gridCol w="1224137"/>
                <a:gridCol w="1440159"/>
              </a:tblGrid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TC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Cob. de decisiones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Cob. de condiciones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rgbClr val="C00000"/>
                          </a:solidFill>
                        </a:rPr>
                        <a:t>50%</a:t>
                      </a:r>
                      <a:endParaRPr lang="es-A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921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554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0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condiciones: ejercicio</a:t>
            </a:r>
            <a:endParaRPr lang="es-ES" dirty="0"/>
          </a:p>
        </p:txBody>
      </p:sp>
      <p:sp>
        <p:nvSpPr>
          <p:cNvPr id="30721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91264" cy="1008112"/>
          </a:xfrm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un valor </a:t>
            </a:r>
            <a:r>
              <a:rPr lang="en-US" dirty="0" err="1" smtClean="0"/>
              <a:t>ocurre</a:t>
            </a:r>
            <a:r>
              <a:rPr lang="en-US" dirty="0" smtClean="0"/>
              <a:t> en un </a:t>
            </a:r>
            <a:r>
              <a:rPr lang="en-US" dirty="0" err="1" smtClean="0"/>
              <a:t>arreglo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11560" y="5373216"/>
            <a:ext cx="82912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¿Con </a:t>
            </a:r>
            <a:r>
              <a:rPr lang="en-US" dirty="0" err="1" smtClean="0"/>
              <a:t>qué</a:t>
            </a:r>
            <a:r>
              <a:rPr lang="en-US" dirty="0" smtClean="0"/>
              <a:t> y </a:t>
            </a:r>
            <a:r>
              <a:rPr lang="en-US" dirty="0" err="1" smtClean="0"/>
              <a:t>cuántos</a:t>
            </a:r>
            <a:r>
              <a:rPr lang="en-US" dirty="0" smtClean="0"/>
              <a:t> test se </a:t>
            </a:r>
            <a:r>
              <a:rPr lang="en-US" dirty="0" err="1" smtClean="0"/>
              <a:t>logra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</a:t>
            </a:r>
            <a:r>
              <a:rPr lang="en-US" dirty="0" err="1" smtClean="0"/>
              <a:t>condiciones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19672" y="2492896"/>
            <a:ext cx="640871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 smtClean="0">
                <a:latin typeface="Menlo Regular"/>
                <a:cs typeface="Menlo Regular"/>
              </a:rPr>
              <a:t>public static </a:t>
            </a:r>
            <a:r>
              <a:rPr lang="en-US" sz="1600" dirty="0" err="1" smtClean="0">
                <a:latin typeface="Menlo Regular"/>
                <a:cs typeface="Menlo Regular"/>
              </a:rPr>
              <a:t>boolean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>
                <a:latin typeface="Menlo Regular"/>
                <a:cs typeface="Menlo Regular"/>
              </a:rPr>
              <a:t>find(</a:t>
            </a:r>
            <a:r>
              <a:rPr lang="en-US" sz="1600" dirty="0" err="1">
                <a:latin typeface="Menlo Regular"/>
                <a:cs typeface="Menlo Regular"/>
              </a:rPr>
              <a:t>int</a:t>
            </a:r>
            <a:r>
              <a:rPr lang="en-US" sz="1600" dirty="0">
                <a:latin typeface="Menlo Regular"/>
                <a:cs typeface="Menlo Regular"/>
              </a:rPr>
              <a:t>[] list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err="1">
                <a:latin typeface="Menlo Regular"/>
                <a:cs typeface="Menlo Regular"/>
              </a:rPr>
              <a:t>int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err="1">
                <a:latin typeface="Menlo Regular"/>
                <a:cs typeface="Menlo Regular"/>
              </a:rPr>
              <a:t>val</a:t>
            </a:r>
            <a:r>
              <a:rPr lang="en-US" sz="1600" dirty="0">
                <a:latin typeface="Menlo Regular"/>
                <a:cs typeface="Menlo Regular"/>
              </a:rPr>
              <a:t>) {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</a:t>
            </a:r>
            <a:r>
              <a:rPr lang="en-US" sz="1600" dirty="0" err="1">
                <a:latin typeface="Menlo Regular"/>
                <a:cs typeface="Menlo Regular"/>
              </a:rPr>
              <a:t>int</a:t>
            </a:r>
            <a:r>
              <a:rPr lang="en-US" sz="1600" dirty="0">
                <a:latin typeface="Menlo Regular"/>
                <a:cs typeface="Menlo Regular"/>
              </a:rPr>
              <a:t> index = 0;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</a:t>
            </a:r>
            <a:r>
              <a:rPr lang="en-US" sz="1600" dirty="0" err="1" smtClean="0">
                <a:latin typeface="Menlo Regular"/>
                <a:cs typeface="Menlo Regular"/>
              </a:rPr>
              <a:t>boolean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>
                <a:latin typeface="Menlo Regular"/>
                <a:cs typeface="Menlo Regular"/>
              </a:rPr>
              <a:t>found = </a:t>
            </a:r>
            <a:r>
              <a:rPr lang="en-US" sz="1600" dirty="0" smtClean="0">
                <a:latin typeface="Menlo Regular"/>
                <a:cs typeface="Menlo Regular"/>
              </a:rPr>
              <a:t>false</a:t>
            </a:r>
            <a:r>
              <a:rPr lang="en-US" sz="1600" dirty="0">
                <a:latin typeface="Menlo Regular"/>
                <a:cs typeface="Menlo Regular"/>
              </a:rPr>
              <a:t>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while (index&lt;</a:t>
            </a:r>
            <a:r>
              <a:rPr lang="en-US" sz="1600" dirty="0" smtClean="0">
                <a:latin typeface="Menlo Regular"/>
                <a:cs typeface="Menlo Regular"/>
              </a:rPr>
              <a:t>(list.length-</a:t>
            </a:r>
            <a:r>
              <a:rPr lang="en-US" sz="1600" dirty="0">
                <a:latin typeface="Menlo Regular"/>
                <a:cs typeface="Menlo Regular"/>
              </a:rPr>
              <a:t>1) &amp;&amp; !found) {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    if (list[index] == </a:t>
            </a:r>
            <a:r>
              <a:rPr lang="en-US" sz="1600" dirty="0" err="1">
                <a:latin typeface="Menlo Regular"/>
                <a:cs typeface="Menlo Regular"/>
              </a:rPr>
              <a:t>val</a:t>
            </a:r>
            <a:r>
              <a:rPr lang="en-US" sz="1600" dirty="0">
                <a:latin typeface="Menlo Regular"/>
                <a:cs typeface="Menlo Regular"/>
              </a:rPr>
              <a:t>)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        found = </a:t>
            </a:r>
            <a:r>
              <a:rPr lang="en-US" sz="1600" dirty="0" smtClean="0">
                <a:latin typeface="Menlo Regular"/>
                <a:cs typeface="Menlo Regular"/>
              </a:rPr>
              <a:t>true</a:t>
            </a:r>
            <a:r>
              <a:rPr lang="en-US" sz="1600" dirty="0">
                <a:latin typeface="Menlo Regular"/>
                <a:cs typeface="Menlo Regular"/>
              </a:rPr>
              <a:t>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    index++;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}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    return found;</a:t>
            </a:r>
          </a:p>
          <a:p>
            <a:pPr marL="0" indent="0">
              <a:lnSpc>
                <a:spcPct val="60000"/>
              </a:lnSpc>
              <a:buNone/>
              <a:tabLst>
                <a:tab pos="355600" algn="l"/>
                <a:tab pos="723900" algn="l"/>
                <a:tab pos="1079500" algn="l"/>
              </a:tabLst>
            </a:pPr>
            <a:r>
              <a:rPr lang="en-US" sz="1600" dirty="0">
                <a:latin typeface="Menlo Regular"/>
                <a:cs typeface="Menlo Regular"/>
              </a:rPr>
              <a:t>}</a:t>
            </a:r>
            <a:endParaRPr lang="da-DK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168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caminos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2776"/>
            <a:ext cx="4618856" cy="5184576"/>
          </a:xfrm>
        </p:spPr>
        <p:txBody>
          <a:bodyPr>
            <a:normAutofit/>
          </a:bodyPr>
          <a:lstStyle/>
          <a:p>
            <a:r>
              <a:rPr lang="es-ES" sz="2600" dirty="0"/>
              <a:t>El </a:t>
            </a:r>
            <a:r>
              <a:rPr lang="es-ES" sz="2600" b="1" dirty="0"/>
              <a:t>grafo de flujo de control </a:t>
            </a:r>
            <a:r>
              <a:rPr lang="es-ES" sz="2600" dirty="0"/>
              <a:t>de un programa es una representación, mediante grafos dirigidos, del flujo de control del programa:</a:t>
            </a:r>
          </a:p>
          <a:p>
            <a:pPr lvl="1"/>
            <a:r>
              <a:rPr lang="es-ES" sz="2600" dirty="0"/>
              <a:t>Los nodos del grafo representan segmentos de sentencias que se ejecutan secuencialmente.</a:t>
            </a:r>
          </a:p>
          <a:p>
            <a:pPr lvl="1"/>
            <a:r>
              <a:rPr lang="es-ES" sz="2600" dirty="0"/>
              <a:t>Los arcos del grafo representan transferencias de control entre nodos.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148064" y="1844824"/>
            <a:ext cx="4176464" cy="439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static void f(</a:t>
            </a:r>
            <a:r>
              <a:rPr lang="en-GB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boolean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x,y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) {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a := 1;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c := 0;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d;</a:t>
            </a:r>
            <a:endParaRPr lang="en-GB" sz="18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	if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(x) {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if (y)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	return 0;</a:t>
            </a:r>
            <a:endParaRPr lang="en-GB" sz="18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c := 2;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};</a:t>
            </a:r>
            <a:endParaRPr lang="en-GB" sz="1800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d := </a:t>
            </a:r>
            <a:r>
              <a:rPr lang="en-GB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a+c</a:t>
            </a: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352425" indent="-290513">
              <a:lnSpc>
                <a:spcPct val="80000"/>
              </a:lnSpc>
              <a:spcAft>
                <a:spcPts val="1425"/>
              </a:spcAft>
              <a:buFont typeface="Wingdings" pitchFamily="2" charset="2"/>
              <a:buNone/>
              <a:tabLst>
                <a:tab pos="352425" algn="l"/>
                <a:tab pos="800100" algn="l"/>
                <a:tab pos="1249363" algn="l"/>
                <a:tab pos="1698625" algn="l"/>
                <a:tab pos="2147888" algn="l"/>
                <a:tab pos="2597150" algn="l"/>
                <a:tab pos="3046413" algn="l"/>
                <a:tab pos="3495675" algn="l"/>
                <a:tab pos="3944938" algn="l"/>
                <a:tab pos="4394200" algn="l"/>
                <a:tab pos="4843463" algn="l"/>
                <a:tab pos="5292725" algn="l"/>
                <a:tab pos="5741988" algn="l"/>
                <a:tab pos="6191250" algn="l"/>
                <a:tab pos="6640513" algn="l"/>
                <a:tab pos="7089775" algn="l"/>
                <a:tab pos="7539038" algn="l"/>
                <a:tab pos="7988300" algn="l"/>
                <a:tab pos="8437563" algn="l"/>
                <a:tab pos="8886825" algn="l"/>
                <a:tab pos="9336088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GB" sz="18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2748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caminos</a:t>
            </a:r>
            <a:endParaRPr lang="es-E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rot="10800000" flipH="1">
            <a:off x="6840249" y="1268760"/>
            <a:ext cx="0" cy="312279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s-ES" sz="1300">
              <a:latin typeface="+mn-lt"/>
              <a:cs typeface="Corbel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6204670" y="1586549"/>
            <a:ext cx="1278505" cy="536384"/>
          </a:xfrm>
          <a:prstGeom prst="roundRect">
            <a:avLst>
              <a:gd name="adj" fmla="val 20546"/>
            </a:avLst>
          </a:prstGeom>
          <a:solidFill>
            <a:srgbClr val="2C7C9F">
              <a:alpha val="75000"/>
            </a:srgbClr>
          </a:solidFill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a := 1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c := 0</a:t>
            </a:r>
            <a:endParaRPr lang="en-US" sz="1600" dirty="0">
              <a:latin typeface="+mn-lt"/>
              <a:ea typeface="ＭＳ Ｐゴシック" charset="0"/>
              <a:cs typeface="Corbel"/>
              <a:sym typeface="Helvetica Neue" charset="0"/>
            </a:endParaRP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6094454" y="2431538"/>
            <a:ext cx="1491589" cy="661295"/>
          </a:xfrm>
          <a:prstGeom prst="diamond">
            <a:avLst/>
          </a:prstGeom>
          <a:solidFill>
            <a:schemeClr val="accent6">
              <a:alpha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x</a:t>
            </a:r>
            <a:endParaRPr lang="en-US" sz="1600" dirty="0">
              <a:latin typeface="+mn-lt"/>
              <a:ea typeface="ＭＳ Ｐゴシック" charset="0"/>
              <a:cs typeface="Corbel"/>
              <a:sym typeface="Helvetica Neue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rot="10800000" flipH="1">
            <a:off x="6843923" y="2130281"/>
            <a:ext cx="0" cy="31136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s-ES" sz="1600">
              <a:latin typeface="+mn-lt"/>
              <a:cs typeface="Corbel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rot="10800000" flipH="1">
            <a:off x="6843923" y="3092833"/>
            <a:ext cx="0" cy="31136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s-ES" sz="1600">
              <a:latin typeface="+mn-lt"/>
              <a:cs typeface="Corbel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rot="10800000" flipH="1">
            <a:off x="6829227" y="4172949"/>
            <a:ext cx="0" cy="31136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s-ES" sz="1600">
              <a:latin typeface="+mn-lt"/>
              <a:cs typeface="Corbel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889846" y="4203378"/>
            <a:ext cx="160801" cy="225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  <a:ea typeface="ＭＳ Ｐゴシック" charset="0"/>
                <a:cs typeface="Corbel"/>
                <a:sym typeface="Helvetica Neue" charset="0"/>
              </a:rPr>
              <a:t>Si</a:t>
            </a: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6907419" y="3130609"/>
            <a:ext cx="160801" cy="225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  <a:ea typeface="ＭＳ Ｐゴシック" charset="0"/>
                <a:cs typeface="Corbel"/>
                <a:sym typeface="Helvetica Neue" charset="0"/>
              </a:rPr>
              <a:t>Si</a:t>
            </a: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5940152" y="3386742"/>
            <a:ext cx="1807541" cy="800902"/>
          </a:xfrm>
          <a:prstGeom prst="diamond">
            <a:avLst/>
          </a:prstGeom>
          <a:solidFill>
            <a:schemeClr val="accent6">
              <a:alpha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y</a:t>
            </a:r>
            <a:endParaRPr lang="en-US" sz="1600" dirty="0">
              <a:latin typeface="+mn-lt"/>
              <a:ea typeface="ＭＳ Ｐゴシック" charset="0"/>
              <a:cs typeface="Corbel"/>
              <a:sym typeface="Helvetica Neue" charset="0"/>
            </a:endParaRPr>
          </a:p>
        </p:txBody>
      </p:sp>
      <p:sp>
        <p:nvSpPr>
          <p:cNvPr id="15" name="AutoShape 13"/>
          <p:cNvSpPr>
            <a:spLocks/>
          </p:cNvSpPr>
          <p:nvPr/>
        </p:nvSpPr>
        <p:spPr bwMode="auto">
          <a:xfrm>
            <a:off x="6189974" y="4466858"/>
            <a:ext cx="1278505" cy="536384"/>
          </a:xfrm>
          <a:prstGeom prst="roundRect">
            <a:avLst>
              <a:gd name="adj" fmla="val 20546"/>
            </a:avLst>
          </a:prstGeom>
          <a:solidFill>
            <a:srgbClr val="2C7C9F">
              <a:alpha val="75000"/>
            </a:srgbClr>
          </a:solidFill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>
                <a:latin typeface="+mn-lt"/>
                <a:ea typeface="ＭＳ Ｐゴシック" charset="0"/>
                <a:cs typeface="Corbel"/>
                <a:sym typeface="Helvetica Neue" charset="0"/>
              </a:rPr>
              <a:t>r</a:t>
            </a: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eturn 0</a:t>
            </a:r>
            <a:endParaRPr lang="en-US" sz="1600" dirty="0">
              <a:latin typeface="+mn-lt"/>
              <a:ea typeface="ＭＳ Ｐゴシック" charset="0"/>
              <a:cs typeface="Corbel"/>
              <a:sym typeface="Helvetica Neue" charset="0"/>
            </a:endParaRPr>
          </a:p>
        </p:txBody>
      </p:sp>
      <p:sp>
        <p:nvSpPr>
          <p:cNvPr id="16" name="AutoShape 14"/>
          <p:cNvSpPr>
            <a:spLocks/>
          </p:cNvSpPr>
          <p:nvPr/>
        </p:nvSpPr>
        <p:spPr bwMode="auto">
          <a:xfrm>
            <a:off x="6204670" y="5223674"/>
            <a:ext cx="1278505" cy="536384"/>
          </a:xfrm>
          <a:prstGeom prst="roundRect">
            <a:avLst>
              <a:gd name="adj" fmla="val 20546"/>
            </a:avLst>
          </a:prstGeom>
          <a:solidFill>
            <a:srgbClr val="2C7C9F">
              <a:alpha val="75000"/>
            </a:srgbClr>
          </a:solidFill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c := 2</a:t>
            </a:r>
            <a:endParaRPr lang="en-US" sz="1600" dirty="0">
              <a:latin typeface="+mn-lt"/>
              <a:ea typeface="ＭＳ Ｐゴシック" charset="0"/>
              <a:cs typeface="Corbel"/>
              <a:sym typeface="Helvetica Neue" charset="0"/>
            </a:endParaRPr>
          </a:p>
        </p:txBody>
      </p:sp>
      <p:sp>
        <p:nvSpPr>
          <p:cNvPr id="17" name="AutoShape 15"/>
          <p:cNvSpPr>
            <a:spLocks/>
          </p:cNvSpPr>
          <p:nvPr/>
        </p:nvSpPr>
        <p:spPr bwMode="auto">
          <a:xfrm>
            <a:off x="6204670" y="6068662"/>
            <a:ext cx="1278505" cy="536384"/>
          </a:xfrm>
          <a:prstGeom prst="roundRect">
            <a:avLst>
              <a:gd name="adj" fmla="val 20546"/>
            </a:avLst>
          </a:prstGeom>
          <a:solidFill>
            <a:srgbClr val="2C7C9F">
              <a:alpha val="75000"/>
            </a:srgbClr>
          </a:solidFill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d := </a:t>
            </a:r>
            <a:r>
              <a:rPr lang="en-US" sz="1600" dirty="0" err="1" smtClean="0">
                <a:latin typeface="+mn-lt"/>
                <a:ea typeface="ＭＳ Ｐゴシック" charset="0"/>
                <a:cs typeface="Corbel"/>
                <a:sym typeface="Helvetica Neue" charset="0"/>
              </a:rPr>
              <a:t>a+c</a:t>
            </a:r>
            <a:endParaRPr lang="en-US" sz="1600" dirty="0" smtClean="0">
              <a:latin typeface="+mn-lt"/>
              <a:ea typeface="ＭＳ Ｐゴシック" charset="0"/>
              <a:cs typeface="Corbel"/>
              <a:sym typeface="Helvetica Neue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600" dirty="0" smtClean="0">
                <a:latin typeface="+mn-lt"/>
                <a:ea typeface="ＭＳ Ｐゴシック" charset="0"/>
                <a:cs typeface="Corbel"/>
                <a:sym typeface="Helvetica Neue" charset="0"/>
              </a:rPr>
              <a:t>return 1</a:t>
            </a:r>
            <a:endParaRPr lang="en-US" sz="1600" dirty="0">
              <a:latin typeface="+mn-lt"/>
              <a:ea typeface="ＭＳ Ｐゴシック" charset="0"/>
              <a:cs typeface="Corbel"/>
              <a:sym typeface="Helvetica Neue" charset="0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 flipH="1">
            <a:off x="7483174" y="2755756"/>
            <a:ext cx="727425" cy="3607734"/>
          </a:xfrm>
          <a:custGeom>
            <a:avLst/>
            <a:gdLst>
              <a:gd name="T0" fmla="*/ 18749 w 21600"/>
              <a:gd name="T1" fmla="*/ 44 h 21600"/>
              <a:gd name="T2" fmla="*/ 0 w 21600"/>
              <a:gd name="T3" fmla="*/ 0 h 21600"/>
              <a:gd name="T4" fmla="*/ 310 w 21600"/>
              <a:gd name="T5" fmla="*/ 21600 h 21600"/>
              <a:gd name="T6" fmla="*/ 21600 w 21600"/>
              <a:gd name="T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749" y="44"/>
                </a:moveTo>
                <a:lnTo>
                  <a:pt x="0" y="0"/>
                </a:lnTo>
                <a:lnTo>
                  <a:pt x="310" y="21600"/>
                </a:lnTo>
                <a:lnTo>
                  <a:pt x="21600" y="21600"/>
                </a:lnTo>
              </a:path>
            </a:pathLst>
          </a:custGeom>
          <a:noFill/>
          <a:ln w="38100" cap="flat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s-ES" sz="1600">
              <a:latin typeface="+mn-lt"/>
              <a:cs typeface="Corbel"/>
            </a:endParaRP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 flipH="1">
            <a:off x="7482257" y="3783519"/>
            <a:ext cx="529954" cy="1704673"/>
          </a:xfrm>
          <a:custGeom>
            <a:avLst/>
            <a:gdLst>
              <a:gd name="T0" fmla="*/ 11455 w 21600"/>
              <a:gd name="T1" fmla="*/ 44 h 21600"/>
              <a:gd name="T2" fmla="*/ 0 w 21600"/>
              <a:gd name="T3" fmla="*/ 0 h 21600"/>
              <a:gd name="T4" fmla="*/ 189 w 21600"/>
              <a:gd name="T5" fmla="*/ 21600 h 21600"/>
              <a:gd name="T6" fmla="*/ 21600 w 21600"/>
              <a:gd name="T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455" y="44"/>
                </a:moveTo>
                <a:lnTo>
                  <a:pt x="0" y="0"/>
                </a:lnTo>
                <a:lnTo>
                  <a:pt x="189" y="21600"/>
                </a:lnTo>
                <a:lnTo>
                  <a:pt x="21600" y="21600"/>
                </a:lnTo>
              </a:path>
            </a:pathLst>
          </a:custGeom>
          <a:noFill/>
          <a:ln w="38100" cap="flat">
            <a:solidFill>
              <a:schemeClr val="bg1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s-ES" sz="1600">
              <a:latin typeface="+mn-lt"/>
              <a:cs typeface="Corbel"/>
            </a:endParaRPr>
          </a:p>
        </p:txBody>
      </p:sp>
      <p:sp>
        <p:nvSpPr>
          <p:cNvPr id="20" name="Rectangle 18"/>
          <p:cNvSpPr>
            <a:spLocks/>
          </p:cNvSpPr>
          <p:nvPr/>
        </p:nvSpPr>
        <p:spPr bwMode="auto">
          <a:xfrm>
            <a:off x="7732874" y="3534734"/>
            <a:ext cx="252273" cy="225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  <a:ea typeface="ＭＳ Ｐゴシック" charset="0"/>
                <a:cs typeface="Corbel"/>
                <a:sym typeface="Helvetica Neue" charset="0"/>
              </a:rPr>
              <a:t>No</a:t>
            </a:r>
          </a:p>
        </p:txBody>
      </p:sp>
      <p:sp>
        <p:nvSpPr>
          <p:cNvPr id="21" name="Rectangle 19"/>
          <p:cNvSpPr>
            <a:spLocks/>
          </p:cNvSpPr>
          <p:nvPr/>
        </p:nvSpPr>
        <p:spPr bwMode="auto">
          <a:xfrm>
            <a:off x="7615434" y="2513401"/>
            <a:ext cx="252273" cy="225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  <a:ea typeface="ＭＳ Ｐゴシック" charset="0"/>
                <a:cs typeface="Corbel"/>
                <a:sym typeface="Helvetica Neue" charset="0"/>
              </a:rPr>
              <a:t>No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rot="10800000" flipH="1">
            <a:off x="6829227" y="5750914"/>
            <a:ext cx="0" cy="31136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s-ES" sz="1600">
              <a:latin typeface="+mn-lt"/>
              <a:cs typeface="Corbel"/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457200" y="1412776"/>
            <a:ext cx="4618856" cy="5184576"/>
          </a:xfrm>
        </p:spPr>
        <p:txBody>
          <a:bodyPr>
            <a:normAutofit/>
          </a:bodyPr>
          <a:lstStyle/>
          <a:p>
            <a:r>
              <a:rPr lang="es-ES" sz="2600" dirty="0"/>
              <a:t>El </a:t>
            </a:r>
            <a:r>
              <a:rPr lang="es-ES" sz="2600" b="1" dirty="0"/>
              <a:t>grafo de flujo de control </a:t>
            </a:r>
            <a:r>
              <a:rPr lang="es-ES" sz="2600" dirty="0"/>
              <a:t>de un programa es una representación, mediante grafos dirigidos, del flujo de control del programa:</a:t>
            </a:r>
          </a:p>
          <a:p>
            <a:pPr lvl="1"/>
            <a:r>
              <a:rPr lang="es-ES" sz="2600" dirty="0"/>
              <a:t>Los nodos del grafo representan segmentos de sentencias que se ejecutan secuencialmente.</a:t>
            </a:r>
          </a:p>
          <a:p>
            <a:pPr lvl="1"/>
            <a:r>
              <a:rPr lang="es-ES" sz="2600" dirty="0"/>
              <a:t>Los arcos del grafo representan transferencias de control entre nodos. </a:t>
            </a:r>
          </a:p>
        </p:txBody>
      </p:sp>
    </p:spTree>
    <p:extLst>
      <p:ext uri="{BB962C8B-B14F-4D97-AF65-F5344CB8AC3E}">
        <p14:creationId xmlns:p14="http://schemas.microsoft.com/office/powerpoint/2010/main" val="352182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Cobertura de caminos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s-ES" dirty="0" smtClean="0"/>
              <a:t>Se satisface cobertura de caminos si todos los caminos del grafo de flujo de control son recorridos por al menos una test de la suite.</a:t>
            </a:r>
          </a:p>
          <a:p>
            <a:pPr marL="1022350" lvl="1" indent="-457200">
              <a:lnSpc>
                <a:spcPct val="110000"/>
              </a:lnSpc>
            </a:pPr>
            <a:r>
              <a:rPr lang="es-ES" b="1" dirty="0" smtClean="0"/>
              <a:t>Es un criterio muy fuerte</a:t>
            </a:r>
            <a:r>
              <a:rPr lang="es-ES" dirty="0" smtClean="0"/>
              <a:t>: conseguirlo puede requerir suites muy grandes.</a:t>
            </a:r>
          </a:p>
          <a:p>
            <a:pPr marL="1022350" lvl="1" indent="-457200">
              <a:lnSpc>
                <a:spcPct val="110000"/>
              </a:lnSpc>
            </a:pPr>
            <a:r>
              <a:rPr lang="es-ES" dirty="0" smtClean="0">
                <a:solidFill>
                  <a:srgbClr val="C00000"/>
                </a:solidFill>
              </a:rPr>
              <a:t>Si una suite satisface cobertura de caminos, satisface cobertura de decisiones y por lo tanto, de sentencias.</a:t>
            </a:r>
          </a:p>
          <a:p>
            <a:pPr>
              <a:lnSpc>
                <a:spcPct val="110000"/>
              </a:lnSpc>
            </a:pPr>
            <a:r>
              <a:rPr lang="es-ES" dirty="0" smtClean="0"/>
              <a:t>Suelen imponerse restricciones al criterio para hacerlo practicable:</a:t>
            </a:r>
          </a:p>
          <a:p>
            <a:pPr marL="1022350" lvl="1" indent="-457200">
              <a:lnSpc>
                <a:spcPct val="110000"/>
              </a:lnSpc>
            </a:pPr>
            <a:r>
              <a:rPr lang="es-ES" b="1" dirty="0" smtClean="0">
                <a:solidFill>
                  <a:srgbClr val="C00000"/>
                </a:solidFill>
              </a:rPr>
              <a:t>cobertura de caminos simples</a:t>
            </a:r>
            <a:r>
              <a:rPr lang="es-ES" dirty="0" smtClean="0"/>
              <a:t>: requiere cubrir caminos sin repetición de arcos.</a:t>
            </a:r>
          </a:p>
          <a:p>
            <a:pPr marL="1022350" lvl="1" indent="-457200">
              <a:lnSpc>
                <a:spcPct val="110000"/>
              </a:lnSpc>
            </a:pPr>
            <a:r>
              <a:rPr lang="es-ES" b="1" dirty="0" smtClean="0">
                <a:solidFill>
                  <a:schemeClr val="accent6"/>
                </a:solidFill>
              </a:rPr>
              <a:t>cobertura de caminos elementales</a:t>
            </a:r>
            <a:r>
              <a:rPr lang="es-ES" dirty="0" smtClean="0"/>
              <a:t>: requiere cubrir caminos sin repetición de nodos.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9960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caminos</a:t>
            </a:r>
          </a:p>
        </p:txBody>
      </p:sp>
      <p:sp>
        <p:nvSpPr>
          <p:cNvPr id="67588" name="Rectangle 30"/>
          <p:cNvSpPr>
            <a:spLocks noChangeArrowheads="1"/>
          </p:cNvSpPr>
          <p:nvPr/>
        </p:nvSpPr>
        <p:spPr bwMode="auto">
          <a:xfrm>
            <a:off x="4714056" y="1916832"/>
            <a:ext cx="39624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s-AR" sz="2200" b="1" dirty="0">
                <a:solidFill>
                  <a:schemeClr val="bg1"/>
                </a:solidFill>
                <a:latin typeface="+mn-lt"/>
              </a:rPr>
              <a:t>Caminos posibles</a:t>
            </a:r>
            <a:r>
              <a:rPr lang="es-AR" sz="2200" b="1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</a:t>
            </a:r>
            <a:r>
              <a:rPr lang="es-AR" sz="2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1,2,4,5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1,2,3,1,2,4,5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1,2,3,1,2,3,1,2,4,5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1,2,3,1,2,3,1,2,3,1,2,4,5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…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1,2,3,1,2,3,1,5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1,2,3,1,2,3,1,2,3,1,5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…</a:t>
            </a:r>
            <a:endParaRPr lang="es-AR" sz="2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251521" y="1484784"/>
            <a:ext cx="3816423" cy="5112568"/>
            <a:chOff x="251521" y="1484784"/>
            <a:chExt cx="3816423" cy="5112568"/>
          </a:xfrm>
        </p:grpSpPr>
        <p:sp>
          <p:nvSpPr>
            <p:cNvPr id="35" name="AutoShape 5"/>
            <p:cNvSpPr>
              <a:spLocks/>
            </p:cNvSpPr>
            <p:nvPr/>
          </p:nvSpPr>
          <p:spPr bwMode="auto">
            <a:xfrm>
              <a:off x="1881650" y="1866491"/>
              <a:ext cx="1541035" cy="837893"/>
            </a:xfrm>
            <a:prstGeom prst="diamond">
              <a:avLst/>
            </a:prstGeom>
            <a:solidFill>
              <a:schemeClr val="accent6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1</a:t>
              </a: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rot="10800000" flipH="1">
              <a:off x="2655964" y="1484784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rot="10800000" flipH="1">
              <a:off x="2655964" y="2704384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rot="10800000" flipH="1">
              <a:off x="2640781" y="4072942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42" name="AutoShape 13"/>
            <p:cNvSpPr>
              <a:spLocks/>
            </p:cNvSpPr>
            <p:nvPr/>
          </p:nvSpPr>
          <p:spPr bwMode="auto">
            <a:xfrm>
              <a:off x="1980337" y="4445339"/>
              <a:ext cx="1320887" cy="679624"/>
            </a:xfrm>
            <a:prstGeom prst="roundRect">
              <a:avLst>
                <a:gd name="adj" fmla="val 20546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4</a:t>
              </a:r>
              <a:endParaRPr lang="en-US" sz="2200" b="1" dirty="0">
                <a:latin typeface="Corbel"/>
                <a:ea typeface="ＭＳ Ｐゴシック" charset="0"/>
                <a:cs typeface="Corbel"/>
                <a:sym typeface="Helvetica Neue" charset="0"/>
              </a:endParaRPr>
            </a:p>
          </p:txBody>
        </p:sp>
        <p:sp>
          <p:nvSpPr>
            <p:cNvPr id="43" name="AutoShape 14"/>
            <p:cNvSpPr>
              <a:spLocks/>
            </p:cNvSpPr>
            <p:nvPr/>
          </p:nvSpPr>
          <p:spPr bwMode="auto">
            <a:xfrm>
              <a:off x="1995521" y="5502501"/>
              <a:ext cx="1320887" cy="679624"/>
            </a:xfrm>
            <a:prstGeom prst="roundRect">
              <a:avLst>
                <a:gd name="adj" fmla="val 20546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5</a:t>
              </a:r>
              <a:endParaRPr lang="en-US" sz="2200" b="1" dirty="0">
                <a:latin typeface="Corbel"/>
                <a:ea typeface="ＭＳ Ｐゴシック" charset="0"/>
                <a:cs typeface="Corbel"/>
                <a:sym typeface="Helvetica Neue" charset="0"/>
              </a:endParaRPr>
            </a:p>
          </p:txBody>
        </p:sp>
        <p:sp>
          <p:nvSpPr>
            <p:cNvPr id="44" name="AutoShape 15"/>
            <p:cNvSpPr>
              <a:spLocks/>
            </p:cNvSpPr>
            <p:nvPr/>
          </p:nvSpPr>
          <p:spPr bwMode="auto">
            <a:xfrm>
              <a:off x="251521" y="2533351"/>
              <a:ext cx="1320888" cy="679624"/>
            </a:xfrm>
            <a:prstGeom prst="roundRect">
              <a:avLst>
                <a:gd name="adj" fmla="val 20546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3</a:t>
              </a: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 flipH="1">
              <a:off x="3316405" y="2277290"/>
              <a:ext cx="751539" cy="3590160"/>
            </a:xfrm>
            <a:custGeom>
              <a:avLst/>
              <a:gdLst>
                <a:gd name="T0" fmla="*/ 18749 w 21600"/>
                <a:gd name="T1" fmla="*/ 44 h 21600"/>
                <a:gd name="T2" fmla="*/ 0 w 21600"/>
                <a:gd name="T3" fmla="*/ 0 h 21600"/>
                <a:gd name="T4" fmla="*/ 310 w 21600"/>
                <a:gd name="T5" fmla="*/ 21600 h 21600"/>
                <a:gd name="T6" fmla="*/ 21600 w 21600"/>
                <a:gd name="T7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749" y="44"/>
                  </a:moveTo>
                  <a:lnTo>
                    <a:pt x="0" y="0"/>
                  </a:lnTo>
                  <a:lnTo>
                    <a:pt x="31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rot="10800000" flipH="1">
              <a:off x="2640782" y="6202844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 rot="10800000" flipH="1">
              <a:off x="2644564" y="5148684"/>
              <a:ext cx="0" cy="36854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41" name="AutoShape 12"/>
            <p:cNvSpPr>
              <a:spLocks/>
            </p:cNvSpPr>
            <p:nvPr/>
          </p:nvSpPr>
          <p:spPr bwMode="auto">
            <a:xfrm>
              <a:off x="1722233" y="3076780"/>
              <a:ext cx="1867460" cy="1014782"/>
            </a:xfrm>
            <a:prstGeom prst="diamond">
              <a:avLst/>
            </a:prstGeom>
            <a:solidFill>
              <a:schemeClr val="accent6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2</a:t>
              </a:r>
              <a:endParaRPr lang="en-US" sz="2200" b="1" dirty="0">
                <a:latin typeface="Corbel"/>
                <a:ea typeface="ＭＳ Ｐゴシック" charset="0"/>
                <a:cs typeface="Corbel"/>
                <a:sym typeface="Helvetica Neue" charset="0"/>
              </a:endParaRPr>
            </a:p>
          </p:txBody>
        </p:sp>
        <p:cxnSp>
          <p:nvCxnSpPr>
            <p:cNvPr id="6" name="Conector angular 5"/>
            <p:cNvCxnSpPr>
              <a:stCxn id="41" idx="1"/>
              <a:endCxn id="44" idx="2"/>
            </p:cNvCxnSpPr>
            <p:nvPr/>
          </p:nvCxnSpPr>
          <p:spPr>
            <a:xfrm rot="10800000">
              <a:off x="911966" y="3212975"/>
              <a:ext cx="810267" cy="371196"/>
            </a:xfrm>
            <a:prstGeom prst="bentConnector2">
              <a:avLst/>
            </a:prstGeom>
            <a:ln w="28575" cmpd="sng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r 8"/>
            <p:cNvCxnSpPr>
              <a:stCxn id="44" idx="0"/>
              <a:endCxn id="35" idx="1"/>
            </p:cNvCxnSpPr>
            <p:nvPr/>
          </p:nvCxnSpPr>
          <p:spPr>
            <a:xfrm rot="5400000" flipH="1" flipV="1">
              <a:off x="1272851" y="1924553"/>
              <a:ext cx="247913" cy="969685"/>
            </a:xfrm>
            <a:prstGeom prst="bentConnector2">
              <a:avLst/>
            </a:prstGeom>
            <a:ln w="28575" cmpd="sng">
              <a:solidFill>
                <a:srgbClr val="09213B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4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051720" y="1484784"/>
            <a:ext cx="6840760" cy="50580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x-none" dirty="0" smtClean="0"/>
              <a:t>?</a:t>
            </a:r>
            <a:endParaRPr lang="pt-BR" dirty="0" smtClean="0"/>
          </a:p>
        </p:txBody>
      </p:sp>
      <p:sp>
        <p:nvSpPr>
          <p:cNvPr id="6" name="Flecha derecha 5"/>
          <p:cNvSpPr/>
          <p:nvPr/>
        </p:nvSpPr>
        <p:spPr>
          <a:xfrm>
            <a:off x="1259632" y="1988840"/>
            <a:ext cx="700261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7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caminos</a:t>
            </a:r>
          </a:p>
        </p:txBody>
      </p:sp>
      <p:sp>
        <p:nvSpPr>
          <p:cNvPr id="67588" name="Rectangle 30"/>
          <p:cNvSpPr>
            <a:spLocks noChangeArrowheads="1"/>
          </p:cNvSpPr>
          <p:nvPr/>
        </p:nvSpPr>
        <p:spPr bwMode="auto">
          <a:xfrm>
            <a:off x="4714056" y="1916832"/>
            <a:ext cx="39624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s-AR" sz="2200" b="1" dirty="0">
                <a:solidFill>
                  <a:schemeClr val="bg1"/>
                </a:solidFill>
                <a:latin typeface="+mn-lt"/>
              </a:rPr>
              <a:t>Caminos </a:t>
            </a:r>
            <a:r>
              <a:rPr lang="es-AR" sz="2200" b="1" dirty="0" smtClean="0">
                <a:solidFill>
                  <a:schemeClr val="bg1"/>
                </a:solidFill>
                <a:latin typeface="+mn-lt"/>
              </a:rPr>
              <a:t>simples: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</a:t>
            </a:r>
            <a:r>
              <a:rPr lang="es-AR" sz="2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1,2,4,5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1,2,3,1,5</a:t>
            </a:r>
          </a:p>
          <a:p>
            <a:pPr marL="342900" indent="-342900" eaLnBrk="0" hangingPunct="0">
              <a:lnSpc>
                <a:spcPct val="90000"/>
              </a:lnSpc>
              <a:spcAft>
                <a:spcPct val="20000"/>
              </a:spcAft>
            </a:pPr>
            <a:endParaRPr lang="es-AR" sz="2200" dirty="0">
              <a:solidFill>
                <a:schemeClr val="bg1"/>
              </a:solidFill>
              <a:latin typeface="+mn-lt"/>
            </a:endParaRPr>
          </a:p>
          <a:p>
            <a:pPr eaLnBrk="0" hangingPunc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s-AR" sz="2200" b="1" dirty="0" smtClean="0">
                <a:solidFill>
                  <a:schemeClr val="bg1"/>
                </a:solidFill>
                <a:latin typeface="+mn-lt"/>
              </a:rPr>
              <a:t>Caminos elementales: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1,2,4,5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1,2,3,1,5</a:t>
            </a:r>
          </a:p>
          <a:p>
            <a:pPr marL="800100" lvl="1" indent="-342900" eaLnBrk="0" hangingPunct="0">
              <a:lnSpc>
                <a:spcPct val="90000"/>
              </a:lnSpc>
              <a:spcAft>
                <a:spcPct val="20000"/>
              </a:spcAft>
            </a:pPr>
            <a:r>
              <a:rPr lang="es-AR" sz="2200" dirty="0" smtClean="0">
                <a:solidFill>
                  <a:schemeClr val="bg1"/>
                </a:solidFill>
                <a:latin typeface="+mn-lt"/>
              </a:rPr>
              <a:t>1,2,3,1,2,4,5</a:t>
            </a:r>
          </a:p>
        </p:txBody>
      </p:sp>
      <p:grpSp>
        <p:nvGrpSpPr>
          <p:cNvPr id="18" name="Agrupar 17"/>
          <p:cNvGrpSpPr/>
          <p:nvPr/>
        </p:nvGrpSpPr>
        <p:grpSpPr>
          <a:xfrm>
            <a:off x="251521" y="1484784"/>
            <a:ext cx="3816423" cy="5112568"/>
            <a:chOff x="251521" y="1484784"/>
            <a:chExt cx="3816423" cy="5112568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>
              <a:off x="1881650" y="1866491"/>
              <a:ext cx="1541035" cy="837893"/>
            </a:xfrm>
            <a:prstGeom prst="diamond">
              <a:avLst/>
            </a:prstGeom>
            <a:solidFill>
              <a:schemeClr val="accent6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1</a:t>
              </a: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rot="10800000" flipH="1">
              <a:off x="2655964" y="1484784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rot="10800000" flipH="1">
              <a:off x="2655964" y="2704384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rot="10800000" flipH="1">
              <a:off x="2640781" y="4072942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23" name="AutoShape 13"/>
            <p:cNvSpPr>
              <a:spLocks/>
            </p:cNvSpPr>
            <p:nvPr/>
          </p:nvSpPr>
          <p:spPr bwMode="auto">
            <a:xfrm>
              <a:off x="1980337" y="4445339"/>
              <a:ext cx="1320887" cy="679624"/>
            </a:xfrm>
            <a:prstGeom prst="roundRect">
              <a:avLst>
                <a:gd name="adj" fmla="val 20546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4</a:t>
              </a:r>
              <a:endParaRPr lang="en-US" sz="2200" b="1" dirty="0">
                <a:latin typeface="Corbel"/>
                <a:ea typeface="ＭＳ Ｐゴシック" charset="0"/>
                <a:cs typeface="Corbel"/>
                <a:sym typeface="Helvetica Neue" charset="0"/>
              </a:endParaRPr>
            </a:p>
          </p:txBody>
        </p:sp>
        <p:sp>
          <p:nvSpPr>
            <p:cNvPr id="24" name="AutoShape 14"/>
            <p:cNvSpPr>
              <a:spLocks/>
            </p:cNvSpPr>
            <p:nvPr/>
          </p:nvSpPr>
          <p:spPr bwMode="auto">
            <a:xfrm>
              <a:off x="1995521" y="5502501"/>
              <a:ext cx="1320887" cy="679624"/>
            </a:xfrm>
            <a:prstGeom prst="roundRect">
              <a:avLst>
                <a:gd name="adj" fmla="val 20546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5</a:t>
              </a:r>
              <a:endParaRPr lang="en-US" sz="2200" b="1" dirty="0">
                <a:latin typeface="Corbel"/>
                <a:ea typeface="ＭＳ Ｐゴシック" charset="0"/>
                <a:cs typeface="Corbel"/>
                <a:sym typeface="Helvetica Neue" charset="0"/>
              </a:endParaRPr>
            </a:p>
          </p:txBody>
        </p:sp>
        <p:sp>
          <p:nvSpPr>
            <p:cNvPr id="25" name="AutoShape 15"/>
            <p:cNvSpPr>
              <a:spLocks/>
            </p:cNvSpPr>
            <p:nvPr/>
          </p:nvSpPr>
          <p:spPr bwMode="auto">
            <a:xfrm>
              <a:off x="251521" y="2533351"/>
              <a:ext cx="1320888" cy="679624"/>
            </a:xfrm>
            <a:prstGeom prst="roundRect">
              <a:avLst>
                <a:gd name="adj" fmla="val 20546"/>
              </a:avLst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3</a:t>
              </a: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 flipH="1">
              <a:off x="3316405" y="2277290"/>
              <a:ext cx="751539" cy="3590160"/>
            </a:xfrm>
            <a:custGeom>
              <a:avLst/>
              <a:gdLst>
                <a:gd name="T0" fmla="*/ 18749 w 21600"/>
                <a:gd name="T1" fmla="*/ 44 h 21600"/>
                <a:gd name="T2" fmla="*/ 0 w 21600"/>
                <a:gd name="T3" fmla="*/ 0 h 21600"/>
                <a:gd name="T4" fmla="*/ 310 w 21600"/>
                <a:gd name="T5" fmla="*/ 21600 h 21600"/>
                <a:gd name="T6" fmla="*/ 21600 w 21600"/>
                <a:gd name="T7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749" y="44"/>
                  </a:moveTo>
                  <a:lnTo>
                    <a:pt x="0" y="0"/>
                  </a:lnTo>
                  <a:lnTo>
                    <a:pt x="31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rot="10800000" flipH="1">
              <a:off x="2640782" y="6202844"/>
              <a:ext cx="0" cy="39450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rot="10800000" flipH="1">
              <a:off x="2644564" y="5148684"/>
              <a:ext cx="0" cy="368548"/>
            </a:xfrm>
            <a:prstGeom prst="line">
              <a:avLst/>
            </a:prstGeom>
            <a:noFill/>
            <a:ln w="38100" cap="flat">
              <a:solidFill>
                <a:schemeClr val="bg1"/>
              </a:solidFill>
              <a:prstDash val="solid"/>
              <a:miter lim="800000"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s-ES" sz="2200" b="1">
                <a:latin typeface="Corbel"/>
                <a:cs typeface="Corbel"/>
              </a:endParaRPr>
            </a:p>
          </p:txBody>
        </p:sp>
        <p:sp>
          <p:nvSpPr>
            <p:cNvPr id="29" name="AutoShape 12"/>
            <p:cNvSpPr>
              <a:spLocks/>
            </p:cNvSpPr>
            <p:nvPr/>
          </p:nvSpPr>
          <p:spPr bwMode="auto">
            <a:xfrm>
              <a:off x="1722233" y="3076780"/>
              <a:ext cx="1867460" cy="1014782"/>
            </a:xfrm>
            <a:prstGeom prst="diamond">
              <a:avLst/>
            </a:prstGeom>
            <a:solidFill>
              <a:schemeClr val="accent6">
                <a:alpha val="7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200" b="1" dirty="0" smtClean="0">
                  <a:latin typeface="Corbel"/>
                  <a:ea typeface="ＭＳ Ｐゴシック" charset="0"/>
                  <a:cs typeface="Corbel"/>
                  <a:sym typeface="Helvetica Neue" charset="0"/>
                </a:rPr>
                <a:t>2</a:t>
              </a:r>
              <a:endParaRPr lang="en-US" sz="2200" b="1" dirty="0">
                <a:latin typeface="Corbel"/>
                <a:ea typeface="ＭＳ Ｐゴシック" charset="0"/>
                <a:cs typeface="Corbel"/>
                <a:sym typeface="Helvetica Neue" charset="0"/>
              </a:endParaRPr>
            </a:p>
          </p:txBody>
        </p:sp>
        <p:cxnSp>
          <p:nvCxnSpPr>
            <p:cNvPr id="30" name="Conector angular 29"/>
            <p:cNvCxnSpPr>
              <a:stCxn id="29" idx="1"/>
              <a:endCxn id="25" idx="2"/>
            </p:cNvCxnSpPr>
            <p:nvPr/>
          </p:nvCxnSpPr>
          <p:spPr>
            <a:xfrm rot="10800000">
              <a:off x="911966" y="3212975"/>
              <a:ext cx="810267" cy="371196"/>
            </a:xfrm>
            <a:prstGeom prst="bentConnector2">
              <a:avLst/>
            </a:prstGeom>
            <a:ln w="28575" cmpd="sng"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angular 30"/>
            <p:cNvCxnSpPr>
              <a:stCxn id="25" idx="0"/>
              <a:endCxn id="19" idx="1"/>
            </p:cNvCxnSpPr>
            <p:nvPr/>
          </p:nvCxnSpPr>
          <p:spPr>
            <a:xfrm rot="5400000" flipH="1" flipV="1">
              <a:off x="1272851" y="1924553"/>
              <a:ext cx="247913" cy="969685"/>
            </a:xfrm>
            <a:prstGeom prst="bentConnector2">
              <a:avLst/>
            </a:prstGeom>
            <a:ln w="28575" cmpd="sng">
              <a:solidFill>
                <a:srgbClr val="09213B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82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EclEmma</a:t>
            </a:r>
            <a:r>
              <a:rPr lang="es-ES" dirty="0" smtClean="0"/>
              <a:t> </a:t>
            </a:r>
            <a:r>
              <a:rPr lang="es-ES" dirty="0" err="1" smtClean="0"/>
              <a:t>Jacoco</a:t>
            </a:r>
            <a:endParaRPr lang="es-ES" dirty="0"/>
          </a:p>
        </p:txBody>
      </p:sp>
      <p:sp>
        <p:nvSpPr>
          <p:cNvPr id="36865" name="Rectangle 1"/>
          <p:cNvSpPr>
            <a:spLocks noGrp="1" noChangeArrowheads="1"/>
          </p:cNvSpPr>
          <p:nvPr>
            <p:ph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266765" indent="-239977">
              <a:spcBef>
                <a:spcPct val="0"/>
              </a:spcBef>
              <a:buClr>
                <a:srgbClr val="FFFFFF"/>
              </a:buClr>
              <a:buFont typeface="Arial" charset="0"/>
              <a:buChar char="•"/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herramienta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medir</a:t>
            </a:r>
            <a:r>
              <a:rPr lang="en-US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cobertura</a:t>
            </a:r>
            <a:r>
              <a:rPr lang="en-US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US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una</a:t>
            </a:r>
            <a:r>
              <a:rPr lang="en-US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test suite</a:t>
            </a:r>
            <a:r>
              <a:rPr lang="en-US" dirty="0"/>
              <a:t>, de </a:t>
            </a:r>
            <a:r>
              <a:rPr lang="en-US" dirty="0" err="1"/>
              <a:t>acuerdo</a:t>
            </a:r>
            <a:r>
              <a:rPr lang="en-US" dirty="0"/>
              <a:t> a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criterios</a:t>
            </a:r>
            <a:r>
              <a:rPr lang="en-US" dirty="0"/>
              <a:t> </a:t>
            </a:r>
            <a:r>
              <a:rPr lang="en-US" dirty="0">
                <a:solidFill>
                  <a:srgbClr val="2C7C9F"/>
                </a:solidFill>
              </a:rPr>
              <a:t>de </a:t>
            </a:r>
            <a:r>
              <a:rPr lang="en-US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caja</a:t>
            </a:r>
            <a:r>
              <a:rPr lang="en-US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blanca</a:t>
            </a:r>
            <a:r>
              <a:rPr lang="en-US" dirty="0"/>
              <a:t>:</a:t>
            </a:r>
          </a:p>
          <a:p>
            <a:pPr marL="805445" lvl="1" indent="-457200"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3200" dirty="0" err="1"/>
              <a:t>Diseñada</a:t>
            </a:r>
            <a:r>
              <a:rPr lang="en-US" sz="3200" dirty="0"/>
              <a:t>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Java+JUnit</a:t>
            </a:r>
            <a:r>
              <a:rPr lang="en-US" sz="3200" dirty="0"/>
              <a:t>.</a:t>
            </a:r>
          </a:p>
          <a:p>
            <a:pPr marL="805445" lvl="1" indent="-457200"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3200" dirty="0"/>
              <a:t>Se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instalar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un plugin de Eclipse.</a:t>
            </a:r>
          </a:p>
          <a:p>
            <a:pPr marL="805445" lvl="1" indent="-457200"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Muestra</a:t>
            </a:r>
            <a:r>
              <a:rPr lang="en-US" sz="3200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visualmente</a:t>
            </a:r>
            <a:r>
              <a:rPr lang="en-US" sz="3200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el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código</a:t>
            </a:r>
            <a:r>
              <a:rPr lang="en-US" sz="3200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cubierto</a:t>
            </a:r>
            <a:r>
              <a:rPr lang="en-US" sz="3200" dirty="0">
                <a:solidFill>
                  <a:srgbClr val="2C7C9F"/>
                </a:solidFill>
              </a:rPr>
              <a:t> </a:t>
            </a:r>
            <a:r>
              <a:rPr lang="en-US" sz="3200" dirty="0"/>
              <a:t>+ </a:t>
            </a:r>
            <a:r>
              <a:rPr lang="en-US" sz="3200" dirty="0" err="1"/>
              <a:t>estadísticas</a:t>
            </a:r>
            <a:r>
              <a:rPr lang="en-US" sz="3200" dirty="0"/>
              <a:t> de </a:t>
            </a:r>
            <a:r>
              <a:rPr lang="en-US" sz="3200" dirty="0" err="1"/>
              <a:t>cobertura</a:t>
            </a:r>
            <a:r>
              <a:rPr lang="en-US" sz="3200" dirty="0" smtClean="0"/>
              <a:t>.</a:t>
            </a:r>
          </a:p>
          <a:p>
            <a:pPr marL="805445" lvl="1" indent="-457200"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42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y 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EclEmma</a:t>
            </a:r>
            <a:r>
              <a:rPr lang="es-ES" dirty="0" smtClean="0"/>
              <a:t> </a:t>
            </a:r>
            <a:r>
              <a:rPr lang="es-ES" dirty="0" err="1" smtClean="0"/>
              <a:t>Jacoco</a:t>
            </a:r>
            <a:r>
              <a:rPr lang="es-ES" dirty="0" smtClean="0"/>
              <a:t> </a:t>
            </a:r>
          </a:p>
          <a:p>
            <a:r>
              <a:rPr lang="es-ES" sz="2400" dirty="0">
                <a:latin typeface="Courier"/>
                <a:cs typeface="Courier"/>
                <a:hlinkClick r:id="rId2"/>
              </a:rPr>
              <a:t>http://update.eclemma.org</a:t>
            </a:r>
            <a:r>
              <a:rPr lang="es-ES" sz="2400" dirty="0" smtClean="0">
                <a:latin typeface="Courier"/>
                <a:cs typeface="Courier"/>
                <a:hlinkClick r:id="rId2"/>
              </a:rPr>
              <a:t>/</a:t>
            </a:r>
            <a:endParaRPr lang="es-ES" sz="2400" dirty="0" smtClean="0">
              <a:latin typeface="Courier"/>
              <a:cs typeface="Courier"/>
            </a:endParaRPr>
          </a:p>
          <a:p>
            <a:r>
              <a:rPr lang="es-ES" dirty="0" smtClean="0">
                <a:cs typeface="Courier"/>
              </a:rPr>
              <a:t>Completar la cobertura de </a:t>
            </a:r>
            <a:r>
              <a:rPr lang="es-ES" dirty="0" err="1" smtClean="0">
                <a:cs typeface="Courier"/>
              </a:rPr>
              <a:t>StaticRoutines</a:t>
            </a:r>
            <a:endParaRPr lang="es-E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5344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r>
              <a:rPr lang="es-ES" dirty="0" smtClean="0"/>
              <a:t> basado en mutación</a:t>
            </a:r>
            <a:endParaRPr lang="es-ES" dirty="0"/>
          </a:p>
        </p:txBody>
      </p:sp>
      <p:sp>
        <p:nvSpPr>
          <p:cNvPr id="38913" name="Rectangle 1"/>
          <p:cNvSpPr>
            <a:spLocks noGrp="1" noChangeArrowheads="1"/>
          </p:cNvSpPr>
          <p:nvPr>
            <p:ph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3000" dirty="0" err="1" smtClean="0"/>
              <a:t>Según</a:t>
            </a:r>
            <a:r>
              <a:rPr lang="en-US" sz="3000" dirty="0" smtClean="0"/>
              <a:t> </a:t>
            </a:r>
            <a:r>
              <a:rPr lang="en-US" sz="3000" dirty="0" err="1" smtClean="0"/>
              <a:t>este</a:t>
            </a:r>
            <a:r>
              <a:rPr lang="en-US" sz="3000" dirty="0" smtClean="0"/>
              <a:t> </a:t>
            </a:r>
            <a:r>
              <a:rPr lang="en-US" sz="3000" dirty="0" err="1" smtClean="0"/>
              <a:t>criterio</a:t>
            </a:r>
            <a:r>
              <a:rPr lang="en-US" sz="3000" dirty="0" smtClean="0"/>
              <a:t>,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una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suite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adecuada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efectiva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para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descubrir</a:t>
            </a:r>
            <a:r>
              <a:rPr lang="en-US" sz="3000" dirty="0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bugs</a:t>
            </a:r>
            <a:r>
              <a:rPr lang="en-US" sz="3000" dirty="0" smtClean="0">
                <a:solidFill>
                  <a:srgbClr val="2C7C9F"/>
                </a:solidFill>
              </a:rPr>
              <a:t> </a:t>
            </a:r>
            <a:r>
              <a:rPr lang="en-US" sz="3000" dirty="0" err="1" smtClean="0"/>
              <a:t>inyectados</a:t>
            </a:r>
            <a:r>
              <a:rPr lang="en-US" sz="3000" dirty="0" smtClean="0"/>
              <a:t>:</a:t>
            </a:r>
          </a:p>
          <a:p>
            <a:pPr marL="726852" lvl="1" indent="-457200"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2600" dirty="0" smtClean="0"/>
              <a:t>los bugs se </a:t>
            </a:r>
            <a:r>
              <a:rPr lang="en-US" sz="2600" dirty="0" err="1" smtClean="0"/>
              <a:t>inyectan</a:t>
            </a:r>
            <a:r>
              <a:rPr lang="en-US" sz="2600" dirty="0" smtClean="0"/>
              <a:t> en el </a:t>
            </a:r>
            <a:r>
              <a:rPr lang="en-US" sz="2600" dirty="0" err="1" smtClean="0"/>
              <a:t>código</a:t>
            </a:r>
            <a:r>
              <a:rPr lang="en-US" sz="2600" dirty="0" smtClean="0"/>
              <a:t>, </a:t>
            </a:r>
            <a:r>
              <a:rPr lang="en-US" sz="2600" dirty="0" err="1" smtClean="0"/>
              <a:t>mutando</a:t>
            </a:r>
            <a:r>
              <a:rPr lang="en-US" sz="2600" dirty="0" smtClean="0"/>
              <a:t> </a:t>
            </a:r>
            <a:r>
              <a:rPr lang="en-US" sz="2600" dirty="0" err="1" smtClean="0"/>
              <a:t>operaciones</a:t>
            </a:r>
            <a:r>
              <a:rPr lang="en-US" sz="2600" dirty="0" smtClean="0"/>
              <a:t> del </a:t>
            </a:r>
            <a:r>
              <a:rPr lang="en-US" sz="2600" dirty="0" err="1" smtClean="0"/>
              <a:t>mismo</a:t>
            </a:r>
            <a:endParaRPr lang="en-US" sz="2600" dirty="0" smtClean="0"/>
          </a:p>
          <a:p>
            <a:pPr marL="726852" lvl="1" indent="-457200"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2600" dirty="0" err="1" smtClean="0"/>
              <a:t>cada</a:t>
            </a:r>
            <a:r>
              <a:rPr lang="en-US" sz="2600" dirty="0" smtClean="0"/>
              <a:t> </a:t>
            </a:r>
            <a:r>
              <a:rPr lang="en-US" sz="2600" dirty="0" err="1" smtClean="0"/>
              <a:t>variante</a:t>
            </a:r>
            <a:r>
              <a:rPr lang="en-US" sz="2600" dirty="0" smtClean="0"/>
              <a:t> del </a:t>
            </a:r>
            <a:r>
              <a:rPr lang="en-US" sz="2600" dirty="0" err="1" smtClean="0"/>
              <a:t>código</a:t>
            </a:r>
            <a:r>
              <a:rPr lang="en-US" sz="2600" dirty="0" smtClean="0"/>
              <a:t> original </a:t>
            </a:r>
            <a:r>
              <a:rPr lang="en-US" sz="2600" dirty="0" err="1" smtClean="0"/>
              <a:t>es</a:t>
            </a:r>
            <a:r>
              <a:rPr lang="en-US" sz="2600" dirty="0" smtClean="0"/>
              <a:t> un </a:t>
            </a:r>
            <a:r>
              <a:rPr lang="en-US" sz="2600" dirty="0" err="1" smtClean="0"/>
              <a:t>mutante</a:t>
            </a:r>
            <a:endParaRPr lang="en-US" sz="2600" dirty="0" smtClean="0"/>
          </a:p>
          <a:p>
            <a:pPr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3000" dirty="0" smtClean="0"/>
              <a:t>El </a:t>
            </a:r>
            <a:r>
              <a:rPr lang="en-US" sz="3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objetivo</a:t>
            </a:r>
            <a:r>
              <a:rPr lang="en-US" sz="3000" dirty="0" smtClean="0"/>
              <a:t>: </a:t>
            </a:r>
            <a:r>
              <a:rPr lang="en-US" sz="3000" dirty="0"/>
              <a:t> </a:t>
            </a:r>
            <a:r>
              <a:rPr lang="en-US" sz="3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matar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 err="1" smtClean="0"/>
              <a:t>todos</a:t>
            </a:r>
            <a:r>
              <a:rPr lang="en-US" sz="3000" dirty="0" smtClean="0"/>
              <a:t> los </a:t>
            </a:r>
            <a:r>
              <a:rPr lang="en-US" sz="3000" dirty="0" err="1" smtClean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mutantes</a:t>
            </a:r>
            <a:r>
              <a:rPr lang="en-US" sz="3000" dirty="0" smtClean="0"/>
              <a:t>: </a:t>
            </a:r>
          </a:p>
          <a:p>
            <a:pPr lvl="1">
              <a:spcBef>
                <a:spcPts val="703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sz="2600" dirty="0" smtClean="0"/>
              <a:t>un </a:t>
            </a:r>
            <a:r>
              <a:rPr lang="en-US" sz="2600" dirty="0" err="1" smtClean="0"/>
              <a:t>mutante</a:t>
            </a:r>
            <a:r>
              <a:rPr lang="en-US" sz="2600" dirty="0" smtClean="0"/>
              <a:t> </a:t>
            </a:r>
            <a:r>
              <a:rPr lang="en-US" sz="2600" dirty="0" err="1" smtClean="0"/>
              <a:t>está</a:t>
            </a:r>
            <a:r>
              <a:rPr lang="en-US" sz="2600" dirty="0" smtClean="0"/>
              <a:t> </a:t>
            </a:r>
            <a:r>
              <a:rPr lang="en-US" sz="2600" dirty="0" err="1" smtClean="0"/>
              <a:t>muerto</a:t>
            </a:r>
            <a:r>
              <a:rPr lang="en-US" sz="2600" dirty="0" smtClean="0"/>
              <a:t> </a:t>
            </a:r>
            <a:r>
              <a:rPr lang="en-US" sz="2600" dirty="0" err="1" smtClean="0"/>
              <a:t>si</a:t>
            </a:r>
            <a:r>
              <a:rPr lang="en-US" sz="2600" dirty="0" smtClean="0"/>
              <a:t> </a:t>
            </a:r>
            <a:r>
              <a:rPr lang="en-US" sz="2600" dirty="0" err="1" smtClean="0"/>
              <a:t>existe</a:t>
            </a:r>
            <a:r>
              <a:rPr lang="en-US" sz="2600" dirty="0" smtClean="0"/>
              <a:t> un test de la suite </a:t>
            </a:r>
            <a:r>
              <a:rPr lang="en-US" sz="2600" dirty="0" err="1" smtClean="0"/>
              <a:t>que</a:t>
            </a:r>
            <a:r>
              <a:rPr lang="en-US" sz="2600" dirty="0" smtClean="0"/>
              <a:t> no </a:t>
            </a:r>
            <a:r>
              <a:rPr lang="en-US" sz="2600" dirty="0" err="1" smtClean="0"/>
              <a:t>falla</a:t>
            </a:r>
            <a:r>
              <a:rPr lang="en-US" sz="2600" dirty="0" smtClean="0"/>
              <a:t> en el original, </a:t>
            </a:r>
            <a:r>
              <a:rPr lang="en-US" sz="2600" dirty="0" err="1" smtClean="0"/>
              <a:t>pero</a:t>
            </a:r>
            <a:r>
              <a:rPr lang="en-US" sz="2600" dirty="0" smtClean="0"/>
              <a:t> </a:t>
            </a:r>
            <a:r>
              <a:rPr lang="en-US" sz="2600" dirty="0" err="1" smtClean="0"/>
              <a:t>si</a:t>
            </a:r>
            <a:r>
              <a:rPr lang="en-US" sz="2600" dirty="0" smtClean="0"/>
              <a:t> en el </a:t>
            </a:r>
            <a:r>
              <a:rPr lang="en-US" sz="2600" dirty="0" err="1" smtClean="0"/>
              <a:t>mutante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248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Mutantes: ejemplo</a:t>
            </a:r>
            <a:endParaRPr lang="es-ES" dirty="0"/>
          </a:p>
        </p:txBody>
      </p:sp>
      <p:sp>
        <p:nvSpPr>
          <p:cNvPr id="39937" name="Rectangle 1"/>
          <p:cNvSpPr>
            <a:spLocks noGrp="1" noChangeArrowheads="1"/>
          </p:cNvSpPr>
          <p:nvPr>
            <p:ph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</a:tabLst>
            </a:pPr>
            <a:r>
              <a:rPr lang="en-US" dirty="0" smtClean="0"/>
              <a:t>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mutante</a:t>
            </a:r>
            <a:r>
              <a:rPr lang="en-US" dirty="0" smtClean="0"/>
              <a:t> del anterior:</a:t>
            </a:r>
            <a:endParaRPr lang="en-US" dirty="0"/>
          </a:p>
        </p:txBody>
      </p:sp>
      <p:sp>
        <p:nvSpPr>
          <p:cNvPr id="39938" name="AutoShape 2"/>
          <p:cNvSpPr>
            <a:spLocks/>
          </p:cNvSpPr>
          <p:nvPr/>
        </p:nvSpPr>
        <p:spPr bwMode="auto">
          <a:xfrm>
            <a:off x="1763688" y="1340768"/>
            <a:ext cx="5616624" cy="2418631"/>
          </a:xfrm>
          <a:prstGeom prst="roundRect">
            <a:avLst>
              <a:gd name="adj" fmla="val 9676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static </a:t>
            </a:r>
            <a:r>
              <a:rPr lang="en-US" sz="1800" dirty="0" err="1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bisiesto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a) {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 = false;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if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((a%4==0) &amp;&amp; (a%100!= 0))    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	b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= true;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return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b;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}</a:t>
            </a:r>
            <a:endParaRPr lang="en-US" sz="1800" dirty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1763688" y="4365104"/>
            <a:ext cx="5616624" cy="2418631"/>
          </a:xfrm>
          <a:prstGeom prst="roundRect">
            <a:avLst>
              <a:gd name="adj" fmla="val 9676"/>
            </a:avLst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static </a:t>
            </a:r>
            <a:r>
              <a:rPr lang="en-US" sz="1800" dirty="0" err="1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bisiesto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a) {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 = false;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if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((a%4==0) </a:t>
            </a:r>
            <a:r>
              <a:rPr lang="en-US" sz="1800" dirty="0" smtClean="0">
                <a:solidFill>
                  <a:schemeClr val="accent6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||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(a%100!= 0))    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	b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= true;    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	return 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b; </a:t>
            </a:r>
            <a:endParaRPr lang="en-US" sz="1800" dirty="0" smtClean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23900" algn="l"/>
                <a:tab pos="10795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}</a:t>
            </a:r>
            <a:endParaRPr lang="en-US" sz="1800" dirty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μJava</a:t>
            </a:r>
            <a:endParaRPr lang="es-ES" dirty="0"/>
          </a:p>
        </p:txBody>
      </p:sp>
      <p:sp>
        <p:nvSpPr>
          <p:cNvPr id="40961" name="Rectangle 1"/>
          <p:cNvSpPr>
            <a:spLocks noGrp="1" noChangeArrowheads="1"/>
          </p:cNvSpPr>
          <p:nvPr>
            <p:ph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483988" indent="-457200"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suites de </a:t>
            </a:r>
            <a:r>
              <a:rPr lang="en-US" dirty="0" err="1"/>
              <a:t>acuerdo</a:t>
            </a:r>
            <a:r>
              <a:rPr lang="en-US" dirty="0"/>
              <a:t> a </a:t>
            </a:r>
            <a:r>
              <a:rPr lang="en-US" dirty="0" err="1"/>
              <a:t>mutación</a:t>
            </a:r>
            <a:r>
              <a:rPr lang="en-US" dirty="0"/>
              <a:t>:</a:t>
            </a:r>
          </a:p>
          <a:p>
            <a:pPr marL="884038" lvl="1" indent="-457200"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/>
              <a:t>Diseñada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Java+JUnit</a:t>
            </a:r>
            <a:r>
              <a:rPr lang="en-US" dirty="0"/>
              <a:t>.</a:t>
            </a:r>
          </a:p>
          <a:p>
            <a:pPr marL="884038" lvl="1" indent="-457200"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 original:</a:t>
            </a:r>
          </a:p>
          <a:p>
            <a:pPr marL="1284088" lvl="2" indent="-457200"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 smtClean="0"/>
              <a:t>Mutantes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: </a:t>
            </a:r>
            <a:r>
              <a:rPr lang="en-US" dirty="0" err="1" smtClean="0"/>
              <a:t>modificador</a:t>
            </a:r>
            <a:r>
              <a:rPr lang="en-US" dirty="0" smtClean="0"/>
              <a:t> de </a:t>
            </a:r>
            <a:r>
              <a:rPr lang="en-US" dirty="0" err="1" smtClean="0"/>
              <a:t>acceso</a:t>
            </a:r>
            <a:r>
              <a:rPr lang="en-US" dirty="0" smtClean="0"/>
              <a:t>, variables </a:t>
            </a:r>
            <a:r>
              <a:rPr lang="en-US" dirty="0" err="1" smtClean="0"/>
              <a:t>ocultas</a:t>
            </a:r>
            <a:r>
              <a:rPr lang="en-US" dirty="0" smtClean="0"/>
              <a:t>, </a:t>
            </a:r>
            <a:r>
              <a:rPr lang="en-US" dirty="0" err="1" smtClean="0"/>
              <a:t>sobrecarga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asignaciones</a:t>
            </a:r>
            <a:r>
              <a:rPr lang="en-US" dirty="0" smtClean="0"/>
              <a:t> compatibles, casting, etc.</a:t>
            </a:r>
          </a:p>
          <a:p>
            <a:pPr marL="1284088" lvl="2" indent="-457200"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 smtClean="0"/>
              <a:t>Mutantes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: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, </a:t>
            </a:r>
            <a:r>
              <a:rPr lang="en-US" dirty="0" err="1" smtClean="0"/>
              <a:t>relacionales</a:t>
            </a:r>
            <a:r>
              <a:rPr lang="en-US" dirty="0" smtClean="0"/>
              <a:t>, </a:t>
            </a:r>
            <a:r>
              <a:rPr lang="en-US" dirty="0" err="1" smtClean="0"/>
              <a:t>condicionales</a:t>
            </a:r>
            <a:r>
              <a:rPr lang="en-US" dirty="0" smtClean="0"/>
              <a:t>, de shift, </a:t>
            </a:r>
            <a:r>
              <a:rPr lang="en-US" dirty="0" err="1" smtClean="0"/>
              <a:t>lógicos</a:t>
            </a:r>
            <a:r>
              <a:rPr lang="en-US" dirty="0" smtClean="0"/>
              <a:t>, etc.</a:t>
            </a:r>
          </a:p>
          <a:p>
            <a:pPr marL="884038" lvl="1" indent="-457200"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 smtClean="0"/>
              <a:t>Corre</a:t>
            </a:r>
            <a:r>
              <a:rPr lang="en-US" dirty="0" smtClean="0"/>
              <a:t> suites </a:t>
            </a:r>
            <a:r>
              <a:rPr lang="en-US" dirty="0" err="1" smtClean="0"/>
              <a:t>JUnit</a:t>
            </a:r>
            <a:r>
              <a:rPr lang="en-US" dirty="0" smtClean="0"/>
              <a:t> y </a:t>
            </a:r>
            <a:r>
              <a:rPr lang="en-US" dirty="0" err="1" smtClean="0"/>
              <a:t>mide</a:t>
            </a:r>
            <a:r>
              <a:rPr lang="en-US" dirty="0" smtClean="0"/>
              <a:t> % de </a:t>
            </a:r>
            <a:r>
              <a:rPr lang="en-US" dirty="0" err="1" smtClean="0"/>
              <a:t>mutantes</a:t>
            </a:r>
            <a:r>
              <a:rPr lang="en-US" dirty="0" smtClean="0"/>
              <a:t> </a:t>
            </a:r>
            <a:r>
              <a:rPr lang="en-US" dirty="0" err="1" smtClean="0"/>
              <a:t>muertos</a:t>
            </a:r>
            <a:endParaRPr lang="en-US" dirty="0" smtClean="0"/>
          </a:p>
          <a:p>
            <a:pPr marL="884038" lvl="1" indent="-457200">
              <a:spcBef>
                <a:spcPct val="0"/>
              </a:spcBef>
              <a:tabLst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  <a:tab pos="8268597" algn="l"/>
                <a:tab pos="9179392" algn="l"/>
                <a:tab pos="10099117" algn="l"/>
                <a:tab pos="10099117" algn="l"/>
                <a:tab pos="955443" algn="l"/>
                <a:tab pos="1866238" algn="l"/>
                <a:tab pos="2777034" algn="l"/>
                <a:tab pos="3696759" algn="l"/>
                <a:tab pos="4607555" algn="l"/>
                <a:tab pos="5527280" algn="l"/>
                <a:tab pos="6438076" algn="l"/>
                <a:tab pos="7348872" algn="l"/>
              </a:tabLst>
            </a:pPr>
            <a:r>
              <a:rPr lang="en-US" dirty="0" err="1" smtClean="0"/>
              <a:t>Reporta</a:t>
            </a:r>
            <a:r>
              <a:rPr lang="en-US" dirty="0" smtClean="0"/>
              <a:t> </a:t>
            </a:r>
            <a:r>
              <a:rPr lang="en-US" dirty="0"/>
              <a:t>los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quedaron</a:t>
            </a:r>
            <a:r>
              <a:rPr lang="en-US" dirty="0"/>
              <a:t> </a:t>
            </a:r>
            <a:r>
              <a:rPr lang="en-US" dirty="0" err="1"/>
              <a:t>vivos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μJava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074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Según esta perspectiva, en lugar de diseñar o elegir test basado en algún criterio, se crean test aleatoriamente.</a:t>
            </a:r>
          </a:p>
          <a:p>
            <a:pPr lvl="1"/>
            <a:r>
              <a:rPr lang="es-ES" dirty="0" smtClean="0"/>
              <a:t>Principalmente para </a:t>
            </a:r>
            <a:r>
              <a:rPr lang="es-ES" dirty="0" err="1" smtClean="0"/>
              <a:t>testing</a:t>
            </a:r>
            <a:r>
              <a:rPr lang="es-ES" dirty="0" smtClean="0"/>
              <a:t> de regresión.</a:t>
            </a:r>
            <a:endParaRPr lang="es-ES" dirty="0"/>
          </a:p>
          <a:p>
            <a:r>
              <a:rPr lang="es-ES" dirty="0" smtClean="0"/>
              <a:t>Pero generar test aleatoriamente es complejo:</a:t>
            </a:r>
            <a:endParaRPr lang="es-ES" dirty="0"/>
          </a:p>
          <a:p>
            <a:pPr lvl="1"/>
            <a:r>
              <a:rPr lang="es-ES" dirty="0" smtClean="0"/>
              <a:t>no toda secuencia de métodos es válida;</a:t>
            </a:r>
            <a:endParaRPr lang="es-ES" dirty="0"/>
          </a:p>
          <a:p>
            <a:pPr lvl="1"/>
            <a:r>
              <a:rPr lang="es-ES" dirty="0" smtClean="0"/>
              <a:t>los test redundantes no agregan confianza.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r>
              <a:rPr lang="es-ES" dirty="0" smtClean="0"/>
              <a:t> aleatorio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55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437112"/>
            <a:ext cx="8291264" cy="216024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Modificar </a:t>
            </a:r>
            <a:r>
              <a:rPr lang="es-ES" dirty="0"/>
              <a:t>el mes con un valor negativo lanza una excepción. </a:t>
            </a:r>
          </a:p>
          <a:p>
            <a:r>
              <a:rPr lang="es-ES" dirty="0" smtClean="0"/>
              <a:t>Extender </a:t>
            </a:r>
            <a:r>
              <a:rPr lang="es-ES" dirty="0"/>
              <a:t>esa porción del test case de cualquier manera seguirá siendo ilegal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6629" name="AutoShape 5"/>
          <p:cNvSpPr>
            <a:spLocks/>
          </p:cNvSpPr>
          <p:nvPr/>
        </p:nvSpPr>
        <p:spPr bwMode="auto">
          <a:xfrm>
            <a:off x="2627784" y="2060848"/>
            <a:ext cx="4176463" cy="2412925"/>
          </a:xfrm>
          <a:prstGeom prst="roundRect">
            <a:avLst>
              <a:gd name="adj" fmla="val 6880"/>
            </a:avLst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@Test public void test() {</a:t>
            </a: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1400" dirty="0">
              <a:solidFill>
                <a:schemeClr val="bg1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Date d1 = new Date(2011,7,22);</a:t>
            </a: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d1.setMonth(-1);</a:t>
            </a: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Date d2 = new Date(2012,7,4);</a:t>
            </a: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v = d1.before(d2);</a:t>
            </a: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1400" dirty="0">
              <a:solidFill>
                <a:schemeClr val="bg1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assertTrue</a:t>
            </a: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(v);</a:t>
            </a:r>
          </a:p>
          <a:p>
            <a:pPr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400" dirty="0">
                <a:solidFill>
                  <a:schemeClr val="bg1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r>
              <a:rPr lang="es-ES" dirty="0" smtClean="0"/>
              <a:t> aleatorio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539552" y="1340768"/>
            <a:ext cx="82912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dirty="0" smtClean="0"/>
              <a:t>El siguiente test es ilegal: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179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792088"/>
          </a:xfrm>
        </p:spPr>
        <p:txBody>
          <a:bodyPr/>
          <a:lstStyle/>
          <a:p>
            <a:r>
              <a:rPr lang="es-ES" dirty="0" smtClean="0"/>
              <a:t>Los siguientes test son redundantes:</a:t>
            </a:r>
            <a:endParaRPr lang="es-ES" dirty="0"/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323528" y="2924944"/>
            <a:ext cx="4968552" cy="2808312"/>
          </a:xfrm>
          <a:prstGeom prst="roundRect">
            <a:avLst>
              <a:gd name="adj" fmla="val 738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@Test public void test() {</a:t>
            </a: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endParaRPr lang="en-US" sz="1800" dirty="0">
              <a:solidFill>
                <a:srgbClr val="09213B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Node n = new Node();</a:t>
            </a: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800" dirty="0" smtClean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Tree 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 = new </a:t>
            </a:r>
            <a:r>
              <a:rPr lang="en-US" sz="1800" dirty="0" smtClean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Tree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(n);</a:t>
            </a:r>
          </a:p>
          <a:p>
            <a:pPr marL="0" lvl="1"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Node m = new Node();</a:t>
            </a:r>
          </a:p>
          <a:p>
            <a:pPr marL="0" lvl="1"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v =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t.isRoot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(m);</a:t>
            </a: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assertTrue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(v == false);</a:t>
            </a: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}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644008" y="2564904"/>
            <a:ext cx="4446228" cy="3312368"/>
          </a:xfrm>
          <a:prstGeom prst="roundRect">
            <a:avLst>
              <a:gd name="adj" fmla="val 7389"/>
            </a:avLst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@Test public void test() {</a:t>
            </a: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endParaRPr lang="en-US" sz="1800" dirty="0">
              <a:solidFill>
                <a:srgbClr val="09213B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Node n = new Node();</a:t>
            </a: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800" dirty="0" smtClean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Tree 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 = new </a:t>
            </a:r>
            <a:r>
              <a:rPr lang="en-US" sz="1800" dirty="0" smtClean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Tree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(n);</a:t>
            </a:r>
          </a:p>
          <a:p>
            <a:pPr marL="0" lvl="1"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Node m = new Node();</a:t>
            </a:r>
          </a:p>
          <a:p>
            <a:pPr marL="0" lvl="1"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v =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t.isRoot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(m);</a:t>
            </a:r>
          </a:p>
          <a:p>
            <a:pPr marL="0" lvl="3"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boolean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w =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t.isLeaf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(m);</a:t>
            </a:r>
          </a:p>
          <a:p>
            <a:pPr marL="0" lvl="1"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   </a:t>
            </a:r>
            <a:r>
              <a:rPr lang="en-US" sz="1800" dirty="0" err="1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assertTrue</a:t>
            </a: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(v == false);</a:t>
            </a:r>
          </a:p>
          <a:p>
            <a:pPr>
              <a:buNone/>
              <a:tabLst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249238" algn="l"/>
                <a:tab pos="717550" algn="l"/>
              </a:tabLst>
            </a:pPr>
            <a:r>
              <a:rPr lang="en-US" sz="1800" dirty="0">
                <a:solidFill>
                  <a:srgbClr val="09213B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r>
              <a:rPr lang="es-ES" dirty="0" smtClean="0"/>
              <a:t> aleatorio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48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selección</a:t>
            </a:r>
            <a:endParaRPr lang="es-AR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 </a:t>
            </a:r>
            <a:r>
              <a:rPr lang="es-ES" dirty="0"/>
              <a:t>una </a:t>
            </a:r>
            <a:r>
              <a:rPr lang="es-ES" b="1" dirty="0"/>
              <a:t>mecanismo</a:t>
            </a:r>
            <a:r>
              <a:rPr lang="es-ES" dirty="0"/>
              <a:t> para decidir si </a:t>
            </a:r>
            <a:r>
              <a:rPr lang="es-ES" dirty="0" smtClean="0"/>
              <a:t>una prueba es </a:t>
            </a:r>
            <a:r>
              <a:rPr lang="es-ES" dirty="0"/>
              <a:t>adecuada o no. </a:t>
            </a:r>
            <a:r>
              <a:rPr lang="es-ES" dirty="0" smtClean="0"/>
              <a:t>Se espera </a:t>
            </a:r>
            <a:r>
              <a:rPr lang="es-ES" dirty="0"/>
              <a:t>que un criterio </a:t>
            </a:r>
            <a:r>
              <a:rPr lang="es-ES" dirty="0" smtClean="0"/>
              <a:t>sea:</a:t>
            </a:r>
          </a:p>
          <a:p>
            <a:pPr lvl="1"/>
            <a:r>
              <a:rPr lang="es-ES" b="1" dirty="0" smtClean="0">
                <a:solidFill>
                  <a:schemeClr val="accent6"/>
                </a:solidFill>
              </a:rPr>
              <a:t>Regular</a:t>
            </a:r>
            <a:r>
              <a:rPr lang="es-ES" dirty="0" smtClean="0"/>
              <a:t>: si </a:t>
            </a:r>
            <a:r>
              <a:rPr lang="es-ES" dirty="0"/>
              <a:t>todos </a:t>
            </a:r>
            <a:r>
              <a:rPr lang="es-ES" dirty="0" smtClean="0"/>
              <a:t>las pruebas que </a:t>
            </a:r>
            <a:r>
              <a:rPr lang="es-ES" dirty="0"/>
              <a:t>satisfacen el criterio detectan en general los mismos errores.</a:t>
            </a:r>
          </a:p>
          <a:p>
            <a:pPr lvl="1"/>
            <a:r>
              <a:rPr lang="es-ES" b="1" dirty="0" smtClean="0">
                <a:solidFill>
                  <a:srgbClr val="C00000"/>
                </a:solidFill>
              </a:rPr>
              <a:t>Válido</a:t>
            </a:r>
            <a:r>
              <a:rPr lang="es-ES" dirty="0" smtClean="0"/>
              <a:t>: si </a:t>
            </a:r>
            <a:r>
              <a:rPr lang="es-ES" dirty="0"/>
              <a:t>para cualquier error en el programa hay un conjunto de </a:t>
            </a:r>
            <a:r>
              <a:rPr lang="es-ES" dirty="0" smtClean="0"/>
              <a:t>pruebas que satisfacen el </a:t>
            </a:r>
            <a:r>
              <a:rPr lang="es-ES" dirty="0"/>
              <a:t>criterio y </a:t>
            </a:r>
            <a:r>
              <a:rPr lang="es-ES" dirty="0" smtClean="0"/>
              <a:t>detectan </a:t>
            </a:r>
            <a:r>
              <a:rPr lang="es-ES" dirty="0"/>
              <a:t>el error.</a:t>
            </a:r>
          </a:p>
          <a:p>
            <a:r>
              <a:rPr lang="es-ES" dirty="0"/>
              <a:t>En general, es muy difícil conseguir criterios con buenas características de regularidad y validez.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8317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Randoop</a:t>
            </a:r>
            <a:r>
              <a:rPr lang="es-ES" dirty="0"/>
              <a:t> es una herramienta para la generación automática de </a:t>
            </a:r>
            <a:r>
              <a:rPr lang="es-ES" dirty="0" err="1"/>
              <a:t>tests</a:t>
            </a:r>
            <a:r>
              <a:rPr lang="es-ES" dirty="0"/>
              <a:t> de </a:t>
            </a:r>
            <a:r>
              <a:rPr lang="es-ES" dirty="0" smtClean="0"/>
              <a:t>unidad.</a:t>
            </a:r>
            <a:endParaRPr lang="es-ES" dirty="0"/>
          </a:p>
          <a:p>
            <a:r>
              <a:rPr lang="es-ES" dirty="0" smtClean="0"/>
              <a:t>Basada </a:t>
            </a:r>
            <a:r>
              <a:rPr lang="es-ES" dirty="0"/>
              <a:t>en generación aleatoria.</a:t>
            </a:r>
          </a:p>
          <a:p>
            <a:r>
              <a:rPr lang="es-ES" dirty="0" smtClean="0"/>
              <a:t>Incorpora </a:t>
            </a:r>
            <a:r>
              <a:rPr lang="es-ES" dirty="0"/>
              <a:t>técnicas eficientes para:</a:t>
            </a:r>
          </a:p>
          <a:p>
            <a:pPr lvl="1"/>
            <a:r>
              <a:rPr lang="es-ES" dirty="0" smtClean="0"/>
              <a:t>intentar </a:t>
            </a:r>
            <a:r>
              <a:rPr lang="es-ES" dirty="0"/>
              <a:t>eliminar casos de test inválidos,</a:t>
            </a:r>
          </a:p>
          <a:p>
            <a:pPr lvl="1"/>
            <a:r>
              <a:rPr lang="es-ES" dirty="0" smtClean="0"/>
              <a:t>intentar </a:t>
            </a:r>
            <a:r>
              <a:rPr lang="es-ES" dirty="0"/>
              <a:t>no producir casos de test redundantes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Randoop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955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</a:tabLst>
            </a:pPr>
            <a:r>
              <a:rPr lang="en-US" dirty="0">
                <a:ea typeface="ＭＳ Ｐゴシック" charset="0"/>
                <a:cs typeface="Helvetica Neue Light" charset="0"/>
              </a:rPr>
              <a:t>La </a:t>
            </a:r>
            <a:r>
              <a:rPr lang="en-US" dirty="0" err="1">
                <a:ea typeface="ＭＳ Ｐゴシック" charset="0"/>
                <a:cs typeface="Helvetica Neue Light" charset="0"/>
              </a:rPr>
              <a:t>generación</a:t>
            </a:r>
            <a:r>
              <a:rPr lang="en-US" dirty="0">
                <a:ea typeface="ＭＳ Ｐゴシック" charset="0"/>
                <a:cs typeface="Helvetica Neue Light" charset="0"/>
              </a:rPr>
              <a:t> se </a:t>
            </a:r>
            <a:r>
              <a:rPr lang="en-US" dirty="0" err="1">
                <a:ea typeface="ＭＳ Ｐゴシック" charset="0"/>
                <a:cs typeface="Helvetica Neue Light" charset="0"/>
              </a:rPr>
              <a:t>realiza</a:t>
            </a:r>
            <a:r>
              <a:rPr lang="en-US" dirty="0">
                <a:ea typeface="ＭＳ Ｐゴシック" charset="0"/>
                <a:cs typeface="Helvetica Neue Light" charset="0"/>
              </a:rPr>
              <a:t> en </a:t>
            </a:r>
            <a:r>
              <a:rPr lang="en-US" dirty="0" err="1">
                <a:ea typeface="ＭＳ Ｐゴシック" charset="0"/>
                <a:cs typeface="Helvetica Neue Light" charset="0"/>
              </a:rPr>
              <a:t>cuatro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pasos</a:t>
            </a:r>
            <a:r>
              <a:rPr lang="en-US" dirty="0">
                <a:ea typeface="ＭＳ Ｐゴシック" charset="0"/>
                <a:cs typeface="Helvetica Neue Light" charset="0"/>
              </a:rPr>
              <a:t>: </a:t>
            </a:r>
          </a:p>
          <a:p>
            <a:pPr lvl="1">
              <a:lnSpc>
                <a:spcPct val="120000"/>
              </a:lnSpc>
              <a:buFontTx/>
              <a:buAutoNum type="arabicPeriod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</a:tabLst>
            </a:pPr>
            <a:r>
              <a:rPr lang="en-US" dirty="0" smtClean="0">
                <a:ea typeface="ＭＳ Ｐゴシック" charset="0"/>
                <a:cs typeface="Helvetica Neue Light" charset="0"/>
              </a:rPr>
              <a:t>Se </a:t>
            </a:r>
            <a:r>
              <a:rPr lang="en-US" dirty="0" err="1">
                <a:ea typeface="ＭＳ Ｐゴシック" charset="0"/>
                <a:cs typeface="Helvetica Neue Light" charset="0"/>
              </a:rPr>
              <a:t>crea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una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secuencia</a:t>
            </a:r>
            <a:r>
              <a:rPr lang="en-US" dirty="0">
                <a:ea typeface="ＭＳ Ｐゴシック" charset="0"/>
                <a:cs typeface="Helvetica Neue Light" charset="0"/>
              </a:rPr>
              <a:t> de </a:t>
            </a:r>
            <a:r>
              <a:rPr lang="en-US" dirty="0" err="1">
                <a:ea typeface="ＭＳ Ｐゴシック" charset="0"/>
                <a:cs typeface="Helvetica Neue Light" charset="0"/>
              </a:rPr>
              <a:t>métodos</a:t>
            </a:r>
            <a:r>
              <a:rPr lang="en-US" dirty="0">
                <a:ea typeface="ＭＳ Ｐゴシック" charset="0"/>
                <a:cs typeface="Helvetica Neue Light" charset="0"/>
              </a:rPr>
              <a:t>, </a:t>
            </a:r>
            <a:r>
              <a:rPr lang="en-US" dirty="0" err="1">
                <a:ea typeface="ＭＳ Ｐゴシック" charset="0"/>
                <a:cs typeface="Helvetica Neue Light" charset="0"/>
              </a:rPr>
              <a:t>eligiendo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métodos</a:t>
            </a:r>
            <a:r>
              <a:rPr lang="en-US" dirty="0">
                <a:ea typeface="ＭＳ Ｐゴシック" charset="0"/>
                <a:cs typeface="Helvetica Neue Light" charset="0"/>
              </a:rPr>
              <a:t> y </a:t>
            </a:r>
            <a:r>
              <a:rPr lang="en-US" dirty="0" err="1">
                <a:ea typeface="ＭＳ Ｐゴシック" charset="0"/>
                <a:cs typeface="Helvetica Neue Light" charset="0"/>
              </a:rPr>
              <a:t>sus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argumentos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aleatoriamente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,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extendiendo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sencuencias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anteriores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de forma incremental.</a:t>
            </a:r>
            <a:endParaRPr lang="en-US" dirty="0">
              <a:ea typeface="ＭＳ Ｐゴシック" charset="0"/>
              <a:cs typeface="Helvetica Neue Light" charset="0"/>
            </a:endParaRPr>
          </a:p>
          <a:p>
            <a:pPr lvl="1">
              <a:lnSpc>
                <a:spcPct val="120000"/>
              </a:lnSpc>
              <a:buFontTx/>
              <a:buAutoNum type="arabicPeriod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</a:tabLst>
            </a:pPr>
            <a:r>
              <a:rPr lang="en-US" dirty="0" smtClean="0">
                <a:ea typeface="ＭＳ Ｐゴシック" charset="0"/>
                <a:cs typeface="Helvetica Neue Light" charset="0"/>
              </a:rPr>
              <a:t>Se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descarta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la </a:t>
            </a:r>
            <a:r>
              <a:rPr lang="en-US" dirty="0" err="1">
                <a:ea typeface="ＭＳ Ｐゴシック" charset="0"/>
                <a:cs typeface="Helvetica Neue Light" charset="0"/>
              </a:rPr>
              <a:t>secuencia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si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ya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fue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creada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anteriormente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(</a:t>
            </a:r>
            <a:r>
              <a:rPr lang="en-US" dirty="0" err="1">
                <a:ea typeface="ＭＳ Ｐゴシック" charset="0"/>
                <a:cs typeface="Helvetica Neue Light" charset="0"/>
              </a:rPr>
              <a:t>equivalencia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módulo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nombre</a:t>
            </a:r>
            <a:r>
              <a:rPr lang="en-US" dirty="0">
                <a:ea typeface="ＭＳ Ｐゴシック" charset="0"/>
                <a:cs typeface="Helvetica Neue Light" charset="0"/>
              </a:rPr>
              <a:t> de variables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).</a:t>
            </a:r>
            <a:endParaRPr lang="en-US" dirty="0">
              <a:ea typeface="ＭＳ Ｐゴシック" charset="0"/>
              <a:cs typeface="Helvetica Neue Light" charset="0"/>
            </a:endParaRPr>
          </a:p>
          <a:p>
            <a:pPr lvl="1">
              <a:lnSpc>
                <a:spcPct val="120000"/>
              </a:lnSpc>
              <a:buFontTx/>
              <a:buAutoNum type="arabicPeriod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</a:tabLst>
            </a:pPr>
            <a:r>
              <a:rPr lang="en-US" dirty="0" smtClean="0">
                <a:ea typeface="ＭＳ Ｐゴシック" charset="0"/>
                <a:cs typeface="Helvetica Neue Light" charset="0"/>
              </a:rPr>
              <a:t>Se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ejecuta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la </a:t>
            </a:r>
            <a:r>
              <a:rPr lang="en-US" dirty="0" err="1">
                <a:ea typeface="ＭＳ Ｐゴシック" charset="0"/>
                <a:cs typeface="Helvetica Neue Light" charset="0"/>
              </a:rPr>
              <a:t>secuencia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para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comprobar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que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ningún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“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contrato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” </a:t>
            </a:r>
            <a:r>
              <a:rPr lang="en-US" dirty="0">
                <a:ea typeface="ＭＳ Ｐゴシック" charset="0"/>
                <a:cs typeface="Helvetica Neue Light" charset="0"/>
              </a:rPr>
              <a:t>sea </a:t>
            </a:r>
            <a:r>
              <a:rPr lang="en-US" dirty="0" err="1">
                <a:ea typeface="ＭＳ Ｐゴシック" charset="0"/>
                <a:cs typeface="Helvetica Neue Light" charset="0"/>
              </a:rPr>
              <a:t>violado</a:t>
            </a:r>
            <a:r>
              <a:rPr lang="en-US" dirty="0">
                <a:ea typeface="ＭＳ Ｐゴシック" charset="0"/>
                <a:cs typeface="Helvetica Neue Light" charset="0"/>
              </a:rPr>
              <a:t>. </a:t>
            </a:r>
          </a:p>
          <a:p>
            <a:pPr lvl="1">
              <a:lnSpc>
                <a:spcPct val="120000"/>
              </a:lnSpc>
              <a:buFontTx/>
              <a:buAutoNum type="arabicPeriod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</a:tabLst>
            </a:pPr>
            <a:r>
              <a:rPr lang="en-US" dirty="0" smtClean="0">
                <a:ea typeface="ＭＳ Ｐゴシック" charset="0"/>
                <a:cs typeface="Helvetica Neue Light" charset="0"/>
              </a:rPr>
              <a:t>Se </a:t>
            </a:r>
            <a:r>
              <a:rPr lang="en-US" dirty="0" err="1">
                <a:ea typeface="ＭＳ Ｐゴシック" charset="0"/>
                <a:cs typeface="Helvetica Neue Light" charset="0"/>
              </a:rPr>
              <a:t>determina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 smtClean="0">
                <a:ea typeface="ＭＳ Ｐゴシック" charset="0"/>
                <a:cs typeface="Helvetica Neue Light" charset="0"/>
              </a:rPr>
              <a:t>qué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valores</a:t>
            </a:r>
            <a:r>
              <a:rPr lang="en-US" dirty="0">
                <a:ea typeface="ＭＳ Ｐゴシック" charset="0"/>
                <a:cs typeface="Helvetica Neue Light" charset="0"/>
              </a:rPr>
              <a:t> de la </a:t>
            </a:r>
            <a:r>
              <a:rPr lang="en-US" dirty="0" err="1">
                <a:ea typeface="ＭＳ Ｐゴシック" charset="0"/>
                <a:cs typeface="Helvetica Neue Light" charset="0"/>
              </a:rPr>
              <a:t>secuencia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pueden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ser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utilizados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como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entradas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para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nuevas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llamadas</a:t>
            </a:r>
            <a:r>
              <a:rPr lang="en-US" dirty="0">
                <a:ea typeface="ＭＳ Ｐゴシック" charset="0"/>
                <a:cs typeface="Helvetica Neue Light" charset="0"/>
              </a:rPr>
              <a:t> a </a:t>
            </a:r>
            <a:r>
              <a:rPr lang="en-US" dirty="0" err="1">
                <a:ea typeface="ＭＳ Ｐゴシック" charset="0"/>
                <a:cs typeface="Helvetica Neue Light" charset="0"/>
              </a:rPr>
              <a:t>métodos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cuando</a:t>
            </a:r>
            <a:r>
              <a:rPr lang="en-US" dirty="0">
                <a:ea typeface="ＭＳ Ｐゴシック" charset="0"/>
                <a:cs typeface="Helvetica Neue Light" charset="0"/>
              </a:rPr>
              <a:t> se </a:t>
            </a:r>
            <a:r>
              <a:rPr lang="en-US" dirty="0" err="1">
                <a:ea typeface="ＭＳ Ｐゴシック" charset="0"/>
                <a:cs typeface="Helvetica Neue Light" charset="0"/>
              </a:rPr>
              <a:t>cree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una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nueva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secuencia</a:t>
            </a:r>
            <a:r>
              <a:rPr lang="en-US" dirty="0">
                <a:ea typeface="ＭＳ Ｐゴシック" charset="0"/>
                <a:cs typeface="Helvetica Neue Light" charset="0"/>
              </a:rPr>
              <a:t>. Se </a:t>
            </a:r>
            <a:r>
              <a:rPr lang="en-US" dirty="0" err="1">
                <a:ea typeface="ＭＳ Ｐゴシック" charset="0"/>
                <a:cs typeface="Helvetica Neue Light" charset="0"/>
              </a:rPr>
              <a:t>filtran</a:t>
            </a:r>
            <a:r>
              <a:rPr lang="en-US" dirty="0">
                <a:ea typeface="ＭＳ Ｐゴシック" charset="0"/>
                <a:cs typeface="Helvetica Neue Light" charset="0"/>
              </a:rPr>
              <a:t> </a:t>
            </a:r>
            <a:r>
              <a:rPr lang="en-US" dirty="0" err="1">
                <a:ea typeface="ＭＳ Ｐゴシック" charset="0"/>
                <a:cs typeface="Helvetica Neue Light" charset="0"/>
              </a:rPr>
              <a:t>redundantes</a:t>
            </a:r>
            <a:r>
              <a:rPr lang="en-US" dirty="0">
                <a:ea typeface="ＭＳ Ｐゴシック" charset="0"/>
                <a:cs typeface="Helvetica Neue Light" charset="0"/>
              </a:rPr>
              <a:t>/</a:t>
            </a:r>
            <a:r>
              <a:rPr lang="en-US" dirty="0" err="1">
                <a:ea typeface="ＭＳ Ｐゴシック" charset="0"/>
                <a:cs typeface="Helvetica Neue Light" charset="0"/>
              </a:rPr>
              <a:t>ilegales</a:t>
            </a:r>
            <a:r>
              <a:rPr lang="en-US" dirty="0" smtClean="0">
                <a:ea typeface="ＭＳ Ｐゴシック" charset="0"/>
                <a:cs typeface="Helvetica Neue Light" charset="0"/>
              </a:rPr>
              <a:t>.</a:t>
            </a:r>
            <a:endParaRPr lang="en-US" dirty="0">
              <a:ea typeface="ＭＳ Ｐゴシック" charset="0"/>
              <a:cs typeface="Helvetica Neue Light" charset="0"/>
            </a:endParaRPr>
          </a:p>
        </p:txBody>
      </p:sp>
      <p:sp>
        <p:nvSpPr>
          <p:cNvPr id="28673" name="Rectangle 1"/>
          <p:cNvSpPr>
            <a:spLocks/>
          </p:cNvSpPr>
          <p:nvPr/>
        </p:nvSpPr>
        <p:spPr bwMode="auto">
          <a:xfrm>
            <a:off x="553641" y="1464469"/>
            <a:ext cx="8036719" cy="498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</a:tabLst>
            </a:pPr>
            <a:endParaRPr lang="en-US" sz="2400" dirty="0">
              <a:ea typeface="ＭＳ Ｐゴシック" charset="0"/>
              <a:cs typeface="Helvetica Neue Light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Randoop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022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Randoop</a:t>
            </a:r>
            <a:endParaRPr lang="es-ES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17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6629400" cy="981322"/>
          </a:xfrm>
        </p:spPr>
        <p:txBody>
          <a:bodyPr/>
          <a:lstStyle/>
          <a:p>
            <a:r>
              <a:rPr lang="es-AR" dirty="0" smtClean="0"/>
              <a:t>Introducción al testing unitario</a:t>
            </a:r>
            <a:endParaRPr lang="es-ES" dirty="0" smtClean="0"/>
          </a:p>
        </p:txBody>
      </p:sp>
      <p:pic>
        <p:nvPicPr>
          <p:cNvPr id="8" name="7 Imagen" descr="Duda_cubo.jpg"/>
          <p:cNvPicPr>
            <a:picLocks noChangeAspect="1"/>
          </p:cNvPicPr>
          <p:nvPr/>
        </p:nvPicPr>
        <p:blipFill>
          <a:blip r:embed="rId3"/>
          <a:srcRect l="2980" b="4635"/>
          <a:stretch>
            <a:fillRect/>
          </a:stretch>
        </p:blipFill>
        <p:spPr>
          <a:xfrm>
            <a:off x="2786050" y="2000240"/>
            <a:ext cx="4651372" cy="3429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40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de selección</a:t>
            </a:r>
            <a:endParaRPr lang="es-AR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forma más efectiva de hacer </a:t>
            </a:r>
            <a:r>
              <a:rPr lang="es-ES" dirty="0" err="1"/>
              <a:t>testing</a:t>
            </a:r>
            <a:r>
              <a:rPr lang="es-ES" dirty="0"/>
              <a:t> es de manera exhaustiva, pero es en general impracticable.</a:t>
            </a:r>
          </a:p>
          <a:p>
            <a:pPr lvl="1"/>
            <a:r>
              <a:rPr lang="es-ES" dirty="0" smtClean="0"/>
              <a:t>Por lo tanto </a:t>
            </a:r>
            <a:r>
              <a:rPr lang="es-ES" dirty="0"/>
              <a:t>se necesita algún criterio para seleccionar </a:t>
            </a:r>
            <a:r>
              <a:rPr lang="es-ES" dirty="0" smtClean="0"/>
              <a:t>pruebas.</a:t>
            </a:r>
            <a:endParaRPr lang="es-AR" dirty="0"/>
          </a:p>
          <a:p>
            <a:r>
              <a:rPr lang="es-AR" dirty="0" smtClean="0"/>
              <a:t>El proceso guiado por un criterio identifica un conjunto de pruebas (clase) que es representativo de todas las pruebas posibles.</a:t>
            </a:r>
          </a:p>
          <a:p>
            <a:pPr lvl="1"/>
            <a:r>
              <a:rPr lang="es-AR" dirty="0" smtClean="0"/>
              <a:t>Si dos pruebas descubren el mismo defecto, deberían pertenecer a la misma clase.</a:t>
            </a:r>
          </a:p>
          <a:p>
            <a:pPr lvl="1"/>
            <a:r>
              <a:rPr lang="es-AR" dirty="0" smtClean="0"/>
              <a:t>El producto bajo prueba se comportará de la misma manera para todos las pruebas de una misma clase.</a:t>
            </a:r>
          </a:p>
        </p:txBody>
      </p:sp>
    </p:spTree>
    <p:extLst>
      <p:ext uri="{BB962C8B-B14F-4D97-AF65-F5344CB8AC3E}">
        <p14:creationId xmlns:p14="http://schemas.microsoft.com/office/powerpoint/2010/main" val="386687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enfoques</a:t>
            </a:r>
            <a:endParaRPr lang="es-ES" dirty="0"/>
          </a:p>
        </p:txBody>
      </p:sp>
      <p:sp>
        <p:nvSpPr>
          <p:cNvPr id="15361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/>
              <a:t>principalmente</a:t>
            </a:r>
            <a:r>
              <a:rPr lang="en-US" dirty="0"/>
              <a:t> dos </a:t>
            </a:r>
            <a:r>
              <a:rPr lang="en-US" dirty="0" err="1"/>
              <a:t>ramas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criterios</a:t>
            </a:r>
            <a:r>
              <a:rPr lang="en-US" dirty="0"/>
              <a:t> de testing:</a:t>
            </a:r>
          </a:p>
          <a:p>
            <a:pPr marL="655418" lvl="1" indent="-342900"/>
            <a:r>
              <a:rPr lang="en-US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Caja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negra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(o </a:t>
            </a:r>
            <a:r>
              <a:rPr lang="en-US" sz="3200" dirty="0" err="1"/>
              <a:t>funcional</a:t>
            </a:r>
            <a:r>
              <a:rPr lang="en-US" sz="3200" dirty="0"/>
              <a:t>): </a:t>
            </a:r>
            <a:r>
              <a:rPr lang="en-US" sz="3200" dirty="0" err="1"/>
              <a:t>abarca</a:t>
            </a:r>
            <a:r>
              <a:rPr lang="en-US" sz="3200" dirty="0"/>
              <a:t> a </a:t>
            </a:r>
            <a:r>
              <a:rPr lang="en-US" sz="3200" dirty="0" err="1"/>
              <a:t>aquellos</a:t>
            </a:r>
            <a:r>
              <a:rPr lang="en-US" sz="3200" dirty="0"/>
              <a:t> </a:t>
            </a:r>
            <a:r>
              <a:rPr lang="en-US" sz="3200" dirty="0" err="1"/>
              <a:t>criterios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deciden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suite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adecuada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analizando</a:t>
            </a:r>
            <a:r>
              <a:rPr lang="en-US" sz="3200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la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especificación</a:t>
            </a:r>
            <a:r>
              <a:rPr lang="en-US" sz="3200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del software</a:t>
            </a:r>
            <a:r>
              <a:rPr lang="en-US" sz="3200" dirty="0"/>
              <a:t> a </a:t>
            </a:r>
            <a:r>
              <a:rPr lang="en-US" sz="3200" dirty="0" err="1"/>
              <a:t>testear</a:t>
            </a:r>
            <a:r>
              <a:rPr lang="en-US" sz="3200" dirty="0"/>
              <a:t> (</a:t>
            </a:r>
            <a:r>
              <a:rPr lang="en-US" sz="3200" dirty="0" err="1"/>
              <a:t>pero</a:t>
            </a:r>
            <a:r>
              <a:rPr lang="en-US" sz="3200" dirty="0"/>
              <a:t> no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código</a:t>
            </a:r>
            <a:r>
              <a:rPr lang="en-US" sz="3200" dirty="0"/>
              <a:t>)</a:t>
            </a:r>
          </a:p>
          <a:p>
            <a:pPr marL="655418" lvl="1" indent="-342900"/>
            <a:r>
              <a:rPr lang="en-US" sz="3200" dirty="0" err="1">
                <a:solidFill>
                  <a:srgbClr val="244A58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Caja</a:t>
            </a:r>
            <a:r>
              <a:rPr lang="en-US" sz="3200" dirty="0">
                <a:solidFill>
                  <a:srgbClr val="244A58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244A58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blanca</a:t>
            </a:r>
            <a:r>
              <a:rPr lang="en-US" sz="3200" dirty="0">
                <a:solidFill>
                  <a:srgbClr val="244A58"/>
                </a:solidFill>
              </a:rPr>
              <a:t> </a:t>
            </a:r>
            <a:r>
              <a:rPr lang="en-US" sz="3200" dirty="0"/>
              <a:t>(o </a:t>
            </a:r>
            <a:r>
              <a:rPr lang="en-US" sz="3200" dirty="0" err="1"/>
              <a:t>estructural</a:t>
            </a:r>
            <a:r>
              <a:rPr lang="en-US" sz="3200" dirty="0"/>
              <a:t>): </a:t>
            </a:r>
            <a:r>
              <a:rPr lang="en-US" sz="3200" dirty="0" err="1"/>
              <a:t>abarca</a:t>
            </a:r>
            <a:r>
              <a:rPr lang="en-US" sz="3200" dirty="0"/>
              <a:t> a </a:t>
            </a:r>
            <a:r>
              <a:rPr lang="en-US" sz="3200" dirty="0" err="1"/>
              <a:t>aquellos</a:t>
            </a:r>
            <a:r>
              <a:rPr lang="en-US" sz="3200" dirty="0"/>
              <a:t> </a:t>
            </a:r>
            <a:r>
              <a:rPr lang="en-US" sz="3200" dirty="0" err="1"/>
              <a:t>criterios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deciden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suite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adecuada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analizando</a:t>
            </a:r>
            <a:r>
              <a:rPr lang="en-US" sz="3200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la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estructura</a:t>
            </a:r>
            <a:r>
              <a:rPr lang="en-US" sz="3200" dirty="0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del </a:t>
            </a:r>
            <a:r>
              <a:rPr lang="en-US" sz="3200" dirty="0" err="1">
                <a:solidFill>
                  <a:srgbClr val="2C7C9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código</a:t>
            </a:r>
            <a:r>
              <a:rPr lang="en-US" sz="3200" dirty="0"/>
              <a:t> a </a:t>
            </a:r>
            <a:r>
              <a:rPr lang="en-US" sz="3200" dirty="0" err="1"/>
              <a:t>testear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8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38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27699" indent="-227699">
              <a:buBlip>
                <a:blip r:embed="rId2"/>
              </a:buBlip>
            </a:pPr>
            <a:r>
              <a:rPr lang="en-US" sz="2400"/>
              <a:t>En el testing funcional, el SUT se trata como si fuera una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caja negra</a:t>
            </a:r>
            <a:r>
              <a:rPr lang="en-US" sz="2400"/>
              <a:t>:</a:t>
            </a:r>
          </a:p>
          <a:p>
            <a:pPr marL="227699" indent="-227699">
              <a:buBlip>
                <a:blip r:embed="rId2"/>
              </a:buBlip>
            </a:pPr>
            <a:endParaRPr lang="en-US" sz="2400"/>
          </a:p>
          <a:p>
            <a:pPr marL="227699" indent="-227699">
              <a:buBlip>
                <a:blip r:embed="rId2"/>
              </a:buBlip>
            </a:pPr>
            <a:endParaRPr lang="en-US" sz="2400"/>
          </a:p>
          <a:p>
            <a:pPr marL="227699" indent="-227699">
              <a:buBlip>
                <a:blip r:embed="rId2"/>
              </a:buBlip>
            </a:pPr>
            <a:r>
              <a:rPr lang="en-US" sz="2400"/>
              <a:t>Como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se observa el comportamiento interno</a:t>
            </a:r>
            <a:r>
              <a:rPr lang="en-US" sz="2400"/>
              <a:t> del software, es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necesario contar con una descripción</a:t>
            </a:r>
            <a:r>
              <a:rPr lang="en-US" sz="2400"/>
              <a:t> de qué se espera del SUT (</a:t>
            </a:r>
            <a:r>
              <a:rPr lang="en-US" sz="2400">
                <a:solidFill>
                  <a:srgbClr val="FF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especificación</a:t>
            </a:r>
            <a:r>
              <a:rPr lang="en-US" sz="2400"/>
              <a:t>).</a:t>
            </a:r>
          </a:p>
          <a:p>
            <a:pPr marL="227699" indent="-227699">
              <a:buBlip>
                <a:blip r:embed="rId2"/>
              </a:buBlip>
            </a:pPr>
            <a:r>
              <a:rPr lang="en-US" sz="2400"/>
              <a:t>Para diseñar los casos de test que conforman la suite, se usa el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comportamiento esperado</a:t>
            </a:r>
            <a:r>
              <a:rPr lang="en-US" sz="2400"/>
              <a:t> del sistema.</a:t>
            </a:r>
          </a:p>
        </p:txBody>
      </p:sp>
      <p:sp>
        <p:nvSpPr>
          <p:cNvPr id="16386" name="AutoShape 2"/>
          <p:cNvSpPr>
            <a:spLocks/>
          </p:cNvSpPr>
          <p:nvPr/>
        </p:nvSpPr>
        <p:spPr bwMode="auto">
          <a:xfrm>
            <a:off x="2705695" y="3152180"/>
            <a:ext cx="580430" cy="330398"/>
          </a:xfrm>
          <a:prstGeom prst="rightArrow">
            <a:avLst>
              <a:gd name="adj1" fmla="val 51731"/>
              <a:gd name="adj2" fmla="val 64870"/>
            </a:avLst>
          </a:prstGeom>
          <a:gradFill rotWithShape="0">
            <a:gsLst>
              <a:gs pos="0">
                <a:srgbClr val="D66243">
                  <a:alpha val="87999"/>
                </a:srgbClr>
              </a:gs>
              <a:gs pos="100000">
                <a:srgbClr val="E50000">
                  <a:alpha val="81999"/>
                </a:srgbClr>
              </a:gs>
            </a:gsLst>
            <a:lin ang="0" scaled="1"/>
          </a:gradFill>
          <a:ln>
            <a:noFill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7" name="AutoShape 3"/>
          <p:cNvSpPr>
            <a:spLocks/>
          </p:cNvSpPr>
          <p:nvPr/>
        </p:nvSpPr>
        <p:spPr bwMode="auto">
          <a:xfrm>
            <a:off x="5804297" y="3152180"/>
            <a:ext cx="580430" cy="330398"/>
          </a:xfrm>
          <a:prstGeom prst="rightArrow">
            <a:avLst>
              <a:gd name="adj1" fmla="val 51731"/>
              <a:gd name="adj2" fmla="val 64870"/>
            </a:avLst>
          </a:prstGeom>
          <a:gradFill rotWithShape="0">
            <a:gsLst>
              <a:gs pos="0">
                <a:srgbClr val="D66243">
                  <a:alpha val="87999"/>
                </a:srgbClr>
              </a:gs>
              <a:gs pos="100000">
                <a:srgbClr val="E50000">
                  <a:alpha val="81999"/>
                </a:srgbClr>
              </a:gs>
            </a:gsLst>
            <a:lin ang="0" scaled="1"/>
          </a:gradFill>
          <a:ln>
            <a:noFill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1510234" y="3119936"/>
            <a:ext cx="1077218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Entrada</a:t>
            </a: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6615783" y="3119936"/>
            <a:ext cx="884858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Salida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553641" y="178594"/>
            <a:ext cx="8036719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Testing de caja negra</a:t>
            </a:r>
          </a:p>
        </p:txBody>
      </p:sp>
      <p:sp>
        <p:nvSpPr>
          <p:cNvPr id="16391" name="AutoShape 7"/>
          <p:cNvSpPr>
            <a:spLocks/>
          </p:cNvSpPr>
          <p:nvPr/>
        </p:nvSpPr>
        <p:spPr bwMode="auto">
          <a:xfrm>
            <a:off x="3545086" y="2928938"/>
            <a:ext cx="2053828" cy="767953"/>
          </a:xfrm>
          <a:prstGeom prst="roundRect">
            <a:avLst>
              <a:gd name="adj" fmla="val 17440"/>
            </a:avLst>
          </a:prstGeom>
          <a:gradFill rotWithShape="0">
            <a:gsLst>
              <a:gs pos="0">
                <a:srgbClr val="0082E5">
                  <a:alpha val="75000"/>
                </a:srgbClr>
              </a:gs>
              <a:gs pos="100000">
                <a:srgbClr val="0057E5">
                  <a:alpha val="64999"/>
                </a:srgbClr>
              </a:gs>
            </a:gsLst>
            <a:lin ang="5400000" scaled="1"/>
          </a:gradFill>
          <a:ln>
            <a:noFill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1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SUT</a:t>
            </a:r>
          </a:p>
        </p:txBody>
      </p:sp>
    </p:spTree>
    <p:extLst>
      <p:ext uri="{BB962C8B-B14F-4D97-AF65-F5344CB8AC3E}">
        <p14:creationId xmlns:p14="http://schemas.microsoft.com/office/powerpoint/2010/main" val="31009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40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2400"/>
              <a:t>Para hacer testing de caja negra, se debe contar con una </a:t>
            </a:r>
            <a:r>
              <a:rPr lang="en-US" sz="2400">
                <a:solidFill>
                  <a:srgbClr val="FF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especificación</a:t>
            </a:r>
            <a:r>
              <a:rPr lang="en-US" sz="2400"/>
              <a:t> del SUT.</a:t>
            </a:r>
          </a:p>
          <a:p>
            <a:pPr>
              <a:buFontTx/>
              <a:buBlip>
                <a:blip r:embed="rId2"/>
              </a:buBlip>
            </a:pPr>
            <a:r>
              <a:rPr lang="en-US" sz="2400"/>
              <a:t>Es más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efectivo</a:t>
            </a:r>
            <a:r>
              <a:rPr lang="en-US" sz="2400"/>
              <a:t> si se cuenta con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especificaciones</a:t>
            </a:r>
            <a:r>
              <a:rPr lang="en-US" sz="2400"/>
              <a:t>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ricas</a:t>
            </a:r>
            <a:r>
              <a:rPr lang="en-US" sz="2400"/>
              <a:t>:</a:t>
            </a:r>
          </a:p>
          <a:p>
            <a:pPr marL="598268" lvl="1">
              <a:buBlip>
                <a:blip r:embed="rId2"/>
              </a:buBlip>
            </a:pP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nivel de rutinas:</a:t>
            </a:r>
            <a:r>
              <a:rPr lang="en-US" sz="2400"/>
              <a:t> pre- y post-condiciones.</a:t>
            </a:r>
          </a:p>
          <a:p>
            <a:pPr marL="598268" lvl="1">
              <a:buBlip>
                <a:blip r:embed="rId2"/>
              </a:buBlip>
            </a:pP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nivel de módulos:</a:t>
            </a:r>
            <a:r>
              <a:rPr lang="en-US" sz="2400"/>
              <a:t> especificación de diseño, contratos de clases, etc.</a:t>
            </a:r>
          </a:p>
          <a:p>
            <a:pPr marL="598268" lvl="1">
              <a:buBlip>
                <a:blip r:embed="rId2"/>
              </a:buBlip>
            </a:pP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nivel de sistema:</a:t>
            </a:r>
            <a:r>
              <a:rPr lang="en-US" sz="2400"/>
              <a:t> una buena especificación de requisitos.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553641" y="178594"/>
            <a:ext cx="8036719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Relevancia de las especificaciones</a:t>
            </a:r>
          </a:p>
        </p:txBody>
      </p:sp>
    </p:spTree>
    <p:extLst>
      <p:ext uri="{BB962C8B-B14F-4D97-AF65-F5344CB8AC3E}">
        <p14:creationId xmlns:p14="http://schemas.microsoft.com/office/powerpoint/2010/main" val="20773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217654" indent="-217654">
              <a:spcBef>
                <a:spcPct val="0"/>
              </a:spcBef>
              <a:buBlip>
                <a:blip r:embed="rId2"/>
              </a:buBlip>
            </a:pPr>
            <a:r>
              <a:rPr lang="en-US" sz="2400"/>
              <a:t>Consiste en </a:t>
            </a:r>
            <a:r>
              <a:rPr lang="en-US" sz="2400">
                <a:solidFill>
                  <a:srgbClr val="FF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dividir el espacio</a:t>
            </a:r>
            <a:r>
              <a:rPr lang="en-US" sz="2400"/>
              <a:t> de entrada </a:t>
            </a:r>
            <a:r>
              <a:rPr lang="en-US" sz="2400">
                <a:solidFill>
                  <a:srgbClr val="FF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 clases de equivalencias</a:t>
            </a:r>
            <a:r>
              <a:rPr lang="en-US" sz="2400"/>
              <a:t>:</a:t>
            </a:r>
          </a:p>
          <a:p>
            <a:pPr marL="551389" lvl="1" indent="-238861">
              <a:spcBef>
                <a:spcPts val="703"/>
              </a:spcBef>
              <a:buBlip>
                <a:blip r:embed="rId2"/>
              </a:buBlip>
            </a:pPr>
            <a:r>
              <a:rPr lang="en-US" sz="2400"/>
              <a:t>Las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clases de equivalencia</a:t>
            </a:r>
            <a:r>
              <a:rPr lang="en-US" sz="2400"/>
              <a:t> deberían corresponder a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casos similares</a:t>
            </a:r>
            <a:r>
              <a:rPr lang="en-US" sz="2400"/>
              <a:t> (para los cuales el SUT se comportaría de la misma manera).</a:t>
            </a:r>
          </a:p>
          <a:p>
            <a:pPr marL="551389" lvl="1" indent="-238861">
              <a:spcBef>
                <a:spcPts val="703"/>
              </a:spcBef>
              <a:buBlip>
                <a:blip r:embed="rId2"/>
              </a:buBlip>
            </a:pP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Motivación:</a:t>
            </a:r>
            <a:r>
              <a:rPr lang="en-US" sz="2400"/>
              <a:t> si el SUT funciona correctamente para un caso de test en una clase, se supone que lo hará para el resto de los casos de la misma clase.</a:t>
            </a:r>
          </a:p>
          <a:p>
            <a:pPr marL="217654" indent="-217654">
              <a:buBlip>
                <a:blip r:embed="rId2"/>
              </a:buBlip>
            </a:pP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Problema:</a:t>
            </a:r>
            <a:r>
              <a:rPr lang="en-US" sz="2400"/>
              <a:t> definir una política de particionado adecuada.</a:t>
            </a:r>
          </a:p>
          <a:p>
            <a:pPr marL="551389" lvl="1" indent="-238861">
              <a:buBlip>
                <a:blip r:embed="rId2"/>
              </a:buBlip>
            </a:pPr>
            <a:r>
              <a:rPr lang="en-US" sz="2400"/>
              <a:t>Se debe analizar la especificación y definir clases de equivalencia de casos,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identificando los inputs</a:t>
            </a:r>
            <a:r>
              <a:rPr lang="en-US" sz="2400"/>
              <a:t> para los cuales se </a:t>
            </a:r>
            <a:r>
              <a:rPr lang="en-US" sz="2400">
                <a:solidFill>
                  <a:srgbClr val="FFCC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especifican distintos comportamientos</a:t>
            </a:r>
            <a:r>
              <a:rPr lang="en-US" sz="2400"/>
              <a:t>.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553641" y="0"/>
            <a:ext cx="8036719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9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rPr>
              <a:t>Particionado en clases de equivalencia</a:t>
            </a:r>
          </a:p>
        </p:txBody>
      </p:sp>
    </p:spTree>
    <p:extLst>
      <p:ext uri="{BB962C8B-B14F-4D97-AF65-F5344CB8AC3E}">
        <p14:creationId xmlns:p14="http://schemas.microsoft.com/office/powerpoint/2010/main" val="41880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Plantilla cursos_patrón_fuentes">
  <a:themeElements>
    <a:clrScheme name="Personalizar 1">
      <a:dk1>
        <a:sysClr val="windowText" lastClr="000000"/>
      </a:dk1>
      <a:lt1>
        <a:sysClr val="window" lastClr="FFFFFF"/>
      </a:lt1>
      <a:dk2>
        <a:srgbClr val="09213B"/>
      </a:dk2>
      <a:lt2>
        <a:srgbClr val="96A8AC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í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8871</TotalTime>
  <Words>2570</Words>
  <Application>Microsoft Macintosh PowerPoint</Application>
  <PresentationFormat>Presentación en pantalla (4:3)</PresentationFormat>
  <Paragraphs>417</Paragraphs>
  <Slides>43</Slides>
  <Notes>13</Notes>
  <HiddenSlides>17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Plantilla cursos_patrón_fuentes</vt:lpstr>
      <vt:lpstr>El testing como parte del proceso de calidad del software</vt:lpstr>
      <vt:lpstr>Criterios de cobertura</vt:lpstr>
      <vt:lpstr>Contenido</vt:lpstr>
      <vt:lpstr>Criterios de selección</vt:lpstr>
      <vt:lpstr>Criterios de selección</vt:lpstr>
      <vt:lpstr>Principales enfoques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Técnicas de caja blanca</vt:lpstr>
      <vt:lpstr>Cobertura de sentencias</vt:lpstr>
      <vt:lpstr>Cobertura de sentencias: ejemplo</vt:lpstr>
      <vt:lpstr>Cobertura de sentencias: ejercicio</vt:lpstr>
      <vt:lpstr>Cobertura de decisiones</vt:lpstr>
      <vt:lpstr>Cobertura de decisiones: ejemplo</vt:lpstr>
      <vt:lpstr>Cobertura de decisiones: ejercicio</vt:lpstr>
      <vt:lpstr>Cobertura de condiciones</vt:lpstr>
      <vt:lpstr>Cobertura de condiciones: ejemplo</vt:lpstr>
      <vt:lpstr>Cobertura de condiciones: ejercicio</vt:lpstr>
      <vt:lpstr>Cobertura de caminos</vt:lpstr>
      <vt:lpstr>Cobertura de caminos</vt:lpstr>
      <vt:lpstr>Cobertura de caminos</vt:lpstr>
      <vt:lpstr>Cobertura de caminos</vt:lpstr>
      <vt:lpstr>Cobertura de caminos</vt:lpstr>
      <vt:lpstr>EclEmma Jacoco</vt:lpstr>
      <vt:lpstr>Demo y ejercicio</vt:lpstr>
      <vt:lpstr>Testing basado en mutación</vt:lpstr>
      <vt:lpstr>Mutantes: ejemplo</vt:lpstr>
      <vt:lpstr>μJava</vt:lpstr>
      <vt:lpstr>Demo</vt:lpstr>
      <vt:lpstr>Testing aleatorio</vt:lpstr>
      <vt:lpstr>Testing aleatorio</vt:lpstr>
      <vt:lpstr>Testing aleatorio</vt:lpstr>
      <vt:lpstr>Randoop</vt:lpstr>
      <vt:lpstr>Randoop</vt:lpstr>
      <vt:lpstr>Demo</vt:lpstr>
      <vt:lpstr>Introducción al testing unitario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INTI</dc:creator>
  <cp:lastModifiedBy>Renato Cherini</cp:lastModifiedBy>
  <cp:revision>394</cp:revision>
  <dcterms:created xsi:type="dcterms:W3CDTF">2005-02-21T06:51:34Z</dcterms:created>
  <dcterms:modified xsi:type="dcterms:W3CDTF">2013-10-11T04:14:54Z</dcterms:modified>
</cp:coreProperties>
</file>