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306" r:id="rId2"/>
    <p:sldId id="256" r:id="rId3"/>
    <p:sldId id="257" r:id="rId4"/>
    <p:sldId id="295" r:id="rId5"/>
    <p:sldId id="309" r:id="rId6"/>
    <p:sldId id="310" r:id="rId7"/>
    <p:sldId id="312" r:id="rId8"/>
    <p:sldId id="290" r:id="rId9"/>
    <p:sldId id="311" r:id="rId10"/>
    <p:sldId id="313" r:id="rId11"/>
    <p:sldId id="315" r:id="rId12"/>
    <p:sldId id="292" r:id="rId13"/>
    <p:sldId id="291" r:id="rId14"/>
    <p:sldId id="297" r:id="rId15"/>
    <p:sldId id="305" r:id="rId16"/>
    <p:sldId id="304" r:id="rId17"/>
    <p:sldId id="30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8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1" autoAdjust="0"/>
    <p:restoredTop sz="94621" autoAdjust="0"/>
  </p:normalViewPr>
  <p:slideViewPr>
    <p:cSldViewPr>
      <p:cViewPr varScale="1">
        <p:scale>
          <a:sx n="68" d="100"/>
          <a:sy n="68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9C4E46-F4CF-4256-BDC4-05912C9C5B45}" type="datetimeFigureOut">
              <a:rPr lang="zh-CN" altLang="en-US"/>
              <a:pPr>
                <a:defRPr/>
              </a:pPr>
              <a:t>2016/6/29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4798DD-E11E-4CF8-9697-05C8C1F3AD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79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798DD-E11E-4CF8-9697-05C8C1F3AD1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9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C8942-4A83-4FCD-8413-5DAB72845252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8C885-F186-4DAB-986A-389FD3DA694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8BAF2-1F03-4658-B941-0E08056D8972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C06FE-5C62-4B6B-92AC-9F2A73886A4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5208-40F4-41D1-BAFF-1617F20848C5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59F75-8F19-4985-B553-28D96C475A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0131112154233-169714906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 contrast="-12000"/>
          </a:blip>
          <a:srcRect l="12125" t="31972" r="63582" b="29195"/>
          <a:stretch>
            <a:fillRect/>
          </a:stretch>
        </p:blipFill>
        <p:spPr bwMode="auto">
          <a:xfrm>
            <a:off x="7950200" y="279400"/>
            <a:ext cx="979488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8"/>
          <p:cNvCxnSpPr/>
          <p:nvPr userDrawn="1"/>
        </p:nvCxnSpPr>
        <p:spPr>
          <a:xfrm>
            <a:off x="395288" y="1341438"/>
            <a:ext cx="8640762" cy="0"/>
          </a:xfrm>
          <a:prstGeom prst="line">
            <a:avLst/>
          </a:prstGeom>
          <a:ln w="63500" cmpd="thickThin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9"/>
          <p:cNvCxnSpPr/>
          <p:nvPr userDrawn="1"/>
        </p:nvCxnSpPr>
        <p:spPr>
          <a:xfrm>
            <a:off x="323850" y="6237288"/>
            <a:ext cx="8640763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zhongyuan\Desktop\90c58PICBVA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71475"/>
            <a:ext cx="862012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392" y="1556792"/>
            <a:ext cx="8229600" cy="45259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94C9D-AC7A-4E1A-8EFF-98B08904F48E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9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CFFA5-9102-4E86-91B0-EC52A7728D6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2BADC-D145-4F8F-8541-A71D8AC79002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EC4C7-E240-4E1C-8C38-D13B6BE1D5D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44D7-7505-4E97-AE52-6CF1C69E05DB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0558E-F600-4023-9E83-7A3377C091A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5543-CC45-44A9-BF98-83626B5E349F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39B8-C9BB-402D-818B-430096BB602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1BA9-29C3-49B4-808B-9906AFB3DAB4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8E737-2DBA-425E-AFE3-60FB20BFC1A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23DBC-2B1C-4105-B073-652CD1B8D1DC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55B7F-785C-450A-A89A-2B84D47B7DC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03E5D-4907-4315-9C45-3EB3E296741C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BAEF2-3077-4EAB-9AD9-3C70B7A10D6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6AE1-2352-4B1A-B43C-3B43BFF77220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830E8-FB2D-4D85-B3BB-FA1C1368A86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30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81CE67-9177-4092-81F7-7E25F75EE187}" type="datetime2">
              <a:rPr lang="zh-CN" altLang="en-US"/>
              <a:pPr>
                <a:defRPr/>
              </a:pPr>
              <a:t>2016年6月29日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F3E158-3513-4103-AF57-81C945857F1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6" descr="图片1_副本12"/>
          <p:cNvPicPr>
            <a:picLocks noChangeAspect="1" noChangeArrowheads="1"/>
          </p:cNvPicPr>
          <p:nvPr/>
        </p:nvPicPr>
        <p:blipFill>
          <a:blip r:embed="rId3">
            <a:lum bright="-12000" contrast="30000"/>
          </a:blip>
          <a:srcRect t="15781"/>
          <a:stretch>
            <a:fillRect/>
          </a:stretch>
        </p:blipFill>
        <p:spPr bwMode="auto">
          <a:xfrm>
            <a:off x="-7938" y="3175"/>
            <a:ext cx="9158288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571500" y="2643182"/>
            <a:ext cx="8572500" cy="1785938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热烈欢迎“两学一做”督导组</a:t>
            </a:r>
            <a:br>
              <a:rPr lang="en-US" altLang="zh-CN" sz="3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6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188" y="3716338"/>
            <a:ext cx="82819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1" name="Picture 2" descr="C:\Users\zhongyuan\Desktop\90c58PICBV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2636912"/>
            <a:ext cx="1080120" cy="98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071813" y="4429125"/>
            <a:ext cx="3643312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莅临指导！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C0ABAA-0372-4884-B37F-B51B29BF3D01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156146-4AF4-46E4-8257-6E5151716E72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282" y="1643050"/>
            <a:ext cx="8501122" cy="4294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400" dirty="0"/>
              <a:t>     通过本次“两学一做”研讨会的学习，我充分认识到“两学一做”的必要性和重要性，接下来我将在本支部召开“两学一做”交流会，向支部所有党员传达“两学一做”精神，组织党员同志回顾和学习</a:t>
            </a:r>
            <a:r>
              <a:rPr lang="en-US" altLang="zh-CN" sz="2400" dirty="0"/>
              <a:t>《</a:t>
            </a:r>
            <a:r>
              <a:rPr lang="zh-CN" altLang="en-US" sz="2400" dirty="0"/>
              <a:t>党章</a:t>
            </a:r>
            <a:r>
              <a:rPr lang="en-US" altLang="zh-CN" sz="2400" dirty="0"/>
              <a:t>》</a:t>
            </a:r>
            <a:r>
              <a:rPr lang="zh-CN" altLang="en-US" sz="2400" dirty="0"/>
              <a:t>、</a:t>
            </a:r>
            <a:r>
              <a:rPr lang="en-US" altLang="zh-CN" sz="2400" dirty="0"/>
              <a:t>《</a:t>
            </a:r>
            <a:r>
              <a:rPr lang="zh-CN" altLang="en-US" sz="2400" dirty="0"/>
              <a:t>准则</a:t>
            </a:r>
            <a:r>
              <a:rPr lang="en-US" altLang="zh-CN" sz="2400" dirty="0"/>
              <a:t>》</a:t>
            </a:r>
            <a:r>
              <a:rPr lang="zh-CN" altLang="en-US" sz="2400" dirty="0"/>
              <a:t>和</a:t>
            </a:r>
            <a:r>
              <a:rPr lang="en-US" altLang="zh-CN" sz="2400" dirty="0"/>
              <a:t>《</a:t>
            </a:r>
            <a:r>
              <a:rPr lang="zh-CN" altLang="en-US" sz="2400" dirty="0"/>
              <a:t>条例</a:t>
            </a:r>
            <a:r>
              <a:rPr lang="en-US" altLang="zh-CN" sz="2400" dirty="0"/>
              <a:t>》</a:t>
            </a:r>
            <a:r>
              <a:rPr lang="zh-CN" altLang="en-US" sz="2400" dirty="0"/>
              <a:t>，增强大家对党员的责任与义务的深刻认识，同时还将进行本支部自查工作，及时发现存在问题，积极整改，完善本支部制度建设和作风建设</a:t>
            </a: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400" b="1" dirty="0"/>
              <a:t>                        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能源与环境学院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硕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支部书记  黄婷婷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C0ABAA-0372-4884-B37F-B51B29BF3D01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156146-4AF4-46E4-8257-6E5151716E72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282" y="1643050"/>
            <a:ext cx="8501122" cy="369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400" dirty="0"/>
              <a:t>       </a:t>
            </a:r>
            <a:r>
              <a:rPr lang="zh-CN" altLang="en-US" sz="2400" dirty="0">
                <a:latin typeface="+mj-ea"/>
                <a:ea typeface="+mj-ea"/>
              </a:rPr>
              <a:t>就拿我支部开展的“两学一做”专题活动来说，正是在我支部党员的群策群力下，才制定了集体抄写党章的方案，并共同搜集抄写的党章素材，以微信推送的方式展示给全校师生，呼吁全校党员与我们一起抄写党章，在支部成员的集体努力下，该活动受到广泛关注，让我们从活动中真正做到“学思践悟”。</a:t>
            </a: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altLang="zh-CN" sz="2400" b="1" dirty="0">
                <a:latin typeface="+mj-ea"/>
                <a:ea typeface="+mj-ea"/>
              </a:rPr>
              <a:t>           ———</a:t>
            </a:r>
            <a:r>
              <a:rPr lang="zh-CN" altLang="en-US" sz="2400" b="1" dirty="0">
                <a:latin typeface="+mj-ea"/>
                <a:ea typeface="+mj-ea"/>
              </a:rPr>
              <a:t>外国语学院</a:t>
            </a:r>
            <a:r>
              <a:rPr lang="en-US" altLang="zh-CN" sz="2400" b="1" dirty="0">
                <a:latin typeface="+mj-ea"/>
                <a:ea typeface="+mj-ea"/>
              </a:rPr>
              <a:t>2015</a:t>
            </a:r>
            <a:r>
              <a:rPr lang="zh-CN" altLang="en-US" sz="2400" b="1" dirty="0">
                <a:latin typeface="+mj-ea"/>
                <a:ea typeface="+mj-ea"/>
              </a:rPr>
              <a:t>级学硕党支部书记  于婷</a:t>
            </a:r>
            <a:endParaRPr lang="zh-CN" altLang="en-US" sz="2400" dirty="0">
              <a:latin typeface="+mj-ea"/>
              <a:ea typeface="+mj-ea"/>
            </a:endParaRPr>
          </a:p>
          <a:p>
            <a:r>
              <a:rPr lang="zh-CN" altLang="en-US" sz="2400" b="1" dirty="0"/>
              <a:t> 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86EE6-5F02-43B9-ADBC-F457421FF552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B4530B-5373-4342-957F-33086D9DA907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文本框 8"/>
          <p:cNvSpPr txBox="1">
            <a:spLocks noChangeArrowheads="1"/>
          </p:cNvSpPr>
          <p:nvPr/>
        </p:nvSpPr>
        <p:spPr bwMode="auto">
          <a:xfrm>
            <a:off x="357158" y="5572140"/>
            <a:ext cx="464347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</a:pPr>
            <a:r>
              <a:rPr lang="en-US" altLang="zh-CN" sz="2000" dirty="0">
                <a:latin typeface="Times New Roman" pitchFamily="18" charset="0"/>
                <a:ea typeface="+mn-ea"/>
                <a:cs typeface="Times New Roman" pitchFamily="18" charset="0"/>
              </a:rPr>
              <a:t>《</a:t>
            </a:r>
            <a:r>
              <a:rPr lang="zh-CN" alt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东南大学报</a:t>
            </a:r>
            <a:r>
              <a:rPr lang="en-US" altLang="zh-CN" sz="2000" dirty="0">
                <a:latin typeface="Times New Roman" pitchFamily="18" charset="0"/>
                <a:ea typeface="+mn-ea"/>
                <a:cs typeface="Times New Roman" pitchFamily="18" charset="0"/>
              </a:rPr>
              <a:t>》2016</a:t>
            </a:r>
            <a:r>
              <a:rPr lang="zh-CN" alt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年</a:t>
            </a:r>
            <a:r>
              <a:rPr lang="en-US" altLang="zh-CN" sz="2000" dirty="0"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月</a:t>
            </a:r>
            <a:r>
              <a:rPr lang="en-US" altLang="zh-CN" sz="2000" dirty="0">
                <a:latin typeface="Times New Roman" pitchFamily="18" charset="0"/>
                <a:ea typeface="+mn-ea"/>
                <a:cs typeface="Times New Roman" pitchFamily="18" charset="0"/>
              </a:rPr>
              <a:t>10</a:t>
            </a:r>
            <a:r>
              <a:rPr lang="zh-CN" alt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日第</a:t>
            </a:r>
            <a:r>
              <a:rPr lang="en-US" altLang="zh-CN" sz="2000" dirty="0">
                <a:latin typeface="Times New Roman" pitchFamily="18" charset="0"/>
                <a:ea typeface="+mn-ea"/>
                <a:cs typeface="Times New Roman" pitchFamily="18" charset="0"/>
              </a:rPr>
              <a:t>11</a:t>
            </a:r>
            <a:r>
              <a:rPr lang="zh-CN" alt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期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496" y="1357298"/>
            <a:ext cx="4786346" cy="392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40000"/>
              </a:lnSpc>
              <a:spcBef>
                <a:spcPts val="1000"/>
              </a:spcBef>
            </a:pPr>
            <a:r>
              <a:rPr lang="zh-CN" altLang="en-US" sz="28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每位党支部书记都撰写了学习心得，将部分学习心得的节选刊登在</a:t>
            </a:r>
            <a:r>
              <a:rPr lang="en-US" altLang="zh-CN" sz="2400" dirty="0">
                <a:latin typeface="+mn-ea"/>
                <a:ea typeface="+mn-ea"/>
              </a:rPr>
              <a:t>《</a:t>
            </a:r>
            <a:r>
              <a:rPr lang="zh-CN" altLang="en-US" sz="2400" dirty="0">
                <a:latin typeface="+mn-ea"/>
                <a:ea typeface="+mn-ea"/>
              </a:rPr>
              <a:t>东南大学报</a:t>
            </a:r>
            <a:r>
              <a:rPr lang="en-US" altLang="zh-CN" sz="2400" dirty="0">
                <a:latin typeface="+mn-ea"/>
                <a:ea typeface="+mn-ea"/>
              </a:rPr>
              <a:t>》</a:t>
            </a:r>
            <a:r>
              <a:rPr lang="zh-CN" altLang="en-US" sz="2400" dirty="0">
                <a:latin typeface="+mn-ea"/>
                <a:ea typeface="+mn-ea"/>
              </a:rPr>
              <a:t>上</a:t>
            </a:r>
            <a:endParaRPr lang="en-US" altLang="zh-CN" sz="2400" dirty="0">
              <a:latin typeface="+mn-ea"/>
              <a:ea typeface="+mn-ea"/>
            </a:endParaRPr>
          </a:p>
          <a:p>
            <a:pPr indent="457200" algn="just">
              <a:lnSpc>
                <a:spcPct val="140000"/>
              </a:lnSpc>
              <a:spcBef>
                <a:spcPts val="1000"/>
              </a:spcBef>
            </a:pPr>
            <a:r>
              <a:rPr lang="zh-CN" altLang="en-US" sz="2400" dirty="0">
                <a:latin typeface="+mn-ea"/>
                <a:ea typeface="+mn-ea"/>
              </a:rPr>
              <a:t> 将该期</a:t>
            </a:r>
            <a:r>
              <a:rPr lang="en-US" altLang="zh-CN" sz="2400" dirty="0">
                <a:latin typeface="+mn-ea"/>
                <a:ea typeface="+mn-ea"/>
              </a:rPr>
              <a:t>《</a:t>
            </a:r>
            <a:r>
              <a:rPr lang="zh-CN" altLang="en-US" sz="2400" dirty="0">
                <a:latin typeface="+mn-ea"/>
                <a:ea typeface="+mn-ea"/>
              </a:rPr>
              <a:t>东南大学报</a:t>
            </a:r>
            <a:r>
              <a:rPr lang="en-US" altLang="zh-CN" sz="2400" dirty="0">
                <a:latin typeface="+mn-ea"/>
                <a:ea typeface="+mn-ea"/>
              </a:rPr>
              <a:t>》</a:t>
            </a:r>
            <a:r>
              <a:rPr lang="zh-CN" altLang="en-US" sz="2400" dirty="0">
                <a:latin typeface="+mn-ea"/>
                <a:ea typeface="+mn-ea"/>
              </a:rPr>
              <a:t>发放给每个党支部，在普通党员中营造学习、研讨与交流的氛围，提高学习效果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7" y="1428736"/>
            <a:ext cx="3000396" cy="443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4F7DA3-BFB8-4EB6-AE1F-DFF3985E4706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9CBDEF-8F54-4380-AF28-DA2AC6DFA533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9" name="图片 14" descr="IMG_199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3854450"/>
            <a:ext cx="3357562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图片 22" descr="IMG_199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9563" y="1557338"/>
            <a:ext cx="3348037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矩形 23"/>
          <p:cNvSpPr>
            <a:spLocks noChangeArrowheads="1"/>
          </p:cNvSpPr>
          <p:nvPr/>
        </p:nvSpPr>
        <p:spPr bwMode="auto">
          <a:xfrm>
            <a:off x="285720" y="1997709"/>
            <a:ext cx="5214974" cy="421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在全校</a:t>
            </a:r>
            <a:r>
              <a:rPr lang="en-US" altLang="zh-CN" sz="2200" dirty="0">
                <a:latin typeface="Times New Roman" pitchFamily="18" charset="0"/>
                <a:ea typeface="+mn-ea"/>
                <a:cs typeface="Times New Roman" pitchFamily="18" charset="0"/>
              </a:rPr>
              <a:t>305</a:t>
            </a: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个研究生党支部中开展了专题党日活动</a:t>
            </a:r>
            <a:endParaRPr lang="en-US" altLang="zh-CN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活动主题：两学向党心，一做践党性</a:t>
            </a:r>
            <a:endParaRPr lang="en-US" altLang="zh-CN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活动内容：党建理论知识、专业特色、志愿服务、重要节庆日等</a:t>
            </a:r>
            <a:endParaRPr lang="en-US" altLang="zh-CN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通过评选，遴选出</a:t>
            </a:r>
            <a:r>
              <a:rPr lang="en-US" altLang="zh-CN" sz="2200" dirty="0">
                <a:latin typeface="Times New Roman" pitchFamily="18" charset="0"/>
                <a:ea typeface="+mn-ea"/>
                <a:cs typeface="Times New Roman" pitchFamily="18" charset="0"/>
              </a:rPr>
              <a:t>22</a:t>
            </a: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个院系的</a:t>
            </a:r>
            <a:r>
              <a:rPr lang="en-US" altLang="zh-CN" sz="2200" dirty="0">
                <a:latin typeface="Times New Roman" pitchFamily="18" charset="0"/>
                <a:ea typeface="+mn-ea"/>
                <a:cs typeface="Times New Roman" pitchFamily="18" charset="0"/>
              </a:rPr>
              <a:t>34</a:t>
            </a: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个研究生党支部的党日活动 ，在三个校区集中展示</a:t>
            </a:r>
            <a:endParaRPr lang="en-US" altLang="zh-CN" sz="2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68313" y="1484313"/>
            <a:ext cx="5184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华文中宋"/>
                <a:ea typeface="华文中宋"/>
                <a:cs typeface="华文中宋"/>
              </a:rPr>
              <a:t>线下：专题党日活动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285852" y="500042"/>
            <a:ext cx="67151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+mn-ea"/>
                <a:cs typeface="华文中宋"/>
              </a:rPr>
              <a:t>三、线下与线上活动相结合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8"/>
          <p:cNvSpPr txBox="1">
            <a:spLocks noChangeArrowheads="1"/>
          </p:cNvSpPr>
          <p:nvPr/>
        </p:nvSpPr>
        <p:spPr bwMode="auto">
          <a:xfrm>
            <a:off x="468313" y="1484313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华文中宋"/>
                <a:ea typeface="华文中宋"/>
                <a:cs typeface="华文中宋"/>
              </a:rPr>
              <a:t>线上：学赛练微信平台</a:t>
            </a:r>
          </a:p>
        </p:txBody>
      </p:sp>
      <p:sp>
        <p:nvSpPr>
          <p:cNvPr id="21506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5E3BBC-8BEF-4DA9-BB82-8F35CF8BC1BF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FF7037-0070-4389-9EBB-A322D2E5A279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2" name="图片 11" descr="幻灯片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1714500"/>
            <a:ext cx="2967416" cy="428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矩形 4"/>
          <p:cNvSpPr>
            <a:spLocks noChangeArrowheads="1"/>
          </p:cNvSpPr>
          <p:nvPr/>
        </p:nvSpPr>
        <p:spPr bwMode="auto">
          <a:xfrm>
            <a:off x="285720" y="2000240"/>
            <a:ext cx="5072098" cy="407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自</a:t>
            </a:r>
            <a:r>
              <a:rPr lang="en-US" altLang="zh-CN" sz="2200" dirty="0">
                <a:latin typeface="Times New Roman" pitchFamily="18" charset="0"/>
                <a:ea typeface="+mn-ea"/>
                <a:cs typeface="Times New Roman" pitchFamily="18" charset="0"/>
              </a:rPr>
              <a:t>2016</a:t>
            </a: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年</a:t>
            </a:r>
            <a:r>
              <a:rPr lang="en-US" altLang="zh-CN" sz="2200" dirty="0"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月起，构建学赛练微信平台，以赛促学、以赛促练 </a:t>
            </a:r>
            <a:endParaRPr lang="en-US" altLang="zh-CN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平台由研究生总体设计，本科生开发软件，专家建立题库</a:t>
            </a:r>
            <a:endParaRPr lang="en-US" altLang="zh-CN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en-US" altLang="zh-CN" sz="2200" dirty="0"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月起，开始推送学习内容</a:t>
            </a:r>
            <a:endParaRPr lang="en-US" altLang="zh-CN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200" dirty="0"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月</a:t>
            </a:r>
            <a:r>
              <a:rPr lang="en-US" altLang="zh-CN" sz="2200" dirty="0">
                <a:latin typeface="Times New Roman" pitchFamily="18" charset="0"/>
                <a:ea typeface="+mn-ea"/>
                <a:cs typeface="Times New Roman" pitchFamily="18" charset="0"/>
              </a:rPr>
              <a:t>15</a:t>
            </a: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日起，每两周统计一次竞赛情况，目前已完成第一次评比</a:t>
            </a:r>
            <a:endParaRPr lang="en-US" altLang="zh-CN" sz="2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Times New Roman" pitchFamily="18" charset="0"/>
                <a:ea typeface="+mn-ea"/>
                <a:cs typeface="Times New Roman" pitchFamily="18" charset="0"/>
              </a:rPr>
              <a:t>年底公布各支部及院系的综合成绩</a:t>
            </a:r>
            <a:endParaRPr lang="en-US" altLang="zh-CN" sz="2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7CF5E5-8A6F-4F33-8536-27898A4C05D7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2CFB2E-8C94-40F5-BD09-0ECFB870A3B6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642940" y="1455066"/>
            <a:ext cx="8072464" cy="2030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进一步完善学赛练微信平台 ，覆盖到全校师生</a:t>
            </a:r>
            <a:endParaRPr lang="en-US" altLang="zh-CN" sz="2800" dirty="0">
              <a:latin typeface="+mn-ea"/>
              <a:ea typeface="+mn-ea"/>
            </a:endParaRPr>
          </a:p>
          <a:p>
            <a:pPr indent="-28575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+mn-ea"/>
                <a:ea typeface="+mn-ea"/>
              </a:rPr>
              <a:t>将学习教育的成果纳入研究生党内评优评奖的指标体系，建立“两学一做”长效机制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285852" y="500042"/>
            <a:ext cx="67151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+mn-ea"/>
                <a:cs typeface="华文中宋"/>
              </a:rPr>
              <a:t>下一阶段工作计划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4142F0-B7AF-43CE-A177-B4E1B667C173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4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8F4546-8E4E-471F-8D57-259120F34C44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827088" y="549275"/>
            <a:ext cx="7429500" cy="4889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4580" name="TextBox 10"/>
          <p:cNvSpPr txBox="1">
            <a:spLocks noChangeArrowheads="1"/>
          </p:cNvSpPr>
          <p:nvPr/>
        </p:nvSpPr>
        <p:spPr bwMode="auto">
          <a:xfrm>
            <a:off x="1714480" y="2928934"/>
            <a:ext cx="59293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latin typeface="Calibri" pitchFamily="34" charset="0"/>
              </a:rPr>
              <a:t>谢谢！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6" descr="图片1_副本12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 t="15781"/>
          <a:stretch>
            <a:fillRect/>
          </a:stretch>
        </p:blipFill>
        <p:spPr bwMode="auto">
          <a:xfrm>
            <a:off x="-7938" y="3175"/>
            <a:ext cx="9158288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0" y="3286125"/>
            <a:ext cx="9144000" cy="1785938"/>
          </a:xfrm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“两学一做”</a:t>
            </a:r>
            <a:br>
              <a:rPr lang="en-US" altLang="zh-CN" sz="4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4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研究生党员座谈</a:t>
            </a:r>
            <a:br>
              <a:rPr lang="en-US" altLang="zh-CN" sz="4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4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5603" name="Picture 2" descr="20131112154233-169714906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6000" contrast="-12000"/>
          </a:blip>
          <a:srcRect l="12125" t="31972" r="63582" b="29195"/>
          <a:stretch>
            <a:fillRect/>
          </a:stretch>
        </p:blipFill>
        <p:spPr bwMode="auto">
          <a:xfrm>
            <a:off x="8027988" y="2309813"/>
            <a:ext cx="979487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2" descr="C:\Users\zhongyuan\Desktop\90c58PICBV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2492375"/>
            <a:ext cx="862012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/>
        </p:nvCxnSpPr>
        <p:spPr>
          <a:xfrm>
            <a:off x="611188" y="4714875"/>
            <a:ext cx="82819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6" descr="图片1_副本12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 t="15781"/>
          <a:stretch>
            <a:fillRect/>
          </a:stretch>
        </p:blipFill>
        <p:spPr bwMode="auto">
          <a:xfrm>
            <a:off x="-7938" y="3175"/>
            <a:ext cx="9158288" cy="18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693738" y="2530479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“两学一做”学习教育开展情况</a:t>
            </a:r>
          </a:p>
        </p:txBody>
      </p:sp>
      <p:sp>
        <p:nvSpPr>
          <p:cNvPr id="15363" name="副标题 2"/>
          <p:cNvSpPr>
            <a:spLocks noGrp="1"/>
          </p:cNvSpPr>
          <p:nvPr>
            <p:ph type="subTitle" idx="1"/>
          </p:nvPr>
        </p:nvSpPr>
        <p:spPr>
          <a:xfrm>
            <a:off x="993775" y="4581525"/>
            <a:ext cx="7154863" cy="1439863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奚社新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党委研究生工作部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2016.06.29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11188" y="3716338"/>
            <a:ext cx="82819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6" name="Picture 2" descr="C:\Users\zhongyuan\Desktop\90c58PICBV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357166"/>
            <a:ext cx="125638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285720" y="1571625"/>
            <a:ext cx="8429625" cy="214312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1000"/>
              </a:spcBef>
              <a:buNone/>
            </a:pPr>
            <a:r>
              <a:rPr lang="zh-CN" altLang="en-US" sz="2800" b="1" dirty="0">
                <a:latin typeface="+mn-ea"/>
              </a:rPr>
              <a:t>      </a:t>
            </a:r>
            <a:r>
              <a:rPr lang="zh-CN" altLang="en-US" sz="2800" dirty="0">
                <a:latin typeface="+mn-ea"/>
              </a:rPr>
              <a:t>根据学校党委的总体部署和要求，结合研究生党员特点，为进一步丰富学习内容、深化学习效果，党委研究生工作部在工作中坚持三个结合：</a:t>
            </a:r>
          </a:p>
        </p:txBody>
      </p:sp>
      <p:sp>
        <p:nvSpPr>
          <p:cNvPr id="16387" name="日期占位符 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D8BDDF-FFD2-42EC-9F79-F673F32CCA17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3E11BD-7527-4E68-BB7A-5D5E14FBD07C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042" y="3571876"/>
            <a:ext cx="6215106" cy="215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 自学与专家辅导相结合</a:t>
            </a:r>
          </a:p>
          <a:p>
            <a:pPr eaLnBrk="1" hangingPunct="1">
              <a:lnSpc>
                <a:spcPct val="14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 研讨交流与撰写学习心得相结合</a:t>
            </a:r>
          </a:p>
          <a:p>
            <a:pPr eaLnBrk="1" hangingPunct="1">
              <a:lnSpc>
                <a:spcPct val="14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 线下与线上相结合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F6CF77-9D50-420F-B080-A5B0A674ED9E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472D73-D438-46B1-856A-04A058748E8B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矩形 9"/>
          <p:cNvSpPr>
            <a:spLocks noChangeArrowheads="1"/>
          </p:cNvSpPr>
          <p:nvPr/>
        </p:nvSpPr>
        <p:spPr bwMode="auto">
          <a:xfrm>
            <a:off x="4786314" y="2928934"/>
            <a:ext cx="4000528" cy="310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dirty="0"/>
              <a:t>  江苏省委宣传部副部长杨志纯：“培育和践行社会主义核心价值观的几点认识”</a:t>
            </a:r>
            <a:endParaRPr lang="en-US" altLang="zh-CN" sz="2400" dirty="0"/>
          </a:p>
          <a:p>
            <a:pPr indent="457200" algn="just"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dirty="0"/>
              <a:t>  号召同学们发挥党员干部的榜样示范作用，践行社会主义核心价值观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1714480" y="476250"/>
            <a:ext cx="59293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70C0"/>
                </a:solidFill>
                <a:latin typeface="华文中宋"/>
              </a:rPr>
              <a:t>一、自学与专家辅导相结合</a:t>
            </a:r>
          </a:p>
        </p:txBody>
      </p:sp>
      <p:pic>
        <p:nvPicPr>
          <p:cNvPr id="11" name="图片 10" descr="IMG_6413.JPG"/>
          <p:cNvPicPr>
            <a:picLocks noChangeAspect="1"/>
          </p:cNvPicPr>
          <p:nvPr/>
        </p:nvPicPr>
        <p:blipFill>
          <a:blip r:embed="rId2"/>
          <a:srcRect l="3958" r="1793"/>
          <a:stretch>
            <a:fillRect/>
          </a:stretch>
        </p:blipFill>
        <p:spPr bwMode="auto">
          <a:xfrm>
            <a:off x="285720" y="2767548"/>
            <a:ext cx="4286280" cy="3376096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14" name="TextBox 13"/>
          <p:cNvSpPr txBox="1"/>
          <p:nvPr/>
        </p:nvSpPr>
        <p:spPr>
          <a:xfrm>
            <a:off x="500034" y="1428736"/>
            <a:ext cx="828680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zh-CN" altLang="en-US" sz="2800" dirty="0"/>
              <a:t>   在研究生党员自学的基础上，研工部举办了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800" dirty="0"/>
              <a:t>场专家辅导报告，覆盖全体研究生党员干部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F6CF77-9D50-420F-B080-A5B0A674ED9E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472D73-D438-46B1-856A-04A058748E8B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572000" y="5000636"/>
            <a:ext cx="4214810" cy="48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457200" algn="just">
              <a:lnSpc>
                <a:spcPct val="130000"/>
              </a:lnSpc>
            </a:pPr>
            <a:r>
              <a:rPr lang="zh-CN" altLang="en-US" sz="2200" dirty="0">
                <a:latin typeface="+mn-ea"/>
                <a:ea typeface="+mn-ea"/>
                <a:cs typeface="华文中宋"/>
              </a:rPr>
              <a:t> </a:t>
            </a:r>
            <a:endParaRPr lang="en-US" altLang="zh-CN" sz="2200" dirty="0"/>
          </a:p>
        </p:txBody>
      </p:sp>
      <p:pic>
        <p:nvPicPr>
          <p:cNvPr id="12" name="图片 11" descr="655A0397.JPG"/>
          <p:cNvPicPr>
            <a:picLocks noChangeAspect="1"/>
          </p:cNvPicPr>
          <p:nvPr/>
        </p:nvPicPr>
        <p:blipFill rotWithShape="1">
          <a:blip r:embed="rId2" cstate="print"/>
          <a:srcRect t="10682" r="7714"/>
          <a:stretch/>
        </p:blipFill>
        <p:spPr>
          <a:xfrm>
            <a:off x="170162" y="1838150"/>
            <a:ext cx="4330400" cy="3591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4500562" y="1838150"/>
            <a:ext cx="4429156" cy="406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dirty="0"/>
              <a:t>省委党校张加华教授</a:t>
            </a:r>
            <a:r>
              <a:rPr lang="en-US" altLang="zh-CN" sz="2400" dirty="0"/>
              <a:t>:</a:t>
            </a:r>
            <a:r>
              <a:rPr lang="zh-CN" altLang="en-US" sz="2400" dirty="0"/>
              <a:t>“认真学习党章，做合格党员”。</a:t>
            </a:r>
            <a:endParaRPr lang="en-US" altLang="zh-CN" sz="2400" dirty="0"/>
          </a:p>
          <a:p>
            <a:pPr indent="457200" algn="just"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dirty="0"/>
              <a:t>带领学生党员干部重温了党章的主要内容，了解了党章的制定和修正过程，认识了党章的地位和作用，明确了“学”是基础，“做”是关键，学用结合，知行合一。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F6CF77-9D50-420F-B080-A5B0A674ED9E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472D73-D438-46B1-856A-04A058748E8B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图片 12" descr="省委党校廖进教授作“学习习近平总书记系列重要讲话精神”.jpg"/>
          <p:cNvPicPr>
            <a:picLocks noChangeAspect="1"/>
          </p:cNvPicPr>
          <p:nvPr/>
        </p:nvPicPr>
        <p:blipFill>
          <a:blip r:embed="rId2" cstate="print"/>
          <a:srcRect l="3484" r="3902"/>
          <a:stretch>
            <a:fillRect/>
          </a:stretch>
        </p:blipFill>
        <p:spPr>
          <a:xfrm>
            <a:off x="250177" y="2103865"/>
            <a:ext cx="4462783" cy="351585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4786346" y="1921741"/>
            <a:ext cx="4214810" cy="388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zh-CN" altLang="en-US" sz="2400" dirty="0"/>
              <a:t> 省委党校廖进教授：“学习习近平总书记系列重要讲话”</a:t>
            </a:r>
            <a:endParaRPr lang="en-US" altLang="zh-CN" sz="2400" dirty="0"/>
          </a:p>
          <a:p>
            <a:pPr indent="457200" algn="just">
              <a:lnSpc>
                <a:spcPct val="13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深刻解读了习近平总书记十八大以来的重要讲话，帮助同学们进一步认识党的理论、路线、方针和政策，坚定了同学们实现中华民族伟大复兴的信念。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C0ABAA-0372-4884-B37F-B51B29BF3D01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156146-4AF4-46E4-8257-6E5151716E72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285852" y="500042"/>
            <a:ext cx="67151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+mn-ea"/>
                <a:cs typeface="华文中宋"/>
              </a:rPr>
              <a:t>二、研讨交流与撰写学习心得相结合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571472" y="1628800"/>
            <a:ext cx="8072494" cy="403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40000"/>
              </a:lnSpc>
              <a:spcBef>
                <a:spcPts val="1000"/>
              </a:spcBef>
            </a:pP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            4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月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20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日，东南大学召开“两学一做”学习教育动员大会，易红书记要求每一个党支部都应当结合实际，履行好党章规定的职责任务，担负起从严教育管理党员的主体责任。</a:t>
            </a:r>
            <a:endParaRPr lang="en-US" altLang="zh-CN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0150" lvl="2" indent="-285750" algn="just">
              <a:lnSpc>
                <a:spcPct val="14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月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28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日至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月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29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日</a:t>
            </a:r>
            <a:endParaRPr lang="en-US" altLang="zh-CN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0150" lvl="2" indent="-285750" algn="just">
              <a:lnSpc>
                <a:spcPct val="14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研究生党支部书记“两学一做”学习研讨会</a:t>
            </a:r>
            <a:endParaRPr lang="en-US" altLang="zh-CN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200150" lvl="2" indent="-285750" algn="just">
              <a:lnSpc>
                <a:spcPct val="140000"/>
              </a:lnSpc>
              <a:spcBef>
                <a:spcPts val="1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305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名研究生党支部书记，分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个组研讨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C0ABAA-0372-4884-B37F-B51B29BF3D01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156146-4AF4-46E4-8257-6E5151716E72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0" name="矩形 3"/>
          <p:cNvSpPr>
            <a:spLocks noChangeArrowheads="1"/>
          </p:cNvSpPr>
          <p:nvPr/>
        </p:nvSpPr>
        <p:spPr bwMode="auto">
          <a:xfrm>
            <a:off x="2842072" y="1700808"/>
            <a:ext cx="5900740" cy="370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1000"/>
              </a:spcBef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研讨内容：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800100" lvl="1" indent="-342900" algn="just">
              <a:lnSpc>
                <a:spcPct val="14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“如何做一名合格共产党员”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800100" lvl="1" indent="-342900" algn="just">
              <a:lnSpc>
                <a:spcPct val="14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“如何做好研究生党支部工作”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800100" lvl="1" indent="-342900" algn="just">
              <a:lnSpc>
                <a:spcPct val="14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“如何有效开展研究生党日活动”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marL="800100" lvl="1" indent="-342900" algn="just">
              <a:lnSpc>
                <a:spcPct val="14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“如何创造性地开展‘两学一做’学习教育”等</a:t>
            </a:r>
          </a:p>
        </p:txBody>
      </p:sp>
      <p:pic>
        <p:nvPicPr>
          <p:cNvPr id="1026" name="Picture 2" descr="I:\第四项照片\“两学一做”学习研讨会\照片\研讨会现场照片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823535"/>
            <a:ext cx="2143140" cy="2474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I:\第四项照片\“两学一做”学习研讨会\照片\研讨会现场照片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418061"/>
            <a:ext cx="2143140" cy="2463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C0ABAA-0372-4884-B37F-B51B29BF3D01}" type="datetime2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2016年6月29日</a:t>
            </a:fld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灯片编号占位符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156146-4AF4-46E4-8257-6E5151716E72}" type="slidenum">
              <a:rPr lang="zh-CN" altLang="en-US"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282" y="1643050"/>
            <a:ext cx="8501122" cy="420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400" dirty="0"/>
              <a:t>       通过“两学一做”学习研讨，我认识到，首先，作为一名党支书要严格要求自己，认真组织每一次会议、每一项活动，引导支部成员遵守纪律，积极投入；其次，不断交流总结，学习其它院校的成功经验，组织开展学习心得交流活动，一个阶段工作结束后，要回过头来分析总结，寻找规律，不断完善、提升，在总结经验中出典型，在寻找规律中求突破。</a:t>
            </a: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zh-CN" altLang="en-US" sz="2400" b="1" dirty="0"/>
              <a:t>                         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  化学化工学院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硕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支部书记  周洁</a:t>
            </a:r>
            <a:endParaRPr lang="zh-CN" altLang="en-US" sz="2400" dirty="0"/>
          </a:p>
          <a:p>
            <a:pPr marL="285750" algn="r">
              <a:lnSpc>
                <a:spcPct val="120000"/>
              </a:lnSpc>
            </a:pPr>
            <a:r>
              <a:rPr lang="en-US" altLang="zh-CN" sz="2200" dirty="0"/>
              <a:t> </a:t>
            </a:r>
            <a:endParaRPr lang="zh-CN" alt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tx1"/>
          </a:solidFill>
          <a:miter lim="800000"/>
          <a:headEnd/>
          <a:tailEnd/>
        </a:ln>
      </a:spPr>
      <a:bodyPr wrap="none" anchor="ctr"/>
      <a:lstStyle>
        <a:defPPr eaLnBrk="1" hangingPunct="1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1050</Words>
  <Application>Microsoft Office PowerPoint</Application>
  <PresentationFormat>全屏显示(4:3)</PresentationFormat>
  <Paragraphs>86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华文中宋</vt:lpstr>
      <vt:lpstr>宋体</vt:lpstr>
      <vt:lpstr>Arial</vt:lpstr>
      <vt:lpstr>Calibri</vt:lpstr>
      <vt:lpstr>Times New Roman</vt:lpstr>
      <vt:lpstr>Wingdings</vt:lpstr>
      <vt:lpstr>Office 主题</vt:lpstr>
      <vt:lpstr>热烈欢迎“两学一做”督导组 </vt:lpstr>
      <vt:lpstr>“两学一做”学习教育开展情况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“两学一做” 研究生党员座谈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“两学一做”系列活动介绍</dc:title>
  <dc:creator>zhongyuan</dc:creator>
  <cp:lastModifiedBy>max</cp:lastModifiedBy>
  <cp:revision>178</cp:revision>
  <dcterms:modified xsi:type="dcterms:W3CDTF">2016-06-29T01:31:52Z</dcterms:modified>
</cp:coreProperties>
</file>