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93" r:id="rId4"/>
    <p:sldId id="296" r:id="rId5"/>
    <p:sldId id="297" r:id="rId6"/>
    <p:sldId id="294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1" autoAdjust="0"/>
    <p:restoredTop sz="94660"/>
  </p:normalViewPr>
  <p:slideViewPr>
    <p:cSldViewPr snapToGrid="0" showGuides="1">
      <p:cViewPr varScale="1">
        <p:scale>
          <a:sx n="32" d="100"/>
          <a:sy n="32" d="100"/>
        </p:scale>
        <p:origin x="-3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2BE84"/>
            </a:solidFill>
            <a:ln>
              <a:solidFill>
                <a:srgbClr val="FFC000"/>
              </a:solidFill>
            </a:ln>
          </c:spPr>
          <c:dPt>
            <c:idx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c:spPr>
          </c:dPt>
          <c:dPt>
            <c:idx val="1"/>
            <c:spPr>
              <a:solidFill>
                <a:srgbClr val="FF6600"/>
              </a:solidFill>
              <a:ln>
                <a:solidFill>
                  <a:srgbClr val="FFC000"/>
                </a:solidFill>
              </a:ln>
            </c:spPr>
          </c:dPt>
          <c:dPt>
            <c:idx val="2"/>
            <c:spPr>
              <a:solidFill>
                <a:srgbClr val="339966"/>
              </a:solidFill>
              <a:ln>
                <a:solidFill>
                  <a:srgbClr val="FFC000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党章</c:v>
                </c:pt>
                <c:pt idx="1">
                  <c:v>党规</c:v>
                </c:pt>
                <c:pt idx="2">
                  <c:v>讲话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0.64000000000000024</c:v>
                </c:pt>
                <c:pt idx="1">
                  <c:v>0.16000000000000003</c:v>
                </c:pt>
                <c:pt idx="2">
                  <c:v>0.2</c:v>
                </c:pt>
              </c:numCache>
            </c:numRef>
          </c:val>
        </c:ser>
        <c:firstSliceAng val="0"/>
      </c:pieChart>
      <c:spPr>
        <a:noFill/>
        <a:ln w="25259">
          <a:noFill/>
        </a:ln>
      </c:spPr>
    </c:plotArea>
    <c:plotVisOnly val="1"/>
    <c:dispBlanksAs val="zero"/>
  </c:chart>
  <c:txPr>
    <a:bodyPr/>
    <a:lstStyle/>
    <a:p>
      <a:pPr>
        <a:defRPr sz="179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F7A2-ACE5-4EAA-A4A9-5418C39361FF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A6FF-A7CB-4F1C-9F9A-DB043AB42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06719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995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2754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5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D565-D131-44D1-9885-986ED8B53057}" type="datetimeFigureOut">
              <a:rPr lang="zh-CN" altLang="en-US" smtClean="0"/>
              <a:pPr/>
              <a:t>2016-6-29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1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oleObject" Target="../embeddings/Microsoft_Office_Excel_97-2003____3.xls"/><Relationship Id="rId4" Type="http://schemas.openxmlformats.org/officeDocument/2006/relationships/oleObject" Target="../embeddings/Microsoft_Office_Excel_97-2003____2.xls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8800" y="1819333"/>
            <a:ext cx="873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dobe Devanagari" panose="02040503050201020203" pitchFamily="18" charset="0"/>
              </a:rPr>
              <a:t>“两学一做”出题思路汇报</a:t>
            </a:r>
            <a:endParaRPr lang="en-US" altLang="zh-CN" sz="540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Adobe Devanagari" panose="02040503050201020203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810451" y="2897473"/>
            <a:ext cx="2282899" cy="89075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29859" y="3913252"/>
            <a:ext cx="4778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马克思主义学院 </a:t>
            </a:r>
            <a:endParaRPr lang="en-US" altLang="zh-CN" sz="32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朱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菊生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56" y="315296"/>
            <a:ext cx="1256089" cy="10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8286" y="522730"/>
            <a:ext cx="10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prstClr val="white"/>
                </a:solidFill>
                <a:latin typeface="宋体" pitchFamily="2" charset="-122"/>
              </a:rPr>
              <a:t>01</a:t>
            </a:r>
            <a:endParaRPr lang="en-US" altLang="zh-CN" sz="3200" b="1" dirty="0">
              <a:solidFill>
                <a:prstClr val="white"/>
              </a:solidFill>
              <a:latin typeface="宋体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44294" y="577076"/>
            <a:ext cx="667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出题的基本考量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8878" y="1551955"/>
            <a:ext cx="10277118" cy="599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、遵循中共中央办公厅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下发的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关于在全体党员中开展“学党章党规、学系列讲话，做合格党员”学习教育方案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、东南大学党委的学习部署，以及党委研工部的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、遵循青年学生党员的思想状况和接受特点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  <a:spcBef>
                <a:spcPct val="50000"/>
              </a:spcBef>
            </a:pP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、遵循“两学一做”学赛练活动的根本目的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  <a:spcBef>
                <a:spcPct val="50000"/>
              </a:spcBef>
            </a:pP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56" y="315296"/>
            <a:ext cx="1256089" cy="10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579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8286" y="522730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itchFamily="2" charset="-122"/>
              </a:rPr>
              <a:t>02</a:t>
            </a:r>
            <a:endParaRPr lang="en-US" altLang="zh-CN" sz="2800" b="1" dirty="0">
              <a:solidFill>
                <a:prstClr val="white"/>
              </a:solidFill>
              <a:latin typeface="宋体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45636" y="582341"/>
            <a:ext cx="667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试题考察内容分布状况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0" y="1764874"/>
            <a:ext cx="2322685" cy="17342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06" y="2169035"/>
            <a:ext cx="2199022" cy="21990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22" y="3150776"/>
            <a:ext cx="1753103" cy="218526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40816" y="3965403"/>
            <a:ext cx="137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64%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13699" y="4877098"/>
            <a:ext cx="137779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16%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98929" y="5523429"/>
            <a:ext cx="137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56" y="315296"/>
            <a:ext cx="1256089" cy="10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318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>
            <a:spLocks/>
          </p:cNvSpPr>
          <p:nvPr/>
        </p:nvSpPr>
        <p:spPr bwMode="gray">
          <a:xfrm flipH="1" flipV="1">
            <a:off x="2615648" y="3259799"/>
            <a:ext cx="1385887" cy="1200150"/>
          </a:xfrm>
          <a:custGeom>
            <a:avLst/>
            <a:gdLst>
              <a:gd name="T0" fmla="*/ 2147483647 w 423"/>
              <a:gd name="T1" fmla="*/ 2147483647 h 537"/>
              <a:gd name="T2" fmla="*/ 2147483647 w 423"/>
              <a:gd name="T3" fmla="*/ 0 h 537"/>
              <a:gd name="T4" fmla="*/ 0 w 423"/>
              <a:gd name="T5" fmla="*/ 2147483647 h 537"/>
              <a:gd name="T6" fmla="*/ 0 60000 65536"/>
              <a:gd name="T7" fmla="*/ 0 60000 65536"/>
              <a:gd name="T8" fmla="*/ 0 60000 65536"/>
              <a:gd name="T9" fmla="*/ 0 w 423"/>
              <a:gd name="T10" fmla="*/ 0 h 537"/>
              <a:gd name="T11" fmla="*/ 423 w 423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" h="537">
                <a:moveTo>
                  <a:pt x="421" y="537"/>
                </a:moveTo>
                <a:lnTo>
                  <a:pt x="423" y="0"/>
                </a:lnTo>
                <a:lnTo>
                  <a:pt x="0" y="5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8"/>
          <p:cNvSpPr>
            <a:spLocks/>
          </p:cNvSpPr>
          <p:nvPr/>
        </p:nvSpPr>
        <p:spPr bwMode="gray">
          <a:xfrm rot="5400000" flipH="1">
            <a:off x="4591060" y="1454342"/>
            <a:ext cx="1800225" cy="862012"/>
          </a:xfrm>
          <a:custGeom>
            <a:avLst/>
            <a:gdLst>
              <a:gd name="T0" fmla="*/ 2147483647 w 723"/>
              <a:gd name="T1" fmla="*/ 0 h 650"/>
              <a:gd name="T2" fmla="*/ 2147483647 w 723"/>
              <a:gd name="T3" fmla="*/ 2147483647 h 650"/>
              <a:gd name="T4" fmla="*/ 0 w 723"/>
              <a:gd name="T5" fmla="*/ 2147483647 h 650"/>
              <a:gd name="T6" fmla="*/ 0 60000 65536"/>
              <a:gd name="T7" fmla="*/ 0 60000 65536"/>
              <a:gd name="T8" fmla="*/ 0 60000 65536"/>
              <a:gd name="T9" fmla="*/ 0 w 723"/>
              <a:gd name="T10" fmla="*/ 0 h 650"/>
              <a:gd name="T11" fmla="*/ 723 w 723"/>
              <a:gd name="T12" fmla="*/ 650 h 6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3" h="650">
                <a:moveTo>
                  <a:pt x="720" y="0"/>
                </a:moveTo>
                <a:lnTo>
                  <a:pt x="723" y="643"/>
                </a:lnTo>
                <a:lnTo>
                  <a:pt x="0" y="650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3" name="Group 69"/>
          <p:cNvGrpSpPr>
            <a:grpSpLocks/>
          </p:cNvGrpSpPr>
          <p:nvPr/>
        </p:nvGrpSpPr>
        <p:grpSpPr bwMode="auto">
          <a:xfrm>
            <a:off x="5972175" y="786261"/>
            <a:ext cx="2363788" cy="825500"/>
            <a:chOff x="4245" y="2118"/>
            <a:chExt cx="1200" cy="330"/>
          </a:xfrm>
        </p:grpSpPr>
        <p:sp>
          <p:nvSpPr>
            <p:cNvPr id="2" name="AutoShape 70"/>
            <p:cNvSpPr>
              <a:spLocks noChangeArrowheads="1"/>
            </p:cNvSpPr>
            <p:nvPr/>
          </p:nvSpPr>
          <p:spPr bwMode="gray">
            <a:xfrm>
              <a:off x="4245" y="2118"/>
              <a:ext cx="1200" cy="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5" name="AutoShape 71"/>
            <p:cNvSpPr>
              <a:spLocks noChangeArrowheads="1"/>
            </p:cNvSpPr>
            <p:nvPr/>
          </p:nvSpPr>
          <p:spPr bwMode="gray">
            <a:xfrm>
              <a:off x="4248" y="2120"/>
              <a:ext cx="1192" cy="105"/>
            </a:xfrm>
            <a:prstGeom prst="roundRect">
              <a:avLst>
                <a:gd name="adj" fmla="val 445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054" name="Rectangle 72"/>
          <p:cNvSpPr>
            <a:spLocks noChangeArrowheads="1"/>
          </p:cNvSpPr>
          <p:nvPr/>
        </p:nvSpPr>
        <p:spPr bwMode="gray">
          <a:xfrm>
            <a:off x="6074177" y="844998"/>
            <a:ext cx="2109787" cy="708025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</a:rPr>
              <a:t>习近平总书记系列讲话精神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55" name="Rectangle 73"/>
          <p:cNvSpPr>
            <a:spLocks noChangeArrowheads="1"/>
          </p:cNvSpPr>
          <p:nvPr/>
        </p:nvSpPr>
        <p:spPr bwMode="black">
          <a:xfrm>
            <a:off x="436095" y="262386"/>
            <a:ext cx="2228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卷面分析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058" name="Group 61"/>
          <p:cNvGrpSpPr>
            <a:grpSpLocks/>
          </p:cNvGrpSpPr>
          <p:nvPr/>
        </p:nvGrpSpPr>
        <p:grpSpPr bwMode="auto">
          <a:xfrm>
            <a:off x="8335963" y="1997216"/>
            <a:ext cx="2376488" cy="917575"/>
            <a:chOff x="4245" y="2118"/>
            <a:chExt cx="1200" cy="330"/>
          </a:xfrm>
          <a:solidFill>
            <a:srgbClr val="339966"/>
          </a:solidFill>
        </p:grpSpPr>
        <p:sp>
          <p:nvSpPr>
            <p:cNvPr id="2063" name="AutoShape 59"/>
            <p:cNvSpPr>
              <a:spLocks noChangeArrowheads="1"/>
            </p:cNvSpPr>
            <p:nvPr/>
          </p:nvSpPr>
          <p:spPr bwMode="gray">
            <a:xfrm>
              <a:off x="4245" y="2118"/>
              <a:ext cx="1200" cy="33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64" name="AutoShape 60"/>
            <p:cNvSpPr>
              <a:spLocks noChangeArrowheads="1"/>
            </p:cNvSpPr>
            <p:nvPr/>
          </p:nvSpPr>
          <p:spPr bwMode="gray">
            <a:xfrm>
              <a:off x="4248" y="2120"/>
              <a:ext cx="1192" cy="105"/>
            </a:xfrm>
            <a:prstGeom prst="roundRect">
              <a:avLst>
                <a:gd name="adj" fmla="val 44556"/>
              </a:avLst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057" name="Rectangle 56"/>
          <p:cNvSpPr>
            <a:spLocks noChangeArrowheads="1"/>
          </p:cNvSpPr>
          <p:nvPr/>
        </p:nvSpPr>
        <p:spPr bwMode="gray">
          <a:xfrm>
            <a:off x="8626476" y="2294732"/>
            <a:ext cx="2041525" cy="40005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</a:rPr>
              <a:t>中国共产党章程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61" name="Freeform 6"/>
          <p:cNvSpPr>
            <a:spLocks/>
          </p:cNvSpPr>
          <p:nvPr/>
        </p:nvSpPr>
        <p:spPr bwMode="gray">
          <a:xfrm rot="210874" flipH="1" flipV="1">
            <a:off x="7744828" y="4454424"/>
            <a:ext cx="1443038" cy="96837"/>
          </a:xfrm>
          <a:custGeom>
            <a:avLst/>
            <a:gdLst>
              <a:gd name="T0" fmla="*/ 0 w 2"/>
              <a:gd name="T1" fmla="*/ 2147483647 h 463"/>
              <a:gd name="T2" fmla="*/ 2147483647 w 2"/>
              <a:gd name="T3" fmla="*/ 0 h 463"/>
              <a:gd name="T4" fmla="*/ 0 60000 65536"/>
              <a:gd name="T5" fmla="*/ 0 60000 65536"/>
              <a:gd name="T6" fmla="*/ 0 w 2"/>
              <a:gd name="T7" fmla="*/ 0 h 463"/>
              <a:gd name="T8" fmla="*/ 2 w 2"/>
              <a:gd name="T9" fmla="*/ 463 h 46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463">
                <a:moveTo>
                  <a:pt x="0" y="463"/>
                </a:moveTo>
                <a:lnTo>
                  <a:pt x="2" y="0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" name="图表 3"/>
          <p:cNvGraphicFramePr>
            <a:graphicFrameLocks/>
          </p:cNvGraphicFramePr>
          <p:nvPr/>
        </p:nvGraphicFramePr>
        <p:xfrm>
          <a:off x="2615648" y="2582898"/>
          <a:ext cx="6495838" cy="390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548688" y="36623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189478" y="3159479"/>
            <a:ext cx="16200" cy="13433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2" name="AutoShape 63"/>
          <p:cNvSpPr>
            <a:spLocks noChangeArrowheads="1"/>
          </p:cNvSpPr>
          <p:nvPr/>
        </p:nvSpPr>
        <p:spPr bwMode="gray">
          <a:xfrm>
            <a:off x="1550520" y="2582899"/>
            <a:ext cx="2047875" cy="614363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ffectLst>
            <a:outerShdw dist="17961" dir="2700000" algn="ctr" rotWithShape="0">
              <a:schemeClr val="tx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" name="Rectangle 55"/>
          <p:cNvSpPr>
            <a:spLocks noChangeArrowheads="1"/>
          </p:cNvSpPr>
          <p:nvPr/>
        </p:nvSpPr>
        <p:spPr bwMode="gray">
          <a:xfrm>
            <a:off x="1487513" y="2759428"/>
            <a:ext cx="1833563" cy="40005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</a:rPr>
              <a:t>党规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56" y="315296"/>
            <a:ext cx="1256089" cy="10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23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3"/>
          <p:cNvSpPr txBox="1">
            <a:spLocks noChangeArrowheads="1"/>
          </p:cNvSpPr>
          <p:nvPr/>
        </p:nvSpPr>
        <p:spPr bwMode="gray">
          <a:xfrm>
            <a:off x="4887914" y="2716214"/>
            <a:ext cx="892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000">
                <a:solidFill>
                  <a:srgbClr val="080808"/>
                </a:solidFill>
              </a:rPr>
              <a:t>(unit:   )</a:t>
            </a:r>
          </a:p>
        </p:txBody>
      </p:sp>
      <p:sp>
        <p:nvSpPr>
          <p:cNvPr id="3075" name="AutoShape 14"/>
          <p:cNvSpPr>
            <a:spLocks noChangeArrowheads="1"/>
          </p:cNvSpPr>
          <p:nvPr/>
        </p:nvSpPr>
        <p:spPr bwMode="gray">
          <a:xfrm>
            <a:off x="1535114" y="969963"/>
            <a:ext cx="9024937" cy="4540250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rgbClr val="D4DEE4"/>
              </a:gs>
              <a:gs pos="100000">
                <a:srgbClr val="E6ECEF"/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gray">
          <a:xfrm>
            <a:off x="2208213" y="5521325"/>
            <a:ext cx="165100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党章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5668963" y="5508625"/>
            <a:ext cx="16510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党规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gray">
          <a:xfrm>
            <a:off x="8116888" y="5510214"/>
            <a:ext cx="186690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系列讲话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graphicFrame>
        <p:nvGraphicFramePr>
          <p:cNvPr id="3079" name="图表 2"/>
          <p:cNvGraphicFramePr>
            <a:graphicFrameLocks/>
          </p:cNvGraphicFramePr>
          <p:nvPr/>
        </p:nvGraphicFramePr>
        <p:xfrm>
          <a:off x="1443037" y="1195389"/>
          <a:ext cx="3444876" cy="4376737"/>
        </p:xfrm>
        <a:graphic>
          <a:graphicData uri="http://schemas.openxmlformats.org/presentationml/2006/ole">
            <p:oleObj spid="_x0000_s1047" r:id="rId3" imgW="3158002" imgH="4377307" progId="Excel.Sheet.8">
              <p:embed/>
            </p:oleObj>
          </a:graphicData>
        </a:graphic>
      </p:graphicFrame>
      <p:graphicFrame>
        <p:nvGraphicFramePr>
          <p:cNvPr id="3080" name="图表 4"/>
          <p:cNvGraphicFramePr>
            <a:graphicFrameLocks/>
          </p:cNvGraphicFramePr>
          <p:nvPr/>
        </p:nvGraphicFramePr>
        <p:xfrm>
          <a:off x="4887913" y="1133475"/>
          <a:ext cx="3275012" cy="4375150"/>
        </p:xfrm>
        <a:graphic>
          <a:graphicData uri="http://schemas.openxmlformats.org/presentationml/2006/ole">
            <p:oleObj spid="_x0000_s1048" r:id="rId4" imgW="2810500" imgH="4212701" progId="Excel.Sheet.8">
              <p:embed/>
            </p:oleObj>
          </a:graphicData>
        </a:graphic>
      </p:graphicFrame>
      <p:graphicFrame>
        <p:nvGraphicFramePr>
          <p:cNvPr id="3081" name="图表 1"/>
          <p:cNvGraphicFramePr>
            <a:graphicFrameLocks/>
          </p:cNvGraphicFramePr>
          <p:nvPr/>
        </p:nvGraphicFramePr>
        <p:xfrm>
          <a:off x="8493126" y="1290639"/>
          <a:ext cx="1541463" cy="4060825"/>
        </p:xfrm>
        <a:graphic>
          <a:graphicData uri="http://schemas.openxmlformats.org/presentationml/2006/ole">
            <p:oleObj spid="_x0000_s1049" r:id="rId5" imgW="1542422" imgH="4060288" progId="Excel.Sheet.8">
              <p:embed/>
            </p:oleObj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56" y="315296"/>
            <a:ext cx="1256089" cy="10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94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6776" y="463737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itchFamily="2" charset="-122"/>
              </a:rPr>
              <a:t>03</a:t>
            </a:r>
            <a:endParaRPr lang="en-US" altLang="zh-CN" sz="2800" b="1" dirty="0">
              <a:solidFill>
                <a:prstClr val="white"/>
              </a:solidFill>
              <a:latin typeface="宋体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45636" y="582341"/>
            <a:ext cx="667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测试的目的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8878" y="1448058"/>
            <a:ext cx="10428468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学生党员的党性觉悟，帮助他们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培育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“四个意识”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、提高学生党员的马克思主义理论素养，坚定他们的理想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信念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、引导学生党员学习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了解习近平总书记治国理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政新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理念新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增强对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中国特色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社会主义事业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的“三个自信”。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  <a:spcBef>
                <a:spcPct val="50000"/>
              </a:spcBef>
            </a:pP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56" y="315296"/>
            <a:ext cx="1256089" cy="10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810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455721" y="3124346"/>
            <a:ext cx="5490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FF0000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谢谢</a:t>
            </a:r>
            <a:endParaRPr lang="en-US" altLang="zh-CN" sz="4400" b="1" dirty="0" smtClean="0">
              <a:solidFill>
                <a:srgbClr val="FF0000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Freeform 27"/>
          <p:cNvSpPr/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Freeform 27"/>
          <p:cNvSpPr/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9"/>
          <p:cNvGrpSpPr>
            <a:grpSpLocks/>
          </p:cNvGrpSpPr>
          <p:nvPr/>
        </p:nvGrpSpPr>
        <p:grpSpPr bwMode="auto">
          <a:xfrm>
            <a:off x="3872753" y="5134460"/>
            <a:ext cx="4249271" cy="633412"/>
            <a:chOff x="2878136" y="2776537"/>
            <a:chExt cx="4270382" cy="1217616"/>
          </a:xfrm>
        </p:grpSpPr>
        <p:sp>
          <p:nvSpPr>
            <p:cNvPr id="27" name="Freeform 5"/>
            <p:cNvSpPr/>
            <p:nvPr/>
          </p:nvSpPr>
          <p:spPr bwMode="auto">
            <a:xfrm rot="5400000">
              <a:off x="5472116" y="2317749"/>
              <a:ext cx="1217616" cy="2135190"/>
            </a:xfrm>
            <a:custGeom>
              <a:avLst/>
              <a:gdLst>
                <a:gd name="T0" fmla="*/ 316 w 321"/>
                <a:gd name="T1" fmla="*/ 160 h 566"/>
                <a:gd name="T2" fmla="*/ 316 w 321"/>
                <a:gd name="T3" fmla="*/ 566 h 566"/>
                <a:gd name="T4" fmla="*/ 321 w 321"/>
                <a:gd name="T5" fmla="*/ 566 h 566"/>
                <a:gd name="T6" fmla="*/ 321 w 321"/>
                <a:gd name="T7" fmla="*/ 160 h 566"/>
                <a:gd name="T8" fmla="*/ 169 w 321"/>
                <a:gd name="T9" fmla="*/ 29 h 566"/>
                <a:gd name="T10" fmla="*/ 57 w 321"/>
                <a:gd name="T11" fmla="*/ 135 h 566"/>
                <a:gd name="T12" fmla="*/ 13 w 321"/>
                <a:gd name="T13" fmla="*/ 99 h 566"/>
                <a:gd name="T14" fmla="*/ 44 w 321"/>
                <a:gd name="T15" fmla="*/ 89 h 566"/>
                <a:gd name="T16" fmla="*/ 55 w 321"/>
                <a:gd name="T17" fmla="*/ 113 h 566"/>
                <a:gd name="T18" fmla="*/ 35 w 321"/>
                <a:gd name="T19" fmla="*/ 115 h 566"/>
                <a:gd name="T20" fmla="*/ 51 w 321"/>
                <a:gd name="T21" fmla="*/ 101 h 566"/>
                <a:gd name="T22" fmla="*/ 32 w 321"/>
                <a:gd name="T23" fmla="*/ 102 h 566"/>
                <a:gd name="T24" fmla="*/ 32 w 321"/>
                <a:gd name="T25" fmla="*/ 117 h 566"/>
                <a:gd name="T26" fmla="*/ 60 w 321"/>
                <a:gd name="T27" fmla="*/ 114 h 566"/>
                <a:gd name="T28" fmla="*/ 47 w 321"/>
                <a:gd name="T29" fmla="*/ 86 h 566"/>
                <a:gd name="T30" fmla="*/ 11 w 321"/>
                <a:gd name="T31" fmla="*/ 98 h 566"/>
                <a:gd name="T32" fmla="*/ 19 w 321"/>
                <a:gd name="T33" fmla="*/ 134 h 566"/>
                <a:gd name="T34" fmla="*/ 59 w 321"/>
                <a:gd name="T35" fmla="*/ 140 h 566"/>
                <a:gd name="T36" fmla="*/ 105 w 321"/>
                <a:gd name="T37" fmla="*/ 98 h 566"/>
                <a:gd name="T38" fmla="*/ 174 w 321"/>
                <a:gd name="T39" fmla="*/ 206 h 566"/>
                <a:gd name="T40" fmla="*/ 248 w 321"/>
                <a:gd name="T41" fmla="*/ 152 h 566"/>
                <a:gd name="T42" fmla="*/ 209 w 321"/>
                <a:gd name="T43" fmla="*/ 87 h 566"/>
                <a:gd name="T44" fmla="*/ 147 w 321"/>
                <a:gd name="T45" fmla="*/ 106 h 566"/>
                <a:gd name="T46" fmla="*/ 157 w 321"/>
                <a:gd name="T47" fmla="*/ 160 h 566"/>
                <a:gd name="T48" fmla="*/ 209 w 321"/>
                <a:gd name="T49" fmla="*/ 151 h 566"/>
                <a:gd name="T50" fmla="*/ 179 w 321"/>
                <a:gd name="T51" fmla="*/ 118 h 566"/>
                <a:gd name="T52" fmla="*/ 205 w 321"/>
                <a:gd name="T53" fmla="*/ 147 h 566"/>
                <a:gd name="T54" fmla="*/ 160 w 321"/>
                <a:gd name="T55" fmla="*/ 156 h 566"/>
                <a:gd name="T56" fmla="*/ 151 w 321"/>
                <a:gd name="T57" fmla="*/ 108 h 566"/>
                <a:gd name="T58" fmla="*/ 208 w 321"/>
                <a:gd name="T59" fmla="*/ 91 h 566"/>
                <a:gd name="T60" fmla="*/ 245 w 321"/>
                <a:gd name="T61" fmla="*/ 150 h 566"/>
                <a:gd name="T62" fmla="*/ 174 w 321"/>
                <a:gd name="T63" fmla="*/ 201 h 566"/>
                <a:gd name="T64" fmla="*/ 175 w 321"/>
                <a:gd name="T65" fmla="*/ 31 h 566"/>
                <a:gd name="T66" fmla="*/ 316 w 321"/>
                <a:gd name="T67" fmla="*/ 16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566">
                  <a:moveTo>
                    <a:pt x="316" y="160"/>
                  </a:moveTo>
                  <a:cubicBezTo>
                    <a:pt x="316" y="297"/>
                    <a:pt x="316" y="429"/>
                    <a:pt x="316" y="566"/>
                  </a:cubicBezTo>
                  <a:cubicBezTo>
                    <a:pt x="321" y="566"/>
                    <a:pt x="321" y="566"/>
                    <a:pt x="321" y="566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74"/>
                    <a:pt x="255" y="0"/>
                    <a:pt x="169" y="29"/>
                  </a:cubicBezTo>
                  <a:cubicBezTo>
                    <a:pt x="100" y="52"/>
                    <a:pt x="111" y="115"/>
                    <a:pt x="57" y="135"/>
                  </a:cubicBezTo>
                  <a:cubicBezTo>
                    <a:pt x="29" y="146"/>
                    <a:pt x="0" y="121"/>
                    <a:pt x="13" y="99"/>
                  </a:cubicBezTo>
                  <a:cubicBezTo>
                    <a:pt x="18" y="88"/>
                    <a:pt x="34" y="84"/>
                    <a:pt x="44" y="89"/>
                  </a:cubicBezTo>
                  <a:cubicBezTo>
                    <a:pt x="53" y="93"/>
                    <a:pt x="58" y="104"/>
                    <a:pt x="55" y="113"/>
                  </a:cubicBezTo>
                  <a:cubicBezTo>
                    <a:pt x="52" y="121"/>
                    <a:pt x="39" y="123"/>
                    <a:pt x="35" y="115"/>
                  </a:cubicBezTo>
                  <a:cubicBezTo>
                    <a:pt x="30" y="105"/>
                    <a:pt x="40" y="94"/>
                    <a:pt x="51" y="101"/>
                  </a:cubicBezTo>
                  <a:cubicBezTo>
                    <a:pt x="46" y="95"/>
                    <a:pt x="37" y="96"/>
                    <a:pt x="32" y="102"/>
                  </a:cubicBezTo>
                  <a:cubicBezTo>
                    <a:pt x="30" y="107"/>
                    <a:pt x="29" y="112"/>
                    <a:pt x="32" y="117"/>
                  </a:cubicBezTo>
                  <a:cubicBezTo>
                    <a:pt x="39" y="129"/>
                    <a:pt x="55" y="127"/>
                    <a:pt x="60" y="114"/>
                  </a:cubicBezTo>
                  <a:cubicBezTo>
                    <a:pt x="64" y="102"/>
                    <a:pt x="57" y="91"/>
                    <a:pt x="47" y="86"/>
                  </a:cubicBezTo>
                  <a:cubicBezTo>
                    <a:pt x="34" y="80"/>
                    <a:pt x="18" y="85"/>
                    <a:pt x="11" y="98"/>
                  </a:cubicBezTo>
                  <a:cubicBezTo>
                    <a:pt x="3" y="110"/>
                    <a:pt x="8" y="125"/>
                    <a:pt x="19" y="134"/>
                  </a:cubicBezTo>
                  <a:cubicBezTo>
                    <a:pt x="29" y="142"/>
                    <a:pt x="45" y="145"/>
                    <a:pt x="59" y="140"/>
                  </a:cubicBezTo>
                  <a:cubicBezTo>
                    <a:pt x="79" y="132"/>
                    <a:pt x="94" y="115"/>
                    <a:pt x="105" y="98"/>
                  </a:cubicBezTo>
                  <a:cubicBezTo>
                    <a:pt x="94" y="146"/>
                    <a:pt x="121" y="201"/>
                    <a:pt x="174" y="206"/>
                  </a:cubicBezTo>
                  <a:cubicBezTo>
                    <a:pt x="209" y="209"/>
                    <a:pt x="244" y="187"/>
                    <a:pt x="248" y="152"/>
                  </a:cubicBezTo>
                  <a:cubicBezTo>
                    <a:pt x="250" y="123"/>
                    <a:pt x="237" y="97"/>
                    <a:pt x="209" y="87"/>
                  </a:cubicBezTo>
                  <a:cubicBezTo>
                    <a:pt x="186" y="78"/>
                    <a:pt x="160" y="84"/>
                    <a:pt x="147" y="106"/>
                  </a:cubicBezTo>
                  <a:cubicBezTo>
                    <a:pt x="137" y="124"/>
                    <a:pt x="140" y="147"/>
                    <a:pt x="157" y="160"/>
                  </a:cubicBezTo>
                  <a:cubicBezTo>
                    <a:pt x="173" y="171"/>
                    <a:pt x="200" y="170"/>
                    <a:pt x="209" y="151"/>
                  </a:cubicBezTo>
                  <a:cubicBezTo>
                    <a:pt x="219" y="130"/>
                    <a:pt x="200" y="110"/>
                    <a:pt x="179" y="118"/>
                  </a:cubicBezTo>
                  <a:cubicBezTo>
                    <a:pt x="191" y="117"/>
                    <a:pt x="215" y="124"/>
                    <a:pt x="205" y="147"/>
                  </a:cubicBezTo>
                  <a:cubicBezTo>
                    <a:pt x="199" y="163"/>
                    <a:pt x="173" y="166"/>
                    <a:pt x="160" y="156"/>
                  </a:cubicBezTo>
                  <a:cubicBezTo>
                    <a:pt x="145" y="145"/>
                    <a:pt x="142" y="124"/>
                    <a:pt x="151" y="108"/>
                  </a:cubicBezTo>
                  <a:cubicBezTo>
                    <a:pt x="163" y="88"/>
                    <a:pt x="187" y="83"/>
                    <a:pt x="208" y="91"/>
                  </a:cubicBezTo>
                  <a:cubicBezTo>
                    <a:pt x="234" y="100"/>
                    <a:pt x="247" y="124"/>
                    <a:pt x="245" y="150"/>
                  </a:cubicBezTo>
                  <a:cubicBezTo>
                    <a:pt x="241" y="186"/>
                    <a:pt x="207" y="204"/>
                    <a:pt x="174" y="201"/>
                  </a:cubicBezTo>
                  <a:cubicBezTo>
                    <a:pt x="90" y="193"/>
                    <a:pt x="81" y="58"/>
                    <a:pt x="175" y="31"/>
                  </a:cubicBezTo>
                  <a:cubicBezTo>
                    <a:pt x="254" y="8"/>
                    <a:pt x="316" y="81"/>
                    <a:pt x="316" y="16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"/>
            <p:cNvSpPr/>
            <p:nvPr/>
          </p:nvSpPr>
          <p:spPr bwMode="auto">
            <a:xfrm rot="16200000" flipH="1">
              <a:off x="3336924" y="2317749"/>
              <a:ext cx="1217616" cy="2135192"/>
            </a:xfrm>
            <a:custGeom>
              <a:avLst/>
              <a:gdLst>
                <a:gd name="T0" fmla="*/ 316 w 321"/>
                <a:gd name="T1" fmla="*/ 160 h 566"/>
                <a:gd name="T2" fmla="*/ 316 w 321"/>
                <a:gd name="T3" fmla="*/ 566 h 566"/>
                <a:gd name="T4" fmla="*/ 321 w 321"/>
                <a:gd name="T5" fmla="*/ 566 h 566"/>
                <a:gd name="T6" fmla="*/ 321 w 321"/>
                <a:gd name="T7" fmla="*/ 160 h 566"/>
                <a:gd name="T8" fmla="*/ 169 w 321"/>
                <a:gd name="T9" fmla="*/ 29 h 566"/>
                <a:gd name="T10" fmla="*/ 57 w 321"/>
                <a:gd name="T11" fmla="*/ 135 h 566"/>
                <a:gd name="T12" fmla="*/ 13 w 321"/>
                <a:gd name="T13" fmla="*/ 99 h 566"/>
                <a:gd name="T14" fmla="*/ 44 w 321"/>
                <a:gd name="T15" fmla="*/ 89 h 566"/>
                <a:gd name="T16" fmla="*/ 55 w 321"/>
                <a:gd name="T17" fmla="*/ 113 h 566"/>
                <a:gd name="T18" fmla="*/ 35 w 321"/>
                <a:gd name="T19" fmla="*/ 115 h 566"/>
                <a:gd name="T20" fmla="*/ 51 w 321"/>
                <a:gd name="T21" fmla="*/ 101 h 566"/>
                <a:gd name="T22" fmla="*/ 32 w 321"/>
                <a:gd name="T23" fmla="*/ 102 h 566"/>
                <a:gd name="T24" fmla="*/ 32 w 321"/>
                <a:gd name="T25" fmla="*/ 117 h 566"/>
                <a:gd name="T26" fmla="*/ 60 w 321"/>
                <a:gd name="T27" fmla="*/ 114 h 566"/>
                <a:gd name="T28" fmla="*/ 47 w 321"/>
                <a:gd name="T29" fmla="*/ 86 h 566"/>
                <a:gd name="T30" fmla="*/ 11 w 321"/>
                <a:gd name="T31" fmla="*/ 98 h 566"/>
                <a:gd name="T32" fmla="*/ 19 w 321"/>
                <a:gd name="T33" fmla="*/ 134 h 566"/>
                <a:gd name="T34" fmla="*/ 59 w 321"/>
                <a:gd name="T35" fmla="*/ 140 h 566"/>
                <a:gd name="T36" fmla="*/ 105 w 321"/>
                <a:gd name="T37" fmla="*/ 98 h 566"/>
                <a:gd name="T38" fmla="*/ 174 w 321"/>
                <a:gd name="T39" fmla="*/ 206 h 566"/>
                <a:gd name="T40" fmla="*/ 248 w 321"/>
                <a:gd name="T41" fmla="*/ 152 h 566"/>
                <a:gd name="T42" fmla="*/ 209 w 321"/>
                <a:gd name="T43" fmla="*/ 87 h 566"/>
                <a:gd name="T44" fmla="*/ 147 w 321"/>
                <a:gd name="T45" fmla="*/ 106 h 566"/>
                <a:gd name="T46" fmla="*/ 157 w 321"/>
                <a:gd name="T47" fmla="*/ 160 h 566"/>
                <a:gd name="T48" fmla="*/ 209 w 321"/>
                <a:gd name="T49" fmla="*/ 151 h 566"/>
                <a:gd name="T50" fmla="*/ 179 w 321"/>
                <a:gd name="T51" fmla="*/ 118 h 566"/>
                <a:gd name="T52" fmla="*/ 205 w 321"/>
                <a:gd name="T53" fmla="*/ 147 h 566"/>
                <a:gd name="T54" fmla="*/ 160 w 321"/>
                <a:gd name="T55" fmla="*/ 156 h 566"/>
                <a:gd name="T56" fmla="*/ 151 w 321"/>
                <a:gd name="T57" fmla="*/ 108 h 566"/>
                <a:gd name="T58" fmla="*/ 208 w 321"/>
                <a:gd name="T59" fmla="*/ 91 h 566"/>
                <a:gd name="T60" fmla="*/ 245 w 321"/>
                <a:gd name="T61" fmla="*/ 150 h 566"/>
                <a:gd name="T62" fmla="*/ 174 w 321"/>
                <a:gd name="T63" fmla="*/ 201 h 566"/>
                <a:gd name="T64" fmla="*/ 175 w 321"/>
                <a:gd name="T65" fmla="*/ 31 h 566"/>
                <a:gd name="T66" fmla="*/ 316 w 321"/>
                <a:gd name="T67" fmla="*/ 16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566">
                  <a:moveTo>
                    <a:pt x="316" y="160"/>
                  </a:moveTo>
                  <a:cubicBezTo>
                    <a:pt x="316" y="297"/>
                    <a:pt x="316" y="429"/>
                    <a:pt x="316" y="566"/>
                  </a:cubicBezTo>
                  <a:cubicBezTo>
                    <a:pt x="321" y="566"/>
                    <a:pt x="321" y="566"/>
                    <a:pt x="321" y="566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74"/>
                    <a:pt x="255" y="0"/>
                    <a:pt x="169" y="29"/>
                  </a:cubicBezTo>
                  <a:cubicBezTo>
                    <a:pt x="100" y="52"/>
                    <a:pt x="111" y="115"/>
                    <a:pt x="57" y="135"/>
                  </a:cubicBezTo>
                  <a:cubicBezTo>
                    <a:pt x="29" y="146"/>
                    <a:pt x="0" y="121"/>
                    <a:pt x="13" y="99"/>
                  </a:cubicBezTo>
                  <a:cubicBezTo>
                    <a:pt x="18" y="88"/>
                    <a:pt x="34" y="84"/>
                    <a:pt x="44" y="89"/>
                  </a:cubicBezTo>
                  <a:cubicBezTo>
                    <a:pt x="53" y="93"/>
                    <a:pt x="58" y="104"/>
                    <a:pt x="55" y="113"/>
                  </a:cubicBezTo>
                  <a:cubicBezTo>
                    <a:pt x="52" y="121"/>
                    <a:pt x="39" y="123"/>
                    <a:pt x="35" y="115"/>
                  </a:cubicBezTo>
                  <a:cubicBezTo>
                    <a:pt x="30" y="105"/>
                    <a:pt x="40" y="94"/>
                    <a:pt x="51" y="101"/>
                  </a:cubicBezTo>
                  <a:cubicBezTo>
                    <a:pt x="46" y="95"/>
                    <a:pt x="37" y="96"/>
                    <a:pt x="32" y="102"/>
                  </a:cubicBezTo>
                  <a:cubicBezTo>
                    <a:pt x="30" y="107"/>
                    <a:pt x="29" y="112"/>
                    <a:pt x="32" y="117"/>
                  </a:cubicBezTo>
                  <a:cubicBezTo>
                    <a:pt x="39" y="129"/>
                    <a:pt x="55" y="127"/>
                    <a:pt x="60" y="114"/>
                  </a:cubicBezTo>
                  <a:cubicBezTo>
                    <a:pt x="64" y="102"/>
                    <a:pt x="57" y="91"/>
                    <a:pt x="47" y="86"/>
                  </a:cubicBezTo>
                  <a:cubicBezTo>
                    <a:pt x="34" y="80"/>
                    <a:pt x="18" y="85"/>
                    <a:pt x="11" y="98"/>
                  </a:cubicBezTo>
                  <a:cubicBezTo>
                    <a:pt x="3" y="110"/>
                    <a:pt x="8" y="125"/>
                    <a:pt x="19" y="134"/>
                  </a:cubicBezTo>
                  <a:cubicBezTo>
                    <a:pt x="29" y="142"/>
                    <a:pt x="45" y="145"/>
                    <a:pt x="59" y="140"/>
                  </a:cubicBezTo>
                  <a:cubicBezTo>
                    <a:pt x="79" y="132"/>
                    <a:pt x="94" y="115"/>
                    <a:pt x="105" y="98"/>
                  </a:cubicBezTo>
                  <a:cubicBezTo>
                    <a:pt x="94" y="146"/>
                    <a:pt x="121" y="201"/>
                    <a:pt x="174" y="206"/>
                  </a:cubicBezTo>
                  <a:cubicBezTo>
                    <a:pt x="209" y="209"/>
                    <a:pt x="244" y="187"/>
                    <a:pt x="248" y="152"/>
                  </a:cubicBezTo>
                  <a:cubicBezTo>
                    <a:pt x="250" y="123"/>
                    <a:pt x="237" y="97"/>
                    <a:pt x="209" y="87"/>
                  </a:cubicBezTo>
                  <a:cubicBezTo>
                    <a:pt x="186" y="78"/>
                    <a:pt x="160" y="84"/>
                    <a:pt x="147" y="106"/>
                  </a:cubicBezTo>
                  <a:cubicBezTo>
                    <a:pt x="137" y="124"/>
                    <a:pt x="140" y="147"/>
                    <a:pt x="157" y="160"/>
                  </a:cubicBezTo>
                  <a:cubicBezTo>
                    <a:pt x="173" y="171"/>
                    <a:pt x="200" y="170"/>
                    <a:pt x="209" y="151"/>
                  </a:cubicBezTo>
                  <a:cubicBezTo>
                    <a:pt x="219" y="130"/>
                    <a:pt x="200" y="110"/>
                    <a:pt x="179" y="118"/>
                  </a:cubicBezTo>
                  <a:cubicBezTo>
                    <a:pt x="191" y="117"/>
                    <a:pt x="215" y="124"/>
                    <a:pt x="205" y="147"/>
                  </a:cubicBezTo>
                  <a:cubicBezTo>
                    <a:pt x="199" y="163"/>
                    <a:pt x="173" y="166"/>
                    <a:pt x="160" y="156"/>
                  </a:cubicBezTo>
                  <a:cubicBezTo>
                    <a:pt x="145" y="145"/>
                    <a:pt x="142" y="124"/>
                    <a:pt x="151" y="108"/>
                  </a:cubicBezTo>
                  <a:cubicBezTo>
                    <a:pt x="163" y="88"/>
                    <a:pt x="187" y="83"/>
                    <a:pt x="208" y="91"/>
                  </a:cubicBezTo>
                  <a:cubicBezTo>
                    <a:pt x="234" y="100"/>
                    <a:pt x="247" y="124"/>
                    <a:pt x="245" y="150"/>
                  </a:cubicBezTo>
                  <a:cubicBezTo>
                    <a:pt x="241" y="186"/>
                    <a:pt x="207" y="204"/>
                    <a:pt x="174" y="201"/>
                  </a:cubicBezTo>
                  <a:cubicBezTo>
                    <a:pt x="90" y="193"/>
                    <a:pt x="81" y="58"/>
                    <a:pt x="175" y="31"/>
                  </a:cubicBezTo>
                  <a:cubicBezTo>
                    <a:pt x="254" y="8"/>
                    <a:pt x="316" y="81"/>
                    <a:pt x="316" y="16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56" y="315296"/>
            <a:ext cx="1256089" cy="10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191</Words>
  <Application>Microsoft Office PowerPoint</Application>
  <PresentationFormat>自定义</PresentationFormat>
  <Paragraphs>31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Microsoft Office Excel 97-2003 工作表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liaoying zhang</dc:creator>
  <cp:lastModifiedBy>硕士确认</cp:lastModifiedBy>
  <cp:revision>64</cp:revision>
  <dcterms:created xsi:type="dcterms:W3CDTF">2014-08-07T06:03:00Z</dcterms:created>
  <dcterms:modified xsi:type="dcterms:W3CDTF">2016-06-29T01:29:55Z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