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5" r:id="rId4"/>
  </p:sldMasterIdLst>
  <p:notesMasterIdLst>
    <p:notesMasterId r:id="rId6"/>
  </p:notesMasterIdLst>
  <p:handoutMasterIdLst>
    <p:handoutMasterId r:id="rId17"/>
  </p:handoutMasterIdLst>
  <p:sldIdLst>
    <p:sldId id="266" r:id="rId5"/>
    <p:sldId id="344" r:id="rId7"/>
    <p:sldId id="382" r:id="rId8"/>
    <p:sldId id="305" r:id="rId9"/>
    <p:sldId id="381" r:id="rId10"/>
    <p:sldId id="383" r:id="rId11"/>
    <p:sldId id="411" r:id="rId12"/>
    <p:sldId id="414" r:id="rId13"/>
    <p:sldId id="412" r:id="rId14"/>
    <p:sldId id="413" r:id="rId15"/>
    <p:sldId id="267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9404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1AA9F"/>
    <a:srgbClr val="C87A63"/>
    <a:srgbClr val="FFB351"/>
    <a:srgbClr val="F36D0B"/>
    <a:srgbClr val="FF9900"/>
    <a:srgbClr val="B1343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2856" y="-1482"/>
      </p:cViewPr>
      <p:guideLst>
        <p:guide orient="horz" pos="2251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andolFang R" panose="00000500000000000000" pitchFamily="50" charset="-122"/>
                <a:ea typeface="FandolFang R" panose="00000500000000000000" pitchFamily="5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andolFang R" panose="00000500000000000000" pitchFamily="50" charset="-122"/>
                <a:ea typeface="FandolFang R" panose="00000500000000000000" pitchFamily="50" charset="-122"/>
              </a:defRPr>
            </a:lvl1pPr>
          </a:lstStyle>
          <a:p>
            <a:fld id="{96AFF81B-E1A1-459E-9266-775DEBF244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andolFang R" panose="00000500000000000000" pitchFamily="50" charset="-122"/>
                <a:ea typeface="FandolFang R" panose="00000500000000000000" pitchFamily="5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andolFang R" panose="00000500000000000000" pitchFamily="50" charset="-122"/>
                <a:ea typeface="FandolFang R" panose="00000500000000000000" pitchFamily="50" charset="-122"/>
              </a:defRPr>
            </a:lvl1pPr>
          </a:lstStyle>
          <a:p>
            <a:fld id="{5C4615AD-7AB0-4BD9-95A7-427A4E416CB2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andolFang R" panose="00000500000000000000" pitchFamily="50" charset="-122"/>
        <a:ea typeface="FandolFang R" panose="00000500000000000000" pitchFamily="5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andolFang R" panose="00000500000000000000" pitchFamily="50" charset="-122"/>
        <a:ea typeface="FandolFang R" panose="00000500000000000000" pitchFamily="5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andolFang R" panose="00000500000000000000" pitchFamily="50" charset="-122"/>
        <a:ea typeface="FandolFang R" panose="00000500000000000000" pitchFamily="5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andolFang R" panose="00000500000000000000" pitchFamily="50" charset="-122"/>
        <a:ea typeface="FandolFang R" panose="00000500000000000000" pitchFamily="5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andolFang R" panose="00000500000000000000" pitchFamily="50" charset="-122"/>
        <a:ea typeface="FandolFang R" panose="00000500000000000000" pitchFamily="5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hyperlink" Target="http://www.1ppt.com/tubiao/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image3.wdp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hyperlink" Target="http://www.1ppt.com/tubiao/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image3.wdp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B10624-A472-487E-B87C-64EDA5FF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A3DB47-102D-4CB3-B3ED-472A648C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B10624-A472-487E-B87C-64EDA5FF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A3DB47-102D-4CB3-B3ED-472A648C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B10624-A472-487E-B87C-64EDA5FF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A3DB47-102D-4CB3-B3ED-472A648C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12192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584" y="6042025"/>
            <a:ext cx="12251268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5833" y="792942"/>
            <a:ext cx="12256517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419437" y="6345218"/>
            <a:ext cx="777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104772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6288021" y="332656"/>
            <a:ext cx="5893495" cy="3683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『</a:t>
            </a:r>
            <a:r>
              <a:rPr lang="zh-CN" altLang="en-US" sz="180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</a:t>
            </a:r>
            <a:r>
              <a:rPr lang="en-US" altLang="zh-CN" sz="1800" spc="3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463819" y="6347069"/>
            <a:ext cx="7141633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 HTTP://WWW.1PPT.COM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714733" y="6273138"/>
            <a:ext cx="537633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695733" y="8253536"/>
            <a:ext cx="5376597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4E6B-A619-4E41-8D5E-3A3F9F522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718-36B5-4E4D-B6AE-49038E74E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4E6B-A619-4E41-8D5E-3A3F9F522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718-36B5-4E4D-B6AE-49038E74E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4E6B-A619-4E41-8D5E-3A3F9F522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718-36B5-4E4D-B6AE-49038E74E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4E6B-A619-4E41-8D5E-3A3F9F522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718-36B5-4E4D-B6AE-49038E74E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B10624-A472-487E-B87C-64EDA5FF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A3DB47-102D-4CB3-B3ED-472A648C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4E6B-A619-4E41-8D5E-3A3F9F522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718-36B5-4E4D-B6AE-49038E74E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4E6B-A619-4E41-8D5E-3A3F9F522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718-36B5-4E4D-B6AE-49038E74E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4E6B-A619-4E41-8D5E-3A3F9F522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718-36B5-4E4D-B6AE-49038E74E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4E6B-A619-4E41-8D5E-3A3F9F522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718-36B5-4E4D-B6AE-49038E74E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4E6B-A619-4E41-8D5E-3A3F9F522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718-36B5-4E4D-B6AE-49038E74E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4E6B-A619-4E41-8D5E-3A3F9F522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718-36B5-4E4D-B6AE-49038E74E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4E6B-A619-4E41-8D5E-3A3F9F522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718-36B5-4E4D-B6AE-49038E74E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12192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584" y="6042025"/>
            <a:ext cx="12251268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5833" y="792942"/>
            <a:ext cx="12256517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419437" y="6345218"/>
            <a:ext cx="777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104772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6288021" y="332656"/>
            <a:ext cx="5893495" cy="3683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『</a:t>
            </a:r>
            <a:r>
              <a:rPr lang="zh-CN" altLang="en-US" sz="180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</a:t>
            </a:r>
            <a:r>
              <a:rPr lang="en-US" altLang="zh-CN" sz="1800" spc="3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463819" y="6347069"/>
            <a:ext cx="7141633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 HTTP://WWW.1PPT.COM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714733" y="6273138"/>
            <a:ext cx="537633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695733" y="8253536"/>
            <a:ext cx="5376597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B10624-A472-487E-B87C-64EDA5FF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A3DB47-102D-4CB3-B3ED-472A648C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B10624-A472-487E-B87C-64EDA5FF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A3DB47-102D-4CB3-B3ED-472A648C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B10624-A472-487E-B87C-64EDA5FF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A3DB47-102D-4CB3-B3ED-472A648CA6C6}" type="slidenum">
              <a:rPr lang="zh-CN" altLang="en-US" smtClean="0"/>
            </a:fld>
            <a:endParaRPr lang="zh-CN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907704" y="653158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B10624-A472-487E-B87C-64EDA5FF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A3DB47-102D-4CB3-B3ED-472A648C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B10624-A472-487E-B87C-64EDA5FF0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A3DB47-102D-4CB3-B3ED-472A648C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andolFang R" panose="00000500000000000000" pitchFamily="50" charset="-122"/>
          <a:ea typeface="FandolFang R" panose="00000500000000000000" pitchFamily="5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andolFang R" panose="00000500000000000000" pitchFamily="50" charset="-122"/>
          <a:ea typeface="FandolFang R" panose="00000500000000000000" pitchFamily="5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andolFang R" panose="00000500000000000000" pitchFamily="50" charset="-122"/>
          <a:ea typeface="FandolFang R" panose="00000500000000000000" pitchFamily="5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andolFang R" panose="00000500000000000000" pitchFamily="50" charset="-122"/>
          <a:ea typeface="FandolFang R" panose="00000500000000000000" pitchFamily="5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andolFang R" panose="00000500000000000000" pitchFamily="50" charset="-122"/>
          <a:ea typeface="FandolFang R" panose="00000500000000000000" pitchFamily="5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andolFang R" panose="00000500000000000000" pitchFamily="50" charset="-122"/>
          <a:ea typeface="FandolFang R" panose="00000500000000000000" pitchFamily="5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04E6B-A619-4E41-8D5E-3A3F9F522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43718-36B5-4E4D-B6AE-49038E74EA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openxmlformats.org/officeDocument/2006/relationships/image" Target="../media/image17.png"/><Relationship Id="rId4" Type="http://schemas.openxmlformats.org/officeDocument/2006/relationships/tags" Target="../tags/tag11.xml"/><Relationship Id="rId3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2.xml"/><Relationship Id="rId4" Type="http://schemas.openxmlformats.org/officeDocument/2006/relationships/image" Target="../media/image9.png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image" Target="../media/image13.png"/><Relationship Id="rId7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tags" Target="../tags/tag4.xml"/><Relationship Id="rId4" Type="http://schemas.openxmlformats.org/officeDocument/2006/relationships/image" Target="../media/image11.png"/><Relationship Id="rId3" Type="http://schemas.openxmlformats.org/officeDocument/2006/relationships/tags" Target="../tags/tag3.xml"/><Relationship Id="rId2" Type="http://schemas.openxmlformats.org/officeDocument/2006/relationships/image" Target="../media/image7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7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2.xml"/><Relationship Id="rId4" Type="http://schemas.openxmlformats.org/officeDocument/2006/relationships/image" Target="../media/image7.png"/><Relationship Id="rId3" Type="http://schemas.openxmlformats.org/officeDocument/2006/relationships/tags" Target="../tags/tag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2.xml"/><Relationship Id="rId4" Type="http://schemas.openxmlformats.org/officeDocument/2006/relationships/image" Target="../media/image16.png"/><Relationship Id="rId3" Type="http://schemas.openxmlformats.org/officeDocument/2006/relationships/tags" Target="../tags/tag9.xml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676305810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" y="-635"/>
            <a:ext cx="8848090" cy="524637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-14605" y="-635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C00000">
                  <a:alpha val="21000"/>
                </a:srgbClr>
              </a:gs>
              <a:gs pos="100000">
                <a:srgbClr val="C00000">
                  <a:alpha val="73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4516" y="1393370"/>
            <a:ext cx="12221031" cy="5464629"/>
          </a:xfrm>
          <a:custGeom>
            <a:avLst/>
            <a:gdLst>
              <a:gd name="connsiteX0" fmla="*/ 0 w 12192000"/>
              <a:gd name="connsiteY0" fmla="*/ 0 h 3868057"/>
              <a:gd name="connsiteX1" fmla="*/ 12192000 w 12192000"/>
              <a:gd name="connsiteY1" fmla="*/ 0 h 3868057"/>
              <a:gd name="connsiteX2" fmla="*/ 12192000 w 12192000"/>
              <a:gd name="connsiteY2" fmla="*/ 3868057 h 3868057"/>
              <a:gd name="connsiteX3" fmla="*/ 0 w 12192000"/>
              <a:gd name="connsiteY3" fmla="*/ 3868057 h 3868057"/>
              <a:gd name="connsiteX4" fmla="*/ 0 w 12192000"/>
              <a:gd name="connsiteY4" fmla="*/ 0 h 3868057"/>
              <a:gd name="connsiteX0-1" fmla="*/ 0 w 12192000"/>
              <a:gd name="connsiteY0-2" fmla="*/ 957943 h 3868057"/>
              <a:gd name="connsiteX1-3" fmla="*/ 12192000 w 12192000"/>
              <a:gd name="connsiteY1-4" fmla="*/ 0 h 3868057"/>
              <a:gd name="connsiteX2-5" fmla="*/ 12192000 w 12192000"/>
              <a:gd name="connsiteY2-6" fmla="*/ 3868057 h 3868057"/>
              <a:gd name="connsiteX3-7" fmla="*/ 0 w 12192000"/>
              <a:gd name="connsiteY3-8" fmla="*/ 3868057 h 3868057"/>
              <a:gd name="connsiteX4-9" fmla="*/ 0 w 12192000"/>
              <a:gd name="connsiteY4-10" fmla="*/ 957943 h 3868057"/>
              <a:gd name="connsiteX0-11" fmla="*/ 0 w 12192000"/>
              <a:gd name="connsiteY0-12" fmla="*/ 957943 h 3868057"/>
              <a:gd name="connsiteX1-13" fmla="*/ 12192000 w 12192000"/>
              <a:gd name="connsiteY1-14" fmla="*/ 0 h 3868057"/>
              <a:gd name="connsiteX2-15" fmla="*/ 12192000 w 12192000"/>
              <a:gd name="connsiteY2-16" fmla="*/ 3868057 h 3868057"/>
              <a:gd name="connsiteX3-17" fmla="*/ 0 w 12192000"/>
              <a:gd name="connsiteY3-18" fmla="*/ 3868057 h 3868057"/>
              <a:gd name="connsiteX4-19" fmla="*/ 0 w 12192000"/>
              <a:gd name="connsiteY4-20" fmla="*/ 957943 h 3868057"/>
              <a:gd name="connsiteX0-21" fmla="*/ 0 w 12192000"/>
              <a:gd name="connsiteY0-22" fmla="*/ 957943 h 3868057"/>
              <a:gd name="connsiteX1-23" fmla="*/ 12192000 w 12192000"/>
              <a:gd name="connsiteY1-24" fmla="*/ 0 h 3868057"/>
              <a:gd name="connsiteX2-25" fmla="*/ 12192000 w 12192000"/>
              <a:gd name="connsiteY2-26" fmla="*/ 3868057 h 3868057"/>
              <a:gd name="connsiteX3-27" fmla="*/ 0 w 12192000"/>
              <a:gd name="connsiteY3-28" fmla="*/ 3868057 h 3868057"/>
              <a:gd name="connsiteX4-29" fmla="*/ 0 w 12192000"/>
              <a:gd name="connsiteY4-30" fmla="*/ 957943 h 3868057"/>
              <a:gd name="connsiteX0-31" fmla="*/ 0 w 12206515"/>
              <a:gd name="connsiteY0-32" fmla="*/ 1579759 h 3868057"/>
              <a:gd name="connsiteX1-33" fmla="*/ 12206515 w 12206515"/>
              <a:gd name="connsiteY1-34" fmla="*/ 0 h 3868057"/>
              <a:gd name="connsiteX2-35" fmla="*/ 12206515 w 12206515"/>
              <a:gd name="connsiteY2-36" fmla="*/ 3868057 h 3868057"/>
              <a:gd name="connsiteX3-37" fmla="*/ 14515 w 12206515"/>
              <a:gd name="connsiteY3-38" fmla="*/ 3868057 h 3868057"/>
              <a:gd name="connsiteX4-39" fmla="*/ 0 w 12206515"/>
              <a:gd name="connsiteY4-40" fmla="*/ 1579759 h 3868057"/>
              <a:gd name="connsiteX0-41" fmla="*/ 15157 w 12192644"/>
              <a:gd name="connsiteY0-42" fmla="*/ 1270315 h 3868057"/>
              <a:gd name="connsiteX1-43" fmla="*/ 12192644 w 12192644"/>
              <a:gd name="connsiteY1-44" fmla="*/ 0 h 3868057"/>
              <a:gd name="connsiteX2-45" fmla="*/ 12192644 w 12192644"/>
              <a:gd name="connsiteY2-46" fmla="*/ 3868057 h 3868057"/>
              <a:gd name="connsiteX3-47" fmla="*/ 644 w 12192644"/>
              <a:gd name="connsiteY3-48" fmla="*/ 3868057 h 3868057"/>
              <a:gd name="connsiteX4-49" fmla="*/ 15157 w 12192644"/>
              <a:gd name="connsiteY4-50" fmla="*/ 1270315 h 3868057"/>
              <a:gd name="connsiteX0-51" fmla="*/ 0 w 12206516"/>
              <a:gd name="connsiteY0-52" fmla="*/ 1270315 h 3868057"/>
              <a:gd name="connsiteX1-53" fmla="*/ 12206516 w 12206516"/>
              <a:gd name="connsiteY1-54" fmla="*/ 0 h 3868057"/>
              <a:gd name="connsiteX2-55" fmla="*/ 12206516 w 12206516"/>
              <a:gd name="connsiteY2-56" fmla="*/ 3868057 h 3868057"/>
              <a:gd name="connsiteX3-57" fmla="*/ 14516 w 12206516"/>
              <a:gd name="connsiteY3-58" fmla="*/ 3868057 h 3868057"/>
              <a:gd name="connsiteX4-59" fmla="*/ 0 w 12206516"/>
              <a:gd name="connsiteY4-60" fmla="*/ 1270315 h 3868057"/>
              <a:gd name="connsiteX0-61" fmla="*/ 0 w 12206516"/>
              <a:gd name="connsiteY0-62" fmla="*/ 1270315 h 3868057"/>
              <a:gd name="connsiteX1-63" fmla="*/ 12206516 w 12206516"/>
              <a:gd name="connsiteY1-64" fmla="*/ 0 h 3868057"/>
              <a:gd name="connsiteX2-65" fmla="*/ 12206516 w 12206516"/>
              <a:gd name="connsiteY2-66" fmla="*/ 3868057 h 3868057"/>
              <a:gd name="connsiteX3-67" fmla="*/ 14516 w 12206516"/>
              <a:gd name="connsiteY3-68" fmla="*/ 3868057 h 3868057"/>
              <a:gd name="connsiteX4-69" fmla="*/ 0 w 12206516"/>
              <a:gd name="connsiteY4-70" fmla="*/ 1270315 h 3868057"/>
              <a:gd name="connsiteX0-71" fmla="*/ 0 w 12206516"/>
              <a:gd name="connsiteY0-72" fmla="*/ 1248975 h 3868057"/>
              <a:gd name="connsiteX1-73" fmla="*/ 12206516 w 12206516"/>
              <a:gd name="connsiteY1-74" fmla="*/ 0 h 3868057"/>
              <a:gd name="connsiteX2-75" fmla="*/ 12206516 w 12206516"/>
              <a:gd name="connsiteY2-76" fmla="*/ 3868057 h 3868057"/>
              <a:gd name="connsiteX3-77" fmla="*/ 14516 w 12206516"/>
              <a:gd name="connsiteY3-78" fmla="*/ 3868057 h 3868057"/>
              <a:gd name="connsiteX4-79" fmla="*/ 0 w 12206516"/>
              <a:gd name="connsiteY4-80" fmla="*/ 1248975 h 3868057"/>
              <a:gd name="connsiteX0-81" fmla="*/ 0 w 12206516"/>
              <a:gd name="connsiteY0-82" fmla="*/ 1248975 h 3868057"/>
              <a:gd name="connsiteX1-83" fmla="*/ 12206516 w 12206516"/>
              <a:gd name="connsiteY1-84" fmla="*/ 0 h 3868057"/>
              <a:gd name="connsiteX2-85" fmla="*/ 12206516 w 12206516"/>
              <a:gd name="connsiteY2-86" fmla="*/ 3868057 h 3868057"/>
              <a:gd name="connsiteX3-87" fmla="*/ 14516 w 12206516"/>
              <a:gd name="connsiteY3-88" fmla="*/ 3868057 h 3868057"/>
              <a:gd name="connsiteX4-89" fmla="*/ 0 w 12206516"/>
              <a:gd name="connsiteY4-90" fmla="*/ 1248975 h 3868057"/>
              <a:gd name="connsiteX0-91" fmla="*/ 0 w 12221031"/>
              <a:gd name="connsiteY0-92" fmla="*/ 1379911 h 3998993"/>
              <a:gd name="connsiteX1-93" fmla="*/ 12221031 w 12221031"/>
              <a:gd name="connsiteY1-94" fmla="*/ 0 h 3998993"/>
              <a:gd name="connsiteX2-95" fmla="*/ 12206516 w 12221031"/>
              <a:gd name="connsiteY2-96" fmla="*/ 3998993 h 3998993"/>
              <a:gd name="connsiteX3-97" fmla="*/ 14516 w 12221031"/>
              <a:gd name="connsiteY3-98" fmla="*/ 3998993 h 3998993"/>
              <a:gd name="connsiteX4-99" fmla="*/ 0 w 12221031"/>
              <a:gd name="connsiteY4-100" fmla="*/ 1379911 h 3998993"/>
              <a:gd name="connsiteX0-101" fmla="*/ 0 w 12221031"/>
              <a:gd name="connsiteY0-102" fmla="*/ 1379911 h 3998993"/>
              <a:gd name="connsiteX1-103" fmla="*/ 12221031 w 12221031"/>
              <a:gd name="connsiteY1-104" fmla="*/ 0 h 3998993"/>
              <a:gd name="connsiteX2-105" fmla="*/ 12206516 w 12221031"/>
              <a:gd name="connsiteY2-106" fmla="*/ 3998993 h 3998993"/>
              <a:gd name="connsiteX3-107" fmla="*/ 14516 w 12221031"/>
              <a:gd name="connsiteY3-108" fmla="*/ 3998993 h 3998993"/>
              <a:gd name="connsiteX4-109" fmla="*/ 0 w 12221031"/>
              <a:gd name="connsiteY4-110" fmla="*/ 1379911 h 3998993"/>
              <a:gd name="connsiteX0-111" fmla="*/ 0 w 12221031"/>
              <a:gd name="connsiteY0-112" fmla="*/ 1379911 h 3998993"/>
              <a:gd name="connsiteX1-113" fmla="*/ 12221031 w 12221031"/>
              <a:gd name="connsiteY1-114" fmla="*/ 0 h 3998993"/>
              <a:gd name="connsiteX2-115" fmla="*/ 12206516 w 12221031"/>
              <a:gd name="connsiteY2-116" fmla="*/ 3998993 h 3998993"/>
              <a:gd name="connsiteX3-117" fmla="*/ 14516 w 12221031"/>
              <a:gd name="connsiteY3-118" fmla="*/ 3998993 h 3998993"/>
              <a:gd name="connsiteX4-119" fmla="*/ 0 w 12221031"/>
              <a:gd name="connsiteY4-120" fmla="*/ 1379911 h 3998993"/>
              <a:gd name="connsiteX0-121" fmla="*/ 0 w 12221031"/>
              <a:gd name="connsiteY0-122" fmla="*/ 1489024 h 4108106"/>
              <a:gd name="connsiteX1-123" fmla="*/ 12221031 w 12221031"/>
              <a:gd name="connsiteY1-124" fmla="*/ 0 h 4108106"/>
              <a:gd name="connsiteX2-125" fmla="*/ 12206516 w 12221031"/>
              <a:gd name="connsiteY2-126" fmla="*/ 4108106 h 4108106"/>
              <a:gd name="connsiteX3-127" fmla="*/ 14516 w 12221031"/>
              <a:gd name="connsiteY3-128" fmla="*/ 4108106 h 4108106"/>
              <a:gd name="connsiteX4-129" fmla="*/ 0 w 12221031"/>
              <a:gd name="connsiteY4-130" fmla="*/ 1489024 h 4108106"/>
              <a:gd name="connsiteX0-131" fmla="*/ 0 w 12221031"/>
              <a:gd name="connsiteY0-132" fmla="*/ 1489024 h 4108106"/>
              <a:gd name="connsiteX1-133" fmla="*/ 12221031 w 12221031"/>
              <a:gd name="connsiteY1-134" fmla="*/ 0 h 4108106"/>
              <a:gd name="connsiteX2-135" fmla="*/ 12206516 w 12221031"/>
              <a:gd name="connsiteY2-136" fmla="*/ 4108106 h 4108106"/>
              <a:gd name="connsiteX3-137" fmla="*/ 14516 w 12221031"/>
              <a:gd name="connsiteY3-138" fmla="*/ 4108106 h 4108106"/>
              <a:gd name="connsiteX4-139" fmla="*/ 0 w 12221031"/>
              <a:gd name="connsiteY4-140" fmla="*/ 1489024 h 4108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21031" h="4108106">
                <a:moveTo>
                  <a:pt x="0" y="1489024"/>
                </a:moveTo>
                <a:cubicBezTo>
                  <a:pt x="4484914" y="2325688"/>
                  <a:pt x="9173030" y="1581208"/>
                  <a:pt x="12221031" y="0"/>
                </a:cubicBezTo>
                <a:cubicBezTo>
                  <a:pt x="12216193" y="1332998"/>
                  <a:pt x="12211354" y="2775108"/>
                  <a:pt x="12206516" y="4108106"/>
                </a:cubicBezTo>
                <a:lnTo>
                  <a:pt x="14516" y="4108106"/>
                </a:lnTo>
                <a:cubicBezTo>
                  <a:pt x="9678" y="3345340"/>
                  <a:pt x="4838" y="2251790"/>
                  <a:pt x="0" y="1489024"/>
                </a:cubicBezTo>
                <a:close/>
              </a:path>
            </a:pathLst>
          </a:custGeom>
          <a:solidFill>
            <a:srgbClr val="E567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-29029" y="3170918"/>
            <a:ext cx="12250058" cy="3686628"/>
          </a:xfrm>
          <a:custGeom>
            <a:avLst/>
            <a:gdLst>
              <a:gd name="connsiteX0" fmla="*/ 0 w 12250058"/>
              <a:gd name="connsiteY0" fmla="*/ 174171 h 3686628"/>
              <a:gd name="connsiteX1" fmla="*/ 12250058 w 12250058"/>
              <a:gd name="connsiteY1" fmla="*/ 0 h 3686628"/>
              <a:gd name="connsiteX2" fmla="*/ 12235543 w 12250058"/>
              <a:gd name="connsiteY2" fmla="*/ 3672114 h 3686628"/>
              <a:gd name="connsiteX3" fmla="*/ 14515 w 12250058"/>
              <a:gd name="connsiteY3" fmla="*/ 3686628 h 3686628"/>
              <a:gd name="connsiteX4" fmla="*/ 0 w 12250058"/>
              <a:gd name="connsiteY4" fmla="*/ 174171 h 3686628"/>
              <a:gd name="connsiteX0-1" fmla="*/ 0 w 12250058"/>
              <a:gd name="connsiteY0-2" fmla="*/ 174171 h 3686628"/>
              <a:gd name="connsiteX1-3" fmla="*/ 12250058 w 12250058"/>
              <a:gd name="connsiteY1-4" fmla="*/ 0 h 3686628"/>
              <a:gd name="connsiteX2-5" fmla="*/ 12235543 w 12250058"/>
              <a:gd name="connsiteY2-6" fmla="*/ 3672114 h 3686628"/>
              <a:gd name="connsiteX3-7" fmla="*/ 14515 w 12250058"/>
              <a:gd name="connsiteY3-8" fmla="*/ 3686628 h 3686628"/>
              <a:gd name="connsiteX4-9" fmla="*/ 0 w 12250058"/>
              <a:gd name="connsiteY4-10" fmla="*/ 174171 h 3686628"/>
              <a:gd name="connsiteX0-11" fmla="*/ 0 w 12250058"/>
              <a:gd name="connsiteY0-12" fmla="*/ 174171 h 3686628"/>
              <a:gd name="connsiteX1-13" fmla="*/ 12250058 w 12250058"/>
              <a:gd name="connsiteY1-14" fmla="*/ 0 h 3686628"/>
              <a:gd name="connsiteX2-15" fmla="*/ 12235543 w 12250058"/>
              <a:gd name="connsiteY2-16" fmla="*/ 3672114 h 3686628"/>
              <a:gd name="connsiteX3-17" fmla="*/ 14515 w 12250058"/>
              <a:gd name="connsiteY3-18" fmla="*/ 3686628 h 3686628"/>
              <a:gd name="connsiteX4-19" fmla="*/ 0 w 12250058"/>
              <a:gd name="connsiteY4-20" fmla="*/ 174171 h 3686628"/>
              <a:gd name="connsiteX0-21" fmla="*/ 0 w 12250058"/>
              <a:gd name="connsiteY0-22" fmla="*/ 174171 h 3686628"/>
              <a:gd name="connsiteX1-23" fmla="*/ 12250058 w 12250058"/>
              <a:gd name="connsiteY1-24" fmla="*/ 0 h 3686628"/>
              <a:gd name="connsiteX2-25" fmla="*/ 12235543 w 12250058"/>
              <a:gd name="connsiteY2-26" fmla="*/ 3672114 h 3686628"/>
              <a:gd name="connsiteX3-27" fmla="*/ 14515 w 12250058"/>
              <a:gd name="connsiteY3-28" fmla="*/ 3686628 h 3686628"/>
              <a:gd name="connsiteX4-29" fmla="*/ 0 w 12250058"/>
              <a:gd name="connsiteY4-30" fmla="*/ 174171 h 3686628"/>
              <a:gd name="connsiteX0-31" fmla="*/ 0 w 12250058"/>
              <a:gd name="connsiteY0-32" fmla="*/ 174171 h 3686628"/>
              <a:gd name="connsiteX1-33" fmla="*/ 12250058 w 12250058"/>
              <a:gd name="connsiteY1-34" fmla="*/ 0 h 3686628"/>
              <a:gd name="connsiteX2-35" fmla="*/ 12235543 w 12250058"/>
              <a:gd name="connsiteY2-36" fmla="*/ 3672114 h 3686628"/>
              <a:gd name="connsiteX3-37" fmla="*/ 14515 w 12250058"/>
              <a:gd name="connsiteY3-38" fmla="*/ 3686628 h 3686628"/>
              <a:gd name="connsiteX4-39" fmla="*/ 0 w 12250058"/>
              <a:gd name="connsiteY4-40" fmla="*/ 174171 h 3686628"/>
              <a:gd name="connsiteX0-41" fmla="*/ 0 w 12250058"/>
              <a:gd name="connsiteY0-42" fmla="*/ 174171 h 3686628"/>
              <a:gd name="connsiteX1-43" fmla="*/ 12250058 w 12250058"/>
              <a:gd name="connsiteY1-44" fmla="*/ 0 h 3686628"/>
              <a:gd name="connsiteX2-45" fmla="*/ 12235543 w 12250058"/>
              <a:gd name="connsiteY2-46" fmla="*/ 3672114 h 3686628"/>
              <a:gd name="connsiteX3-47" fmla="*/ 14515 w 12250058"/>
              <a:gd name="connsiteY3-48" fmla="*/ 3686628 h 3686628"/>
              <a:gd name="connsiteX4-49" fmla="*/ 0 w 12250058"/>
              <a:gd name="connsiteY4-50" fmla="*/ 174171 h 3686628"/>
              <a:gd name="connsiteX0-51" fmla="*/ 0 w 12250058"/>
              <a:gd name="connsiteY0-52" fmla="*/ 174171 h 3686628"/>
              <a:gd name="connsiteX1-53" fmla="*/ 12250058 w 12250058"/>
              <a:gd name="connsiteY1-54" fmla="*/ 0 h 3686628"/>
              <a:gd name="connsiteX2-55" fmla="*/ 12235543 w 12250058"/>
              <a:gd name="connsiteY2-56" fmla="*/ 3672114 h 3686628"/>
              <a:gd name="connsiteX3-57" fmla="*/ 14515 w 12250058"/>
              <a:gd name="connsiteY3-58" fmla="*/ 3686628 h 3686628"/>
              <a:gd name="connsiteX4-59" fmla="*/ 0 w 12250058"/>
              <a:gd name="connsiteY4-60" fmla="*/ 174171 h 3686628"/>
              <a:gd name="connsiteX0-61" fmla="*/ 0 w 12250058"/>
              <a:gd name="connsiteY0-62" fmla="*/ 174171 h 3686628"/>
              <a:gd name="connsiteX1-63" fmla="*/ 12250058 w 12250058"/>
              <a:gd name="connsiteY1-64" fmla="*/ 0 h 3686628"/>
              <a:gd name="connsiteX2-65" fmla="*/ 12235543 w 12250058"/>
              <a:gd name="connsiteY2-66" fmla="*/ 3672114 h 3686628"/>
              <a:gd name="connsiteX3-67" fmla="*/ 14515 w 12250058"/>
              <a:gd name="connsiteY3-68" fmla="*/ 3686628 h 3686628"/>
              <a:gd name="connsiteX4-69" fmla="*/ 0 w 12250058"/>
              <a:gd name="connsiteY4-70" fmla="*/ 174171 h 36866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50058" h="3686628">
                <a:moveTo>
                  <a:pt x="0" y="174171"/>
                </a:moveTo>
                <a:cubicBezTo>
                  <a:pt x="3241524" y="1030514"/>
                  <a:pt x="8181220" y="1857827"/>
                  <a:pt x="12250058" y="0"/>
                </a:cubicBezTo>
                <a:cubicBezTo>
                  <a:pt x="12245220" y="1224038"/>
                  <a:pt x="12240381" y="2448076"/>
                  <a:pt x="12235543" y="3672114"/>
                </a:cubicBezTo>
                <a:lnTo>
                  <a:pt x="14515" y="3686628"/>
                </a:lnTo>
                <a:cubicBezTo>
                  <a:pt x="9677" y="2515809"/>
                  <a:pt x="4838" y="1344990"/>
                  <a:pt x="0" y="174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188686" y="1654628"/>
            <a:ext cx="12409717" cy="2668439"/>
            <a:chOff x="116115" y="2525485"/>
            <a:chExt cx="12017830" cy="2668439"/>
          </a:xfrm>
        </p:grpSpPr>
        <p:sp>
          <p:nvSpPr>
            <p:cNvPr id="15" name="任意多边形: 形状 14"/>
            <p:cNvSpPr/>
            <p:nvPr/>
          </p:nvSpPr>
          <p:spPr>
            <a:xfrm>
              <a:off x="116115" y="2525485"/>
              <a:ext cx="12017830" cy="2491167"/>
            </a:xfrm>
            <a:custGeom>
              <a:avLst/>
              <a:gdLst>
                <a:gd name="connsiteX0" fmla="*/ 0 w 11974286"/>
                <a:gd name="connsiteY0" fmla="*/ 1654629 h 1654629"/>
                <a:gd name="connsiteX1" fmla="*/ 11974286 w 11974286"/>
                <a:gd name="connsiteY1" fmla="*/ 870857 h 1654629"/>
                <a:gd name="connsiteX2" fmla="*/ 11945257 w 11974286"/>
                <a:gd name="connsiteY2" fmla="*/ 0 h 1654629"/>
                <a:gd name="connsiteX3" fmla="*/ 0 w 11974286"/>
                <a:gd name="connsiteY3" fmla="*/ 1654629 h 1654629"/>
                <a:gd name="connsiteX0-1" fmla="*/ 0 w 11974286"/>
                <a:gd name="connsiteY0-2" fmla="*/ 1654629 h 2093574"/>
                <a:gd name="connsiteX1-3" fmla="*/ 11974286 w 11974286"/>
                <a:gd name="connsiteY1-4" fmla="*/ 870857 h 2093574"/>
                <a:gd name="connsiteX2-5" fmla="*/ 11945257 w 11974286"/>
                <a:gd name="connsiteY2-6" fmla="*/ 0 h 2093574"/>
                <a:gd name="connsiteX3-7" fmla="*/ 0 w 11974286"/>
                <a:gd name="connsiteY3-8" fmla="*/ 1654629 h 2093574"/>
                <a:gd name="connsiteX0-9" fmla="*/ 0 w 11974286"/>
                <a:gd name="connsiteY0-10" fmla="*/ 1654629 h 2476652"/>
                <a:gd name="connsiteX1-11" fmla="*/ 11974286 w 11974286"/>
                <a:gd name="connsiteY1-12" fmla="*/ 870857 h 2476652"/>
                <a:gd name="connsiteX2-13" fmla="*/ 11945257 w 11974286"/>
                <a:gd name="connsiteY2-14" fmla="*/ 0 h 2476652"/>
                <a:gd name="connsiteX3-15" fmla="*/ 0 w 11974286"/>
                <a:gd name="connsiteY3-16" fmla="*/ 1654629 h 2476652"/>
                <a:gd name="connsiteX0-17" fmla="*/ 0 w 11974286"/>
                <a:gd name="connsiteY0-18" fmla="*/ 1654629 h 2476652"/>
                <a:gd name="connsiteX1-19" fmla="*/ 11974286 w 11974286"/>
                <a:gd name="connsiteY1-20" fmla="*/ 870857 h 2476652"/>
                <a:gd name="connsiteX2-21" fmla="*/ 11945257 w 11974286"/>
                <a:gd name="connsiteY2-22" fmla="*/ 0 h 2476652"/>
                <a:gd name="connsiteX3-23" fmla="*/ 0 w 11974286"/>
                <a:gd name="connsiteY3-24" fmla="*/ 1654629 h 2476652"/>
                <a:gd name="connsiteX0-25" fmla="*/ 0 w 11974286"/>
                <a:gd name="connsiteY0-26" fmla="*/ 1654629 h 2476652"/>
                <a:gd name="connsiteX1-27" fmla="*/ 11974286 w 11974286"/>
                <a:gd name="connsiteY1-28" fmla="*/ 870857 h 2476652"/>
                <a:gd name="connsiteX2-29" fmla="*/ 11945257 w 11974286"/>
                <a:gd name="connsiteY2-30" fmla="*/ 0 h 2476652"/>
                <a:gd name="connsiteX3-31" fmla="*/ 0 w 11974286"/>
                <a:gd name="connsiteY3-32" fmla="*/ 1654629 h 2476652"/>
                <a:gd name="connsiteX0-33" fmla="*/ 0 w 11974286"/>
                <a:gd name="connsiteY0-34" fmla="*/ 1654629 h 2476652"/>
                <a:gd name="connsiteX1-35" fmla="*/ 11974286 w 11974286"/>
                <a:gd name="connsiteY1-36" fmla="*/ 870857 h 2476652"/>
                <a:gd name="connsiteX2-37" fmla="*/ 11945257 w 11974286"/>
                <a:gd name="connsiteY2-38" fmla="*/ 0 h 2476652"/>
                <a:gd name="connsiteX3-39" fmla="*/ 0 w 11974286"/>
                <a:gd name="connsiteY3-40" fmla="*/ 1654629 h 2476652"/>
                <a:gd name="connsiteX0-41" fmla="*/ 0 w 11974286"/>
                <a:gd name="connsiteY0-42" fmla="*/ 1654629 h 2476652"/>
                <a:gd name="connsiteX1-43" fmla="*/ 11974286 w 11974286"/>
                <a:gd name="connsiteY1-44" fmla="*/ 870857 h 2476652"/>
                <a:gd name="connsiteX2-45" fmla="*/ 11945257 w 11974286"/>
                <a:gd name="connsiteY2-46" fmla="*/ 0 h 2476652"/>
                <a:gd name="connsiteX3-47" fmla="*/ 0 w 11974286"/>
                <a:gd name="connsiteY3-48" fmla="*/ 1654629 h 2476652"/>
                <a:gd name="connsiteX0-49" fmla="*/ 0 w 11974286"/>
                <a:gd name="connsiteY0-50" fmla="*/ 1654629 h 2476652"/>
                <a:gd name="connsiteX1-51" fmla="*/ 11974286 w 11974286"/>
                <a:gd name="connsiteY1-52" fmla="*/ 870857 h 2476652"/>
                <a:gd name="connsiteX2-53" fmla="*/ 11945257 w 11974286"/>
                <a:gd name="connsiteY2-54" fmla="*/ 0 h 2476652"/>
                <a:gd name="connsiteX3-55" fmla="*/ 0 w 11974286"/>
                <a:gd name="connsiteY3-56" fmla="*/ 1654629 h 2476652"/>
                <a:gd name="connsiteX0-57" fmla="*/ 0 w 11974286"/>
                <a:gd name="connsiteY0-58" fmla="*/ 1654629 h 2476652"/>
                <a:gd name="connsiteX1-59" fmla="*/ 11974286 w 11974286"/>
                <a:gd name="connsiteY1-60" fmla="*/ 870857 h 2476652"/>
                <a:gd name="connsiteX2-61" fmla="*/ 11945257 w 11974286"/>
                <a:gd name="connsiteY2-62" fmla="*/ 0 h 2476652"/>
                <a:gd name="connsiteX3-63" fmla="*/ 0 w 11974286"/>
                <a:gd name="connsiteY3-64" fmla="*/ 1654629 h 2476652"/>
                <a:gd name="connsiteX0-65" fmla="*/ 0 w 11974286"/>
                <a:gd name="connsiteY0-66" fmla="*/ 1654629 h 2476652"/>
                <a:gd name="connsiteX1-67" fmla="*/ 11974286 w 11974286"/>
                <a:gd name="connsiteY1-68" fmla="*/ 870857 h 2476652"/>
                <a:gd name="connsiteX2-69" fmla="*/ 11945257 w 11974286"/>
                <a:gd name="connsiteY2-70" fmla="*/ 0 h 2476652"/>
                <a:gd name="connsiteX3-71" fmla="*/ 0 w 11974286"/>
                <a:gd name="connsiteY3-72" fmla="*/ 1654629 h 2476652"/>
                <a:gd name="connsiteX0-73" fmla="*/ 0 w 11974286"/>
                <a:gd name="connsiteY0-74" fmla="*/ 1654629 h 2476652"/>
                <a:gd name="connsiteX1-75" fmla="*/ 11974286 w 11974286"/>
                <a:gd name="connsiteY1-76" fmla="*/ 870857 h 2476652"/>
                <a:gd name="connsiteX2-77" fmla="*/ 11945257 w 11974286"/>
                <a:gd name="connsiteY2-78" fmla="*/ 0 h 2476652"/>
                <a:gd name="connsiteX3-79" fmla="*/ 0 w 11974286"/>
                <a:gd name="connsiteY3-80" fmla="*/ 1654629 h 2476652"/>
                <a:gd name="connsiteX0-81" fmla="*/ 0 w 11974286"/>
                <a:gd name="connsiteY0-82" fmla="*/ 1654629 h 2476652"/>
                <a:gd name="connsiteX1-83" fmla="*/ 11974286 w 11974286"/>
                <a:gd name="connsiteY1-84" fmla="*/ 870857 h 2476652"/>
                <a:gd name="connsiteX2-85" fmla="*/ 11959772 w 11974286"/>
                <a:gd name="connsiteY2-86" fmla="*/ 0 h 2476652"/>
                <a:gd name="connsiteX3-87" fmla="*/ 0 w 11974286"/>
                <a:gd name="connsiteY3-88" fmla="*/ 1654629 h 2476652"/>
                <a:gd name="connsiteX0-89" fmla="*/ 0 w 11988801"/>
                <a:gd name="connsiteY0-90" fmla="*/ 1654629 h 2476652"/>
                <a:gd name="connsiteX1-91" fmla="*/ 11974286 w 11988801"/>
                <a:gd name="connsiteY1-92" fmla="*/ 870857 h 2476652"/>
                <a:gd name="connsiteX2-93" fmla="*/ 11988801 w 11988801"/>
                <a:gd name="connsiteY2-94" fmla="*/ 0 h 2476652"/>
                <a:gd name="connsiteX3-95" fmla="*/ 0 w 11988801"/>
                <a:gd name="connsiteY3-96" fmla="*/ 1654629 h 2476652"/>
                <a:gd name="connsiteX0-97" fmla="*/ 0 w 12003314"/>
                <a:gd name="connsiteY0-98" fmla="*/ 1654629 h 2476652"/>
                <a:gd name="connsiteX1-99" fmla="*/ 12003314 w 12003314"/>
                <a:gd name="connsiteY1-100" fmla="*/ 870857 h 2476652"/>
                <a:gd name="connsiteX2-101" fmla="*/ 11988801 w 12003314"/>
                <a:gd name="connsiteY2-102" fmla="*/ 0 h 2476652"/>
                <a:gd name="connsiteX3-103" fmla="*/ 0 w 12003314"/>
                <a:gd name="connsiteY3-104" fmla="*/ 1654629 h 2476652"/>
                <a:gd name="connsiteX0-105" fmla="*/ 0 w 12017830"/>
                <a:gd name="connsiteY0-106" fmla="*/ 1669144 h 2491167"/>
                <a:gd name="connsiteX1-107" fmla="*/ 12003314 w 12017830"/>
                <a:gd name="connsiteY1-108" fmla="*/ 885372 h 2491167"/>
                <a:gd name="connsiteX2-109" fmla="*/ 12017830 w 12017830"/>
                <a:gd name="connsiteY2-110" fmla="*/ 0 h 2491167"/>
                <a:gd name="connsiteX3-111" fmla="*/ 0 w 12017830"/>
                <a:gd name="connsiteY3-112" fmla="*/ 1669144 h 24911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17830" h="2491167">
                  <a:moveTo>
                    <a:pt x="0" y="1669144"/>
                  </a:moveTo>
                  <a:cubicBezTo>
                    <a:pt x="3193144" y="2540001"/>
                    <a:pt x="7924800" y="3251200"/>
                    <a:pt x="12003314" y="885372"/>
                  </a:cubicBezTo>
                  <a:lnTo>
                    <a:pt x="12017830" y="0"/>
                  </a:lnTo>
                  <a:cubicBezTo>
                    <a:pt x="11171165" y="696687"/>
                    <a:pt x="6434664" y="3381829"/>
                    <a:pt x="0" y="166914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130630" y="3352802"/>
              <a:ext cx="12002395" cy="1841122"/>
            </a:xfrm>
            <a:custGeom>
              <a:avLst/>
              <a:gdLst>
                <a:gd name="connsiteX0" fmla="*/ 0 w 11974285"/>
                <a:gd name="connsiteY0" fmla="*/ 812800 h 812800"/>
                <a:gd name="connsiteX1" fmla="*/ 11974285 w 11974285"/>
                <a:gd name="connsiteY1" fmla="*/ 696685 h 812800"/>
                <a:gd name="connsiteX2" fmla="*/ 11959771 w 11974285"/>
                <a:gd name="connsiteY2" fmla="*/ 0 h 812800"/>
                <a:gd name="connsiteX3" fmla="*/ 0 w 11974285"/>
                <a:gd name="connsiteY3" fmla="*/ 812800 h 812800"/>
                <a:gd name="connsiteX0-1" fmla="*/ 0 w 11974285"/>
                <a:gd name="connsiteY0-2" fmla="*/ 812800 h 1593933"/>
                <a:gd name="connsiteX1-3" fmla="*/ 11974285 w 11974285"/>
                <a:gd name="connsiteY1-4" fmla="*/ 696685 h 1593933"/>
                <a:gd name="connsiteX2-5" fmla="*/ 11959771 w 11974285"/>
                <a:gd name="connsiteY2-6" fmla="*/ 0 h 1593933"/>
                <a:gd name="connsiteX3-7" fmla="*/ 0 w 11974285"/>
                <a:gd name="connsiteY3-8" fmla="*/ 812800 h 1593933"/>
                <a:gd name="connsiteX0-9" fmla="*/ 0 w 11974285"/>
                <a:gd name="connsiteY0-10" fmla="*/ 812800 h 1826608"/>
                <a:gd name="connsiteX1-11" fmla="*/ 11974285 w 11974285"/>
                <a:gd name="connsiteY1-12" fmla="*/ 696685 h 1826608"/>
                <a:gd name="connsiteX2-13" fmla="*/ 11959771 w 11974285"/>
                <a:gd name="connsiteY2-14" fmla="*/ 0 h 1826608"/>
                <a:gd name="connsiteX3-15" fmla="*/ 0 w 11974285"/>
                <a:gd name="connsiteY3-16" fmla="*/ 812800 h 1826608"/>
                <a:gd name="connsiteX0-17" fmla="*/ 0 w 11974285"/>
                <a:gd name="connsiteY0-18" fmla="*/ 812800 h 1826608"/>
                <a:gd name="connsiteX1-19" fmla="*/ 11974285 w 11974285"/>
                <a:gd name="connsiteY1-20" fmla="*/ 696685 h 1826608"/>
                <a:gd name="connsiteX2-21" fmla="*/ 11959771 w 11974285"/>
                <a:gd name="connsiteY2-22" fmla="*/ 0 h 1826608"/>
                <a:gd name="connsiteX3-23" fmla="*/ 0 w 11974285"/>
                <a:gd name="connsiteY3-24" fmla="*/ 812800 h 1826608"/>
                <a:gd name="connsiteX0-25" fmla="*/ 0 w 11974285"/>
                <a:gd name="connsiteY0-26" fmla="*/ 812800 h 1826608"/>
                <a:gd name="connsiteX1-27" fmla="*/ 11974285 w 11974285"/>
                <a:gd name="connsiteY1-28" fmla="*/ 696685 h 1826608"/>
                <a:gd name="connsiteX2-29" fmla="*/ 11959771 w 11974285"/>
                <a:gd name="connsiteY2-30" fmla="*/ 0 h 1826608"/>
                <a:gd name="connsiteX3-31" fmla="*/ 0 w 11974285"/>
                <a:gd name="connsiteY3-32" fmla="*/ 812800 h 1826608"/>
                <a:gd name="connsiteX0-33" fmla="*/ 0 w 11974285"/>
                <a:gd name="connsiteY0-34" fmla="*/ 812800 h 1826608"/>
                <a:gd name="connsiteX1-35" fmla="*/ 11974285 w 11974285"/>
                <a:gd name="connsiteY1-36" fmla="*/ 696685 h 1826608"/>
                <a:gd name="connsiteX2-37" fmla="*/ 11959771 w 11974285"/>
                <a:gd name="connsiteY2-38" fmla="*/ 0 h 1826608"/>
                <a:gd name="connsiteX3-39" fmla="*/ 0 w 11974285"/>
                <a:gd name="connsiteY3-40" fmla="*/ 812800 h 1826608"/>
                <a:gd name="connsiteX0-41" fmla="*/ 0 w 11974285"/>
                <a:gd name="connsiteY0-42" fmla="*/ 812800 h 1826608"/>
                <a:gd name="connsiteX1-43" fmla="*/ 11974285 w 11974285"/>
                <a:gd name="connsiteY1-44" fmla="*/ 696685 h 1826608"/>
                <a:gd name="connsiteX2-45" fmla="*/ 11959771 w 11974285"/>
                <a:gd name="connsiteY2-46" fmla="*/ 0 h 1826608"/>
                <a:gd name="connsiteX3-47" fmla="*/ 0 w 11974285"/>
                <a:gd name="connsiteY3-48" fmla="*/ 812800 h 1826608"/>
                <a:gd name="connsiteX0-49" fmla="*/ 0 w 11974285"/>
                <a:gd name="connsiteY0-50" fmla="*/ 812800 h 1826608"/>
                <a:gd name="connsiteX1-51" fmla="*/ 11974285 w 11974285"/>
                <a:gd name="connsiteY1-52" fmla="*/ 696685 h 1826608"/>
                <a:gd name="connsiteX2-53" fmla="*/ 11959771 w 11974285"/>
                <a:gd name="connsiteY2-54" fmla="*/ 0 h 1826608"/>
                <a:gd name="connsiteX3-55" fmla="*/ 0 w 11974285"/>
                <a:gd name="connsiteY3-56" fmla="*/ 812800 h 1826608"/>
                <a:gd name="connsiteX0-57" fmla="*/ 0 w 11974285"/>
                <a:gd name="connsiteY0-58" fmla="*/ 812800 h 1826608"/>
                <a:gd name="connsiteX1-59" fmla="*/ 11974285 w 11974285"/>
                <a:gd name="connsiteY1-60" fmla="*/ 696685 h 1826608"/>
                <a:gd name="connsiteX2-61" fmla="*/ 11959771 w 11974285"/>
                <a:gd name="connsiteY2-62" fmla="*/ 0 h 1826608"/>
                <a:gd name="connsiteX3-63" fmla="*/ 0 w 11974285"/>
                <a:gd name="connsiteY3-64" fmla="*/ 812800 h 1826608"/>
                <a:gd name="connsiteX0-65" fmla="*/ 0 w 11974285"/>
                <a:gd name="connsiteY0-66" fmla="*/ 812800 h 1826608"/>
                <a:gd name="connsiteX1-67" fmla="*/ 11974285 w 11974285"/>
                <a:gd name="connsiteY1-68" fmla="*/ 696685 h 1826608"/>
                <a:gd name="connsiteX2-69" fmla="*/ 11959771 w 11974285"/>
                <a:gd name="connsiteY2-70" fmla="*/ 0 h 1826608"/>
                <a:gd name="connsiteX3-71" fmla="*/ 0 w 11974285"/>
                <a:gd name="connsiteY3-72" fmla="*/ 812800 h 1826608"/>
                <a:gd name="connsiteX0-73" fmla="*/ 0 w 11974285"/>
                <a:gd name="connsiteY0-74" fmla="*/ 812800 h 1826608"/>
                <a:gd name="connsiteX1-75" fmla="*/ 11974285 w 11974285"/>
                <a:gd name="connsiteY1-76" fmla="*/ 696685 h 1826608"/>
                <a:gd name="connsiteX2-77" fmla="*/ 11959771 w 11974285"/>
                <a:gd name="connsiteY2-78" fmla="*/ 0 h 1826608"/>
                <a:gd name="connsiteX3-79" fmla="*/ 0 w 11974285"/>
                <a:gd name="connsiteY3-80" fmla="*/ 812800 h 1826608"/>
                <a:gd name="connsiteX0-81" fmla="*/ 0 w 11974285"/>
                <a:gd name="connsiteY0-82" fmla="*/ 812800 h 1826608"/>
                <a:gd name="connsiteX1-83" fmla="*/ 11974285 w 11974285"/>
                <a:gd name="connsiteY1-84" fmla="*/ 696685 h 1826608"/>
                <a:gd name="connsiteX2-85" fmla="*/ 11959771 w 11974285"/>
                <a:gd name="connsiteY2-86" fmla="*/ 0 h 1826608"/>
                <a:gd name="connsiteX3-87" fmla="*/ 0 w 11974285"/>
                <a:gd name="connsiteY3-88" fmla="*/ 812800 h 1826608"/>
                <a:gd name="connsiteX0-89" fmla="*/ 0 w 11974285"/>
                <a:gd name="connsiteY0-90" fmla="*/ 812800 h 1826608"/>
                <a:gd name="connsiteX1-91" fmla="*/ 11974285 w 11974285"/>
                <a:gd name="connsiteY1-92" fmla="*/ 696685 h 1826608"/>
                <a:gd name="connsiteX2-93" fmla="*/ 11959771 w 11974285"/>
                <a:gd name="connsiteY2-94" fmla="*/ 0 h 1826608"/>
                <a:gd name="connsiteX3-95" fmla="*/ 0 w 11974285"/>
                <a:gd name="connsiteY3-96" fmla="*/ 812800 h 1826608"/>
                <a:gd name="connsiteX0-97" fmla="*/ 0 w 11974286"/>
                <a:gd name="connsiteY0-98" fmla="*/ 827314 h 1841122"/>
                <a:gd name="connsiteX1-99" fmla="*/ 11974285 w 11974286"/>
                <a:gd name="connsiteY1-100" fmla="*/ 711199 h 1841122"/>
                <a:gd name="connsiteX2-101" fmla="*/ 11974286 w 11974286"/>
                <a:gd name="connsiteY2-102" fmla="*/ 0 h 1841122"/>
                <a:gd name="connsiteX3-103" fmla="*/ 0 w 11974286"/>
                <a:gd name="connsiteY3-104" fmla="*/ 827314 h 1841122"/>
                <a:gd name="connsiteX0-105" fmla="*/ 0 w 11988342"/>
                <a:gd name="connsiteY0-106" fmla="*/ 827314 h 1841122"/>
                <a:gd name="connsiteX1-107" fmla="*/ 11974285 w 11988342"/>
                <a:gd name="connsiteY1-108" fmla="*/ 711199 h 1841122"/>
                <a:gd name="connsiteX2-109" fmla="*/ 11988342 w 11988342"/>
                <a:gd name="connsiteY2-110" fmla="*/ 0 h 1841122"/>
                <a:gd name="connsiteX3-111" fmla="*/ 0 w 11988342"/>
                <a:gd name="connsiteY3-112" fmla="*/ 827314 h 1841122"/>
                <a:gd name="connsiteX0-113" fmla="*/ 0 w 12002398"/>
                <a:gd name="connsiteY0-114" fmla="*/ 827314 h 1841122"/>
                <a:gd name="connsiteX1-115" fmla="*/ 12002398 w 12002398"/>
                <a:gd name="connsiteY1-116" fmla="*/ 711199 h 1841122"/>
                <a:gd name="connsiteX2-117" fmla="*/ 11988342 w 12002398"/>
                <a:gd name="connsiteY2-118" fmla="*/ 0 h 1841122"/>
                <a:gd name="connsiteX3-119" fmla="*/ 0 w 12002398"/>
                <a:gd name="connsiteY3-120" fmla="*/ 827314 h 18411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2398" h="1841122">
                  <a:moveTo>
                    <a:pt x="0" y="827314"/>
                  </a:moveTo>
                  <a:cubicBezTo>
                    <a:pt x="2554513" y="1644952"/>
                    <a:pt x="7619084" y="2680304"/>
                    <a:pt x="12002398" y="711199"/>
                  </a:cubicBezTo>
                  <a:cubicBezTo>
                    <a:pt x="12002398" y="474133"/>
                    <a:pt x="11988342" y="237066"/>
                    <a:pt x="11988342" y="0"/>
                  </a:cubicBezTo>
                  <a:cubicBezTo>
                    <a:pt x="9453182" y="1635276"/>
                    <a:pt x="4392990" y="2181979"/>
                    <a:pt x="0" y="82731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86376" y="4947497"/>
            <a:ext cx="8992870" cy="1322070"/>
            <a:chOff x="818008" y="4947497"/>
            <a:chExt cx="8992870" cy="1322070"/>
          </a:xfrm>
        </p:grpSpPr>
        <p:sp>
          <p:nvSpPr>
            <p:cNvPr id="21" name="文本框 20"/>
            <p:cNvSpPr txBox="1"/>
            <p:nvPr/>
          </p:nvSpPr>
          <p:spPr>
            <a:xfrm>
              <a:off x="818008" y="4947497"/>
              <a:ext cx="6331070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毕业论文答辩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——</a:t>
              </a: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基于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unity</a:t>
              </a: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的多人游戏的设计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837714" y="5123543"/>
              <a:ext cx="0" cy="82731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7935452" y="5151606"/>
              <a:ext cx="1875179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指导老师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--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蒋旻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隽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971918" y="5489152"/>
              <a:ext cx="183896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霍英豪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940040" y="5820410"/>
            <a:ext cx="1838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600"/>
              <a:t>2023</a:t>
            </a:r>
            <a:r>
              <a:rPr lang="zh-CN" altLang="en-US" sz="1600"/>
              <a:t>年</a:t>
            </a:r>
            <a:r>
              <a:rPr lang="en-US" altLang="zh-CN" sz="1600"/>
              <a:t>4</a:t>
            </a:r>
            <a:r>
              <a:rPr lang="zh-CN" altLang="en-US" sz="1600"/>
              <a:t>月</a:t>
            </a:r>
            <a:r>
              <a:rPr lang="en-US" altLang="zh-CN" sz="1600"/>
              <a:t>24</a:t>
            </a:r>
            <a:r>
              <a:rPr lang="zh-CN" altLang="en-US" sz="1600"/>
              <a:t>日</a:t>
            </a:r>
            <a:endParaRPr lang="zh-CN" altLang="en-US" sz="1600"/>
          </a:p>
        </p:txBody>
      </p:sp>
      <p:pic>
        <p:nvPicPr>
          <p:cNvPr id="5" name="图片 4" descr="55f606a48bf7312d50852930691a00ec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80345" y="4890770"/>
            <a:ext cx="1435100" cy="143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423990" y="217893"/>
            <a:ext cx="4053900" cy="732549"/>
            <a:chOff x="-423990" y="217893"/>
            <a:chExt cx="4053900" cy="732549"/>
          </a:xfrm>
        </p:grpSpPr>
        <p:sp>
          <p:nvSpPr>
            <p:cNvPr id="8" name="矩形: 圆角 7"/>
            <p:cNvSpPr/>
            <p:nvPr/>
          </p:nvSpPr>
          <p:spPr>
            <a:xfrm rot="2700000" flipH="1">
              <a:off x="-290379" y="217893"/>
              <a:ext cx="721788" cy="721788"/>
            </a:xfrm>
            <a:prstGeom prst="round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 flipH="1">
              <a:off x="-423990" y="228654"/>
              <a:ext cx="721788" cy="721788"/>
            </a:xfrm>
            <a:prstGeom prst="round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36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2230" y="297160"/>
              <a:ext cx="30276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行为收益树示意图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9180" y="6176210"/>
            <a:ext cx="577516" cy="336883"/>
            <a:chOff x="11101138" y="224590"/>
            <a:chExt cx="577516" cy="336883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3600000" scaled="0"/>
          </a:gradFill>
        </p:grpSpPr>
        <p:grpSp>
          <p:nvGrpSpPr>
            <p:cNvPr id="14" name="组合 13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6" name="椭圆 15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任意多边形: 形状 21"/>
          <p:cNvSpPr/>
          <p:nvPr/>
        </p:nvSpPr>
        <p:spPr>
          <a:xfrm flipV="1">
            <a:off x="10379242" y="4620506"/>
            <a:ext cx="1812757" cy="2237490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FE4444"/>
              </a:gs>
              <a:gs pos="100000">
                <a:srgbClr val="832B2B"/>
              </a:gs>
            </a:gsLst>
            <a:lin ang="2700000" scaled="0"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892717" y="1441263"/>
            <a:ext cx="3902450" cy="3902450"/>
            <a:chOff x="7892717" y="1441263"/>
            <a:chExt cx="3902450" cy="3902450"/>
          </a:xfrm>
        </p:grpSpPr>
        <p:sp>
          <p:nvSpPr>
            <p:cNvPr id="66" name="椭圆 65"/>
            <p:cNvSpPr/>
            <p:nvPr/>
          </p:nvSpPr>
          <p:spPr>
            <a:xfrm>
              <a:off x="8261684" y="2037348"/>
              <a:ext cx="2951747" cy="2951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7" r="14747"/>
            <a:stretch>
              <a:fillRect/>
            </a:stretch>
          </p:blipFill>
          <p:spPr>
            <a:xfrm>
              <a:off x="7892717" y="1441263"/>
              <a:ext cx="3902450" cy="3902450"/>
            </a:xfrm>
            <a:prstGeom prst="rect">
              <a:avLst/>
            </a:prstGeom>
          </p:spPr>
        </p:pic>
      </p:grpSp>
      <p:grpSp>
        <p:nvGrpSpPr>
          <p:cNvPr id="82" name="组合 81"/>
          <p:cNvGrpSpPr/>
          <p:nvPr/>
        </p:nvGrpSpPr>
        <p:grpSpPr>
          <a:xfrm>
            <a:off x="7955362" y="3788447"/>
            <a:ext cx="1278580" cy="1278580"/>
            <a:chOff x="5133999" y="2400926"/>
            <a:chExt cx="1460311" cy="1460311"/>
          </a:xfrm>
        </p:grpSpPr>
        <p:sp>
          <p:nvSpPr>
            <p:cNvPr id="83" name="Oval 16"/>
            <p:cNvSpPr/>
            <p:nvPr/>
          </p:nvSpPr>
          <p:spPr>
            <a:xfrm>
              <a:off x="5133999" y="2400926"/>
              <a:ext cx="1460311" cy="1460311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84" name="Group 32"/>
            <p:cNvGrpSpPr/>
            <p:nvPr/>
          </p:nvGrpSpPr>
          <p:grpSpPr>
            <a:xfrm>
              <a:off x="5597259" y="2847859"/>
              <a:ext cx="599096" cy="599096"/>
              <a:chOff x="8121650" y="-184150"/>
              <a:chExt cx="1181100" cy="1181100"/>
            </a:xfrm>
            <a:solidFill>
              <a:sysClr val="window" lastClr="FFFFFF"/>
            </a:solidFill>
          </p:grpSpPr>
          <p:sp>
            <p:nvSpPr>
              <p:cNvPr id="85" name="Freeform 5"/>
              <p:cNvSpPr>
                <a:spLocks noEditPoints="1"/>
              </p:cNvSpPr>
              <p:nvPr/>
            </p:nvSpPr>
            <p:spPr bwMode="auto">
              <a:xfrm>
                <a:off x="8121650" y="-184150"/>
                <a:ext cx="1181100" cy="1181100"/>
              </a:xfrm>
              <a:custGeom>
                <a:avLst/>
                <a:gdLst>
                  <a:gd name="T0" fmla="*/ 202 w 312"/>
                  <a:gd name="T1" fmla="*/ 98 h 312"/>
                  <a:gd name="T2" fmla="*/ 156 w 312"/>
                  <a:gd name="T3" fmla="*/ 0 h 312"/>
                  <a:gd name="T4" fmla="*/ 88 w 312"/>
                  <a:gd name="T5" fmla="*/ 100 h 312"/>
                  <a:gd name="T6" fmla="*/ 78 w 312"/>
                  <a:gd name="T7" fmla="*/ 105 h 312"/>
                  <a:gd name="T8" fmla="*/ 29 w 312"/>
                  <a:gd name="T9" fmla="*/ 98 h 312"/>
                  <a:gd name="T10" fmla="*/ 0 w 312"/>
                  <a:gd name="T11" fmla="*/ 283 h 312"/>
                  <a:gd name="T12" fmla="*/ 59 w 312"/>
                  <a:gd name="T13" fmla="*/ 312 h 312"/>
                  <a:gd name="T14" fmla="*/ 85 w 312"/>
                  <a:gd name="T15" fmla="*/ 295 h 312"/>
                  <a:gd name="T16" fmla="*/ 88 w 312"/>
                  <a:gd name="T17" fmla="*/ 296 h 312"/>
                  <a:gd name="T18" fmla="*/ 186 w 312"/>
                  <a:gd name="T19" fmla="*/ 312 h 312"/>
                  <a:gd name="T20" fmla="*/ 274 w 312"/>
                  <a:gd name="T21" fmla="*/ 293 h 312"/>
                  <a:gd name="T22" fmla="*/ 278 w 312"/>
                  <a:gd name="T23" fmla="*/ 266 h 312"/>
                  <a:gd name="T24" fmla="*/ 294 w 312"/>
                  <a:gd name="T25" fmla="*/ 214 h 312"/>
                  <a:gd name="T26" fmla="*/ 303 w 312"/>
                  <a:gd name="T27" fmla="*/ 164 h 312"/>
                  <a:gd name="T28" fmla="*/ 312 w 312"/>
                  <a:gd name="T29" fmla="*/ 140 h 312"/>
                  <a:gd name="T30" fmla="*/ 284 w 312"/>
                  <a:gd name="T31" fmla="*/ 102 h 312"/>
                  <a:gd name="T32" fmla="*/ 59 w 312"/>
                  <a:gd name="T33" fmla="*/ 293 h 312"/>
                  <a:gd name="T34" fmla="*/ 20 w 312"/>
                  <a:gd name="T35" fmla="*/ 283 h 312"/>
                  <a:gd name="T36" fmla="*/ 29 w 312"/>
                  <a:gd name="T37" fmla="*/ 117 h 312"/>
                  <a:gd name="T38" fmla="*/ 68 w 312"/>
                  <a:gd name="T39" fmla="*/ 127 h 312"/>
                  <a:gd name="T40" fmla="*/ 292 w 312"/>
                  <a:gd name="T41" fmla="*/ 142 h 312"/>
                  <a:gd name="T42" fmla="*/ 254 w 312"/>
                  <a:gd name="T43" fmla="*/ 156 h 312"/>
                  <a:gd name="T44" fmla="*/ 254 w 312"/>
                  <a:gd name="T45" fmla="*/ 166 h 312"/>
                  <a:gd name="T46" fmla="*/ 288 w 312"/>
                  <a:gd name="T47" fmla="*/ 184 h 312"/>
                  <a:gd name="T48" fmla="*/ 244 w 312"/>
                  <a:gd name="T49" fmla="*/ 205 h 312"/>
                  <a:gd name="T50" fmla="*/ 244 w 312"/>
                  <a:gd name="T51" fmla="*/ 215 h 312"/>
                  <a:gd name="T52" fmla="*/ 276 w 312"/>
                  <a:gd name="T53" fmla="*/ 235 h 312"/>
                  <a:gd name="T54" fmla="*/ 234 w 312"/>
                  <a:gd name="T55" fmla="*/ 254 h 312"/>
                  <a:gd name="T56" fmla="*/ 234 w 312"/>
                  <a:gd name="T57" fmla="*/ 263 h 312"/>
                  <a:gd name="T58" fmla="*/ 259 w 312"/>
                  <a:gd name="T59" fmla="*/ 277 h 312"/>
                  <a:gd name="T60" fmla="*/ 239 w 312"/>
                  <a:gd name="T61" fmla="*/ 293 h 312"/>
                  <a:gd name="T62" fmla="*/ 132 w 312"/>
                  <a:gd name="T63" fmla="*/ 286 h 312"/>
                  <a:gd name="T64" fmla="*/ 78 w 312"/>
                  <a:gd name="T65" fmla="*/ 267 h 312"/>
                  <a:gd name="T66" fmla="*/ 86 w 312"/>
                  <a:gd name="T67" fmla="*/ 122 h 312"/>
                  <a:gd name="T68" fmla="*/ 146 w 312"/>
                  <a:gd name="T69" fmla="*/ 29 h 312"/>
                  <a:gd name="T70" fmla="*/ 185 w 312"/>
                  <a:gd name="T71" fmla="*/ 66 h 312"/>
                  <a:gd name="T72" fmla="*/ 281 w 312"/>
                  <a:gd name="T73" fmla="*/ 121 h 312"/>
                  <a:gd name="T74" fmla="*/ 292 w 312"/>
                  <a:gd name="T75" fmla="*/ 14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2" h="312">
                    <a:moveTo>
                      <a:pt x="284" y="102"/>
                    </a:moveTo>
                    <a:cubicBezTo>
                      <a:pt x="272" y="99"/>
                      <a:pt x="244" y="99"/>
                      <a:pt x="202" y="98"/>
                    </a:cubicBezTo>
                    <a:cubicBezTo>
                      <a:pt x="204" y="89"/>
                      <a:pt x="204" y="80"/>
                      <a:pt x="204" y="66"/>
                    </a:cubicBezTo>
                    <a:cubicBezTo>
                      <a:pt x="204" y="31"/>
                      <a:pt x="179" y="0"/>
                      <a:pt x="156" y="0"/>
                    </a:cubicBezTo>
                    <a:cubicBezTo>
                      <a:pt x="140" y="0"/>
                      <a:pt x="127" y="13"/>
                      <a:pt x="127" y="29"/>
                    </a:cubicBezTo>
                    <a:cubicBezTo>
                      <a:pt x="127" y="49"/>
                      <a:pt x="120" y="83"/>
                      <a:pt x="88" y="100"/>
                    </a:cubicBezTo>
                    <a:cubicBezTo>
                      <a:pt x="85" y="101"/>
                      <a:pt x="78" y="104"/>
                      <a:pt x="77" y="105"/>
                    </a:cubicBezTo>
                    <a:cubicBezTo>
                      <a:pt x="78" y="105"/>
                      <a:pt x="78" y="105"/>
                      <a:pt x="78" y="105"/>
                    </a:cubicBezTo>
                    <a:cubicBezTo>
                      <a:pt x="73" y="101"/>
                      <a:pt x="66" y="98"/>
                      <a:pt x="59" y="98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13" y="98"/>
                      <a:pt x="0" y="111"/>
                      <a:pt x="0" y="127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99"/>
                      <a:pt x="13" y="312"/>
                      <a:pt x="29" y="312"/>
                    </a:cubicBezTo>
                    <a:cubicBezTo>
                      <a:pt x="59" y="312"/>
                      <a:pt x="59" y="312"/>
                      <a:pt x="59" y="312"/>
                    </a:cubicBezTo>
                    <a:cubicBezTo>
                      <a:pt x="70" y="312"/>
                      <a:pt x="80" y="305"/>
                      <a:pt x="85" y="295"/>
                    </a:cubicBezTo>
                    <a:cubicBezTo>
                      <a:pt x="85" y="295"/>
                      <a:pt x="85" y="295"/>
                      <a:pt x="85" y="295"/>
                    </a:cubicBezTo>
                    <a:cubicBezTo>
                      <a:pt x="86" y="295"/>
                      <a:pt x="86" y="296"/>
                      <a:pt x="87" y="296"/>
                    </a:cubicBezTo>
                    <a:cubicBezTo>
                      <a:pt x="87" y="296"/>
                      <a:pt x="88" y="296"/>
                      <a:pt x="88" y="296"/>
                    </a:cubicBezTo>
                    <a:cubicBezTo>
                      <a:pt x="93" y="297"/>
                      <a:pt x="104" y="300"/>
                      <a:pt x="127" y="305"/>
                    </a:cubicBezTo>
                    <a:cubicBezTo>
                      <a:pt x="132" y="306"/>
                      <a:pt x="158" y="312"/>
                      <a:pt x="186" y="312"/>
                    </a:cubicBezTo>
                    <a:cubicBezTo>
                      <a:pt x="239" y="312"/>
                      <a:pt x="239" y="312"/>
                      <a:pt x="239" y="312"/>
                    </a:cubicBezTo>
                    <a:cubicBezTo>
                      <a:pt x="255" y="312"/>
                      <a:pt x="267" y="306"/>
                      <a:pt x="274" y="293"/>
                    </a:cubicBezTo>
                    <a:cubicBezTo>
                      <a:pt x="274" y="293"/>
                      <a:pt x="276" y="289"/>
                      <a:pt x="278" y="283"/>
                    </a:cubicBezTo>
                    <a:cubicBezTo>
                      <a:pt x="279" y="278"/>
                      <a:pt x="280" y="272"/>
                      <a:pt x="278" y="266"/>
                    </a:cubicBezTo>
                    <a:cubicBezTo>
                      <a:pt x="289" y="258"/>
                      <a:pt x="292" y="247"/>
                      <a:pt x="294" y="240"/>
                    </a:cubicBezTo>
                    <a:cubicBezTo>
                      <a:pt x="298" y="229"/>
                      <a:pt x="297" y="220"/>
                      <a:pt x="294" y="214"/>
                    </a:cubicBezTo>
                    <a:cubicBezTo>
                      <a:pt x="300" y="208"/>
                      <a:pt x="305" y="200"/>
                      <a:pt x="307" y="187"/>
                    </a:cubicBezTo>
                    <a:cubicBezTo>
                      <a:pt x="309" y="179"/>
                      <a:pt x="307" y="171"/>
                      <a:pt x="303" y="164"/>
                    </a:cubicBezTo>
                    <a:cubicBezTo>
                      <a:pt x="309" y="158"/>
                      <a:pt x="311" y="150"/>
                      <a:pt x="312" y="143"/>
                    </a:cubicBezTo>
                    <a:cubicBezTo>
                      <a:pt x="312" y="140"/>
                      <a:pt x="312" y="140"/>
                      <a:pt x="312" y="140"/>
                    </a:cubicBezTo>
                    <a:cubicBezTo>
                      <a:pt x="312" y="139"/>
                      <a:pt x="312" y="138"/>
                      <a:pt x="312" y="136"/>
                    </a:cubicBezTo>
                    <a:cubicBezTo>
                      <a:pt x="312" y="123"/>
                      <a:pt x="303" y="108"/>
                      <a:pt x="284" y="102"/>
                    </a:cubicBezTo>
                    <a:close/>
                    <a:moveTo>
                      <a:pt x="68" y="283"/>
                    </a:moveTo>
                    <a:cubicBezTo>
                      <a:pt x="68" y="288"/>
                      <a:pt x="64" y="293"/>
                      <a:pt x="59" y="293"/>
                    </a:cubicBezTo>
                    <a:cubicBezTo>
                      <a:pt x="29" y="293"/>
                      <a:pt x="29" y="293"/>
                      <a:pt x="29" y="293"/>
                    </a:cubicBezTo>
                    <a:cubicBezTo>
                      <a:pt x="24" y="293"/>
                      <a:pt x="20" y="288"/>
                      <a:pt x="20" y="283"/>
                    </a:cubicBezTo>
                    <a:cubicBezTo>
                      <a:pt x="20" y="127"/>
                      <a:pt x="20" y="127"/>
                      <a:pt x="20" y="127"/>
                    </a:cubicBezTo>
                    <a:cubicBezTo>
                      <a:pt x="20" y="121"/>
                      <a:pt x="24" y="117"/>
                      <a:pt x="29" y="117"/>
                    </a:cubicBezTo>
                    <a:cubicBezTo>
                      <a:pt x="59" y="117"/>
                      <a:pt x="59" y="117"/>
                      <a:pt x="59" y="117"/>
                    </a:cubicBezTo>
                    <a:cubicBezTo>
                      <a:pt x="64" y="117"/>
                      <a:pt x="68" y="121"/>
                      <a:pt x="68" y="127"/>
                    </a:cubicBezTo>
                    <a:lnTo>
                      <a:pt x="68" y="283"/>
                    </a:lnTo>
                    <a:close/>
                    <a:moveTo>
                      <a:pt x="292" y="142"/>
                    </a:moveTo>
                    <a:cubicBezTo>
                      <a:pt x="292" y="147"/>
                      <a:pt x="290" y="156"/>
                      <a:pt x="273" y="156"/>
                    </a:cubicBezTo>
                    <a:cubicBezTo>
                      <a:pt x="258" y="156"/>
                      <a:pt x="254" y="156"/>
                      <a:pt x="254" y="156"/>
                    </a:cubicBezTo>
                    <a:cubicBezTo>
                      <a:pt x="251" y="156"/>
                      <a:pt x="249" y="158"/>
                      <a:pt x="249" y="161"/>
                    </a:cubicBezTo>
                    <a:cubicBezTo>
                      <a:pt x="249" y="164"/>
                      <a:pt x="251" y="166"/>
                      <a:pt x="254" y="166"/>
                    </a:cubicBezTo>
                    <a:cubicBezTo>
                      <a:pt x="254" y="166"/>
                      <a:pt x="258" y="166"/>
                      <a:pt x="272" y="166"/>
                    </a:cubicBezTo>
                    <a:cubicBezTo>
                      <a:pt x="287" y="166"/>
                      <a:pt x="289" y="178"/>
                      <a:pt x="288" y="184"/>
                    </a:cubicBezTo>
                    <a:cubicBezTo>
                      <a:pt x="287" y="191"/>
                      <a:pt x="283" y="205"/>
                      <a:pt x="267" y="205"/>
                    </a:cubicBezTo>
                    <a:cubicBezTo>
                      <a:pt x="250" y="205"/>
                      <a:pt x="244" y="205"/>
                      <a:pt x="244" y="205"/>
                    </a:cubicBezTo>
                    <a:cubicBezTo>
                      <a:pt x="241" y="205"/>
                      <a:pt x="239" y="207"/>
                      <a:pt x="239" y="210"/>
                    </a:cubicBezTo>
                    <a:cubicBezTo>
                      <a:pt x="239" y="212"/>
                      <a:pt x="241" y="215"/>
                      <a:pt x="244" y="215"/>
                    </a:cubicBezTo>
                    <a:cubicBezTo>
                      <a:pt x="244" y="215"/>
                      <a:pt x="255" y="215"/>
                      <a:pt x="263" y="215"/>
                    </a:cubicBezTo>
                    <a:cubicBezTo>
                      <a:pt x="279" y="215"/>
                      <a:pt x="278" y="227"/>
                      <a:pt x="276" y="235"/>
                    </a:cubicBezTo>
                    <a:cubicBezTo>
                      <a:pt x="272" y="244"/>
                      <a:pt x="271" y="254"/>
                      <a:pt x="250" y="254"/>
                    </a:cubicBezTo>
                    <a:cubicBezTo>
                      <a:pt x="243" y="254"/>
                      <a:pt x="234" y="254"/>
                      <a:pt x="234" y="254"/>
                    </a:cubicBezTo>
                    <a:cubicBezTo>
                      <a:pt x="231" y="254"/>
                      <a:pt x="229" y="256"/>
                      <a:pt x="229" y="258"/>
                    </a:cubicBezTo>
                    <a:cubicBezTo>
                      <a:pt x="229" y="261"/>
                      <a:pt x="231" y="263"/>
                      <a:pt x="234" y="263"/>
                    </a:cubicBezTo>
                    <a:cubicBezTo>
                      <a:pt x="234" y="263"/>
                      <a:pt x="241" y="263"/>
                      <a:pt x="249" y="263"/>
                    </a:cubicBezTo>
                    <a:cubicBezTo>
                      <a:pt x="260" y="263"/>
                      <a:pt x="260" y="273"/>
                      <a:pt x="259" y="277"/>
                    </a:cubicBezTo>
                    <a:cubicBezTo>
                      <a:pt x="258" y="281"/>
                      <a:pt x="257" y="284"/>
                      <a:pt x="257" y="284"/>
                    </a:cubicBezTo>
                    <a:cubicBezTo>
                      <a:pt x="254" y="289"/>
                      <a:pt x="249" y="293"/>
                      <a:pt x="239" y="293"/>
                    </a:cubicBezTo>
                    <a:cubicBezTo>
                      <a:pt x="186" y="293"/>
                      <a:pt x="186" y="293"/>
                      <a:pt x="186" y="293"/>
                    </a:cubicBezTo>
                    <a:cubicBezTo>
                      <a:pt x="159" y="293"/>
                      <a:pt x="132" y="286"/>
                      <a:pt x="132" y="286"/>
                    </a:cubicBezTo>
                    <a:cubicBezTo>
                      <a:pt x="91" y="277"/>
                      <a:pt x="89" y="276"/>
                      <a:pt x="86" y="275"/>
                    </a:cubicBezTo>
                    <a:cubicBezTo>
                      <a:pt x="86" y="275"/>
                      <a:pt x="78" y="274"/>
                      <a:pt x="78" y="267"/>
                    </a:cubicBezTo>
                    <a:cubicBezTo>
                      <a:pt x="78" y="132"/>
                      <a:pt x="78" y="132"/>
                      <a:pt x="78" y="132"/>
                    </a:cubicBezTo>
                    <a:cubicBezTo>
                      <a:pt x="78" y="128"/>
                      <a:pt x="81" y="124"/>
                      <a:pt x="86" y="122"/>
                    </a:cubicBezTo>
                    <a:cubicBezTo>
                      <a:pt x="86" y="122"/>
                      <a:pt x="87" y="122"/>
                      <a:pt x="88" y="121"/>
                    </a:cubicBezTo>
                    <a:cubicBezTo>
                      <a:pt x="132" y="103"/>
                      <a:pt x="146" y="62"/>
                      <a:pt x="146" y="29"/>
                    </a:cubicBezTo>
                    <a:cubicBezTo>
                      <a:pt x="146" y="25"/>
                      <a:pt x="150" y="20"/>
                      <a:pt x="156" y="20"/>
                    </a:cubicBezTo>
                    <a:cubicBezTo>
                      <a:pt x="166" y="20"/>
                      <a:pt x="185" y="40"/>
                      <a:pt x="185" y="66"/>
                    </a:cubicBezTo>
                    <a:cubicBezTo>
                      <a:pt x="185" y="89"/>
                      <a:pt x="184" y="93"/>
                      <a:pt x="176" y="117"/>
                    </a:cubicBezTo>
                    <a:cubicBezTo>
                      <a:pt x="273" y="117"/>
                      <a:pt x="272" y="118"/>
                      <a:pt x="281" y="121"/>
                    </a:cubicBezTo>
                    <a:cubicBezTo>
                      <a:pt x="292" y="124"/>
                      <a:pt x="293" y="133"/>
                      <a:pt x="293" y="136"/>
                    </a:cubicBezTo>
                    <a:cubicBezTo>
                      <a:pt x="293" y="139"/>
                      <a:pt x="292" y="138"/>
                      <a:pt x="292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l" defTabSz="609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6" name="Freeform 6"/>
              <p:cNvSpPr>
                <a:spLocks noEditPoints="1"/>
              </p:cNvSpPr>
              <p:nvPr/>
            </p:nvSpPr>
            <p:spPr bwMode="auto">
              <a:xfrm>
                <a:off x="8231188" y="777875"/>
                <a:ext cx="112713" cy="109538"/>
              </a:xfrm>
              <a:custGeom>
                <a:avLst/>
                <a:gdLst>
                  <a:gd name="T0" fmla="*/ 15 w 30"/>
                  <a:gd name="T1" fmla="*/ 0 h 29"/>
                  <a:gd name="T2" fmla="*/ 0 w 30"/>
                  <a:gd name="T3" fmla="*/ 14 h 29"/>
                  <a:gd name="T4" fmla="*/ 15 w 30"/>
                  <a:gd name="T5" fmla="*/ 29 h 29"/>
                  <a:gd name="T6" fmla="*/ 30 w 30"/>
                  <a:gd name="T7" fmla="*/ 14 h 29"/>
                  <a:gd name="T8" fmla="*/ 15 w 30"/>
                  <a:gd name="T9" fmla="*/ 0 h 29"/>
                  <a:gd name="T10" fmla="*/ 15 w 30"/>
                  <a:gd name="T11" fmla="*/ 19 h 29"/>
                  <a:gd name="T12" fmla="*/ 10 w 30"/>
                  <a:gd name="T13" fmla="*/ 14 h 29"/>
                  <a:gd name="T14" fmla="*/ 15 w 30"/>
                  <a:gd name="T15" fmla="*/ 9 h 29"/>
                  <a:gd name="T16" fmla="*/ 20 w 30"/>
                  <a:gd name="T17" fmla="*/ 14 h 29"/>
                  <a:gd name="T18" fmla="*/ 15 w 30"/>
                  <a:gd name="T19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29">
                    <a:moveTo>
                      <a:pt x="15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5" y="29"/>
                    </a:cubicBezTo>
                    <a:cubicBezTo>
                      <a:pt x="23" y="29"/>
                      <a:pt x="30" y="22"/>
                      <a:pt x="30" y="14"/>
                    </a:cubicBezTo>
                    <a:cubicBezTo>
                      <a:pt x="30" y="6"/>
                      <a:pt x="23" y="0"/>
                      <a:pt x="15" y="0"/>
                    </a:cubicBezTo>
                    <a:close/>
                    <a:moveTo>
                      <a:pt x="15" y="19"/>
                    </a:moveTo>
                    <a:cubicBezTo>
                      <a:pt x="12" y="19"/>
                      <a:pt x="10" y="17"/>
                      <a:pt x="10" y="14"/>
                    </a:cubicBezTo>
                    <a:cubicBezTo>
                      <a:pt x="10" y="11"/>
                      <a:pt x="12" y="9"/>
                      <a:pt x="15" y="9"/>
                    </a:cubicBezTo>
                    <a:cubicBezTo>
                      <a:pt x="18" y="9"/>
                      <a:pt x="20" y="11"/>
                      <a:pt x="20" y="14"/>
                    </a:cubicBezTo>
                    <a:cubicBezTo>
                      <a:pt x="20" y="17"/>
                      <a:pt x="18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l" defTabSz="609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0" name="图片 9" descr="55f606a48bf7312d50852930691a00ec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255375" y="0"/>
            <a:ext cx="831215" cy="8312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81430" y="1021715"/>
            <a:ext cx="5775960" cy="5224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0"/>
            <a:ext cx="12106275" cy="6819900"/>
          </a:xfrm>
          <a:prstGeom prst="rect">
            <a:avLst/>
          </a:prstGeom>
        </p:spPr>
      </p:pic>
      <p:pic>
        <p:nvPicPr>
          <p:cNvPr id="4" name="图片 3" descr="16763058102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08840" cy="470535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-43180" y="-38100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C00000">
                  <a:alpha val="23000"/>
                </a:srgbClr>
              </a:gs>
              <a:gs pos="100000">
                <a:srgbClr val="C00000">
                  <a:alpha val="73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4516" y="1393370"/>
            <a:ext cx="12221031" cy="5464629"/>
          </a:xfrm>
          <a:custGeom>
            <a:avLst/>
            <a:gdLst>
              <a:gd name="connsiteX0" fmla="*/ 0 w 12192000"/>
              <a:gd name="connsiteY0" fmla="*/ 0 h 3868057"/>
              <a:gd name="connsiteX1" fmla="*/ 12192000 w 12192000"/>
              <a:gd name="connsiteY1" fmla="*/ 0 h 3868057"/>
              <a:gd name="connsiteX2" fmla="*/ 12192000 w 12192000"/>
              <a:gd name="connsiteY2" fmla="*/ 3868057 h 3868057"/>
              <a:gd name="connsiteX3" fmla="*/ 0 w 12192000"/>
              <a:gd name="connsiteY3" fmla="*/ 3868057 h 3868057"/>
              <a:gd name="connsiteX4" fmla="*/ 0 w 12192000"/>
              <a:gd name="connsiteY4" fmla="*/ 0 h 3868057"/>
              <a:gd name="connsiteX0-1" fmla="*/ 0 w 12192000"/>
              <a:gd name="connsiteY0-2" fmla="*/ 957943 h 3868057"/>
              <a:gd name="connsiteX1-3" fmla="*/ 12192000 w 12192000"/>
              <a:gd name="connsiteY1-4" fmla="*/ 0 h 3868057"/>
              <a:gd name="connsiteX2-5" fmla="*/ 12192000 w 12192000"/>
              <a:gd name="connsiteY2-6" fmla="*/ 3868057 h 3868057"/>
              <a:gd name="connsiteX3-7" fmla="*/ 0 w 12192000"/>
              <a:gd name="connsiteY3-8" fmla="*/ 3868057 h 3868057"/>
              <a:gd name="connsiteX4-9" fmla="*/ 0 w 12192000"/>
              <a:gd name="connsiteY4-10" fmla="*/ 957943 h 3868057"/>
              <a:gd name="connsiteX0-11" fmla="*/ 0 w 12192000"/>
              <a:gd name="connsiteY0-12" fmla="*/ 957943 h 3868057"/>
              <a:gd name="connsiteX1-13" fmla="*/ 12192000 w 12192000"/>
              <a:gd name="connsiteY1-14" fmla="*/ 0 h 3868057"/>
              <a:gd name="connsiteX2-15" fmla="*/ 12192000 w 12192000"/>
              <a:gd name="connsiteY2-16" fmla="*/ 3868057 h 3868057"/>
              <a:gd name="connsiteX3-17" fmla="*/ 0 w 12192000"/>
              <a:gd name="connsiteY3-18" fmla="*/ 3868057 h 3868057"/>
              <a:gd name="connsiteX4-19" fmla="*/ 0 w 12192000"/>
              <a:gd name="connsiteY4-20" fmla="*/ 957943 h 3868057"/>
              <a:gd name="connsiteX0-21" fmla="*/ 0 w 12192000"/>
              <a:gd name="connsiteY0-22" fmla="*/ 957943 h 3868057"/>
              <a:gd name="connsiteX1-23" fmla="*/ 12192000 w 12192000"/>
              <a:gd name="connsiteY1-24" fmla="*/ 0 h 3868057"/>
              <a:gd name="connsiteX2-25" fmla="*/ 12192000 w 12192000"/>
              <a:gd name="connsiteY2-26" fmla="*/ 3868057 h 3868057"/>
              <a:gd name="connsiteX3-27" fmla="*/ 0 w 12192000"/>
              <a:gd name="connsiteY3-28" fmla="*/ 3868057 h 3868057"/>
              <a:gd name="connsiteX4-29" fmla="*/ 0 w 12192000"/>
              <a:gd name="connsiteY4-30" fmla="*/ 957943 h 3868057"/>
              <a:gd name="connsiteX0-31" fmla="*/ 0 w 12206515"/>
              <a:gd name="connsiteY0-32" fmla="*/ 1579759 h 3868057"/>
              <a:gd name="connsiteX1-33" fmla="*/ 12206515 w 12206515"/>
              <a:gd name="connsiteY1-34" fmla="*/ 0 h 3868057"/>
              <a:gd name="connsiteX2-35" fmla="*/ 12206515 w 12206515"/>
              <a:gd name="connsiteY2-36" fmla="*/ 3868057 h 3868057"/>
              <a:gd name="connsiteX3-37" fmla="*/ 14515 w 12206515"/>
              <a:gd name="connsiteY3-38" fmla="*/ 3868057 h 3868057"/>
              <a:gd name="connsiteX4-39" fmla="*/ 0 w 12206515"/>
              <a:gd name="connsiteY4-40" fmla="*/ 1579759 h 3868057"/>
              <a:gd name="connsiteX0-41" fmla="*/ 15157 w 12192644"/>
              <a:gd name="connsiteY0-42" fmla="*/ 1270315 h 3868057"/>
              <a:gd name="connsiteX1-43" fmla="*/ 12192644 w 12192644"/>
              <a:gd name="connsiteY1-44" fmla="*/ 0 h 3868057"/>
              <a:gd name="connsiteX2-45" fmla="*/ 12192644 w 12192644"/>
              <a:gd name="connsiteY2-46" fmla="*/ 3868057 h 3868057"/>
              <a:gd name="connsiteX3-47" fmla="*/ 644 w 12192644"/>
              <a:gd name="connsiteY3-48" fmla="*/ 3868057 h 3868057"/>
              <a:gd name="connsiteX4-49" fmla="*/ 15157 w 12192644"/>
              <a:gd name="connsiteY4-50" fmla="*/ 1270315 h 3868057"/>
              <a:gd name="connsiteX0-51" fmla="*/ 0 w 12206516"/>
              <a:gd name="connsiteY0-52" fmla="*/ 1270315 h 3868057"/>
              <a:gd name="connsiteX1-53" fmla="*/ 12206516 w 12206516"/>
              <a:gd name="connsiteY1-54" fmla="*/ 0 h 3868057"/>
              <a:gd name="connsiteX2-55" fmla="*/ 12206516 w 12206516"/>
              <a:gd name="connsiteY2-56" fmla="*/ 3868057 h 3868057"/>
              <a:gd name="connsiteX3-57" fmla="*/ 14516 w 12206516"/>
              <a:gd name="connsiteY3-58" fmla="*/ 3868057 h 3868057"/>
              <a:gd name="connsiteX4-59" fmla="*/ 0 w 12206516"/>
              <a:gd name="connsiteY4-60" fmla="*/ 1270315 h 3868057"/>
              <a:gd name="connsiteX0-61" fmla="*/ 0 w 12206516"/>
              <a:gd name="connsiteY0-62" fmla="*/ 1270315 h 3868057"/>
              <a:gd name="connsiteX1-63" fmla="*/ 12206516 w 12206516"/>
              <a:gd name="connsiteY1-64" fmla="*/ 0 h 3868057"/>
              <a:gd name="connsiteX2-65" fmla="*/ 12206516 w 12206516"/>
              <a:gd name="connsiteY2-66" fmla="*/ 3868057 h 3868057"/>
              <a:gd name="connsiteX3-67" fmla="*/ 14516 w 12206516"/>
              <a:gd name="connsiteY3-68" fmla="*/ 3868057 h 3868057"/>
              <a:gd name="connsiteX4-69" fmla="*/ 0 w 12206516"/>
              <a:gd name="connsiteY4-70" fmla="*/ 1270315 h 3868057"/>
              <a:gd name="connsiteX0-71" fmla="*/ 0 w 12206516"/>
              <a:gd name="connsiteY0-72" fmla="*/ 1248975 h 3868057"/>
              <a:gd name="connsiteX1-73" fmla="*/ 12206516 w 12206516"/>
              <a:gd name="connsiteY1-74" fmla="*/ 0 h 3868057"/>
              <a:gd name="connsiteX2-75" fmla="*/ 12206516 w 12206516"/>
              <a:gd name="connsiteY2-76" fmla="*/ 3868057 h 3868057"/>
              <a:gd name="connsiteX3-77" fmla="*/ 14516 w 12206516"/>
              <a:gd name="connsiteY3-78" fmla="*/ 3868057 h 3868057"/>
              <a:gd name="connsiteX4-79" fmla="*/ 0 w 12206516"/>
              <a:gd name="connsiteY4-80" fmla="*/ 1248975 h 3868057"/>
              <a:gd name="connsiteX0-81" fmla="*/ 0 w 12206516"/>
              <a:gd name="connsiteY0-82" fmla="*/ 1248975 h 3868057"/>
              <a:gd name="connsiteX1-83" fmla="*/ 12206516 w 12206516"/>
              <a:gd name="connsiteY1-84" fmla="*/ 0 h 3868057"/>
              <a:gd name="connsiteX2-85" fmla="*/ 12206516 w 12206516"/>
              <a:gd name="connsiteY2-86" fmla="*/ 3868057 h 3868057"/>
              <a:gd name="connsiteX3-87" fmla="*/ 14516 w 12206516"/>
              <a:gd name="connsiteY3-88" fmla="*/ 3868057 h 3868057"/>
              <a:gd name="connsiteX4-89" fmla="*/ 0 w 12206516"/>
              <a:gd name="connsiteY4-90" fmla="*/ 1248975 h 3868057"/>
              <a:gd name="connsiteX0-91" fmla="*/ 0 w 12221031"/>
              <a:gd name="connsiteY0-92" fmla="*/ 1379911 h 3998993"/>
              <a:gd name="connsiteX1-93" fmla="*/ 12221031 w 12221031"/>
              <a:gd name="connsiteY1-94" fmla="*/ 0 h 3998993"/>
              <a:gd name="connsiteX2-95" fmla="*/ 12206516 w 12221031"/>
              <a:gd name="connsiteY2-96" fmla="*/ 3998993 h 3998993"/>
              <a:gd name="connsiteX3-97" fmla="*/ 14516 w 12221031"/>
              <a:gd name="connsiteY3-98" fmla="*/ 3998993 h 3998993"/>
              <a:gd name="connsiteX4-99" fmla="*/ 0 w 12221031"/>
              <a:gd name="connsiteY4-100" fmla="*/ 1379911 h 3998993"/>
              <a:gd name="connsiteX0-101" fmla="*/ 0 w 12221031"/>
              <a:gd name="connsiteY0-102" fmla="*/ 1379911 h 3998993"/>
              <a:gd name="connsiteX1-103" fmla="*/ 12221031 w 12221031"/>
              <a:gd name="connsiteY1-104" fmla="*/ 0 h 3998993"/>
              <a:gd name="connsiteX2-105" fmla="*/ 12206516 w 12221031"/>
              <a:gd name="connsiteY2-106" fmla="*/ 3998993 h 3998993"/>
              <a:gd name="connsiteX3-107" fmla="*/ 14516 w 12221031"/>
              <a:gd name="connsiteY3-108" fmla="*/ 3998993 h 3998993"/>
              <a:gd name="connsiteX4-109" fmla="*/ 0 w 12221031"/>
              <a:gd name="connsiteY4-110" fmla="*/ 1379911 h 3998993"/>
              <a:gd name="connsiteX0-111" fmla="*/ 0 w 12221031"/>
              <a:gd name="connsiteY0-112" fmla="*/ 1379911 h 3998993"/>
              <a:gd name="connsiteX1-113" fmla="*/ 12221031 w 12221031"/>
              <a:gd name="connsiteY1-114" fmla="*/ 0 h 3998993"/>
              <a:gd name="connsiteX2-115" fmla="*/ 12206516 w 12221031"/>
              <a:gd name="connsiteY2-116" fmla="*/ 3998993 h 3998993"/>
              <a:gd name="connsiteX3-117" fmla="*/ 14516 w 12221031"/>
              <a:gd name="connsiteY3-118" fmla="*/ 3998993 h 3998993"/>
              <a:gd name="connsiteX4-119" fmla="*/ 0 w 12221031"/>
              <a:gd name="connsiteY4-120" fmla="*/ 1379911 h 3998993"/>
              <a:gd name="connsiteX0-121" fmla="*/ 0 w 12221031"/>
              <a:gd name="connsiteY0-122" fmla="*/ 1489024 h 4108106"/>
              <a:gd name="connsiteX1-123" fmla="*/ 12221031 w 12221031"/>
              <a:gd name="connsiteY1-124" fmla="*/ 0 h 4108106"/>
              <a:gd name="connsiteX2-125" fmla="*/ 12206516 w 12221031"/>
              <a:gd name="connsiteY2-126" fmla="*/ 4108106 h 4108106"/>
              <a:gd name="connsiteX3-127" fmla="*/ 14516 w 12221031"/>
              <a:gd name="connsiteY3-128" fmla="*/ 4108106 h 4108106"/>
              <a:gd name="connsiteX4-129" fmla="*/ 0 w 12221031"/>
              <a:gd name="connsiteY4-130" fmla="*/ 1489024 h 4108106"/>
              <a:gd name="connsiteX0-131" fmla="*/ 0 w 12221031"/>
              <a:gd name="connsiteY0-132" fmla="*/ 1489024 h 4108106"/>
              <a:gd name="connsiteX1-133" fmla="*/ 12221031 w 12221031"/>
              <a:gd name="connsiteY1-134" fmla="*/ 0 h 4108106"/>
              <a:gd name="connsiteX2-135" fmla="*/ 12206516 w 12221031"/>
              <a:gd name="connsiteY2-136" fmla="*/ 4108106 h 4108106"/>
              <a:gd name="connsiteX3-137" fmla="*/ 14516 w 12221031"/>
              <a:gd name="connsiteY3-138" fmla="*/ 4108106 h 4108106"/>
              <a:gd name="connsiteX4-139" fmla="*/ 0 w 12221031"/>
              <a:gd name="connsiteY4-140" fmla="*/ 1489024 h 4108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21031" h="4108106">
                <a:moveTo>
                  <a:pt x="0" y="1489024"/>
                </a:moveTo>
                <a:cubicBezTo>
                  <a:pt x="4484914" y="2325688"/>
                  <a:pt x="9173030" y="1581208"/>
                  <a:pt x="12221031" y="0"/>
                </a:cubicBezTo>
                <a:cubicBezTo>
                  <a:pt x="12216193" y="1332998"/>
                  <a:pt x="12211354" y="2775108"/>
                  <a:pt x="12206516" y="4108106"/>
                </a:cubicBezTo>
                <a:lnTo>
                  <a:pt x="14516" y="4108106"/>
                </a:lnTo>
                <a:cubicBezTo>
                  <a:pt x="9678" y="3345340"/>
                  <a:pt x="4838" y="2251790"/>
                  <a:pt x="0" y="1489024"/>
                </a:cubicBezTo>
                <a:close/>
              </a:path>
            </a:pathLst>
          </a:custGeom>
          <a:solidFill>
            <a:srgbClr val="E567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-28394" y="3170918"/>
            <a:ext cx="12250058" cy="3686628"/>
          </a:xfrm>
          <a:custGeom>
            <a:avLst/>
            <a:gdLst>
              <a:gd name="connsiteX0" fmla="*/ 0 w 12250058"/>
              <a:gd name="connsiteY0" fmla="*/ 174171 h 3686628"/>
              <a:gd name="connsiteX1" fmla="*/ 12250058 w 12250058"/>
              <a:gd name="connsiteY1" fmla="*/ 0 h 3686628"/>
              <a:gd name="connsiteX2" fmla="*/ 12235543 w 12250058"/>
              <a:gd name="connsiteY2" fmla="*/ 3672114 h 3686628"/>
              <a:gd name="connsiteX3" fmla="*/ 14515 w 12250058"/>
              <a:gd name="connsiteY3" fmla="*/ 3686628 h 3686628"/>
              <a:gd name="connsiteX4" fmla="*/ 0 w 12250058"/>
              <a:gd name="connsiteY4" fmla="*/ 174171 h 3686628"/>
              <a:gd name="connsiteX0-1" fmla="*/ 0 w 12250058"/>
              <a:gd name="connsiteY0-2" fmla="*/ 174171 h 3686628"/>
              <a:gd name="connsiteX1-3" fmla="*/ 12250058 w 12250058"/>
              <a:gd name="connsiteY1-4" fmla="*/ 0 h 3686628"/>
              <a:gd name="connsiteX2-5" fmla="*/ 12235543 w 12250058"/>
              <a:gd name="connsiteY2-6" fmla="*/ 3672114 h 3686628"/>
              <a:gd name="connsiteX3-7" fmla="*/ 14515 w 12250058"/>
              <a:gd name="connsiteY3-8" fmla="*/ 3686628 h 3686628"/>
              <a:gd name="connsiteX4-9" fmla="*/ 0 w 12250058"/>
              <a:gd name="connsiteY4-10" fmla="*/ 174171 h 3686628"/>
              <a:gd name="connsiteX0-11" fmla="*/ 0 w 12250058"/>
              <a:gd name="connsiteY0-12" fmla="*/ 174171 h 3686628"/>
              <a:gd name="connsiteX1-13" fmla="*/ 12250058 w 12250058"/>
              <a:gd name="connsiteY1-14" fmla="*/ 0 h 3686628"/>
              <a:gd name="connsiteX2-15" fmla="*/ 12235543 w 12250058"/>
              <a:gd name="connsiteY2-16" fmla="*/ 3672114 h 3686628"/>
              <a:gd name="connsiteX3-17" fmla="*/ 14515 w 12250058"/>
              <a:gd name="connsiteY3-18" fmla="*/ 3686628 h 3686628"/>
              <a:gd name="connsiteX4-19" fmla="*/ 0 w 12250058"/>
              <a:gd name="connsiteY4-20" fmla="*/ 174171 h 3686628"/>
              <a:gd name="connsiteX0-21" fmla="*/ 0 w 12250058"/>
              <a:gd name="connsiteY0-22" fmla="*/ 174171 h 3686628"/>
              <a:gd name="connsiteX1-23" fmla="*/ 12250058 w 12250058"/>
              <a:gd name="connsiteY1-24" fmla="*/ 0 h 3686628"/>
              <a:gd name="connsiteX2-25" fmla="*/ 12235543 w 12250058"/>
              <a:gd name="connsiteY2-26" fmla="*/ 3672114 h 3686628"/>
              <a:gd name="connsiteX3-27" fmla="*/ 14515 w 12250058"/>
              <a:gd name="connsiteY3-28" fmla="*/ 3686628 h 3686628"/>
              <a:gd name="connsiteX4-29" fmla="*/ 0 w 12250058"/>
              <a:gd name="connsiteY4-30" fmla="*/ 174171 h 3686628"/>
              <a:gd name="connsiteX0-31" fmla="*/ 0 w 12250058"/>
              <a:gd name="connsiteY0-32" fmla="*/ 174171 h 3686628"/>
              <a:gd name="connsiteX1-33" fmla="*/ 12250058 w 12250058"/>
              <a:gd name="connsiteY1-34" fmla="*/ 0 h 3686628"/>
              <a:gd name="connsiteX2-35" fmla="*/ 12235543 w 12250058"/>
              <a:gd name="connsiteY2-36" fmla="*/ 3672114 h 3686628"/>
              <a:gd name="connsiteX3-37" fmla="*/ 14515 w 12250058"/>
              <a:gd name="connsiteY3-38" fmla="*/ 3686628 h 3686628"/>
              <a:gd name="connsiteX4-39" fmla="*/ 0 w 12250058"/>
              <a:gd name="connsiteY4-40" fmla="*/ 174171 h 3686628"/>
              <a:gd name="connsiteX0-41" fmla="*/ 0 w 12250058"/>
              <a:gd name="connsiteY0-42" fmla="*/ 174171 h 3686628"/>
              <a:gd name="connsiteX1-43" fmla="*/ 12250058 w 12250058"/>
              <a:gd name="connsiteY1-44" fmla="*/ 0 h 3686628"/>
              <a:gd name="connsiteX2-45" fmla="*/ 12235543 w 12250058"/>
              <a:gd name="connsiteY2-46" fmla="*/ 3672114 h 3686628"/>
              <a:gd name="connsiteX3-47" fmla="*/ 14515 w 12250058"/>
              <a:gd name="connsiteY3-48" fmla="*/ 3686628 h 3686628"/>
              <a:gd name="connsiteX4-49" fmla="*/ 0 w 12250058"/>
              <a:gd name="connsiteY4-50" fmla="*/ 174171 h 3686628"/>
              <a:gd name="connsiteX0-51" fmla="*/ 0 w 12250058"/>
              <a:gd name="connsiteY0-52" fmla="*/ 174171 h 3686628"/>
              <a:gd name="connsiteX1-53" fmla="*/ 12250058 w 12250058"/>
              <a:gd name="connsiteY1-54" fmla="*/ 0 h 3686628"/>
              <a:gd name="connsiteX2-55" fmla="*/ 12235543 w 12250058"/>
              <a:gd name="connsiteY2-56" fmla="*/ 3672114 h 3686628"/>
              <a:gd name="connsiteX3-57" fmla="*/ 14515 w 12250058"/>
              <a:gd name="connsiteY3-58" fmla="*/ 3686628 h 3686628"/>
              <a:gd name="connsiteX4-59" fmla="*/ 0 w 12250058"/>
              <a:gd name="connsiteY4-60" fmla="*/ 174171 h 3686628"/>
              <a:gd name="connsiteX0-61" fmla="*/ 0 w 12250058"/>
              <a:gd name="connsiteY0-62" fmla="*/ 174171 h 3686628"/>
              <a:gd name="connsiteX1-63" fmla="*/ 12250058 w 12250058"/>
              <a:gd name="connsiteY1-64" fmla="*/ 0 h 3686628"/>
              <a:gd name="connsiteX2-65" fmla="*/ 12235543 w 12250058"/>
              <a:gd name="connsiteY2-66" fmla="*/ 3672114 h 3686628"/>
              <a:gd name="connsiteX3-67" fmla="*/ 14515 w 12250058"/>
              <a:gd name="connsiteY3-68" fmla="*/ 3686628 h 3686628"/>
              <a:gd name="connsiteX4-69" fmla="*/ 0 w 12250058"/>
              <a:gd name="connsiteY4-70" fmla="*/ 174171 h 36866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50058" h="3686628">
                <a:moveTo>
                  <a:pt x="0" y="174171"/>
                </a:moveTo>
                <a:cubicBezTo>
                  <a:pt x="3241524" y="1030514"/>
                  <a:pt x="8181220" y="1857827"/>
                  <a:pt x="12250058" y="0"/>
                </a:cubicBezTo>
                <a:cubicBezTo>
                  <a:pt x="12245220" y="1224038"/>
                  <a:pt x="12240381" y="2448076"/>
                  <a:pt x="12235543" y="3672114"/>
                </a:cubicBezTo>
                <a:lnTo>
                  <a:pt x="14515" y="3686628"/>
                </a:lnTo>
                <a:cubicBezTo>
                  <a:pt x="9677" y="2515809"/>
                  <a:pt x="4838" y="1344990"/>
                  <a:pt x="0" y="174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188686" y="1654628"/>
            <a:ext cx="12409717" cy="2668439"/>
            <a:chOff x="116115" y="2525485"/>
            <a:chExt cx="12017830" cy="2668439"/>
          </a:xfrm>
        </p:grpSpPr>
        <p:sp>
          <p:nvSpPr>
            <p:cNvPr id="15" name="任意多边形: 形状 14"/>
            <p:cNvSpPr/>
            <p:nvPr/>
          </p:nvSpPr>
          <p:spPr>
            <a:xfrm>
              <a:off x="116115" y="2525485"/>
              <a:ext cx="12017830" cy="2491167"/>
            </a:xfrm>
            <a:custGeom>
              <a:avLst/>
              <a:gdLst>
                <a:gd name="connsiteX0" fmla="*/ 0 w 11974286"/>
                <a:gd name="connsiteY0" fmla="*/ 1654629 h 1654629"/>
                <a:gd name="connsiteX1" fmla="*/ 11974286 w 11974286"/>
                <a:gd name="connsiteY1" fmla="*/ 870857 h 1654629"/>
                <a:gd name="connsiteX2" fmla="*/ 11945257 w 11974286"/>
                <a:gd name="connsiteY2" fmla="*/ 0 h 1654629"/>
                <a:gd name="connsiteX3" fmla="*/ 0 w 11974286"/>
                <a:gd name="connsiteY3" fmla="*/ 1654629 h 1654629"/>
                <a:gd name="connsiteX0-1" fmla="*/ 0 w 11974286"/>
                <a:gd name="connsiteY0-2" fmla="*/ 1654629 h 2093574"/>
                <a:gd name="connsiteX1-3" fmla="*/ 11974286 w 11974286"/>
                <a:gd name="connsiteY1-4" fmla="*/ 870857 h 2093574"/>
                <a:gd name="connsiteX2-5" fmla="*/ 11945257 w 11974286"/>
                <a:gd name="connsiteY2-6" fmla="*/ 0 h 2093574"/>
                <a:gd name="connsiteX3-7" fmla="*/ 0 w 11974286"/>
                <a:gd name="connsiteY3-8" fmla="*/ 1654629 h 2093574"/>
                <a:gd name="connsiteX0-9" fmla="*/ 0 w 11974286"/>
                <a:gd name="connsiteY0-10" fmla="*/ 1654629 h 2476652"/>
                <a:gd name="connsiteX1-11" fmla="*/ 11974286 w 11974286"/>
                <a:gd name="connsiteY1-12" fmla="*/ 870857 h 2476652"/>
                <a:gd name="connsiteX2-13" fmla="*/ 11945257 w 11974286"/>
                <a:gd name="connsiteY2-14" fmla="*/ 0 h 2476652"/>
                <a:gd name="connsiteX3-15" fmla="*/ 0 w 11974286"/>
                <a:gd name="connsiteY3-16" fmla="*/ 1654629 h 2476652"/>
                <a:gd name="connsiteX0-17" fmla="*/ 0 w 11974286"/>
                <a:gd name="connsiteY0-18" fmla="*/ 1654629 h 2476652"/>
                <a:gd name="connsiteX1-19" fmla="*/ 11974286 w 11974286"/>
                <a:gd name="connsiteY1-20" fmla="*/ 870857 h 2476652"/>
                <a:gd name="connsiteX2-21" fmla="*/ 11945257 w 11974286"/>
                <a:gd name="connsiteY2-22" fmla="*/ 0 h 2476652"/>
                <a:gd name="connsiteX3-23" fmla="*/ 0 w 11974286"/>
                <a:gd name="connsiteY3-24" fmla="*/ 1654629 h 2476652"/>
                <a:gd name="connsiteX0-25" fmla="*/ 0 w 11974286"/>
                <a:gd name="connsiteY0-26" fmla="*/ 1654629 h 2476652"/>
                <a:gd name="connsiteX1-27" fmla="*/ 11974286 w 11974286"/>
                <a:gd name="connsiteY1-28" fmla="*/ 870857 h 2476652"/>
                <a:gd name="connsiteX2-29" fmla="*/ 11945257 w 11974286"/>
                <a:gd name="connsiteY2-30" fmla="*/ 0 h 2476652"/>
                <a:gd name="connsiteX3-31" fmla="*/ 0 w 11974286"/>
                <a:gd name="connsiteY3-32" fmla="*/ 1654629 h 2476652"/>
                <a:gd name="connsiteX0-33" fmla="*/ 0 w 11974286"/>
                <a:gd name="connsiteY0-34" fmla="*/ 1654629 h 2476652"/>
                <a:gd name="connsiteX1-35" fmla="*/ 11974286 w 11974286"/>
                <a:gd name="connsiteY1-36" fmla="*/ 870857 h 2476652"/>
                <a:gd name="connsiteX2-37" fmla="*/ 11945257 w 11974286"/>
                <a:gd name="connsiteY2-38" fmla="*/ 0 h 2476652"/>
                <a:gd name="connsiteX3-39" fmla="*/ 0 w 11974286"/>
                <a:gd name="connsiteY3-40" fmla="*/ 1654629 h 2476652"/>
                <a:gd name="connsiteX0-41" fmla="*/ 0 w 11974286"/>
                <a:gd name="connsiteY0-42" fmla="*/ 1654629 h 2476652"/>
                <a:gd name="connsiteX1-43" fmla="*/ 11974286 w 11974286"/>
                <a:gd name="connsiteY1-44" fmla="*/ 870857 h 2476652"/>
                <a:gd name="connsiteX2-45" fmla="*/ 11945257 w 11974286"/>
                <a:gd name="connsiteY2-46" fmla="*/ 0 h 2476652"/>
                <a:gd name="connsiteX3-47" fmla="*/ 0 w 11974286"/>
                <a:gd name="connsiteY3-48" fmla="*/ 1654629 h 2476652"/>
                <a:gd name="connsiteX0-49" fmla="*/ 0 w 11974286"/>
                <a:gd name="connsiteY0-50" fmla="*/ 1654629 h 2476652"/>
                <a:gd name="connsiteX1-51" fmla="*/ 11974286 w 11974286"/>
                <a:gd name="connsiteY1-52" fmla="*/ 870857 h 2476652"/>
                <a:gd name="connsiteX2-53" fmla="*/ 11945257 w 11974286"/>
                <a:gd name="connsiteY2-54" fmla="*/ 0 h 2476652"/>
                <a:gd name="connsiteX3-55" fmla="*/ 0 w 11974286"/>
                <a:gd name="connsiteY3-56" fmla="*/ 1654629 h 2476652"/>
                <a:gd name="connsiteX0-57" fmla="*/ 0 w 11974286"/>
                <a:gd name="connsiteY0-58" fmla="*/ 1654629 h 2476652"/>
                <a:gd name="connsiteX1-59" fmla="*/ 11974286 w 11974286"/>
                <a:gd name="connsiteY1-60" fmla="*/ 870857 h 2476652"/>
                <a:gd name="connsiteX2-61" fmla="*/ 11945257 w 11974286"/>
                <a:gd name="connsiteY2-62" fmla="*/ 0 h 2476652"/>
                <a:gd name="connsiteX3-63" fmla="*/ 0 w 11974286"/>
                <a:gd name="connsiteY3-64" fmla="*/ 1654629 h 2476652"/>
                <a:gd name="connsiteX0-65" fmla="*/ 0 w 11974286"/>
                <a:gd name="connsiteY0-66" fmla="*/ 1654629 h 2476652"/>
                <a:gd name="connsiteX1-67" fmla="*/ 11974286 w 11974286"/>
                <a:gd name="connsiteY1-68" fmla="*/ 870857 h 2476652"/>
                <a:gd name="connsiteX2-69" fmla="*/ 11945257 w 11974286"/>
                <a:gd name="connsiteY2-70" fmla="*/ 0 h 2476652"/>
                <a:gd name="connsiteX3-71" fmla="*/ 0 w 11974286"/>
                <a:gd name="connsiteY3-72" fmla="*/ 1654629 h 2476652"/>
                <a:gd name="connsiteX0-73" fmla="*/ 0 w 11974286"/>
                <a:gd name="connsiteY0-74" fmla="*/ 1654629 h 2476652"/>
                <a:gd name="connsiteX1-75" fmla="*/ 11974286 w 11974286"/>
                <a:gd name="connsiteY1-76" fmla="*/ 870857 h 2476652"/>
                <a:gd name="connsiteX2-77" fmla="*/ 11945257 w 11974286"/>
                <a:gd name="connsiteY2-78" fmla="*/ 0 h 2476652"/>
                <a:gd name="connsiteX3-79" fmla="*/ 0 w 11974286"/>
                <a:gd name="connsiteY3-80" fmla="*/ 1654629 h 2476652"/>
                <a:gd name="connsiteX0-81" fmla="*/ 0 w 11974286"/>
                <a:gd name="connsiteY0-82" fmla="*/ 1654629 h 2476652"/>
                <a:gd name="connsiteX1-83" fmla="*/ 11974286 w 11974286"/>
                <a:gd name="connsiteY1-84" fmla="*/ 870857 h 2476652"/>
                <a:gd name="connsiteX2-85" fmla="*/ 11959772 w 11974286"/>
                <a:gd name="connsiteY2-86" fmla="*/ 0 h 2476652"/>
                <a:gd name="connsiteX3-87" fmla="*/ 0 w 11974286"/>
                <a:gd name="connsiteY3-88" fmla="*/ 1654629 h 2476652"/>
                <a:gd name="connsiteX0-89" fmla="*/ 0 w 11988801"/>
                <a:gd name="connsiteY0-90" fmla="*/ 1654629 h 2476652"/>
                <a:gd name="connsiteX1-91" fmla="*/ 11974286 w 11988801"/>
                <a:gd name="connsiteY1-92" fmla="*/ 870857 h 2476652"/>
                <a:gd name="connsiteX2-93" fmla="*/ 11988801 w 11988801"/>
                <a:gd name="connsiteY2-94" fmla="*/ 0 h 2476652"/>
                <a:gd name="connsiteX3-95" fmla="*/ 0 w 11988801"/>
                <a:gd name="connsiteY3-96" fmla="*/ 1654629 h 2476652"/>
                <a:gd name="connsiteX0-97" fmla="*/ 0 w 12003314"/>
                <a:gd name="connsiteY0-98" fmla="*/ 1654629 h 2476652"/>
                <a:gd name="connsiteX1-99" fmla="*/ 12003314 w 12003314"/>
                <a:gd name="connsiteY1-100" fmla="*/ 870857 h 2476652"/>
                <a:gd name="connsiteX2-101" fmla="*/ 11988801 w 12003314"/>
                <a:gd name="connsiteY2-102" fmla="*/ 0 h 2476652"/>
                <a:gd name="connsiteX3-103" fmla="*/ 0 w 12003314"/>
                <a:gd name="connsiteY3-104" fmla="*/ 1654629 h 2476652"/>
                <a:gd name="connsiteX0-105" fmla="*/ 0 w 12017830"/>
                <a:gd name="connsiteY0-106" fmla="*/ 1669144 h 2491167"/>
                <a:gd name="connsiteX1-107" fmla="*/ 12003314 w 12017830"/>
                <a:gd name="connsiteY1-108" fmla="*/ 885372 h 2491167"/>
                <a:gd name="connsiteX2-109" fmla="*/ 12017830 w 12017830"/>
                <a:gd name="connsiteY2-110" fmla="*/ 0 h 2491167"/>
                <a:gd name="connsiteX3-111" fmla="*/ 0 w 12017830"/>
                <a:gd name="connsiteY3-112" fmla="*/ 1669144 h 24911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17830" h="2491167">
                  <a:moveTo>
                    <a:pt x="0" y="1669144"/>
                  </a:moveTo>
                  <a:cubicBezTo>
                    <a:pt x="3193144" y="2540001"/>
                    <a:pt x="7924800" y="3251200"/>
                    <a:pt x="12003314" y="885372"/>
                  </a:cubicBezTo>
                  <a:lnTo>
                    <a:pt x="12017830" y="0"/>
                  </a:lnTo>
                  <a:cubicBezTo>
                    <a:pt x="11171165" y="696687"/>
                    <a:pt x="6434664" y="3381829"/>
                    <a:pt x="0" y="166914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130630" y="3352802"/>
              <a:ext cx="12002395" cy="1841122"/>
            </a:xfrm>
            <a:custGeom>
              <a:avLst/>
              <a:gdLst>
                <a:gd name="connsiteX0" fmla="*/ 0 w 11974285"/>
                <a:gd name="connsiteY0" fmla="*/ 812800 h 812800"/>
                <a:gd name="connsiteX1" fmla="*/ 11974285 w 11974285"/>
                <a:gd name="connsiteY1" fmla="*/ 696685 h 812800"/>
                <a:gd name="connsiteX2" fmla="*/ 11959771 w 11974285"/>
                <a:gd name="connsiteY2" fmla="*/ 0 h 812800"/>
                <a:gd name="connsiteX3" fmla="*/ 0 w 11974285"/>
                <a:gd name="connsiteY3" fmla="*/ 812800 h 812800"/>
                <a:gd name="connsiteX0-1" fmla="*/ 0 w 11974285"/>
                <a:gd name="connsiteY0-2" fmla="*/ 812800 h 1593933"/>
                <a:gd name="connsiteX1-3" fmla="*/ 11974285 w 11974285"/>
                <a:gd name="connsiteY1-4" fmla="*/ 696685 h 1593933"/>
                <a:gd name="connsiteX2-5" fmla="*/ 11959771 w 11974285"/>
                <a:gd name="connsiteY2-6" fmla="*/ 0 h 1593933"/>
                <a:gd name="connsiteX3-7" fmla="*/ 0 w 11974285"/>
                <a:gd name="connsiteY3-8" fmla="*/ 812800 h 1593933"/>
                <a:gd name="connsiteX0-9" fmla="*/ 0 w 11974285"/>
                <a:gd name="connsiteY0-10" fmla="*/ 812800 h 1826608"/>
                <a:gd name="connsiteX1-11" fmla="*/ 11974285 w 11974285"/>
                <a:gd name="connsiteY1-12" fmla="*/ 696685 h 1826608"/>
                <a:gd name="connsiteX2-13" fmla="*/ 11959771 w 11974285"/>
                <a:gd name="connsiteY2-14" fmla="*/ 0 h 1826608"/>
                <a:gd name="connsiteX3-15" fmla="*/ 0 w 11974285"/>
                <a:gd name="connsiteY3-16" fmla="*/ 812800 h 1826608"/>
                <a:gd name="connsiteX0-17" fmla="*/ 0 w 11974285"/>
                <a:gd name="connsiteY0-18" fmla="*/ 812800 h 1826608"/>
                <a:gd name="connsiteX1-19" fmla="*/ 11974285 w 11974285"/>
                <a:gd name="connsiteY1-20" fmla="*/ 696685 h 1826608"/>
                <a:gd name="connsiteX2-21" fmla="*/ 11959771 w 11974285"/>
                <a:gd name="connsiteY2-22" fmla="*/ 0 h 1826608"/>
                <a:gd name="connsiteX3-23" fmla="*/ 0 w 11974285"/>
                <a:gd name="connsiteY3-24" fmla="*/ 812800 h 1826608"/>
                <a:gd name="connsiteX0-25" fmla="*/ 0 w 11974285"/>
                <a:gd name="connsiteY0-26" fmla="*/ 812800 h 1826608"/>
                <a:gd name="connsiteX1-27" fmla="*/ 11974285 w 11974285"/>
                <a:gd name="connsiteY1-28" fmla="*/ 696685 h 1826608"/>
                <a:gd name="connsiteX2-29" fmla="*/ 11959771 w 11974285"/>
                <a:gd name="connsiteY2-30" fmla="*/ 0 h 1826608"/>
                <a:gd name="connsiteX3-31" fmla="*/ 0 w 11974285"/>
                <a:gd name="connsiteY3-32" fmla="*/ 812800 h 1826608"/>
                <a:gd name="connsiteX0-33" fmla="*/ 0 w 11974285"/>
                <a:gd name="connsiteY0-34" fmla="*/ 812800 h 1826608"/>
                <a:gd name="connsiteX1-35" fmla="*/ 11974285 w 11974285"/>
                <a:gd name="connsiteY1-36" fmla="*/ 696685 h 1826608"/>
                <a:gd name="connsiteX2-37" fmla="*/ 11959771 w 11974285"/>
                <a:gd name="connsiteY2-38" fmla="*/ 0 h 1826608"/>
                <a:gd name="connsiteX3-39" fmla="*/ 0 w 11974285"/>
                <a:gd name="connsiteY3-40" fmla="*/ 812800 h 1826608"/>
                <a:gd name="connsiteX0-41" fmla="*/ 0 w 11974285"/>
                <a:gd name="connsiteY0-42" fmla="*/ 812800 h 1826608"/>
                <a:gd name="connsiteX1-43" fmla="*/ 11974285 w 11974285"/>
                <a:gd name="connsiteY1-44" fmla="*/ 696685 h 1826608"/>
                <a:gd name="connsiteX2-45" fmla="*/ 11959771 w 11974285"/>
                <a:gd name="connsiteY2-46" fmla="*/ 0 h 1826608"/>
                <a:gd name="connsiteX3-47" fmla="*/ 0 w 11974285"/>
                <a:gd name="connsiteY3-48" fmla="*/ 812800 h 1826608"/>
                <a:gd name="connsiteX0-49" fmla="*/ 0 w 11974285"/>
                <a:gd name="connsiteY0-50" fmla="*/ 812800 h 1826608"/>
                <a:gd name="connsiteX1-51" fmla="*/ 11974285 w 11974285"/>
                <a:gd name="connsiteY1-52" fmla="*/ 696685 h 1826608"/>
                <a:gd name="connsiteX2-53" fmla="*/ 11959771 w 11974285"/>
                <a:gd name="connsiteY2-54" fmla="*/ 0 h 1826608"/>
                <a:gd name="connsiteX3-55" fmla="*/ 0 w 11974285"/>
                <a:gd name="connsiteY3-56" fmla="*/ 812800 h 1826608"/>
                <a:gd name="connsiteX0-57" fmla="*/ 0 w 11974285"/>
                <a:gd name="connsiteY0-58" fmla="*/ 812800 h 1826608"/>
                <a:gd name="connsiteX1-59" fmla="*/ 11974285 w 11974285"/>
                <a:gd name="connsiteY1-60" fmla="*/ 696685 h 1826608"/>
                <a:gd name="connsiteX2-61" fmla="*/ 11959771 w 11974285"/>
                <a:gd name="connsiteY2-62" fmla="*/ 0 h 1826608"/>
                <a:gd name="connsiteX3-63" fmla="*/ 0 w 11974285"/>
                <a:gd name="connsiteY3-64" fmla="*/ 812800 h 1826608"/>
                <a:gd name="connsiteX0-65" fmla="*/ 0 w 11974285"/>
                <a:gd name="connsiteY0-66" fmla="*/ 812800 h 1826608"/>
                <a:gd name="connsiteX1-67" fmla="*/ 11974285 w 11974285"/>
                <a:gd name="connsiteY1-68" fmla="*/ 696685 h 1826608"/>
                <a:gd name="connsiteX2-69" fmla="*/ 11959771 w 11974285"/>
                <a:gd name="connsiteY2-70" fmla="*/ 0 h 1826608"/>
                <a:gd name="connsiteX3-71" fmla="*/ 0 w 11974285"/>
                <a:gd name="connsiteY3-72" fmla="*/ 812800 h 1826608"/>
                <a:gd name="connsiteX0-73" fmla="*/ 0 w 11974285"/>
                <a:gd name="connsiteY0-74" fmla="*/ 812800 h 1826608"/>
                <a:gd name="connsiteX1-75" fmla="*/ 11974285 w 11974285"/>
                <a:gd name="connsiteY1-76" fmla="*/ 696685 h 1826608"/>
                <a:gd name="connsiteX2-77" fmla="*/ 11959771 w 11974285"/>
                <a:gd name="connsiteY2-78" fmla="*/ 0 h 1826608"/>
                <a:gd name="connsiteX3-79" fmla="*/ 0 w 11974285"/>
                <a:gd name="connsiteY3-80" fmla="*/ 812800 h 1826608"/>
                <a:gd name="connsiteX0-81" fmla="*/ 0 w 11974285"/>
                <a:gd name="connsiteY0-82" fmla="*/ 812800 h 1826608"/>
                <a:gd name="connsiteX1-83" fmla="*/ 11974285 w 11974285"/>
                <a:gd name="connsiteY1-84" fmla="*/ 696685 h 1826608"/>
                <a:gd name="connsiteX2-85" fmla="*/ 11959771 w 11974285"/>
                <a:gd name="connsiteY2-86" fmla="*/ 0 h 1826608"/>
                <a:gd name="connsiteX3-87" fmla="*/ 0 w 11974285"/>
                <a:gd name="connsiteY3-88" fmla="*/ 812800 h 1826608"/>
                <a:gd name="connsiteX0-89" fmla="*/ 0 w 11974285"/>
                <a:gd name="connsiteY0-90" fmla="*/ 812800 h 1826608"/>
                <a:gd name="connsiteX1-91" fmla="*/ 11974285 w 11974285"/>
                <a:gd name="connsiteY1-92" fmla="*/ 696685 h 1826608"/>
                <a:gd name="connsiteX2-93" fmla="*/ 11959771 w 11974285"/>
                <a:gd name="connsiteY2-94" fmla="*/ 0 h 1826608"/>
                <a:gd name="connsiteX3-95" fmla="*/ 0 w 11974285"/>
                <a:gd name="connsiteY3-96" fmla="*/ 812800 h 1826608"/>
                <a:gd name="connsiteX0-97" fmla="*/ 0 w 11974286"/>
                <a:gd name="connsiteY0-98" fmla="*/ 827314 h 1841122"/>
                <a:gd name="connsiteX1-99" fmla="*/ 11974285 w 11974286"/>
                <a:gd name="connsiteY1-100" fmla="*/ 711199 h 1841122"/>
                <a:gd name="connsiteX2-101" fmla="*/ 11974286 w 11974286"/>
                <a:gd name="connsiteY2-102" fmla="*/ 0 h 1841122"/>
                <a:gd name="connsiteX3-103" fmla="*/ 0 w 11974286"/>
                <a:gd name="connsiteY3-104" fmla="*/ 827314 h 1841122"/>
                <a:gd name="connsiteX0-105" fmla="*/ 0 w 11988342"/>
                <a:gd name="connsiteY0-106" fmla="*/ 827314 h 1841122"/>
                <a:gd name="connsiteX1-107" fmla="*/ 11974285 w 11988342"/>
                <a:gd name="connsiteY1-108" fmla="*/ 711199 h 1841122"/>
                <a:gd name="connsiteX2-109" fmla="*/ 11988342 w 11988342"/>
                <a:gd name="connsiteY2-110" fmla="*/ 0 h 1841122"/>
                <a:gd name="connsiteX3-111" fmla="*/ 0 w 11988342"/>
                <a:gd name="connsiteY3-112" fmla="*/ 827314 h 1841122"/>
                <a:gd name="connsiteX0-113" fmla="*/ 0 w 12002398"/>
                <a:gd name="connsiteY0-114" fmla="*/ 827314 h 1841122"/>
                <a:gd name="connsiteX1-115" fmla="*/ 12002398 w 12002398"/>
                <a:gd name="connsiteY1-116" fmla="*/ 711199 h 1841122"/>
                <a:gd name="connsiteX2-117" fmla="*/ 11988342 w 12002398"/>
                <a:gd name="connsiteY2-118" fmla="*/ 0 h 1841122"/>
                <a:gd name="connsiteX3-119" fmla="*/ 0 w 12002398"/>
                <a:gd name="connsiteY3-120" fmla="*/ 827314 h 18411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2398" h="1841122">
                  <a:moveTo>
                    <a:pt x="0" y="827314"/>
                  </a:moveTo>
                  <a:cubicBezTo>
                    <a:pt x="2554513" y="1644952"/>
                    <a:pt x="7619084" y="2680304"/>
                    <a:pt x="12002398" y="711199"/>
                  </a:cubicBezTo>
                  <a:cubicBezTo>
                    <a:pt x="12002398" y="474133"/>
                    <a:pt x="11988342" y="237066"/>
                    <a:pt x="11988342" y="0"/>
                  </a:cubicBezTo>
                  <a:cubicBezTo>
                    <a:pt x="9453182" y="1635276"/>
                    <a:pt x="4392990" y="2181979"/>
                    <a:pt x="0" y="82731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42431" y="4896697"/>
            <a:ext cx="9558799" cy="1106805"/>
            <a:chOff x="2274063" y="4896697"/>
            <a:chExt cx="9558799" cy="1106805"/>
          </a:xfrm>
        </p:grpSpPr>
        <p:sp>
          <p:nvSpPr>
            <p:cNvPr id="23" name="文本框 22"/>
            <p:cNvSpPr txBox="1"/>
            <p:nvPr/>
          </p:nvSpPr>
          <p:spPr>
            <a:xfrm>
              <a:off x="2274063" y="4896697"/>
              <a:ext cx="8197215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感谢各位</a:t>
              </a:r>
              <a:r>
                <a:rPr kumimoji="0" lang="zh-CN" alt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老师的聆听</a:t>
              </a:r>
              <a:endPara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935452" y="5123666"/>
              <a:ext cx="1875179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331057" y="5588486"/>
              <a:ext cx="350180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605530" y="2390775"/>
            <a:ext cx="5330825" cy="1160145"/>
            <a:chOff x="9401511" y="271601"/>
            <a:chExt cx="2374183" cy="498475"/>
          </a:xfrm>
        </p:grpSpPr>
        <p:pic>
          <p:nvPicPr>
            <p:cNvPr id="44" name="图片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1511" y="271601"/>
              <a:ext cx="496887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7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5495" y="412213"/>
              <a:ext cx="1654175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矩形 45"/>
            <p:cNvSpPr/>
            <p:nvPr/>
          </p:nvSpPr>
          <p:spPr>
            <a:xfrm>
              <a:off x="9898398" y="540988"/>
              <a:ext cx="1877296" cy="1317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" y="19050"/>
            <a:ext cx="12106275" cy="681990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93345" y="175895"/>
            <a:ext cx="4276725" cy="560705"/>
            <a:chOff x="1185663" y="515763"/>
            <a:chExt cx="3119472" cy="458814"/>
          </a:xfrm>
          <a:gradFill>
            <a:gsLst>
              <a:gs pos="0">
                <a:srgbClr val="D7393D"/>
              </a:gs>
              <a:gs pos="100000">
                <a:srgbClr val="7A2029"/>
              </a:gs>
            </a:gsLst>
            <a:lin scaled="1"/>
          </a:gradFill>
        </p:grpSpPr>
        <p:sp>
          <p:nvSpPr>
            <p:cNvPr id="39" name="矩形 2"/>
            <p:cNvSpPr/>
            <p:nvPr/>
          </p:nvSpPr>
          <p:spPr>
            <a:xfrm>
              <a:off x="1185663" y="515763"/>
              <a:ext cx="3119472" cy="458814"/>
            </a:xfrm>
            <a:custGeom>
              <a:avLst/>
              <a:gdLst>
                <a:gd name="connsiteX0" fmla="*/ 0 w 3517900"/>
                <a:gd name="connsiteY0" fmla="*/ 0 h 546100"/>
                <a:gd name="connsiteX1" fmla="*/ 3517900 w 3517900"/>
                <a:gd name="connsiteY1" fmla="*/ 0 h 546100"/>
                <a:gd name="connsiteX2" fmla="*/ 3517900 w 3517900"/>
                <a:gd name="connsiteY2" fmla="*/ 546100 h 546100"/>
                <a:gd name="connsiteX3" fmla="*/ 0 w 3517900"/>
                <a:gd name="connsiteY3" fmla="*/ 546100 h 546100"/>
                <a:gd name="connsiteX4" fmla="*/ 0 w 3517900"/>
                <a:gd name="connsiteY4" fmla="*/ 0 h 546100"/>
                <a:gd name="connsiteX0-1" fmla="*/ 0 w 3517900"/>
                <a:gd name="connsiteY0-2" fmla="*/ 0 h 546100"/>
                <a:gd name="connsiteX1-3" fmla="*/ 3517900 w 3517900"/>
                <a:gd name="connsiteY1-4" fmla="*/ 0 h 546100"/>
                <a:gd name="connsiteX2-5" fmla="*/ 3311525 w 3517900"/>
                <a:gd name="connsiteY2-6" fmla="*/ 269875 h 546100"/>
                <a:gd name="connsiteX3-7" fmla="*/ 3517900 w 3517900"/>
                <a:gd name="connsiteY3-8" fmla="*/ 546100 h 546100"/>
                <a:gd name="connsiteX4-9" fmla="*/ 0 w 3517900"/>
                <a:gd name="connsiteY4-10" fmla="*/ 546100 h 546100"/>
                <a:gd name="connsiteX5" fmla="*/ 0 w 3517900"/>
                <a:gd name="connsiteY5" fmla="*/ 0 h 546100"/>
                <a:gd name="connsiteX0-11" fmla="*/ 0 w 3517900"/>
                <a:gd name="connsiteY0-12" fmla="*/ 0 h 546100"/>
                <a:gd name="connsiteX1-13" fmla="*/ 3517900 w 3517900"/>
                <a:gd name="connsiteY1-14" fmla="*/ 0 h 546100"/>
                <a:gd name="connsiteX2-15" fmla="*/ 3311525 w 3517900"/>
                <a:gd name="connsiteY2-16" fmla="*/ 269875 h 546100"/>
                <a:gd name="connsiteX3-17" fmla="*/ 3517900 w 3517900"/>
                <a:gd name="connsiteY3-18" fmla="*/ 546100 h 546100"/>
                <a:gd name="connsiteX4-19" fmla="*/ 0 w 3517900"/>
                <a:gd name="connsiteY4-20" fmla="*/ 546100 h 546100"/>
                <a:gd name="connsiteX5-21" fmla="*/ 0 w 3517900"/>
                <a:gd name="connsiteY5-22" fmla="*/ 0 h 546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3517900" h="546100">
                  <a:moveTo>
                    <a:pt x="0" y="0"/>
                  </a:moveTo>
                  <a:lnTo>
                    <a:pt x="3517900" y="0"/>
                  </a:lnTo>
                  <a:lnTo>
                    <a:pt x="3311525" y="269875"/>
                  </a:lnTo>
                  <a:lnTo>
                    <a:pt x="35179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矩形 47"/>
            <p:cNvSpPr>
              <a:spLocks noChangeArrowheads="1"/>
            </p:cNvSpPr>
            <p:nvPr/>
          </p:nvSpPr>
          <p:spPr bwMode="auto">
            <a:xfrm>
              <a:off x="1238715" y="545381"/>
              <a:ext cx="2827685" cy="4271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cs typeface="微软雅黑" panose="020B0503020204020204" charset="-122"/>
                </a:rPr>
                <a:t>课题选题</a:t>
              </a:r>
              <a:r>
                <a:rPr lang="zh-CN" altLang="en-US" sz="2800" b="1" dirty="0">
                  <a:solidFill>
                    <a:schemeClr val="bg1"/>
                  </a:solidFill>
                  <a:cs typeface="微软雅黑" panose="020B0503020204020204" charset="-122"/>
                </a:rPr>
                <a:t>背景</a:t>
              </a:r>
              <a:endParaRPr lang="zh-CN" altLang="en-US" sz="2800" b="1" dirty="0">
                <a:solidFill>
                  <a:schemeClr val="bg1"/>
                </a:solidFill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4805" y="3232150"/>
            <a:ext cx="6913245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000" b="1" kern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引擎支持游戏开发、美术、建筑、汽车设计、影视在内的所有创作。可用于创作任何实时互动的</a:t>
            </a:r>
            <a:r>
              <a:rPr lang="en-US" altLang="zh-CN" sz="2000" b="1" kern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2D</a:t>
            </a:r>
            <a:r>
              <a:rPr lang="zh-CN" altLang="en-US" sz="2000" b="1" kern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和</a:t>
            </a:r>
            <a:r>
              <a:rPr lang="en-US" altLang="zh-CN" sz="2000" b="1" kern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3D</a:t>
            </a:r>
            <a:r>
              <a:rPr lang="zh-CN" altLang="en-US" sz="2000" b="1" kern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内容，支持平台包括手机、平板电脑、</a:t>
            </a:r>
            <a:r>
              <a:rPr lang="en-US" altLang="zh-CN" sz="2000" b="1" kern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PC</a:t>
            </a:r>
            <a:r>
              <a:rPr lang="zh-CN" altLang="en-US" sz="2000" b="1" kern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、游戏主机、增强现实和虚拟现实设备。</a:t>
            </a:r>
            <a:endParaRPr lang="zh-CN" altLang="en-US" sz="2000" b="1" kern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  <a:p>
            <a:pPr marL="342900" indent="-342900" algn="just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b="1" kern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   Unity</a:t>
            </a:r>
            <a:r>
              <a:rPr lang="zh-CN" altLang="en-US" sz="2000" b="1" kern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该平台还具有完整详细的教程，对开发者相对友好，同时支持对多种脚本语言的支持，大大提高了该引擎的可用性，也提高了在不同终端中切换的流畅性，降低了游戏开发的门槛。</a:t>
            </a:r>
            <a:endParaRPr lang="zh-CN" altLang="en-US" sz="2000" b="1" kern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  <a:p>
            <a:pPr algn="just" fontAlgn="auto">
              <a:lnSpc>
                <a:spcPct val="125000"/>
              </a:lnSpc>
            </a:pPr>
            <a:endParaRPr lang="zh-CN" altLang="en-US" b="1" kern="0" dirty="0">
              <a:solidFill>
                <a:schemeClr val="tx1"/>
              </a:solidFill>
              <a:cs typeface="+mn-ea"/>
              <a:sym typeface="+mn-lt"/>
            </a:endParaRPr>
          </a:p>
          <a:p>
            <a:pPr algn="just" fontAlgn="auto">
              <a:lnSpc>
                <a:spcPct val="125000"/>
              </a:lnSpc>
            </a:pPr>
            <a:endParaRPr lang="zh-CN" altLang="en-US" b="1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92460" y="5909310"/>
            <a:ext cx="2338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57081" y="5847715"/>
            <a:ext cx="3098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zh-CN" altLang="en-US" sz="2800" b="1">
              <a:ln w="25400">
                <a:solidFill>
                  <a:schemeClr val="bg1"/>
                </a:solidFill>
              </a:ln>
              <a:gradFill>
                <a:gsLst>
                  <a:gs pos="0">
                    <a:srgbClr val="D7393D"/>
                  </a:gs>
                  <a:gs pos="100000">
                    <a:srgbClr val="7A2029"/>
                  </a:gs>
                </a:gsLst>
                <a:lin scaled="1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 descr="55f606a48bf7312d50852930691a00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85" y="0"/>
            <a:ext cx="831215" cy="83121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529590" y="925830"/>
            <a:ext cx="11132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42950" y="1494790"/>
            <a:ext cx="5133975" cy="1513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ts val="1780"/>
              </a:lnSpc>
              <a:spcBef>
                <a:spcPts val="4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Unity</a:t>
            </a:r>
            <a:endParaRPr lang="en-US" altLang="zh-CN" sz="3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是一种新兴的，</a:t>
            </a:r>
            <a:r>
              <a:rPr lang="zh-CN" alt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轻量化的，灵活的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，易学习的游戏引擎。</a:t>
            </a:r>
            <a:endParaRPr lang="zh-CN" altLang="en-US" sz="2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55205" y="1760220"/>
            <a:ext cx="4795520" cy="3550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19050"/>
            <a:ext cx="12106275" cy="6819900"/>
          </a:xfrm>
          <a:prstGeom prst="rect">
            <a:avLst/>
          </a:prstGeom>
        </p:spPr>
      </p:pic>
      <p:sp>
        <p:nvSpPr>
          <p:cNvPr id="4" name="文本框 3" hidden="1"/>
          <p:cNvSpPr txBox="1"/>
          <p:nvPr/>
        </p:nvSpPr>
        <p:spPr>
          <a:xfrm>
            <a:off x="0" y="149731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cs typeface="+mn-ea"/>
                <a:sym typeface="+mn-lt"/>
              </a:rPr>
              <a:t>BY YUSHEN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356953" y="3058838"/>
            <a:ext cx="4950926" cy="3167998"/>
            <a:chOff x="3614128" y="2420663"/>
            <a:chExt cx="4950926" cy="3167998"/>
          </a:xfrm>
        </p:grpSpPr>
        <p:sp>
          <p:nvSpPr>
            <p:cNvPr id="10" name="Freeform 33"/>
            <p:cNvSpPr/>
            <p:nvPr/>
          </p:nvSpPr>
          <p:spPr bwMode="auto">
            <a:xfrm>
              <a:off x="6849439" y="4096223"/>
              <a:ext cx="1715615" cy="1492438"/>
            </a:xfrm>
            <a:custGeom>
              <a:avLst/>
              <a:gdLst>
                <a:gd name="T0" fmla="*/ 70 w 1000"/>
                <a:gd name="T1" fmla="*/ 712 h 868"/>
                <a:gd name="T2" fmla="*/ 788 w 1000"/>
                <a:gd name="T3" fmla="*/ 534 h 868"/>
                <a:gd name="T4" fmla="*/ 1000 w 1000"/>
                <a:gd name="T5" fmla="*/ 38 h 868"/>
                <a:gd name="T6" fmla="*/ 316 w 1000"/>
                <a:gd name="T7" fmla="*/ 198 h 868"/>
                <a:gd name="T8" fmla="*/ 0 w 1000"/>
                <a:gd name="T9" fmla="*/ 630 h 868"/>
                <a:gd name="T10" fmla="*/ 566 w 1000"/>
                <a:gd name="T11" fmla="*/ 360 h 868"/>
                <a:gd name="T12" fmla="*/ 70 w 1000"/>
                <a:gd name="T13" fmla="*/ 712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0" h="868">
                  <a:moveTo>
                    <a:pt x="70" y="712"/>
                  </a:moveTo>
                  <a:cubicBezTo>
                    <a:pt x="70" y="712"/>
                    <a:pt x="485" y="868"/>
                    <a:pt x="788" y="534"/>
                  </a:cubicBezTo>
                  <a:cubicBezTo>
                    <a:pt x="980" y="322"/>
                    <a:pt x="1000" y="38"/>
                    <a:pt x="1000" y="38"/>
                  </a:cubicBezTo>
                  <a:cubicBezTo>
                    <a:pt x="1000" y="38"/>
                    <a:pt x="586" y="0"/>
                    <a:pt x="316" y="198"/>
                  </a:cubicBezTo>
                  <a:cubicBezTo>
                    <a:pt x="46" y="396"/>
                    <a:pt x="0" y="630"/>
                    <a:pt x="0" y="630"/>
                  </a:cubicBezTo>
                  <a:cubicBezTo>
                    <a:pt x="0" y="630"/>
                    <a:pt x="208" y="440"/>
                    <a:pt x="566" y="360"/>
                  </a:cubicBezTo>
                  <a:cubicBezTo>
                    <a:pt x="566" y="360"/>
                    <a:pt x="262" y="522"/>
                    <a:pt x="70" y="712"/>
                  </a:cubicBezTo>
                  <a:close/>
                </a:path>
              </a:pathLst>
            </a:custGeom>
            <a:solidFill>
              <a:srgbClr val="FFB351"/>
            </a:solidFill>
            <a:ln w="6350">
              <a:noFill/>
            </a:ln>
          </p:spPr>
          <p:txBody>
            <a:bodyPr lIns="121885" tIns="60943" rIns="121885" bIns="60943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34"/>
            <p:cNvSpPr/>
            <p:nvPr/>
          </p:nvSpPr>
          <p:spPr bwMode="auto">
            <a:xfrm>
              <a:off x="6018181" y="2420663"/>
              <a:ext cx="1455618" cy="2609477"/>
            </a:xfrm>
            <a:custGeom>
              <a:avLst/>
              <a:gdLst>
                <a:gd name="T0" fmla="*/ 325 w 849"/>
                <a:gd name="T1" fmla="*/ 1518 h 1518"/>
                <a:gd name="T2" fmla="*/ 817 w 849"/>
                <a:gd name="T3" fmla="*/ 816 h 1518"/>
                <a:gd name="T4" fmla="*/ 539 w 849"/>
                <a:gd name="T5" fmla="*/ 0 h 1518"/>
                <a:gd name="T6" fmla="*/ 98 w 849"/>
                <a:gd name="T7" fmla="*/ 644 h 1518"/>
                <a:gd name="T8" fmla="*/ 189 w 849"/>
                <a:gd name="T9" fmla="*/ 1506 h 1518"/>
                <a:gd name="T10" fmla="*/ 455 w 849"/>
                <a:gd name="T11" fmla="*/ 706 h 1518"/>
                <a:gd name="T12" fmla="*/ 325 w 849"/>
                <a:gd name="T13" fmla="*/ 1518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9" h="1518">
                  <a:moveTo>
                    <a:pt x="325" y="1518"/>
                  </a:moveTo>
                  <a:cubicBezTo>
                    <a:pt x="325" y="1518"/>
                    <a:pt x="785" y="1276"/>
                    <a:pt x="817" y="816"/>
                  </a:cubicBezTo>
                  <a:cubicBezTo>
                    <a:pt x="849" y="356"/>
                    <a:pt x="539" y="0"/>
                    <a:pt x="539" y="0"/>
                  </a:cubicBezTo>
                  <a:cubicBezTo>
                    <a:pt x="539" y="0"/>
                    <a:pt x="209" y="294"/>
                    <a:pt x="98" y="644"/>
                  </a:cubicBezTo>
                  <a:cubicBezTo>
                    <a:pt x="0" y="951"/>
                    <a:pt x="59" y="1290"/>
                    <a:pt x="189" y="1506"/>
                  </a:cubicBezTo>
                  <a:cubicBezTo>
                    <a:pt x="189" y="1506"/>
                    <a:pt x="167" y="1158"/>
                    <a:pt x="455" y="706"/>
                  </a:cubicBezTo>
                  <a:cubicBezTo>
                    <a:pt x="455" y="706"/>
                    <a:pt x="345" y="970"/>
                    <a:pt x="325" y="1518"/>
                  </a:cubicBezTo>
                  <a:close/>
                </a:path>
              </a:pathLst>
            </a:custGeom>
            <a:solidFill>
              <a:srgbClr val="C00000"/>
            </a:solidFill>
            <a:ln w="6350">
              <a:noFill/>
            </a:ln>
          </p:spPr>
          <p:txBody>
            <a:bodyPr lIns="121885" tIns="60943" rIns="121885" bIns="60943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Freeform 35"/>
            <p:cNvSpPr/>
            <p:nvPr/>
          </p:nvSpPr>
          <p:spPr bwMode="auto">
            <a:xfrm>
              <a:off x="4615662" y="2554342"/>
              <a:ext cx="1633220" cy="2384239"/>
            </a:xfrm>
            <a:custGeom>
              <a:avLst/>
              <a:gdLst>
                <a:gd name="T0" fmla="*/ 700 w 952"/>
                <a:gd name="T1" fmla="*/ 1330 h 1386"/>
                <a:gd name="T2" fmla="*/ 760 w 952"/>
                <a:gd name="T3" fmla="*/ 522 h 1386"/>
                <a:gd name="T4" fmla="*/ 138 w 952"/>
                <a:gd name="T5" fmla="*/ 0 h 1386"/>
                <a:gd name="T6" fmla="*/ 122 w 952"/>
                <a:gd name="T7" fmla="*/ 820 h 1386"/>
                <a:gd name="T8" fmla="*/ 590 w 952"/>
                <a:gd name="T9" fmla="*/ 1386 h 1386"/>
                <a:gd name="T10" fmla="*/ 412 w 952"/>
                <a:gd name="T11" fmla="*/ 618 h 1386"/>
                <a:gd name="T12" fmla="*/ 700 w 952"/>
                <a:gd name="T13" fmla="*/ 133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2" h="1386">
                  <a:moveTo>
                    <a:pt x="700" y="1330"/>
                  </a:moveTo>
                  <a:cubicBezTo>
                    <a:pt x="700" y="1330"/>
                    <a:pt x="952" y="916"/>
                    <a:pt x="760" y="522"/>
                  </a:cubicBezTo>
                  <a:cubicBezTo>
                    <a:pt x="571" y="134"/>
                    <a:pt x="138" y="0"/>
                    <a:pt x="138" y="0"/>
                  </a:cubicBezTo>
                  <a:cubicBezTo>
                    <a:pt x="138" y="0"/>
                    <a:pt x="0" y="476"/>
                    <a:pt x="122" y="820"/>
                  </a:cubicBezTo>
                  <a:cubicBezTo>
                    <a:pt x="241" y="1156"/>
                    <a:pt x="462" y="1316"/>
                    <a:pt x="590" y="1386"/>
                  </a:cubicBezTo>
                  <a:cubicBezTo>
                    <a:pt x="590" y="1386"/>
                    <a:pt x="422" y="1170"/>
                    <a:pt x="412" y="618"/>
                  </a:cubicBezTo>
                  <a:cubicBezTo>
                    <a:pt x="412" y="618"/>
                    <a:pt x="548" y="1094"/>
                    <a:pt x="700" y="1330"/>
                  </a:cubicBezTo>
                  <a:close/>
                </a:path>
              </a:pathLst>
            </a:custGeom>
            <a:solidFill>
              <a:srgbClr val="FFB351"/>
            </a:solidFill>
            <a:ln w="6350">
              <a:noFill/>
            </a:ln>
          </p:spPr>
          <p:txBody>
            <a:bodyPr lIns="121885" tIns="60943" rIns="121885" bIns="60943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Freeform 36"/>
            <p:cNvSpPr/>
            <p:nvPr/>
          </p:nvSpPr>
          <p:spPr bwMode="auto">
            <a:xfrm>
              <a:off x="3614128" y="4178630"/>
              <a:ext cx="1810824" cy="1237899"/>
            </a:xfrm>
            <a:custGeom>
              <a:avLst/>
              <a:gdLst>
                <a:gd name="T0" fmla="*/ 1056 w 1056"/>
                <a:gd name="T1" fmla="*/ 528 h 720"/>
                <a:gd name="T2" fmla="*/ 616 w 1056"/>
                <a:gd name="T3" fmla="*/ 80 h 720"/>
                <a:gd name="T4" fmla="*/ 0 w 1056"/>
                <a:gd name="T5" fmla="*/ 178 h 720"/>
                <a:gd name="T6" fmla="*/ 446 w 1056"/>
                <a:gd name="T7" fmla="*/ 596 h 720"/>
                <a:gd name="T8" fmla="*/ 1036 w 1056"/>
                <a:gd name="T9" fmla="*/ 622 h 720"/>
                <a:gd name="T10" fmla="*/ 504 w 1056"/>
                <a:gd name="T11" fmla="*/ 334 h 720"/>
                <a:gd name="T12" fmla="*/ 1056 w 1056"/>
                <a:gd name="T13" fmla="*/ 528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6" h="720">
                  <a:moveTo>
                    <a:pt x="1056" y="528"/>
                  </a:moveTo>
                  <a:cubicBezTo>
                    <a:pt x="1056" y="528"/>
                    <a:pt x="950" y="160"/>
                    <a:pt x="616" y="80"/>
                  </a:cubicBezTo>
                  <a:cubicBezTo>
                    <a:pt x="282" y="0"/>
                    <a:pt x="0" y="178"/>
                    <a:pt x="0" y="178"/>
                  </a:cubicBezTo>
                  <a:cubicBezTo>
                    <a:pt x="0" y="178"/>
                    <a:pt x="190" y="477"/>
                    <a:pt x="446" y="596"/>
                  </a:cubicBezTo>
                  <a:cubicBezTo>
                    <a:pt x="712" y="720"/>
                    <a:pt x="952" y="660"/>
                    <a:pt x="1036" y="622"/>
                  </a:cubicBezTo>
                  <a:cubicBezTo>
                    <a:pt x="1036" y="622"/>
                    <a:pt x="786" y="594"/>
                    <a:pt x="504" y="334"/>
                  </a:cubicBezTo>
                  <a:cubicBezTo>
                    <a:pt x="504" y="334"/>
                    <a:pt x="824" y="508"/>
                    <a:pt x="1056" y="528"/>
                  </a:cubicBezTo>
                  <a:close/>
                </a:path>
              </a:pathLst>
            </a:custGeom>
            <a:solidFill>
              <a:srgbClr val="C00000"/>
            </a:solidFill>
            <a:ln w="6350">
              <a:noFill/>
            </a:ln>
          </p:spPr>
          <p:txBody>
            <a:bodyPr lIns="121885" tIns="60943" rIns="121885" bIns="60943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9682" y="3573571"/>
            <a:ext cx="2780948" cy="2156576"/>
            <a:chOff x="1609318" y="2159076"/>
            <a:chExt cx="2514920" cy="1950275"/>
          </a:xfrm>
        </p:grpSpPr>
        <p:sp>
          <p:nvSpPr>
            <p:cNvPr id="15" name="Rectangle 16"/>
            <p:cNvSpPr/>
            <p:nvPr/>
          </p:nvSpPr>
          <p:spPr>
            <a:xfrm flipH="1">
              <a:off x="1895297" y="2468130"/>
              <a:ext cx="2228941" cy="1641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endParaRPr>
            </a:p>
            <a:p>
              <a:pPr lvl="0"/>
              <a:r>
                <a:rPr lang="zh-CN" altLang="zh-C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首先实现本地玩家对玩家之间的对战功能。这一部分意在完成一个完整的，可运行的，可用的</a:t>
              </a:r>
              <a:r>
                <a:rPr lang="en-US" altLang="zh-C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fps</a:t>
              </a:r>
              <a:r>
                <a:rPr lang="zh-CN" altLang="zh-C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游戏，其中包括双方得分和胜负判断。</a:t>
              </a:r>
              <a:endParaRPr lang="zh-CN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buSzTx/>
                <a:buFontTx/>
                <a:buNone/>
                <a:defRPr/>
              </a:pPr>
              <a:endPara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endParaRPr>
            </a:p>
          </p:txBody>
        </p:sp>
        <p:sp>
          <p:nvSpPr>
            <p:cNvPr id="16" name="Title 11"/>
            <p:cNvSpPr txBox="1"/>
            <p:nvPr/>
          </p:nvSpPr>
          <p:spPr>
            <a:xfrm flipH="1">
              <a:off x="1609318" y="2159076"/>
              <a:ext cx="2514664" cy="360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11000">
                        <a:srgbClr val="2F88E5">
                          <a:alpha val="90000"/>
                        </a:srgbClr>
                      </a:gs>
                      <a:gs pos="100000">
                        <a:srgbClr val="1BCAB5">
                          <a:alpha val="90000"/>
                        </a:srgbClr>
                      </a:gs>
                    </a:gsLst>
                    <a:lin ang="16200000" scaled="1"/>
                  </a:gradFill>
                  <a:latin typeface="Agency FB" panose="020B0503020202020204" pitchFamily="34" charset="0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E4444"/>
                      </a:gs>
                      <a:gs pos="100000">
                        <a:srgbClr val="832B2B"/>
                      </a:gs>
                    </a:gsLst>
                    <a:lin scaled="0"/>
                  </a:gra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基础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E4444"/>
                      </a:gs>
                      <a:gs pos="100000">
                        <a:srgbClr val="832B2B"/>
                      </a:gs>
                    </a:gsLst>
                    <a:lin scaled="0"/>
                  </a:gra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功能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83452" y="1422400"/>
            <a:ext cx="4508479" cy="1313239"/>
            <a:chOff x="1579188" y="2239483"/>
            <a:chExt cx="2545050" cy="1187818"/>
          </a:xfrm>
        </p:grpSpPr>
        <p:sp>
          <p:nvSpPr>
            <p:cNvPr id="18" name="Rectangle 16"/>
            <p:cNvSpPr/>
            <p:nvPr/>
          </p:nvSpPr>
          <p:spPr>
            <a:xfrm flipH="1">
              <a:off x="1895297" y="2468130"/>
              <a:ext cx="2228941" cy="959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其次是完成玩家与电脑</a:t>
              </a:r>
              <a:r>
                <a:rPr lang="en-US" altLang="zh-C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AI</a:t>
              </a: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的对战功能。这一部分意在完成</a:t>
              </a:r>
              <a:r>
                <a:rPr lang="en-US" altLang="zh-C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AI</a:t>
              </a: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算法和</a:t>
              </a:r>
              <a:r>
                <a:rPr lang="en-US" altLang="zh-C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AI</a:t>
              </a: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算法嵌入游戏引擎和游戏项目代码中，并将结果返回在项目上。</a:t>
              </a:r>
              <a:endPara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endParaRPr>
            </a:p>
          </p:txBody>
        </p:sp>
        <p:sp>
          <p:nvSpPr>
            <p:cNvPr id="19" name="Title 11"/>
            <p:cNvSpPr txBox="1"/>
            <p:nvPr/>
          </p:nvSpPr>
          <p:spPr>
            <a:xfrm flipH="1">
              <a:off x="1579188" y="2239483"/>
              <a:ext cx="2129913" cy="360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11000">
                        <a:srgbClr val="2F88E5">
                          <a:alpha val="90000"/>
                        </a:srgbClr>
                      </a:gs>
                      <a:gs pos="100000">
                        <a:srgbClr val="1BCAB5">
                          <a:alpha val="90000"/>
                        </a:srgbClr>
                      </a:gs>
                    </a:gsLst>
                    <a:lin ang="16200000" scaled="1"/>
                  </a:gradFill>
                  <a:latin typeface="Agency FB" panose="020B0503020202020204" pitchFamily="34" charset="0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E4444"/>
                      </a:gs>
                      <a:gs pos="100000">
                        <a:srgbClr val="832B2B"/>
                      </a:gs>
                    </a:gsLst>
                    <a:lin scaled="0"/>
                  </a:gra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核心功能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flipH="1">
            <a:off x="7053580" y="1390650"/>
            <a:ext cx="3559810" cy="1725399"/>
            <a:chOff x="1895297" y="2159076"/>
            <a:chExt cx="2228941" cy="1560399"/>
          </a:xfrm>
        </p:grpSpPr>
        <p:sp>
          <p:nvSpPr>
            <p:cNvPr id="21" name="Rectangle 16"/>
            <p:cNvSpPr/>
            <p:nvPr/>
          </p:nvSpPr>
          <p:spPr>
            <a:xfrm flipH="1">
              <a:off x="1895297" y="2468130"/>
              <a:ext cx="2228941" cy="1251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完成玩家与玩家之间的联网对战功能。这一部分意在完成游戏项目网络连接的功能，实现两玩家在局域网中相互联机堆栈的功能，考验游戏的网络编程。</a:t>
              </a:r>
              <a:endPara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2" name="Title 11"/>
            <p:cNvSpPr txBox="1"/>
            <p:nvPr/>
          </p:nvSpPr>
          <p:spPr>
            <a:xfrm flipH="1">
              <a:off x="2077336" y="2159076"/>
              <a:ext cx="2046646" cy="360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11000">
                        <a:srgbClr val="2F88E5">
                          <a:alpha val="90000"/>
                        </a:srgbClr>
                      </a:gs>
                      <a:gs pos="100000">
                        <a:srgbClr val="1BCAB5">
                          <a:alpha val="90000"/>
                        </a:srgbClr>
                      </a:gs>
                    </a:gsLst>
                    <a:lin ang="16200000" scaled="1"/>
                  </a:gradFill>
                  <a:latin typeface="Agency FB" panose="020B0503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E4444"/>
                      </a:gs>
                      <a:gs pos="100000">
                        <a:srgbClr val="832B2B"/>
                      </a:gs>
                    </a:gsLst>
                    <a:lin scaled="0"/>
                  </a:gra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进阶功能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flipH="1">
            <a:off x="8504555" y="3573780"/>
            <a:ext cx="3644265" cy="1402176"/>
            <a:chOff x="1883812" y="2159076"/>
            <a:chExt cx="2240426" cy="1268117"/>
          </a:xfrm>
        </p:grpSpPr>
        <p:sp>
          <p:nvSpPr>
            <p:cNvPr id="24" name="Rectangle 16"/>
            <p:cNvSpPr/>
            <p:nvPr/>
          </p:nvSpPr>
          <p:spPr>
            <a:xfrm flipH="1">
              <a:off x="1895297" y="2468130"/>
              <a:ext cx="2228941" cy="959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玩家可以自定义电脑</a:t>
              </a:r>
              <a:r>
                <a:rPr lang="en-US" altLang="zh-C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AI</a:t>
              </a: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难度。玩家可以根据自己的水平挑战符合自己水平的</a:t>
              </a:r>
              <a:r>
                <a:rPr lang="en-US" altLang="zh-C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AI</a:t>
              </a: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进行与</a:t>
              </a:r>
              <a:r>
                <a:rPr lang="en-US" altLang="zh-C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AI</a:t>
              </a: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的本地对战功能。</a:t>
              </a:r>
              <a:endPara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endParaRPr>
            </a:p>
          </p:txBody>
        </p:sp>
        <p:sp>
          <p:nvSpPr>
            <p:cNvPr id="25" name="Title 11"/>
            <p:cNvSpPr txBox="1"/>
            <p:nvPr/>
          </p:nvSpPr>
          <p:spPr>
            <a:xfrm flipH="1">
              <a:off x="1883812" y="2159076"/>
              <a:ext cx="2240170" cy="36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11000">
                        <a:srgbClr val="2F88E5">
                          <a:alpha val="90000"/>
                        </a:srgbClr>
                      </a:gs>
                      <a:gs pos="100000">
                        <a:srgbClr val="1BCAB5">
                          <a:alpha val="90000"/>
                        </a:srgbClr>
                      </a:gs>
                    </a:gsLst>
                    <a:lin ang="16200000" scaled="1"/>
                  </a:gradFill>
                  <a:latin typeface="Agency FB" panose="020B0503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E4444"/>
                      </a:gs>
                      <a:gs pos="100000">
                        <a:srgbClr val="832B2B"/>
                      </a:gs>
                    </a:gsLst>
                    <a:lin scaled="0"/>
                  </a:gra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提高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E4444"/>
                      </a:gs>
                      <a:gs pos="100000">
                        <a:srgbClr val="832B2B"/>
                      </a:gs>
                    </a:gsLst>
                    <a:lin scaled="0"/>
                  </a:gra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功能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3185" y="135255"/>
            <a:ext cx="5170170" cy="560705"/>
            <a:chOff x="1185663" y="515763"/>
            <a:chExt cx="3119472" cy="458814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0" scaled="0"/>
          </a:gradFill>
        </p:grpSpPr>
        <p:sp>
          <p:nvSpPr>
            <p:cNvPr id="27" name="矩形 2"/>
            <p:cNvSpPr/>
            <p:nvPr/>
          </p:nvSpPr>
          <p:spPr>
            <a:xfrm>
              <a:off x="1185663" y="515763"/>
              <a:ext cx="3119472" cy="458814"/>
            </a:xfrm>
            <a:custGeom>
              <a:avLst/>
              <a:gdLst>
                <a:gd name="connsiteX0" fmla="*/ 0 w 3517900"/>
                <a:gd name="connsiteY0" fmla="*/ 0 h 546100"/>
                <a:gd name="connsiteX1" fmla="*/ 3517900 w 3517900"/>
                <a:gd name="connsiteY1" fmla="*/ 0 h 546100"/>
                <a:gd name="connsiteX2" fmla="*/ 3517900 w 3517900"/>
                <a:gd name="connsiteY2" fmla="*/ 546100 h 546100"/>
                <a:gd name="connsiteX3" fmla="*/ 0 w 3517900"/>
                <a:gd name="connsiteY3" fmla="*/ 546100 h 546100"/>
                <a:gd name="connsiteX4" fmla="*/ 0 w 3517900"/>
                <a:gd name="connsiteY4" fmla="*/ 0 h 546100"/>
                <a:gd name="connsiteX0-1" fmla="*/ 0 w 3517900"/>
                <a:gd name="connsiteY0-2" fmla="*/ 0 h 546100"/>
                <a:gd name="connsiteX1-3" fmla="*/ 3517900 w 3517900"/>
                <a:gd name="connsiteY1-4" fmla="*/ 0 h 546100"/>
                <a:gd name="connsiteX2-5" fmla="*/ 3311525 w 3517900"/>
                <a:gd name="connsiteY2-6" fmla="*/ 269875 h 546100"/>
                <a:gd name="connsiteX3-7" fmla="*/ 3517900 w 3517900"/>
                <a:gd name="connsiteY3-8" fmla="*/ 546100 h 546100"/>
                <a:gd name="connsiteX4-9" fmla="*/ 0 w 3517900"/>
                <a:gd name="connsiteY4-10" fmla="*/ 546100 h 546100"/>
                <a:gd name="connsiteX5" fmla="*/ 0 w 3517900"/>
                <a:gd name="connsiteY5" fmla="*/ 0 h 546100"/>
                <a:gd name="connsiteX0-11" fmla="*/ 0 w 3517900"/>
                <a:gd name="connsiteY0-12" fmla="*/ 0 h 546100"/>
                <a:gd name="connsiteX1-13" fmla="*/ 3517900 w 3517900"/>
                <a:gd name="connsiteY1-14" fmla="*/ 0 h 546100"/>
                <a:gd name="connsiteX2-15" fmla="*/ 3311525 w 3517900"/>
                <a:gd name="connsiteY2-16" fmla="*/ 269875 h 546100"/>
                <a:gd name="connsiteX3-17" fmla="*/ 3517900 w 3517900"/>
                <a:gd name="connsiteY3-18" fmla="*/ 546100 h 546100"/>
                <a:gd name="connsiteX4-19" fmla="*/ 0 w 3517900"/>
                <a:gd name="connsiteY4-20" fmla="*/ 546100 h 546100"/>
                <a:gd name="connsiteX5-21" fmla="*/ 0 w 3517900"/>
                <a:gd name="connsiteY5-22" fmla="*/ 0 h 546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3517900" h="546100">
                  <a:moveTo>
                    <a:pt x="0" y="0"/>
                  </a:moveTo>
                  <a:lnTo>
                    <a:pt x="3517900" y="0"/>
                  </a:lnTo>
                  <a:lnTo>
                    <a:pt x="3311525" y="269875"/>
                  </a:lnTo>
                  <a:lnTo>
                    <a:pt x="35179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1238715" y="545381"/>
              <a:ext cx="2827685" cy="4271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课题的基本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内容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图片 4" descr="55f606a48bf7312d50852930691a00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85" y="0"/>
            <a:ext cx="831215" cy="83121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529590" y="925830"/>
            <a:ext cx="11132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8033" y="316140"/>
            <a:ext cx="167426" cy="5151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805734" y="448015"/>
            <a:ext cx="2961618" cy="3526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</a:rPr>
              <a:t>课题</a:t>
            </a: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</a:rPr>
              <a:t>重点</a:t>
            </a:r>
            <a:endParaRPr lang="zh-CN" altLang="en-US" sz="2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320" y="4234180"/>
            <a:ext cx="434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39715" y="4234180"/>
            <a:ext cx="3418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核心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19590" y="4234180"/>
            <a:ext cx="296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嵌入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55f606a48bf7312d50852930691a00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85" y="0"/>
            <a:ext cx="831215" cy="831215"/>
          </a:xfrm>
          <a:prstGeom prst="rect">
            <a:avLst/>
          </a:prstGeom>
        </p:spPr>
      </p:pic>
      <p:sp>
        <p:nvSpPr>
          <p:cNvPr id="20" name="任意多边形: 形状 89"/>
          <p:cNvSpPr/>
          <p:nvPr/>
        </p:nvSpPr>
        <p:spPr>
          <a:xfrm>
            <a:off x="17301836" y="2064591"/>
            <a:ext cx="2024283" cy="1096636"/>
          </a:xfrm>
          <a:custGeom>
            <a:avLst/>
            <a:gdLst>
              <a:gd name="connsiteX0" fmla="*/ 533400 w 7150100"/>
              <a:gd name="connsiteY0" fmla="*/ 3314700 h 3873500"/>
              <a:gd name="connsiteX1" fmla="*/ 0 w 7150100"/>
              <a:gd name="connsiteY1" fmla="*/ 3873500 h 3873500"/>
              <a:gd name="connsiteX2" fmla="*/ 7150100 w 7150100"/>
              <a:gd name="connsiteY2" fmla="*/ 3873500 h 3873500"/>
              <a:gd name="connsiteX3" fmla="*/ 4762500 w 7150100"/>
              <a:gd name="connsiteY3" fmla="*/ 0 h 3873500"/>
              <a:gd name="connsiteX4" fmla="*/ 1498600 w 7150100"/>
              <a:gd name="connsiteY4" fmla="*/ 3314700 h 3873500"/>
              <a:gd name="connsiteX5" fmla="*/ 533400 w 7150100"/>
              <a:gd name="connsiteY5" fmla="*/ 3314700 h 387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50100" h="3873500">
                <a:moveTo>
                  <a:pt x="533400" y="3314700"/>
                </a:moveTo>
                <a:lnTo>
                  <a:pt x="0" y="3873500"/>
                </a:lnTo>
                <a:lnTo>
                  <a:pt x="7150100" y="3873500"/>
                </a:lnTo>
                <a:lnTo>
                  <a:pt x="4762500" y="0"/>
                </a:lnTo>
                <a:lnTo>
                  <a:pt x="1498600" y="3314700"/>
                </a:lnTo>
                <a:lnTo>
                  <a:pt x="533400" y="3314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1" name="任意多边形: 形状 87"/>
          <p:cNvSpPr/>
          <p:nvPr/>
        </p:nvSpPr>
        <p:spPr>
          <a:xfrm rot="10800000">
            <a:off x="17546946" y="2064321"/>
            <a:ext cx="993140" cy="839470"/>
          </a:xfrm>
          <a:custGeom>
            <a:avLst/>
            <a:gdLst>
              <a:gd name="connsiteX0" fmla="*/ 165100 w 4102100"/>
              <a:gd name="connsiteY0" fmla="*/ 3429000 h 3467100"/>
              <a:gd name="connsiteX1" fmla="*/ 2997200 w 4102100"/>
              <a:gd name="connsiteY1" fmla="*/ 3429000 h 3467100"/>
              <a:gd name="connsiteX2" fmla="*/ 3289300 w 4102100"/>
              <a:gd name="connsiteY2" fmla="*/ 3009900 h 3467100"/>
              <a:gd name="connsiteX3" fmla="*/ 965200 w 4102100"/>
              <a:gd name="connsiteY3" fmla="*/ 3009900 h 3467100"/>
              <a:gd name="connsiteX4" fmla="*/ 3632200 w 4102100"/>
              <a:gd name="connsiteY4" fmla="*/ 342900 h 3467100"/>
              <a:gd name="connsiteX5" fmla="*/ 3632200 w 4102100"/>
              <a:gd name="connsiteY5" fmla="*/ 3467100 h 3467100"/>
              <a:gd name="connsiteX6" fmla="*/ 4102100 w 4102100"/>
              <a:gd name="connsiteY6" fmla="*/ 3467100 h 3467100"/>
              <a:gd name="connsiteX7" fmla="*/ 4102100 w 4102100"/>
              <a:gd name="connsiteY7" fmla="*/ 0 h 3467100"/>
              <a:gd name="connsiteX8" fmla="*/ 3429000 w 4102100"/>
              <a:gd name="connsiteY8" fmla="*/ 0 h 3467100"/>
              <a:gd name="connsiteX9" fmla="*/ 0 w 4102100"/>
              <a:gd name="connsiteY9" fmla="*/ 3429000 h 3467100"/>
              <a:gd name="connsiteX10" fmla="*/ 165100 w 4102100"/>
              <a:gd name="connsiteY10" fmla="*/ 342900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2100" h="3467100">
                <a:moveTo>
                  <a:pt x="165100" y="3429000"/>
                </a:moveTo>
                <a:lnTo>
                  <a:pt x="2997200" y="3429000"/>
                </a:lnTo>
                <a:lnTo>
                  <a:pt x="3289300" y="3009900"/>
                </a:lnTo>
                <a:lnTo>
                  <a:pt x="965200" y="3009900"/>
                </a:lnTo>
                <a:lnTo>
                  <a:pt x="3632200" y="342900"/>
                </a:lnTo>
                <a:lnTo>
                  <a:pt x="3632200" y="3467100"/>
                </a:lnTo>
                <a:lnTo>
                  <a:pt x="4102100" y="3467100"/>
                </a:lnTo>
                <a:lnTo>
                  <a:pt x="4102100" y="0"/>
                </a:lnTo>
                <a:lnTo>
                  <a:pt x="3429000" y="0"/>
                </a:lnTo>
                <a:lnTo>
                  <a:pt x="0" y="3429000"/>
                </a:lnTo>
                <a:lnTo>
                  <a:pt x="165100" y="3429000"/>
                </a:lnTo>
                <a:close/>
              </a:path>
            </a:pathLst>
          </a:custGeom>
          <a:solidFill>
            <a:srgbClr val="FD7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40995" y="4875530"/>
            <a:ext cx="3296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Unity3D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引擎制作出一个可以使用的第一人称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射击项目。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454525" y="4730750"/>
            <a:ext cx="301879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defTabSz="9144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使用状态机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和决策树算法，决策树算法编写出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AI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具体代码并加以训练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191500" y="4730750"/>
            <a:ext cx="3335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defTabSz="9144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将编写好的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AI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代码嵌入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Unity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项目中并成功实现人机对战功能。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096895" y="1050925"/>
            <a:ext cx="5998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fps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游戏中人机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设计的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29590" y="925830"/>
            <a:ext cx="11132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7675" y="2156460"/>
            <a:ext cx="3401695" cy="1949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29100" y="2156460"/>
            <a:ext cx="3404870" cy="1949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471535" y="2218690"/>
            <a:ext cx="3319780" cy="188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8544560" y="4152265"/>
            <a:ext cx="1975485" cy="1654810"/>
          </a:xfrm>
          <a:prstGeom prst="rect">
            <a:avLst/>
          </a:prstGeom>
          <a:solidFill>
            <a:srgbClr val="FFB351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8607"/>
              </a:solidFill>
              <a:sym typeface="微软雅黑" panose="020B0503020204020204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6292215" y="4156710"/>
            <a:ext cx="1957070" cy="1654810"/>
          </a:xfrm>
          <a:prstGeom prst="rect">
            <a:avLst/>
          </a:prstGeom>
          <a:solidFill>
            <a:srgbClr val="FFB351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8607"/>
              </a:solidFill>
              <a:sym typeface="微软雅黑" panose="020B0503020204020204" charset="-122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4025900" y="4142740"/>
            <a:ext cx="1960880" cy="1654810"/>
          </a:xfrm>
          <a:prstGeom prst="rect">
            <a:avLst/>
          </a:prstGeom>
          <a:solidFill>
            <a:srgbClr val="FFB351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8607"/>
              </a:solidFill>
              <a:sym typeface="微软雅黑" panose="020B0503020204020204" charset="-122"/>
            </a:endParaRPr>
          </a:p>
        </p:txBody>
      </p:sp>
      <p:sp>
        <p:nvSpPr>
          <p:cNvPr id="207" name="矩形 1"/>
          <p:cNvSpPr>
            <a:spLocks noChangeArrowheads="1"/>
          </p:cNvSpPr>
          <p:nvPr/>
        </p:nvSpPr>
        <p:spPr bwMode="auto">
          <a:xfrm>
            <a:off x="1775460" y="4156710"/>
            <a:ext cx="1977390" cy="1640840"/>
          </a:xfrm>
          <a:prstGeom prst="rect">
            <a:avLst/>
          </a:prstGeom>
          <a:solidFill>
            <a:srgbClr val="FFB351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8607"/>
              </a:solidFill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75468" y="1390427"/>
            <a:ext cx="8732070" cy="4573205"/>
            <a:chOff x="467544" y="1268760"/>
            <a:chExt cx="9195757" cy="4816050"/>
          </a:xfrm>
        </p:grpSpPr>
        <p:sp>
          <p:nvSpPr>
            <p:cNvPr id="18" name="AutoShape 6"/>
            <p:cNvSpPr>
              <a:spLocks noChangeArrowheads="1"/>
            </p:cNvSpPr>
            <p:nvPr/>
          </p:nvSpPr>
          <p:spPr bwMode="ltGray">
            <a:xfrm>
              <a:off x="467544" y="3453904"/>
              <a:ext cx="2071701" cy="527050"/>
            </a:xfrm>
            <a:prstGeom prst="roundRect">
              <a:avLst>
                <a:gd name="adj" fmla="val 5979"/>
              </a:avLst>
            </a:prstGeom>
            <a:gradFill>
              <a:gsLst>
                <a:gs pos="0">
                  <a:srgbClr val="FE4444"/>
                </a:gs>
                <a:gs pos="87000">
                  <a:srgbClr val="932F2F">
                    <a:alpha val="100000"/>
                  </a:srgbClr>
                </a:gs>
                <a:gs pos="75000">
                  <a:srgbClr val="A23232">
                    <a:alpha val="100000"/>
                  </a:srgbClr>
                </a:gs>
                <a:gs pos="50000">
                  <a:srgbClr val="C13838">
                    <a:alpha val="100000"/>
                  </a:srgbClr>
                </a:gs>
                <a:gs pos="100000">
                  <a:srgbClr val="832B2B"/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sz="2200" kern="0" dirty="0">
                  <a:solidFill>
                    <a:sysClr val="window" lastClr="FFFFFF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第一步</a:t>
              </a:r>
              <a:endParaRPr lang="en-US" altLang="zh-CN" sz="2200" kern="0" dirty="0">
                <a:solidFill>
                  <a:sysClr val="window" lastClr="FFFFFF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ltGray">
            <a:xfrm>
              <a:off x="2842230" y="3453904"/>
              <a:ext cx="2071696" cy="527050"/>
            </a:xfrm>
            <a:prstGeom prst="roundRect">
              <a:avLst>
                <a:gd name="adj" fmla="val 5979"/>
              </a:avLst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16200000" scaled="0"/>
            </a:gradFill>
            <a:ln w="9525" cap="flat" cmpd="sng" algn="ctr">
              <a:solidFill>
                <a:srgbClr val="8BAB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sz="2200" kern="0" dirty="0" smtClean="0">
                  <a:solidFill>
                    <a:sysClr val="window" lastClr="FFFFFF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第二步</a:t>
              </a:r>
              <a:endParaRPr lang="en-US" altLang="zh-CN" sz="2200" kern="0" dirty="0">
                <a:solidFill>
                  <a:sysClr val="window" lastClr="FFFFFF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ltGray">
            <a:xfrm>
              <a:off x="5216911" y="3453904"/>
              <a:ext cx="2071702" cy="527050"/>
            </a:xfrm>
            <a:prstGeom prst="roundRect">
              <a:avLst>
                <a:gd name="adj" fmla="val 5979"/>
              </a:avLst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sz="2200" kern="0" dirty="0" smtClean="0">
                  <a:solidFill>
                    <a:sysClr val="window" lastClr="FFFFFF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第三步</a:t>
              </a:r>
              <a:endParaRPr lang="en-US" altLang="zh-CN" sz="2200" kern="0" dirty="0">
                <a:solidFill>
                  <a:sysClr val="window" lastClr="FFFFFF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67544" y="4124970"/>
              <a:ext cx="2071702" cy="1728192"/>
            </a:xfrm>
            <a:prstGeom prst="roundRect">
              <a:avLst>
                <a:gd name="adj" fmla="val 1280"/>
              </a:avLst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2000" endA="300" endPos="35000" dir="5400000" sy="-100000" algn="bl" rotWithShape="0"/>
            </a:effectLst>
          </p:spPr>
          <p:txBody>
            <a:bodyPr lIns="91429" tIns="45715" rIns="91429" bIns="45715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837707" y="4124970"/>
              <a:ext cx="2071702" cy="1728192"/>
            </a:xfrm>
            <a:prstGeom prst="roundRect">
              <a:avLst>
                <a:gd name="adj" fmla="val 1939"/>
              </a:avLst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2000" endA="300" endPos="35000" dir="5400000" sy="-100000" algn="bl" rotWithShape="0"/>
            </a:effectLst>
          </p:spPr>
          <p:txBody>
            <a:bodyPr lIns="91429" tIns="45715" rIns="91429" bIns="45715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216911" y="4124970"/>
              <a:ext cx="2071702" cy="1728192"/>
            </a:xfrm>
            <a:prstGeom prst="roundRect">
              <a:avLst>
                <a:gd name="adj" fmla="val 1280"/>
              </a:avLst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2000" endA="300" endPos="35000" dir="5400000" sy="-100000" algn="bl" rotWithShape="0"/>
            </a:effectLst>
          </p:spPr>
          <p:txBody>
            <a:bodyPr lIns="91429" tIns="45715" rIns="91429" bIns="45715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流程图: 摘录 23"/>
            <p:cNvSpPr/>
            <p:nvPr/>
          </p:nvSpPr>
          <p:spPr>
            <a:xfrm rot="5400000">
              <a:off x="2535500" y="4749373"/>
              <a:ext cx="320675" cy="298450"/>
            </a:xfrm>
            <a:prstGeom prst="flowChartExtract">
              <a:avLst/>
            </a:prstGeom>
            <a:solidFill>
              <a:srgbClr val="8BAB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25" name="流程图: 摘录 24"/>
            <p:cNvSpPr/>
            <p:nvPr/>
          </p:nvSpPr>
          <p:spPr>
            <a:xfrm rot="5400000">
              <a:off x="4907487" y="4749373"/>
              <a:ext cx="320675" cy="298450"/>
            </a:xfrm>
            <a:prstGeom prst="flowChartExtract">
              <a:avLst/>
            </a:prstGeom>
            <a:solidFill>
              <a:srgbClr val="8BAB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26" name="AutoShape 8"/>
            <p:cNvSpPr>
              <a:spLocks noChangeArrowheads="1"/>
            </p:cNvSpPr>
            <p:nvPr/>
          </p:nvSpPr>
          <p:spPr bwMode="ltGray">
            <a:xfrm>
              <a:off x="7591599" y="3453904"/>
              <a:ext cx="2071702" cy="527050"/>
            </a:xfrm>
            <a:prstGeom prst="roundRect">
              <a:avLst>
                <a:gd name="adj" fmla="val 5979"/>
              </a:avLst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sz="2200" kern="0" dirty="0" smtClean="0">
                  <a:solidFill>
                    <a:sysClr val="window" lastClr="FFFFFF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第四步</a:t>
              </a:r>
              <a:endParaRPr lang="en-US" altLang="zh-CN" sz="2200" kern="0" dirty="0">
                <a:solidFill>
                  <a:sysClr val="window" lastClr="FFFFFF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591599" y="4124970"/>
              <a:ext cx="2071702" cy="1728192"/>
            </a:xfrm>
            <a:prstGeom prst="roundRect">
              <a:avLst>
                <a:gd name="adj" fmla="val 1280"/>
              </a:avLst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2000" endA="300" endPos="35000" dir="5400000" sy="-100000" algn="bl" rotWithShape="0"/>
            </a:effectLst>
          </p:spPr>
          <p:txBody>
            <a:bodyPr lIns="91429" tIns="45715" rIns="91429" bIns="45715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流程图: 摘录 27"/>
            <p:cNvSpPr/>
            <p:nvPr/>
          </p:nvSpPr>
          <p:spPr>
            <a:xfrm rot="5400000">
              <a:off x="7272119" y="4749373"/>
              <a:ext cx="320675" cy="298450"/>
            </a:xfrm>
            <a:prstGeom prst="flowChartExtract">
              <a:avLst/>
            </a:prstGeom>
            <a:solidFill>
              <a:srgbClr val="8BAB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29" name="矩形 28"/>
            <p:cNvSpPr/>
            <p:nvPr/>
          </p:nvSpPr>
          <p:spPr>
            <a:xfrm>
              <a:off x="480269" y="4539399"/>
              <a:ext cx="2058976" cy="1338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ea"/>
                </a:rPr>
                <a:t>处理好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ea"/>
                </a:rPr>
                <a:t>Unity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ea"/>
                </a:rPr>
                <a:t>项目中中各个游戏组件的关系。</a:t>
              </a:r>
              <a:endParaRPr lang="zh-CN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24697" y="4272580"/>
              <a:ext cx="2058976" cy="1651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400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尽量实现出可以联网对战的功能，同时玩家可以自定义游戏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AI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难度。</a:t>
              </a:r>
              <a:endPara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51379" y="4124793"/>
              <a:ext cx="2058976" cy="19600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成功编写出具有一定计算能力的，与传统暴力算法不同的，使用人工智能技术的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AI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代码。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defRPr/>
              </a:pPr>
              <a:endPara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585108" y="4068620"/>
              <a:ext cx="2058976" cy="19600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将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AI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代码与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Unity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结合，涉及到多语言跨平台操作，并且将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AI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的计算结果反馈到游戏中。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defRPr/>
              </a:pPr>
              <a:endPara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5335229" y="1268760"/>
              <a:ext cx="1847591" cy="1249040"/>
              <a:chOff x="6307607" y="4221088"/>
              <a:chExt cx="1847591" cy="1249040"/>
            </a:xfrm>
          </p:grpSpPr>
          <p:sp>
            <p:nvSpPr>
              <p:cNvPr id="50" name="对角圆角矩形 49"/>
              <p:cNvSpPr/>
              <p:nvPr/>
            </p:nvSpPr>
            <p:spPr>
              <a:xfrm>
                <a:off x="6307607" y="4221088"/>
                <a:ext cx="1847591" cy="1249040"/>
              </a:xfrm>
              <a:prstGeom prst="round2DiagRect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16200000" scaled="0"/>
              </a:gradFill>
              <a:ln>
                <a:noFill/>
              </a:ln>
              <a:effectLst>
                <a:reflection stA="76000" endPos="14000" dist="25400" dir="5400000" sy="-100000" algn="bl" rotWithShape="0"/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513604" y="4645553"/>
                <a:ext cx="1440000" cy="419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AI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设计</a:t>
                </a:r>
                <a:endPara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2926757" y="1268760"/>
              <a:ext cx="1847591" cy="1249040"/>
              <a:chOff x="3899135" y="4221088"/>
              <a:chExt cx="1847591" cy="1249040"/>
            </a:xfrm>
          </p:grpSpPr>
          <p:sp>
            <p:nvSpPr>
              <p:cNvPr id="53" name="对角圆角矩形 52"/>
              <p:cNvSpPr/>
              <p:nvPr/>
            </p:nvSpPr>
            <p:spPr>
              <a:xfrm>
                <a:off x="3899135" y="4221088"/>
                <a:ext cx="1847591" cy="1249040"/>
              </a:xfrm>
              <a:prstGeom prst="round2DiagRect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16200000" scaled="0"/>
              </a:gradFill>
              <a:ln>
                <a:noFill/>
              </a:ln>
              <a:effectLst>
                <a:reflection stA="76000" endPos="14000" dist="25400" dir="5400000" sy="-100000" algn="bl" rotWithShape="0"/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107334" y="4645553"/>
                <a:ext cx="1440000" cy="419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网络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链接</a:t>
                </a:r>
                <a:endPara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518285" y="1268760"/>
              <a:ext cx="1847591" cy="1249040"/>
              <a:chOff x="1490663" y="4221088"/>
              <a:chExt cx="1847591" cy="1249040"/>
            </a:xfrm>
          </p:grpSpPr>
          <p:sp>
            <p:nvSpPr>
              <p:cNvPr id="56" name="对角圆角矩形 55"/>
              <p:cNvSpPr/>
              <p:nvPr/>
            </p:nvSpPr>
            <p:spPr>
              <a:xfrm>
                <a:off x="1490663" y="4221088"/>
                <a:ext cx="1847591" cy="1249040"/>
              </a:xfrm>
              <a:prstGeom prst="round2DiagRect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16200000" scaled="0"/>
              </a:gradFill>
              <a:ln>
                <a:noFill/>
              </a:ln>
              <a:effectLst>
                <a:reflection stA="76000" endPos="14000" dist="25400" dir="5400000" sy="-100000" algn="bl" rotWithShape="0"/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687851" y="4645553"/>
                <a:ext cx="1453213" cy="419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功能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衔接</a:t>
                </a:r>
                <a:endPara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7713610" y="1268760"/>
              <a:ext cx="1901838" cy="1249040"/>
              <a:chOff x="8685988" y="4221088"/>
              <a:chExt cx="1901838" cy="1249040"/>
            </a:xfrm>
          </p:grpSpPr>
          <p:sp>
            <p:nvSpPr>
              <p:cNvPr id="59" name="对角圆角矩形 58"/>
              <p:cNvSpPr/>
              <p:nvPr/>
            </p:nvSpPr>
            <p:spPr>
              <a:xfrm>
                <a:off x="8716080" y="4221088"/>
                <a:ext cx="1847591" cy="1249040"/>
              </a:xfrm>
              <a:prstGeom prst="round2DiagRect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16200000" scaled="0"/>
              </a:gradFill>
              <a:ln>
                <a:noFill/>
              </a:ln>
              <a:effectLst>
                <a:reflection stA="76000" endPos="14000" dist="25400" dir="5400000" sy="-100000" algn="bl" rotWithShape="0"/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8685988" y="4645473"/>
                <a:ext cx="1901838" cy="419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人机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AI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结合</a:t>
                </a:r>
                <a:endPara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61" name="箭头1"/>
            <p:cNvSpPr>
              <a:spLocks noChangeArrowheads="1"/>
            </p:cNvSpPr>
            <p:nvPr/>
          </p:nvSpPr>
          <p:spPr bwMode="gray">
            <a:xfrm>
              <a:off x="2451286" y="1686569"/>
              <a:ext cx="362172" cy="413423"/>
            </a:xfrm>
            <a:prstGeom prst="chevron">
              <a:avLst>
                <a:gd name="adj" fmla="val 52514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innerShdw blurRad="114300">
                <a:prstClr val="black">
                  <a:alpha val="27000"/>
                </a:prstClr>
              </a:inn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2" name="箭头1"/>
            <p:cNvSpPr>
              <a:spLocks noChangeArrowheads="1"/>
            </p:cNvSpPr>
            <p:nvPr/>
          </p:nvSpPr>
          <p:spPr bwMode="gray">
            <a:xfrm>
              <a:off x="4868095" y="1686569"/>
              <a:ext cx="362172" cy="413423"/>
            </a:xfrm>
            <a:prstGeom prst="chevron">
              <a:avLst>
                <a:gd name="adj" fmla="val 52514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innerShdw blurRad="114300">
                <a:prstClr val="black">
                  <a:alpha val="27000"/>
                </a:prstClr>
              </a:inn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2400" kern="0">
                <a:solidFill>
                  <a:srgbClr val="4D4D4D"/>
                </a:solidFill>
                <a:latin typeface="Impact" panose="020B0806030902050204" pitchFamily="34" charset="0"/>
                <a:ea typeface="微软雅黑" panose="020B0503020204020204" charset="-122"/>
              </a:endParaRPr>
            </a:p>
          </p:txBody>
        </p:sp>
        <p:sp>
          <p:nvSpPr>
            <p:cNvPr id="63" name="箭头1"/>
            <p:cNvSpPr>
              <a:spLocks noChangeArrowheads="1"/>
            </p:cNvSpPr>
            <p:nvPr/>
          </p:nvSpPr>
          <p:spPr bwMode="gray">
            <a:xfrm>
              <a:off x="7284905" y="1686569"/>
              <a:ext cx="362172" cy="413423"/>
            </a:xfrm>
            <a:prstGeom prst="chevron">
              <a:avLst>
                <a:gd name="adj" fmla="val 52514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innerShdw blurRad="114300">
                <a:prstClr val="black">
                  <a:alpha val="27000"/>
                </a:prstClr>
              </a:inn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2400" kern="0">
                <a:solidFill>
                  <a:srgbClr val="4D4D4D"/>
                </a:solidFill>
                <a:latin typeface="Impact" panose="020B080603090205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45813" y="522515"/>
            <a:ext cx="167426" cy="5151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3105" y="522605"/>
            <a:ext cx="3793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研究中的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难点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 descr="55f606a48bf7312d50852930691a00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75" y="0"/>
            <a:ext cx="831215" cy="831215"/>
          </a:xfrm>
          <a:prstGeom prst="rect">
            <a:avLst/>
          </a:prstGeom>
        </p:spPr>
      </p:pic>
      <p:cxnSp>
        <p:nvCxnSpPr>
          <p:cNvPr id="36" name="直接连接符 35"/>
          <p:cNvCxnSpPr/>
          <p:nvPr/>
        </p:nvCxnSpPr>
        <p:spPr>
          <a:xfrm>
            <a:off x="529590" y="1110615"/>
            <a:ext cx="11132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19050"/>
            <a:ext cx="12106275" cy="6819900"/>
          </a:xfrm>
          <a:prstGeom prst="rect">
            <a:avLst/>
          </a:prstGeom>
        </p:spPr>
      </p:pic>
      <p:sp>
        <p:nvSpPr>
          <p:cNvPr id="4" name="文本框 3" hidden="1"/>
          <p:cNvSpPr txBox="1"/>
          <p:nvPr/>
        </p:nvSpPr>
        <p:spPr>
          <a:xfrm>
            <a:off x="0" y="149731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cs typeface="+mn-ea"/>
                <a:sym typeface="+mn-lt"/>
              </a:rPr>
              <a:t>BY YUSHEN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组合 337"/>
          <p:cNvGrpSpPr/>
          <p:nvPr/>
        </p:nvGrpSpPr>
        <p:grpSpPr>
          <a:xfrm>
            <a:off x="4620349" y="2545237"/>
            <a:ext cx="2937593" cy="2674880"/>
            <a:chOff x="4309529" y="2263228"/>
            <a:chExt cx="3557641" cy="3238898"/>
          </a:xfrm>
        </p:grpSpPr>
        <p:sp>
          <p:nvSpPr>
            <p:cNvPr id="10" name="Freeform 41"/>
            <p:cNvSpPr/>
            <p:nvPr/>
          </p:nvSpPr>
          <p:spPr bwMode="auto">
            <a:xfrm>
              <a:off x="5089885" y="2269856"/>
              <a:ext cx="400768" cy="376634"/>
            </a:xfrm>
            <a:custGeom>
              <a:avLst/>
              <a:gdLst>
                <a:gd name="T0" fmla="*/ 107 w 400"/>
                <a:gd name="T1" fmla="*/ 376 h 376"/>
                <a:gd name="T2" fmla="*/ 147 w 400"/>
                <a:gd name="T3" fmla="*/ 376 h 376"/>
                <a:gd name="T4" fmla="*/ 237 w 400"/>
                <a:gd name="T5" fmla="*/ 216 h 376"/>
                <a:gd name="T6" fmla="*/ 340 w 400"/>
                <a:gd name="T7" fmla="*/ 216 h 376"/>
                <a:gd name="T8" fmla="*/ 400 w 400"/>
                <a:gd name="T9" fmla="*/ 188 h 376"/>
                <a:gd name="T10" fmla="*/ 340 w 400"/>
                <a:gd name="T11" fmla="*/ 160 h 376"/>
                <a:gd name="T12" fmla="*/ 237 w 400"/>
                <a:gd name="T13" fmla="*/ 160 h 376"/>
                <a:gd name="T14" fmla="*/ 147 w 400"/>
                <a:gd name="T15" fmla="*/ 0 h 376"/>
                <a:gd name="T16" fmla="*/ 107 w 400"/>
                <a:gd name="T17" fmla="*/ 0 h 376"/>
                <a:gd name="T18" fmla="*/ 157 w 400"/>
                <a:gd name="T19" fmla="*/ 160 h 376"/>
                <a:gd name="T20" fmla="*/ 85 w 400"/>
                <a:gd name="T21" fmla="*/ 160 h 376"/>
                <a:gd name="T22" fmla="*/ 40 w 400"/>
                <a:gd name="T23" fmla="*/ 120 h 376"/>
                <a:gd name="T24" fmla="*/ 0 w 400"/>
                <a:gd name="T25" fmla="*/ 120 h 376"/>
                <a:gd name="T26" fmla="*/ 32 w 400"/>
                <a:gd name="T27" fmla="*/ 188 h 376"/>
                <a:gd name="T28" fmla="*/ 0 w 400"/>
                <a:gd name="T29" fmla="*/ 256 h 376"/>
                <a:gd name="T30" fmla="*/ 40 w 400"/>
                <a:gd name="T31" fmla="*/ 256 h 376"/>
                <a:gd name="T32" fmla="*/ 85 w 400"/>
                <a:gd name="T33" fmla="*/ 216 h 376"/>
                <a:gd name="T34" fmla="*/ 157 w 400"/>
                <a:gd name="T35" fmla="*/ 216 h 376"/>
                <a:gd name="T36" fmla="*/ 107 w 400"/>
                <a:gd name="T3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0" h="376">
                  <a:moveTo>
                    <a:pt x="107" y="376"/>
                  </a:moveTo>
                  <a:cubicBezTo>
                    <a:pt x="147" y="376"/>
                    <a:pt x="147" y="376"/>
                    <a:pt x="147" y="376"/>
                  </a:cubicBezTo>
                  <a:cubicBezTo>
                    <a:pt x="237" y="216"/>
                    <a:pt x="237" y="216"/>
                    <a:pt x="237" y="216"/>
                  </a:cubicBezTo>
                  <a:cubicBezTo>
                    <a:pt x="340" y="216"/>
                    <a:pt x="340" y="216"/>
                    <a:pt x="340" y="216"/>
                  </a:cubicBezTo>
                  <a:cubicBezTo>
                    <a:pt x="340" y="216"/>
                    <a:pt x="400" y="216"/>
                    <a:pt x="400" y="188"/>
                  </a:cubicBezTo>
                  <a:cubicBezTo>
                    <a:pt x="400" y="160"/>
                    <a:pt x="340" y="160"/>
                    <a:pt x="340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57" y="160"/>
                    <a:pt x="157" y="160"/>
                    <a:pt x="157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157" y="216"/>
                    <a:pt x="157" y="216"/>
                    <a:pt x="157" y="216"/>
                  </a:cubicBezTo>
                  <a:lnTo>
                    <a:pt x="107" y="3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73"/>
            <p:cNvSpPr>
              <a:spLocks noEditPoints="1"/>
            </p:cNvSpPr>
            <p:nvPr/>
          </p:nvSpPr>
          <p:spPr bwMode="auto">
            <a:xfrm>
              <a:off x="6705634" y="2263228"/>
              <a:ext cx="362443" cy="374309"/>
            </a:xfrm>
            <a:custGeom>
              <a:avLst/>
              <a:gdLst>
                <a:gd name="T0" fmla="*/ 117 w 320"/>
                <a:gd name="T1" fmla="*/ 262 h 328"/>
                <a:gd name="T2" fmla="*/ 101 w 320"/>
                <a:gd name="T3" fmla="*/ 278 h 328"/>
                <a:gd name="T4" fmla="*/ 50 w 320"/>
                <a:gd name="T5" fmla="*/ 278 h 328"/>
                <a:gd name="T6" fmla="*/ 39 w 320"/>
                <a:gd name="T7" fmla="*/ 253 h 328"/>
                <a:gd name="T8" fmla="*/ 50 w 320"/>
                <a:gd name="T9" fmla="*/ 228 h 328"/>
                <a:gd name="T10" fmla="*/ 109 w 320"/>
                <a:gd name="T11" fmla="*/ 169 h 328"/>
                <a:gd name="T12" fmla="*/ 162 w 320"/>
                <a:gd name="T13" fmla="*/ 155 h 328"/>
                <a:gd name="T14" fmla="*/ 190 w 320"/>
                <a:gd name="T15" fmla="*/ 155 h 328"/>
                <a:gd name="T16" fmla="*/ 190 w 320"/>
                <a:gd name="T17" fmla="*/ 127 h 328"/>
                <a:gd name="T18" fmla="*/ 82 w 320"/>
                <a:gd name="T19" fmla="*/ 141 h 328"/>
                <a:gd name="T20" fmla="*/ 22 w 320"/>
                <a:gd name="T21" fmla="*/ 200 h 328"/>
                <a:gd name="T22" fmla="*/ 0 w 320"/>
                <a:gd name="T23" fmla="*/ 253 h 328"/>
                <a:gd name="T24" fmla="*/ 22 w 320"/>
                <a:gd name="T25" fmla="*/ 306 h 328"/>
                <a:gd name="T26" fmla="*/ 75 w 320"/>
                <a:gd name="T27" fmla="*/ 328 h 328"/>
                <a:gd name="T28" fmla="*/ 129 w 320"/>
                <a:gd name="T29" fmla="*/ 306 h 328"/>
                <a:gd name="T30" fmla="*/ 145 w 320"/>
                <a:gd name="T31" fmla="*/ 290 h 328"/>
                <a:gd name="T32" fmla="*/ 145 w 320"/>
                <a:gd name="T33" fmla="*/ 262 h 328"/>
                <a:gd name="T34" fmla="*/ 117 w 320"/>
                <a:gd name="T35" fmla="*/ 262 h 328"/>
                <a:gd name="T36" fmla="*/ 298 w 320"/>
                <a:gd name="T37" fmla="*/ 32 h 328"/>
                <a:gd name="T38" fmla="*/ 195 w 320"/>
                <a:gd name="T39" fmla="*/ 28 h 328"/>
                <a:gd name="T40" fmla="*/ 175 w 320"/>
                <a:gd name="T41" fmla="*/ 48 h 328"/>
                <a:gd name="T42" fmla="*/ 175 w 320"/>
                <a:gd name="T43" fmla="*/ 76 h 328"/>
                <a:gd name="T44" fmla="*/ 203 w 320"/>
                <a:gd name="T45" fmla="*/ 76 h 328"/>
                <a:gd name="T46" fmla="*/ 223 w 320"/>
                <a:gd name="T47" fmla="*/ 56 h 328"/>
                <a:gd name="T48" fmla="*/ 270 w 320"/>
                <a:gd name="T49" fmla="*/ 60 h 328"/>
                <a:gd name="T50" fmla="*/ 280 w 320"/>
                <a:gd name="T51" fmla="*/ 85 h 328"/>
                <a:gd name="T52" fmla="*/ 270 w 320"/>
                <a:gd name="T53" fmla="*/ 110 h 328"/>
                <a:gd name="T54" fmla="*/ 206 w 320"/>
                <a:gd name="T55" fmla="*/ 173 h 328"/>
                <a:gd name="T56" fmla="*/ 158 w 320"/>
                <a:gd name="T57" fmla="*/ 183 h 328"/>
                <a:gd name="T58" fmla="*/ 129 w 320"/>
                <a:gd name="T59" fmla="*/ 183 h 328"/>
                <a:gd name="T60" fmla="*/ 130 w 320"/>
                <a:gd name="T61" fmla="*/ 211 h 328"/>
                <a:gd name="T62" fmla="*/ 174 w 320"/>
                <a:gd name="T63" fmla="*/ 231 h 328"/>
                <a:gd name="T64" fmla="*/ 234 w 320"/>
                <a:gd name="T65" fmla="*/ 202 h 328"/>
                <a:gd name="T66" fmla="*/ 298 w 320"/>
                <a:gd name="T67" fmla="*/ 138 h 328"/>
                <a:gd name="T68" fmla="*/ 320 w 320"/>
                <a:gd name="T69" fmla="*/ 85 h 328"/>
                <a:gd name="T70" fmla="*/ 298 w 320"/>
                <a:gd name="T71" fmla="*/ 3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" h="328">
                  <a:moveTo>
                    <a:pt x="117" y="262"/>
                  </a:moveTo>
                  <a:cubicBezTo>
                    <a:pt x="101" y="278"/>
                    <a:pt x="101" y="278"/>
                    <a:pt x="101" y="278"/>
                  </a:cubicBezTo>
                  <a:cubicBezTo>
                    <a:pt x="87" y="292"/>
                    <a:pt x="64" y="292"/>
                    <a:pt x="50" y="278"/>
                  </a:cubicBezTo>
                  <a:cubicBezTo>
                    <a:pt x="43" y="271"/>
                    <a:pt x="39" y="262"/>
                    <a:pt x="39" y="253"/>
                  </a:cubicBezTo>
                  <a:cubicBezTo>
                    <a:pt x="39" y="243"/>
                    <a:pt x="43" y="234"/>
                    <a:pt x="50" y="228"/>
                  </a:cubicBezTo>
                  <a:cubicBezTo>
                    <a:pt x="109" y="169"/>
                    <a:pt x="109" y="169"/>
                    <a:pt x="109" y="169"/>
                  </a:cubicBezTo>
                  <a:cubicBezTo>
                    <a:pt x="122" y="156"/>
                    <a:pt x="145" y="138"/>
                    <a:pt x="162" y="155"/>
                  </a:cubicBezTo>
                  <a:cubicBezTo>
                    <a:pt x="170" y="163"/>
                    <a:pt x="182" y="163"/>
                    <a:pt x="190" y="155"/>
                  </a:cubicBezTo>
                  <a:cubicBezTo>
                    <a:pt x="198" y="147"/>
                    <a:pt x="198" y="135"/>
                    <a:pt x="190" y="127"/>
                  </a:cubicBezTo>
                  <a:cubicBezTo>
                    <a:pt x="161" y="98"/>
                    <a:pt x="119" y="104"/>
                    <a:pt x="82" y="141"/>
                  </a:cubicBezTo>
                  <a:cubicBezTo>
                    <a:pt x="22" y="200"/>
                    <a:pt x="22" y="200"/>
                    <a:pt x="22" y="200"/>
                  </a:cubicBezTo>
                  <a:cubicBezTo>
                    <a:pt x="8" y="214"/>
                    <a:pt x="0" y="233"/>
                    <a:pt x="0" y="253"/>
                  </a:cubicBezTo>
                  <a:cubicBezTo>
                    <a:pt x="0" y="273"/>
                    <a:pt x="8" y="292"/>
                    <a:pt x="22" y="306"/>
                  </a:cubicBezTo>
                  <a:cubicBezTo>
                    <a:pt x="37" y="321"/>
                    <a:pt x="56" y="328"/>
                    <a:pt x="75" y="328"/>
                  </a:cubicBezTo>
                  <a:cubicBezTo>
                    <a:pt x="95" y="328"/>
                    <a:pt x="114" y="321"/>
                    <a:pt x="129" y="306"/>
                  </a:cubicBezTo>
                  <a:cubicBezTo>
                    <a:pt x="145" y="290"/>
                    <a:pt x="145" y="290"/>
                    <a:pt x="145" y="290"/>
                  </a:cubicBezTo>
                  <a:cubicBezTo>
                    <a:pt x="153" y="282"/>
                    <a:pt x="153" y="270"/>
                    <a:pt x="145" y="262"/>
                  </a:cubicBezTo>
                  <a:cubicBezTo>
                    <a:pt x="137" y="254"/>
                    <a:pt x="125" y="254"/>
                    <a:pt x="117" y="262"/>
                  </a:cubicBezTo>
                  <a:close/>
                  <a:moveTo>
                    <a:pt x="298" y="32"/>
                  </a:moveTo>
                  <a:cubicBezTo>
                    <a:pt x="267" y="1"/>
                    <a:pt x="223" y="0"/>
                    <a:pt x="195" y="28"/>
                  </a:cubicBezTo>
                  <a:cubicBezTo>
                    <a:pt x="175" y="48"/>
                    <a:pt x="175" y="48"/>
                    <a:pt x="175" y="48"/>
                  </a:cubicBezTo>
                  <a:cubicBezTo>
                    <a:pt x="167" y="56"/>
                    <a:pt x="167" y="68"/>
                    <a:pt x="175" y="76"/>
                  </a:cubicBezTo>
                  <a:cubicBezTo>
                    <a:pt x="182" y="84"/>
                    <a:pt x="195" y="84"/>
                    <a:pt x="203" y="76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38" y="42"/>
                    <a:pt x="257" y="48"/>
                    <a:pt x="270" y="60"/>
                  </a:cubicBezTo>
                  <a:cubicBezTo>
                    <a:pt x="276" y="67"/>
                    <a:pt x="280" y="76"/>
                    <a:pt x="280" y="85"/>
                  </a:cubicBezTo>
                  <a:cubicBezTo>
                    <a:pt x="280" y="95"/>
                    <a:pt x="276" y="104"/>
                    <a:pt x="270" y="110"/>
                  </a:cubicBezTo>
                  <a:cubicBezTo>
                    <a:pt x="206" y="173"/>
                    <a:pt x="206" y="173"/>
                    <a:pt x="206" y="173"/>
                  </a:cubicBezTo>
                  <a:cubicBezTo>
                    <a:pt x="177" y="202"/>
                    <a:pt x="163" y="189"/>
                    <a:pt x="158" y="183"/>
                  </a:cubicBezTo>
                  <a:cubicBezTo>
                    <a:pt x="150" y="175"/>
                    <a:pt x="137" y="175"/>
                    <a:pt x="129" y="183"/>
                  </a:cubicBezTo>
                  <a:cubicBezTo>
                    <a:pt x="122" y="191"/>
                    <a:pt x="122" y="203"/>
                    <a:pt x="130" y="211"/>
                  </a:cubicBezTo>
                  <a:cubicBezTo>
                    <a:pt x="143" y="224"/>
                    <a:pt x="158" y="231"/>
                    <a:pt x="174" y="231"/>
                  </a:cubicBezTo>
                  <a:cubicBezTo>
                    <a:pt x="194" y="231"/>
                    <a:pt x="214" y="221"/>
                    <a:pt x="234" y="202"/>
                  </a:cubicBezTo>
                  <a:cubicBezTo>
                    <a:pt x="298" y="138"/>
                    <a:pt x="298" y="138"/>
                    <a:pt x="298" y="138"/>
                  </a:cubicBezTo>
                  <a:cubicBezTo>
                    <a:pt x="312" y="124"/>
                    <a:pt x="320" y="105"/>
                    <a:pt x="320" y="85"/>
                  </a:cubicBezTo>
                  <a:cubicBezTo>
                    <a:pt x="320" y="65"/>
                    <a:pt x="312" y="46"/>
                    <a:pt x="29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Freeform 146"/>
            <p:cNvSpPr>
              <a:spLocks noEditPoints="1"/>
            </p:cNvSpPr>
            <p:nvPr/>
          </p:nvSpPr>
          <p:spPr bwMode="auto">
            <a:xfrm>
              <a:off x="5081886" y="5069356"/>
              <a:ext cx="347865" cy="432770"/>
            </a:xfrm>
            <a:custGeom>
              <a:avLst/>
              <a:gdLst>
                <a:gd name="T0" fmla="*/ 274 w 280"/>
                <a:gd name="T1" fmla="*/ 233 h 352"/>
                <a:gd name="T2" fmla="*/ 140 w 280"/>
                <a:gd name="T3" fmla="*/ 280 h 352"/>
                <a:gd name="T4" fmla="*/ 5 w 280"/>
                <a:gd name="T5" fmla="*/ 233 h 352"/>
                <a:gd name="T6" fmla="*/ 0 w 280"/>
                <a:gd name="T7" fmla="*/ 233 h 352"/>
                <a:gd name="T8" fmla="*/ 0 w 280"/>
                <a:gd name="T9" fmla="*/ 273 h 352"/>
                <a:gd name="T10" fmla="*/ 140 w 280"/>
                <a:gd name="T11" fmla="*/ 352 h 352"/>
                <a:gd name="T12" fmla="*/ 280 w 280"/>
                <a:gd name="T13" fmla="*/ 273 h 352"/>
                <a:gd name="T14" fmla="*/ 280 w 280"/>
                <a:gd name="T15" fmla="*/ 233 h 352"/>
                <a:gd name="T16" fmla="*/ 274 w 280"/>
                <a:gd name="T17" fmla="*/ 233 h 352"/>
                <a:gd name="T18" fmla="*/ 275 w 280"/>
                <a:gd name="T19" fmla="*/ 130 h 352"/>
                <a:gd name="T20" fmla="*/ 140 w 280"/>
                <a:gd name="T21" fmla="*/ 172 h 352"/>
                <a:gd name="T22" fmla="*/ 5 w 280"/>
                <a:gd name="T23" fmla="*/ 130 h 352"/>
                <a:gd name="T24" fmla="*/ 0 w 280"/>
                <a:gd name="T25" fmla="*/ 130 h 352"/>
                <a:gd name="T26" fmla="*/ 0 w 280"/>
                <a:gd name="T27" fmla="*/ 177 h 352"/>
                <a:gd name="T28" fmla="*/ 140 w 280"/>
                <a:gd name="T29" fmla="*/ 241 h 352"/>
                <a:gd name="T30" fmla="*/ 280 w 280"/>
                <a:gd name="T31" fmla="*/ 177 h 352"/>
                <a:gd name="T32" fmla="*/ 280 w 280"/>
                <a:gd name="T33" fmla="*/ 130 h 352"/>
                <a:gd name="T34" fmla="*/ 275 w 280"/>
                <a:gd name="T35" fmla="*/ 130 h 352"/>
                <a:gd name="T36" fmla="*/ 140 w 280"/>
                <a:gd name="T37" fmla="*/ 0 h 352"/>
                <a:gd name="T38" fmla="*/ 0 w 280"/>
                <a:gd name="T39" fmla="*/ 53 h 352"/>
                <a:gd name="T40" fmla="*/ 0 w 280"/>
                <a:gd name="T41" fmla="*/ 78 h 352"/>
                <a:gd name="T42" fmla="*/ 140 w 280"/>
                <a:gd name="T43" fmla="*/ 134 h 352"/>
                <a:gd name="T44" fmla="*/ 280 w 280"/>
                <a:gd name="T45" fmla="*/ 78 h 352"/>
                <a:gd name="T46" fmla="*/ 280 w 280"/>
                <a:gd name="T47" fmla="*/ 53 h 352"/>
                <a:gd name="T48" fmla="*/ 140 w 280"/>
                <a:gd name="T49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0" h="352">
                  <a:moveTo>
                    <a:pt x="274" y="233"/>
                  </a:moveTo>
                  <a:cubicBezTo>
                    <a:pt x="257" y="260"/>
                    <a:pt x="204" y="280"/>
                    <a:pt x="140" y="280"/>
                  </a:cubicBezTo>
                  <a:cubicBezTo>
                    <a:pt x="76" y="280"/>
                    <a:pt x="22" y="260"/>
                    <a:pt x="5" y="233"/>
                  </a:cubicBezTo>
                  <a:cubicBezTo>
                    <a:pt x="2" y="227"/>
                    <a:pt x="0" y="230"/>
                    <a:pt x="0" y="233"/>
                  </a:cubicBezTo>
                  <a:cubicBezTo>
                    <a:pt x="0" y="236"/>
                    <a:pt x="0" y="273"/>
                    <a:pt x="0" y="273"/>
                  </a:cubicBezTo>
                  <a:cubicBezTo>
                    <a:pt x="0" y="312"/>
                    <a:pt x="62" y="352"/>
                    <a:pt x="140" y="352"/>
                  </a:cubicBezTo>
                  <a:cubicBezTo>
                    <a:pt x="217" y="352"/>
                    <a:pt x="280" y="312"/>
                    <a:pt x="280" y="273"/>
                  </a:cubicBezTo>
                  <a:cubicBezTo>
                    <a:pt x="280" y="273"/>
                    <a:pt x="280" y="236"/>
                    <a:pt x="280" y="233"/>
                  </a:cubicBezTo>
                  <a:cubicBezTo>
                    <a:pt x="280" y="230"/>
                    <a:pt x="278" y="227"/>
                    <a:pt x="274" y="233"/>
                  </a:cubicBezTo>
                  <a:close/>
                  <a:moveTo>
                    <a:pt x="275" y="130"/>
                  </a:moveTo>
                  <a:cubicBezTo>
                    <a:pt x="258" y="155"/>
                    <a:pt x="204" y="172"/>
                    <a:pt x="140" y="172"/>
                  </a:cubicBezTo>
                  <a:cubicBezTo>
                    <a:pt x="76" y="172"/>
                    <a:pt x="22" y="155"/>
                    <a:pt x="5" y="130"/>
                  </a:cubicBezTo>
                  <a:cubicBezTo>
                    <a:pt x="2" y="125"/>
                    <a:pt x="0" y="128"/>
                    <a:pt x="0" y="130"/>
                  </a:cubicBezTo>
                  <a:cubicBezTo>
                    <a:pt x="0" y="133"/>
                    <a:pt x="0" y="177"/>
                    <a:pt x="0" y="177"/>
                  </a:cubicBezTo>
                  <a:cubicBezTo>
                    <a:pt x="0" y="213"/>
                    <a:pt x="62" y="241"/>
                    <a:pt x="140" y="241"/>
                  </a:cubicBezTo>
                  <a:cubicBezTo>
                    <a:pt x="217" y="241"/>
                    <a:pt x="280" y="213"/>
                    <a:pt x="280" y="177"/>
                  </a:cubicBezTo>
                  <a:cubicBezTo>
                    <a:pt x="280" y="177"/>
                    <a:pt x="280" y="133"/>
                    <a:pt x="280" y="130"/>
                  </a:cubicBezTo>
                  <a:cubicBezTo>
                    <a:pt x="280" y="128"/>
                    <a:pt x="278" y="125"/>
                    <a:pt x="275" y="130"/>
                  </a:cubicBezTo>
                  <a:close/>
                  <a:moveTo>
                    <a:pt x="140" y="0"/>
                  </a:moveTo>
                  <a:cubicBezTo>
                    <a:pt x="62" y="0"/>
                    <a:pt x="0" y="23"/>
                    <a:pt x="0" y="5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09"/>
                    <a:pt x="62" y="134"/>
                    <a:pt x="140" y="134"/>
                  </a:cubicBezTo>
                  <a:cubicBezTo>
                    <a:pt x="217" y="134"/>
                    <a:pt x="280" y="109"/>
                    <a:pt x="280" y="78"/>
                  </a:cubicBezTo>
                  <a:cubicBezTo>
                    <a:pt x="280" y="53"/>
                    <a:pt x="280" y="53"/>
                    <a:pt x="280" y="53"/>
                  </a:cubicBezTo>
                  <a:cubicBezTo>
                    <a:pt x="280" y="23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Freeform 153"/>
            <p:cNvSpPr>
              <a:spLocks noEditPoints="1"/>
            </p:cNvSpPr>
            <p:nvPr/>
          </p:nvSpPr>
          <p:spPr bwMode="auto">
            <a:xfrm>
              <a:off x="4309529" y="3660098"/>
              <a:ext cx="334550" cy="359250"/>
            </a:xfrm>
            <a:custGeom>
              <a:avLst/>
              <a:gdLst>
                <a:gd name="T0" fmla="*/ 207 w 328"/>
                <a:gd name="T1" fmla="*/ 333 h 352"/>
                <a:gd name="T2" fmla="*/ 218 w 328"/>
                <a:gd name="T3" fmla="*/ 345 h 352"/>
                <a:gd name="T4" fmla="*/ 298 w 328"/>
                <a:gd name="T5" fmla="*/ 352 h 352"/>
                <a:gd name="T6" fmla="*/ 311 w 328"/>
                <a:gd name="T7" fmla="*/ 342 h 352"/>
                <a:gd name="T8" fmla="*/ 317 w 328"/>
                <a:gd name="T9" fmla="*/ 276 h 352"/>
                <a:gd name="T10" fmla="*/ 213 w 328"/>
                <a:gd name="T11" fmla="*/ 267 h 352"/>
                <a:gd name="T12" fmla="*/ 207 w 328"/>
                <a:gd name="T13" fmla="*/ 333 h 352"/>
                <a:gd name="T14" fmla="*/ 11 w 328"/>
                <a:gd name="T15" fmla="*/ 276 h 352"/>
                <a:gd name="T16" fmla="*/ 17 w 328"/>
                <a:gd name="T17" fmla="*/ 342 h 352"/>
                <a:gd name="T18" fmla="*/ 30 w 328"/>
                <a:gd name="T19" fmla="*/ 352 h 352"/>
                <a:gd name="T20" fmla="*/ 110 w 328"/>
                <a:gd name="T21" fmla="*/ 345 h 352"/>
                <a:gd name="T22" fmla="*/ 120 w 328"/>
                <a:gd name="T23" fmla="*/ 333 h 352"/>
                <a:gd name="T24" fmla="*/ 114 w 328"/>
                <a:gd name="T25" fmla="*/ 267 h 352"/>
                <a:gd name="T26" fmla="*/ 11 w 328"/>
                <a:gd name="T27" fmla="*/ 276 h 352"/>
                <a:gd name="T28" fmla="*/ 0 w 328"/>
                <a:gd name="T29" fmla="*/ 168 h 352"/>
                <a:gd name="T30" fmla="*/ 7 w 328"/>
                <a:gd name="T31" fmla="*/ 235 h 352"/>
                <a:gd name="T32" fmla="*/ 110 w 328"/>
                <a:gd name="T33" fmla="*/ 227 h 352"/>
                <a:gd name="T34" fmla="*/ 104 w 328"/>
                <a:gd name="T35" fmla="*/ 159 h 352"/>
                <a:gd name="T36" fmla="*/ 104 w 328"/>
                <a:gd name="T37" fmla="*/ 154 h 352"/>
                <a:gd name="T38" fmla="*/ 164 w 328"/>
                <a:gd name="T39" fmla="*/ 98 h 352"/>
                <a:gd name="T40" fmla="*/ 224 w 328"/>
                <a:gd name="T41" fmla="*/ 154 h 352"/>
                <a:gd name="T42" fmla="*/ 224 w 328"/>
                <a:gd name="T43" fmla="*/ 159 h 352"/>
                <a:gd name="T44" fmla="*/ 217 w 328"/>
                <a:gd name="T45" fmla="*/ 227 h 352"/>
                <a:gd name="T46" fmla="*/ 321 w 328"/>
                <a:gd name="T47" fmla="*/ 235 h 352"/>
                <a:gd name="T48" fmla="*/ 327 w 328"/>
                <a:gd name="T49" fmla="*/ 168 h 352"/>
                <a:gd name="T50" fmla="*/ 328 w 328"/>
                <a:gd name="T51" fmla="*/ 154 h 352"/>
                <a:gd name="T52" fmla="*/ 164 w 328"/>
                <a:gd name="T53" fmla="*/ 0 h 352"/>
                <a:gd name="T54" fmla="*/ 0 w 328"/>
                <a:gd name="T55" fmla="*/ 154 h 352"/>
                <a:gd name="T56" fmla="*/ 0 w 328"/>
                <a:gd name="T57" fmla="*/ 16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8" h="352">
                  <a:moveTo>
                    <a:pt x="207" y="333"/>
                  </a:moveTo>
                  <a:cubicBezTo>
                    <a:pt x="206" y="339"/>
                    <a:pt x="211" y="345"/>
                    <a:pt x="218" y="345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4" y="352"/>
                    <a:pt x="310" y="348"/>
                    <a:pt x="311" y="342"/>
                  </a:cubicBezTo>
                  <a:cubicBezTo>
                    <a:pt x="317" y="276"/>
                    <a:pt x="317" y="276"/>
                    <a:pt x="317" y="276"/>
                  </a:cubicBezTo>
                  <a:cubicBezTo>
                    <a:pt x="213" y="267"/>
                    <a:pt x="213" y="267"/>
                    <a:pt x="213" y="267"/>
                  </a:cubicBezTo>
                  <a:lnTo>
                    <a:pt x="207" y="333"/>
                  </a:lnTo>
                  <a:close/>
                  <a:moveTo>
                    <a:pt x="11" y="276"/>
                  </a:moveTo>
                  <a:cubicBezTo>
                    <a:pt x="17" y="342"/>
                    <a:pt x="17" y="342"/>
                    <a:pt x="17" y="342"/>
                  </a:cubicBezTo>
                  <a:cubicBezTo>
                    <a:pt x="17" y="348"/>
                    <a:pt x="23" y="352"/>
                    <a:pt x="30" y="352"/>
                  </a:cubicBezTo>
                  <a:cubicBezTo>
                    <a:pt x="110" y="345"/>
                    <a:pt x="110" y="345"/>
                    <a:pt x="110" y="345"/>
                  </a:cubicBezTo>
                  <a:cubicBezTo>
                    <a:pt x="116" y="345"/>
                    <a:pt x="121" y="339"/>
                    <a:pt x="120" y="333"/>
                  </a:cubicBezTo>
                  <a:cubicBezTo>
                    <a:pt x="114" y="267"/>
                    <a:pt x="114" y="267"/>
                    <a:pt x="114" y="267"/>
                  </a:cubicBezTo>
                  <a:lnTo>
                    <a:pt x="11" y="276"/>
                  </a:lnTo>
                  <a:close/>
                  <a:moveTo>
                    <a:pt x="0" y="168"/>
                  </a:moveTo>
                  <a:cubicBezTo>
                    <a:pt x="7" y="235"/>
                    <a:pt x="7" y="235"/>
                    <a:pt x="7" y="235"/>
                  </a:cubicBezTo>
                  <a:cubicBezTo>
                    <a:pt x="110" y="227"/>
                    <a:pt x="110" y="227"/>
                    <a:pt x="110" y="227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7"/>
                    <a:pt x="104" y="156"/>
                    <a:pt x="104" y="154"/>
                  </a:cubicBezTo>
                  <a:cubicBezTo>
                    <a:pt x="104" y="123"/>
                    <a:pt x="131" y="98"/>
                    <a:pt x="164" y="98"/>
                  </a:cubicBezTo>
                  <a:cubicBezTo>
                    <a:pt x="197" y="98"/>
                    <a:pt x="224" y="123"/>
                    <a:pt x="224" y="154"/>
                  </a:cubicBezTo>
                  <a:cubicBezTo>
                    <a:pt x="224" y="156"/>
                    <a:pt x="224" y="157"/>
                    <a:pt x="224" y="159"/>
                  </a:cubicBezTo>
                  <a:cubicBezTo>
                    <a:pt x="217" y="227"/>
                    <a:pt x="217" y="227"/>
                    <a:pt x="217" y="227"/>
                  </a:cubicBezTo>
                  <a:cubicBezTo>
                    <a:pt x="321" y="235"/>
                    <a:pt x="321" y="235"/>
                    <a:pt x="321" y="235"/>
                  </a:cubicBezTo>
                  <a:cubicBezTo>
                    <a:pt x="327" y="168"/>
                    <a:pt x="327" y="168"/>
                    <a:pt x="327" y="168"/>
                  </a:cubicBezTo>
                  <a:cubicBezTo>
                    <a:pt x="328" y="163"/>
                    <a:pt x="328" y="159"/>
                    <a:pt x="328" y="154"/>
                  </a:cubicBezTo>
                  <a:cubicBezTo>
                    <a:pt x="328" y="69"/>
                    <a:pt x="254" y="0"/>
                    <a:pt x="164" y="0"/>
                  </a:cubicBezTo>
                  <a:cubicBezTo>
                    <a:pt x="73" y="0"/>
                    <a:pt x="0" y="69"/>
                    <a:pt x="0" y="154"/>
                  </a:cubicBezTo>
                  <a:cubicBezTo>
                    <a:pt x="0" y="159"/>
                    <a:pt x="0" y="163"/>
                    <a:pt x="0" y="1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Freeform 154"/>
            <p:cNvSpPr>
              <a:spLocks noEditPoints="1"/>
            </p:cNvSpPr>
            <p:nvPr/>
          </p:nvSpPr>
          <p:spPr bwMode="auto">
            <a:xfrm>
              <a:off x="7506059" y="3608784"/>
              <a:ext cx="361111" cy="361158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Freeform 34"/>
            <p:cNvSpPr>
              <a:spLocks noEditPoints="1"/>
            </p:cNvSpPr>
            <p:nvPr/>
          </p:nvSpPr>
          <p:spPr bwMode="auto">
            <a:xfrm>
              <a:off x="6756876" y="5069356"/>
              <a:ext cx="351505" cy="351550"/>
            </a:xfrm>
            <a:custGeom>
              <a:avLst/>
              <a:gdLst>
                <a:gd name="T0" fmla="*/ 222 w 368"/>
                <a:gd name="T1" fmla="*/ 0 h 368"/>
                <a:gd name="T2" fmla="*/ 77 w 368"/>
                <a:gd name="T3" fmla="*/ 133 h 368"/>
                <a:gd name="T4" fmla="*/ 0 w 368"/>
                <a:gd name="T5" fmla="*/ 247 h 368"/>
                <a:gd name="T6" fmla="*/ 121 w 368"/>
                <a:gd name="T7" fmla="*/ 368 h 368"/>
                <a:gd name="T8" fmla="*/ 234 w 368"/>
                <a:gd name="T9" fmla="*/ 290 h 368"/>
                <a:gd name="T10" fmla="*/ 368 w 368"/>
                <a:gd name="T11" fmla="*/ 145 h 368"/>
                <a:gd name="T12" fmla="*/ 222 w 368"/>
                <a:gd name="T13" fmla="*/ 0 h 368"/>
                <a:gd name="T14" fmla="*/ 121 w 368"/>
                <a:gd name="T15" fmla="*/ 327 h 368"/>
                <a:gd name="T16" fmla="*/ 40 w 368"/>
                <a:gd name="T17" fmla="*/ 247 h 368"/>
                <a:gd name="T18" fmla="*/ 80 w 368"/>
                <a:gd name="T19" fmla="*/ 177 h 368"/>
                <a:gd name="T20" fmla="*/ 191 w 368"/>
                <a:gd name="T21" fmla="*/ 287 h 368"/>
                <a:gd name="T22" fmla="*/ 121 w 368"/>
                <a:gd name="T23" fmla="*/ 327 h 368"/>
                <a:gd name="T24" fmla="*/ 122 w 368"/>
                <a:gd name="T25" fmla="*/ 166 h 368"/>
                <a:gd name="T26" fmla="*/ 202 w 368"/>
                <a:gd name="T27" fmla="*/ 245 h 368"/>
                <a:gd name="T28" fmla="*/ 122 w 368"/>
                <a:gd name="T29" fmla="*/ 166 h 368"/>
                <a:gd name="T30" fmla="*/ 243 w 368"/>
                <a:gd name="T31" fmla="*/ 245 h 368"/>
                <a:gd name="T32" fmla="*/ 122 w 368"/>
                <a:gd name="T33" fmla="*/ 125 h 368"/>
                <a:gd name="T34" fmla="*/ 222 w 368"/>
                <a:gd name="T35" fmla="*/ 44 h 368"/>
                <a:gd name="T36" fmla="*/ 324 w 368"/>
                <a:gd name="T37" fmla="*/ 145 h 368"/>
                <a:gd name="T38" fmla="*/ 243 w 368"/>
                <a:gd name="T39" fmla="*/ 245 h 368"/>
                <a:gd name="T40" fmla="*/ 41 w 368"/>
                <a:gd name="T41" fmla="*/ 86 h 368"/>
                <a:gd name="T42" fmla="*/ 83 w 368"/>
                <a:gd name="T43" fmla="*/ 45 h 368"/>
                <a:gd name="T44" fmla="*/ 41 w 368"/>
                <a:gd name="T45" fmla="*/ 3 h 368"/>
                <a:gd name="T46" fmla="*/ 0 w 368"/>
                <a:gd name="T47" fmla="*/ 45 h 368"/>
                <a:gd name="T48" fmla="*/ 41 w 368"/>
                <a:gd name="T49" fmla="*/ 86 h 368"/>
                <a:gd name="T50" fmla="*/ 41 w 368"/>
                <a:gd name="T51" fmla="*/ 22 h 368"/>
                <a:gd name="T52" fmla="*/ 64 w 368"/>
                <a:gd name="T53" fmla="*/ 45 h 368"/>
                <a:gd name="T54" fmla="*/ 41 w 368"/>
                <a:gd name="T55" fmla="*/ 68 h 368"/>
                <a:gd name="T56" fmla="*/ 18 w 368"/>
                <a:gd name="T57" fmla="*/ 45 h 368"/>
                <a:gd name="T58" fmla="*/ 41 w 368"/>
                <a:gd name="T59" fmla="*/ 2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8" h="368">
                  <a:moveTo>
                    <a:pt x="222" y="0"/>
                  </a:moveTo>
                  <a:cubicBezTo>
                    <a:pt x="146" y="0"/>
                    <a:pt x="83" y="59"/>
                    <a:pt x="77" y="133"/>
                  </a:cubicBezTo>
                  <a:cubicBezTo>
                    <a:pt x="32" y="151"/>
                    <a:pt x="0" y="195"/>
                    <a:pt x="0" y="247"/>
                  </a:cubicBezTo>
                  <a:cubicBezTo>
                    <a:pt x="0" y="313"/>
                    <a:pt x="54" y="368"/>
                    <a:pt x="121" y="368"/>
                  </a:cubicBezTo>
                  <a:cubicBezTo>
                    <a:pt x="173" y="368"/>
                    <a:pt x="217" y="336"/>
                    <a:pt x="234" y="290"/>
                  </a:cubicBezTo>
                  <a:cubicBezTo>
                    <a:pt x="309" y="284"/>
                    <a:pt x="368" y="221"/>
                    <a:pt x="368" y="145"/>
                  </a:cubicBezTo>
                  <a:cubicBezTo>
                    <a:pt x="368" y="65"/>
                    <a:pt x="302" y="0"/>
                    <a:pt x="222" y="0"/>
                  </a:cubicBezTo>
                  <a:close/>
                  <a:moveTo>
                    <a:pt x="121" y="327"/>
                  </a:moveTo>
                  <a:cubicBezTo>
                    <a:pt x="77" y="327"/>
                    <a:pt x="40" y="291"/>
                    <a:pt x="40" y="247"/>
                  </a:cubicBezTo>
                  <a:cubicBezTo>
                    <a:pt x="40" y="217"/>
                    <a:pt x="56" y="191"/>
                    <a:pt x="80" y="177"/>
                  </a:cubicBezTo>
                  <a:cubicBezTo>
                    <a:pt x="92" y="232"/>
                    <a:pt x="136" y="275"/>
                    <a:pt x="191" y="287"/>
                  </a:cubicBezTo>
                  <a:cubicBezTo>
                    <a:pt x="177" y="311"/>
                    <a:pt x="151" y="327"/>
                    <a:pt x="121" y="327"/>
                  </a:cubicBezTo>
                  <a:close/>
                  <a:moveTo>
                    <a:pt x="122" y="166"/>
                  </a:moveTo>
                  <a:cubicBezTo>
                    <a:pt x="166" y="166"/>
                    <a:pt x="201" y="202"/>
                    <a:pt x="202" y="245"/>
                  </a:cubicBezTo>
                  <a:cubicBezTo>
                    <a:pt x="162" y="237"/>
                    <a:pt x="131" y="206"/>
                    <a:pt x="122" y="166"/>
                  </a:cubicBezTo>
                  <a:close/>
                  <a:moveTo>
                    <a:pt x="243" y="245"/>
                  </a:moveTo>
                  <a:cubicBezTo>
                    <a:pt x="242" y="179"/>
                    <a:pt x="188" y="126"/>
                    <a:pt x="122" y="125"/>
                  </a:cubicBezTo>
                  <a:cubicBezTo>
                    <a:pt x="132" y="79"/>
                    <a:pt x="173" y="44"/>
                    <a:pt x="222" y="44"/>
                  </a:cubicBezTo>
                  <a:cubicBezTo>
                    <a:pt x="278" y="44"/>
                    <a:pt x="324" y="89"/>
                    <a:pt x="324" y="145"/>
                  </a:cubicBezTo>
                  <a:cubicBezTo>
                    <a:pt x="324" y="194"/>
                    <a:pt x="289" y="236"/>
                    <a:pt x="243" y="245"/>
                  </a:cubicBezTo>
                  <a:close/>
                  <a:moveTo>
                    <a:pt x="41" y="86"/>
                  </a:moveTo>
                  <a:cubicBezTo>
                    <a:pt x="64" y="86"/>
                    <a:pt x="83" y="68"/>
                    <a:pt x="83" y="45"/>
                  </a:cubicBezTo>
                  <a:cubicBezTo>
                    <a:pt x="83" y="22"/>
                    <a:pt x="64" y="3"/>
                    <a:pt x="41" y="3"/>
                  </a:cubicBezTo>
                  <a:cubicBezTo>
                    <a:pt x="18" y="3"/>
                    <a:pt x="0" y="22"/>
                    <a:pt x="0" y="45"/>
                  </a:cubicBezTo>
                  <a:cubicBezTo>
                    <a:pt x="0" y="68"/>
                    <a:pt x="18" y="86"/>
                    <a:pt x="41" y="86"/>
                  </a:cubicBezTo>
                  <a:close/>
                  <a:moveTo>
                    <a:pt x="41" y="22"/>
                  </a:moveTo>
                  <a:cubicBezTo>
                    <a:pt x="54" y="22"/>
                    <a:pt x="64" y="32"/>
                    <a:pt x="64" y="45"/>
                  </a:cubicBezTo>
                  <a:cubicBezTo>
                    <a:pt x="64" y="57"/>
                    <a:pt x="54" y="68"/>
                    <a:pt x="41" y="68"/>
                  </a:cubicBezTo>
                  <a:cubicBezTo>
                    <a:pt x="29" y="68"/>
                    <a:pt x="18" y="57"/>
                    <a:pt x="18" y="45"/>
                  </a:cubicBezTo>
                  <a:cubicBezTo>
                    <a:pt x="18" y="32"/>
                    <a:pt x="29" y="22"/>
                    <a:pt x="4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50870" y="2036397"/>
            <a:ext cx="3691851" cy="3699606"/>
            <a:chOff x="4250870" y="2036397"/>
            <a:chExt cx="3691851" cy="3699606"/>
          </a:xfrm>
        </p:grpSpPr>
        <p:grpSp>
          <p:nvGrpSpPr>
            <p:cNvPr id="17" name="组合 330"/>
            <p:cNvGrpSpPr/>
            <p:nvPr/>
          </p:nvGrpSpPr>
          <p:grpSpPr>
            <a:xfrm>
              <a:off x="4250870" y="2036397"/>
              <a:ext cx="3691851" cy="3699606"/>
              <a:chOff x="3814386" y="1600200"/>
              <a:chExt cx="4563229" cy="4572000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6995616" y="2780475"/>
                <a:ext cx="1381999" cy="2166344"/>
              </a:xfrm>
              <a:custGeom>
                <a:avLst/>
                <a:gdLst>
                  <a:gd name="T0" fmla="*/ 111 w 731"/>
                  <a:gd name="T1" fmla="*/ 870 h 1146"/>
                  <a:gd name="T2" fmla="*/ 507 w 731"/>
                  <a:gd name="T3" fmla="*/ 1086 h 1146"/>
                  <a:gd name="T4" fmla="*/ 649 w 731"/>
                  <a:gd name="T5" fmla="*/ 917 h 1146"/>
                  <a:gd name="T6" fmla="*/ 617 w 731"/>
                  <a:gd name="T7" fmla="*/ 140 h 1146"/>
                  <a:gd name="T8" fmla="*/ 484 w 731"/>
                  <a:gd name="T9" fmla="*/ 52 h 1146"/>
                  <a:gd name="T10" fmla="*/ 75 w 731"/>
                  <a:gd name="T11" fmla="*/ 302 h 1146"/>
                  <a:gd name="T12" fmla="*/ 23 w 731"/>
                  <a:gd name="T13" fmla="*/ 401 h 1146"/>
                  <a:gd name="T14" fmla="*/ 41 w 731"/>
                  <a:gd name="T15" fmla="*/ 692 h 1146"/>
                  <a:gd name="T16" fmla="*/ 111 w 731"/>
                  <a:gd name="T17" fmla="*/ 870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1" h="1146">
                    <a:moveTo>
                      <a:pt x="111" y="870"/>
                    </a:moveTo>
                    <a:cubicBezTo>
                      <a:pt x="176" y="904"/>
                      <a:pt x="507" y="1086"/>
                      <a:pt x="507" y="1086"/>
                    </a:cubicBezTo>
                    <a:cubicBezTo>
                      <a:pt x="507" y="1086"/>
                      <a:pt x="584" y="1146"/>
                      <a:pt x="649" y="917"/>
                    </a:cubicBezTo>
                    <a:cubicBezTo>
                      <a:pt x="714" y="689"/>
                      <a:pt x="731" y="416"/>
                      <a:pt x="617" y="140"/>
                    </a:cubicBezTo>
                    <a:cubicBezTo>
                      <a:pt x="602" y="104"/>
                      <a:pt x="565" y="0"/>
                      <a:pt x="484" y="52"/>
                    </a:cubicBezTo>
                    <a:cubicBezTo>
                      <a:pt x="403" y="103"/>
                      <a:pt x="75" y="302"/>
                      <a:pt x="75" y="302"/>
                    </a:cubicBezTo>
                    <a:cubicBezTo>
                      <a:pt x="75" y="302"/>
                      <a:pt x="11" y="338"/>
                      <a:pt x="23" y="401"/>
                    </a:cubicBezTo>
                    <a:cubicBezTo>
                      <a:pt x="36" y="463"/>
                      <a:pt x="60" y="594"/>
                      <a:pt x="41" y="692"/>
                    </a:cubicBezTo>
                    <a:cubicBezTo>
                      <a:pt x="23" y="782"/>
                      <a:pt x="0" y="813"/>
                      <a:pt x="111" y="87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6167419" y="1610223"/>
                <a:ext cx="1881925" cy="1701501"/>
              </a:xfrm>
              <a:custGeom>
                <a:avLst/>
                <a:gdLst>
                  <a:gd name="T0" fmla="*/ 517 w 995"/>
                  <a:gd name="T1" fmla="*/ 834 h 900"/>
                  <a:gd name="T2" fmla="*/ 905 w 995"/>
                  <a:gd name="T3" fmla="*/ 604 h 900"/>
                  <a:gd name="T4" fmla="*/ 831 w 995"/>
                  <a:gd name="T5" fmla="*/ 395 h 900"/>
                  <a:gd name="T6" fmla="*/ 147 w 995"/>
                  <a:gd name="T7" fmla="*/ 26 h 900"/>
                  <a:gd name="T8" fmla="*/ 3 w 995"/>
                  <a:gd name="T9" fmla="*/ 96 h 900"/>
                  <a:gd name="T10" fmla="*/ 9 w 995"/>
                  <a:gd name="T11" fmla="*/ 576 h 900"/>
                  <a:gd name="T12" fmla="*/ 68 w 995"/>
                  <a:gd name="T13" fmla="*/ 670 h 900"/>
                  <a:gd name="T14" fmla="*/ 328 w 995"/>
                  <a:gd name="T15" fmla="*/ 804 h 900"/>
                  <a:gd name="T16" fmla="*/ 517 w 995"/>
                  <a:gd name="T17" fmla="*/ 834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5" h="900">
                    <a:moveTo>
                      <a:pt x="517" y="834"/>
                    </a:moveTo>
                    <a:cubicBezTo>
                      <a:pt x="579" y="796"/>
                      <a:pt x="905" y="604"/>
                      <a:pt x="905" y="604"/>
                    </a:cubicBezTo>
                    <a:cubicBezTo>
                      <a:pt x="905" y="604"/>
                      <a:pt x="995" y="568"/>
                      <a:pt x="831" y="395"/>
                    </a:cubicBezTo>
                    <a:cubicBezTo>
                      <a:pt x="669" y="223"/>
                      <a:pt x="442" y="70"/>
                      <a:pt x="147" y="26"/>
                    </a:cubicBezTo>
                    <a:cubicBezTo>
                      <a:pt x="108" y="21"/>
                      <a:pt x="0" y="0"/>
                      <a:pt x="3" y="96"/>
                    </a:cubicBezTo>
                    <a:cubicBezTo>
                      <a:pt x="6" y="192"/>
                      <a:pt x="9" y="576"/>
                      <a:pt x="9" y="576"/>
                    </a:cubicBezTo>
                    <a:cubicBezTo>
                      <a:pt x="9" y="576"/>
                      <a:pt x="8" y="649"/>
                      <a:pt x="68" y="670"/>
                    </a:cubicBezTo>
                    <a:cubicBezTo>
                      <a:pt x="128" y="692"/>
                      <a:pt x="253" y="737"/>
                      <a:pt x="328" y="804"/>
                    </a:cubicBezTo>
                    <a:cubicBezTo>
                      <a:pt x="396" y="865"/>
                      <a:pt x="411" y="900"/>
                      <a:pt x="517" y="834"/>
                    </a:cubicBezTo>
                    <a:close/>
                  </a:path>
                </a:pathLst>
              </a:custGeom>
              <a:solidFill>
                <a:srgbClr val="FFB351"/>
              </a:solidFill>
              <a:ln>
                <a:noFill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6154889" y="4460676"/>
                <a:ext cx="1865636" cy="1711524"/>
              </a:xfrm>
              <a:custGeom>
                <a:avLst/>
                <a:gdLst>
                  <a:gd name="T0" fmla="*/ 7 w 987"/>
                  <a:gd name="T1" fmla="*/ 357 h 905"/>
                  <a:gd name="T2" fmla="*/ 23 w 987"/>
                  <a:gd name="T3" fmla="*/ 808 h 905"/>
                  <a:gd name="T4" fmla="*/ 242 w 987"/>
                  <a:gd name="T5" fmla="*/ 844 h 905"/>
                  <a:gd name="T6" fmla="*/ 894 w 987"/>
                  <a:gd name="T7" fmla="*/ 420 h 905"/>
                  <a:gd name="T8" fmla="*/ 901 w 987"/>
                  <a:gd name="T9" fmla="*/ 261 h 905"/>
                  <a:gd name="T10" fmla="*/ 477 w 987"/>
                  <a:gd name="T11" fmla="*/ 36 h 905"/>
                  <a:gd name="T12" fmla="*/ 366 w 987"/>
                  <a:gd name="T13" fmla="*/ 43 h 905"/>
                  <a:gd name="T14" fmla="*/ 124 w 987"/>
                  <a:gd name="T15" fmla="*/ 206 h 905"/>
                  <a:gd name="T16" fmla="*/ 7 w 987"/>
                  <a:gd name="T17" fmla="*/ 357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7" h="905">
                    <a:moveTo>
                      <a:pt x="7" y="357"/>
                    </a:moveTo>
                    <a:cubicBezTo>
                      <a:pt x="11" y="430"/>
                      <a:pt x="23" y="808"/>
                      <a:pt x="23" y="808"/>
                    </a:cubicBezTo>
                    <a:cubicBezTo>
                      <a:pt x="23" y="808"/>
                      <a:pt x="11" y="905"/>
                      <a:pt x="242" y="844"/>
                    </a:cubicBezTo>
                    <a:cubicBezTo>
                      <a:pt x="470" y="783"/>
                      <a:pt x="714" y="658"/>
                      <a:pt x="894" y="420"/>
                    </a:cubicBezTo>
                    <a:cubicBezTo>
                      <a:pt x="917" y="389"/>
                      <a:pt x="987" y="304"/>
                      <a:pt x="901" y="261"/>
                    </a:cubicBezTo>
                    <a:cubicBezTo>
                      <a:pt x="815" y="217"/>
                      <a:pt x="477" y="36"/>
                      <a:pt x="477" y="36"/>
                    </a:cubicBezTo>
                    <a:cubicBezTo>
                      <a:pt x="477" y="36"/>
                      <a:pt x="413" y="0"/>
                      <a:pt x="366" y="43"/>
                    </a:cubicBezTo>
                    <a:cubicBezTo>
                      <a:pt x="318" y="85"/>
                      <a:pt x="219" y="173"/>
                      <a:pt x="124" y="206"/>
                    </a:cubicBezTo>
                    <a:cubicBezTo>
                      <a:pt x="38" y="237"/>
                      <a:pt x="0" y="232"/>
                      <a:pt x="7" y="357"/>
                    </a:cubicBezTo>
                    <a:close/>
                  </a:path>
                </a:pathLst>
              </a:custGeom>
              <a:solidFill>
                <a:srgbClr val="FFB351"/>
              </a:solidFill>
              <a:ln>
                <a:noFill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4146417" y="4436870"/>
                <a:ext cx="1886936" cy="1697742"/>
              </a:xfrm>
              <a:custGeom>
                <a:avLst/>
                <a:gdLst>
                  <a:gd name="T0" fmla="*/ 477 w 998"/>
                  <a:gd name="T1" fmla="*/ 67 h 898"/>
                  <a:gd name="T2" fmla="*/ 90 w 998"/>
                  <a:gd name="T3" fmla="*/ 299 h 898"/>
                  <a:gd name="T4" fmla="*/ 165 w 998"/>
                  <a:gd name="T5" fmla="*/ 508 h 898"/>
                  <a:gd name="T6" fmla="*/ 851 w 998"/>
                  <a:gd name="T7" fmla="*/ 873 h 898"/>
                  <a:gd name="T8" fmla="*/ 995 w 998"/>
                  <a:gd name="T9" fmla="*/ 802 h 898"/>
                  <a:gd name="T10" fmla="*/ 986 w 998"/>
                  <a:gd name="T11" fmla="*/ 323 h 898"/>
                  <a:gd name="T12" fmla="*/ 926 w 998"/>
                  <a:gd name="T13" fmla="*/ 229 h 898"/>
                  <a:gd name="T14" fmla="*/ 666 w 998"/>
                  <a:gd name="T15" fmla="*/ 96 h 898"/>
                  <a:gd name="T16" fmla="*/ 477 w 998"/>
                  <a:gd name="T17" fmla="*/ 67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8" h="898">
                    <a:moveTo>
                      <a:pt x="477" y="67"/>
                    </a:moveTo>
                    <a:cubicBezTo>
                      <a:pt x="415" y="106"/>
                      <a:pt x="90" y="299"/>
                      <a:pt x="90" y="299"/>
                    </a:cubicBezTo>
                    <a:cubicBezTo>
                      <a:pt x="90" y="299"/>
                      <a:pt x="0" y="336"/>
                      <a:pt x="165" y="508"/>
                    </a:cubicBezTo>
                    <a:cubicBezTo>
                      <a:pt x="328" y="679"/>
                      <a:pt x="556" y="831"/>
                      <a:pt x="851" y="873"/>
                    </a:cubicBezTo>
                    <a:cubicBezTo>
                      <a:pt x="890" y="878"/>
                      <a:pt x="998" y="898"/>
                      <a:pt x="995" y="802"/>
                    </a:cubicBezTo>
                    <a:cubicBezTo>
                      <a:pt x="991" y="706"/>
                      <a:pt x="986" y="323"/>
                      <a:pt x="986" y="323"/>
                    </a:cubicBezTo>
                    <a:cubicBezTo>
                      <a:pt x="986" y="323"/>
                      <a:pt x="986" y="250"/>
                      <a:pt x="926" y="229"/>
                    </a:cubicBezTo>
                    <a:cubicBezTo>
                      <a:pt x="866" y="208"/>
                      <a:pt x="741" y="163"/>
                      <a:pt x="666" y="96"/>
                    </a:cubicBezTo>
                    <a:cubicBezTo>
                      <a:pt x="597" y="36"/>
                      <a:pt x="582" y="0"/>
                      <a:pt x="477" y="6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Freeform 11"/>
              <p:cNvSpPr/>
              <p:nvPr/>
            </p:nvSpPr>
            <p:spPr bwMode="auto">
              <a:xfrm>
                <a:off x="3814386" y="2785487"/>
                <a:ext cx="1381999" cy="2167597"/>
              </a:xfrm>
              <a:custGeom>
                <a:avLst/>
                <a:gdLst>
                  <a:gd name="T0" fmla="*/ 620 w 731"/>
                  <a:gd name="T1" fmla="*/ 276 h 1146"/>
                  <a:gd name="T2" fmla="*/ 224 w 731"/>
                  <a:gd name="T3" fmla="*/ 59 h 1146"/>
                  <a:gd name="T4" fmla="*/ 81 w 731"/>
                  <a:gd name="T5" fmla="*/ 229 h 1146"/>
                  <a:gd name="T6" fmla="*/ 113 w 731"/>
                  <a:gd name="T7" fmla="*/ 1006 h 1146"/>
                  <a:gd name="T8" fmla="*/ 246 w 731"/>
                  <a:gd name="T9" fmla="*/ 1094 h 1146"/>
                  <a:gd name="T10" fmla="*/ 656 w 731"/>
                  <a:gd name="T11" fmla="*/ 844 h 1146"/>
                  <a:gd name="T12" fmla="*/ 707 w 731"/>
                  <a:gd name="T13" fmla="*/ 745 h 1146"/>
                  <a:gd name="T14" fmla="*/ 690 w 731"/>
                  <a:gd name="T15" fmla="*/ 453 h 1146"/>
                  <a:gd name="T16" fmla="*/ 620 w 731"/>
                  <a:gd name="T17" fmla="*/ 276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1" h="1146">
                    <a:moveTo>
                      <a:pt x="620" y="276"/>
                    </a:moveTo>
                    <a:cubicBezTo>
                      <a:pt x="555" y="242"/>
                      <a:pt x="224" y="59"/>
                      <a:pt x="224" y="59"/>
                    </a:cubicBezTo>
                    <a:cubicBezTo>
                      <a:pt x="224" y="59"/>
                      <a:pt x="147" y="0"/>
                      <a:pt x="81" y="229"/>
                    </a:cubicBezTo>
                    <a:cubicBezTo>
                      <a:pt x="17" y="456"/>
                      <a:pt x="0" y="730"/>
                      <a:pt x="113" y="1006"/>
                    </a:cubicBezTo>
                    <a:cubicBezTo>
                      <a:pt x="128" y="1042"/>
                      <a:pt x="166" y="1146"/>
                      <a:pt x="246" y="1094"/>
                    </a:cubicBezTo>
                    <a:cubicBezTo>
                      <a:pt x="327" y="1042"/>
                      <a:pt x="656" y="844"/>
                      <a:pt x="656" y="844"/>
                    </a:cubicBezTo>
                    <a:cubicBezTo>
                      <a:pt x="656" y="844"/>
                      <a:pt x="719" y="807"/>
                      <a:pt x="707" y="745"/>
                    </a:cubicBezTo>
                    <a:cubicBezTo>
                      <a:pt x="695" y="682"/>
                      <a:pt x="670" y="552"/>
                      <a:pt x="690" y="453"/>
                    </a:cubicBezTo>
                    <a:cubicBezTo>
                      <a:pt x="708" y="363"/>
                      <a:pt x="731" y="333"/>
                      <a:pt x="620" y="276"/>
                    </a:cubicBezTo>
                    <a:close/>
                  </a:path>
                </a:pathLst>
              </a:custGeom>
              <a:solidFill>
                <a:srgbClr val="FFB351"/>
              </a:solidFill>
              <a:ln>
                <a:noFill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Freeform 14"/>
              <p:cNvSpPr/>
              <p:nvPr/>
            </p:nvSpPr>
            <p:spPr bwMode="auto">
              <a:xfrm>
                <a:off x="4161452" y="1600200"/>
                <a:ext cx="1883178" cy="1682706"/>
              </a:xfrm>
              <a:custGeom>
                <a:avLst/>
                <a:gdLst>
                  <a:gd name="T0" fmla="*/ 982 w 996"/>
                  <a:gd name="T1" fmla="*/ 547 h 890"/>
                  <a:gd name="T2" fmla="*/ 982 w 996"/>
                  <a:gd name="T3" fmla="*/ 96 h 890"/>
                  <a:gd name="T4" fmla="*/ 764 w 996"/>
                  <a:gd name="T5" fmla="*/ 53 h 890"/>
                  <a:gd name="T6" fmla="*/ 98 w 996"/>
                  <a:gd name="T7" fmla="*/ 453 h 890"/>
                  <a:gd name="T8" fmla="*/ 85 w 996"/>
                  <a:gd name="T9" fmla="*/ 613 h 890"/>
                  <a:gd name="T10" fmla="*/ 501 w 996"/>
                  <a:gd name="T11" fmla="*/ 852 h 890"/>
                  <a:gd name="T12" fmla="*/ 612 w 996"/>
                  <a:gd name="T13" fmla="*/ 849 h 890"/>
                  <a:gd name="T14" fmla="*/ 859 w 996"/>
                  <a:gd name="T15" fmla="*/ 694 h 890"/>
                  <a:gd name="T16" fmla="*/ 982 w 996"/>
                  <a:gd name="T17" fmla="*/ 547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6" h="890">
                    <a:moveTo>
                      <a:pt x="982" y="547"/>
                    </a:moveTo>
                    <a:cubicBezTo>
                      <a:pt x="980" y="474"/>
                      <a:pt x="982" y="96"/>
                      <a:pt x="982" y="96"/>
                    </a:cubicBezTo>
                    <a:cubicBezTo>
                      <a:pt x="982" y="96"/>
                      <a:pt x="996" y="0"/>
                      <a:pt x="764" y="53"/>
                    </a:cubicBezTo>
                    <a:cubicBezTo>
                      <a:pt x="534" y="105"/>
                      <a:pt x="286" y="222"/>
                      <a:pt x="98" y="453"/>
                    </a:cubicBezTo>
                    <a:cubicBezTo>
                      <a:pt x="73" y="484"/>
                      <a:pt x="0" y="567"/>
                      <a:pt x="85" y="613"/>
                    </a:cubicBezTo>
                    <a:cubicBezTo>
                      <a:pt x="169" y="659"/>
                      <a:pt x="501" y="852"/>
                      <a:pt x="501" y="852"/>
                    </a:cubicBezTo>
                    <a:cubicBezTo>
                      <a:pt x="501" y="852"/>
                      <a:pt x="563" y="890"/>
                      <a:pt x="612" y="849"/>
                    </a:cubicBezTo>
                    <a:cubicBezTo>
                      <a:pt x="661" y="808"/>
                      <a:pt x="764" y="724"/>
                      <a:pt x="859" y="694"/>
                    </a:cubicBezTo>
                    <a:cubicBezTo>
                      <a:pt x="947" y="667"/>
                      <a:pt x="984" y="672"/>
                      <a:pt x="982" y="54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8" name="Rectangle 24"/>
            <p:cNvSpPr/>
            <p:nvPr/>
          </p:nvSpPr>
          <p:spPr>
            <a:xfrm>
              <a:off x="5275894" y="3456008"/>
              <a:ext cx="1595796" cy="459105"/>
            </a:xfrm>
            <a:prstGeom prst="rect">
              <a:avLst/>
            </a:prstGeom>
          </p:spPr>
          <p:txBody>
            <a:bodyPr wrap="square" lIns="91424" tIns="45713" rIns="91424" bIns="45713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36930" y="1500505"/>
            <a:ext cx="4059555" cy="1271253"/>
            <a:chOff x="1681104" y="1586946"/>
            <a:chExt cx="3004820" cy="1271217"/>
          </a:xfrm>
        </p:grpSpPr>
        <p:sp>
          <p:nvSpPr>
            <p:cNvPr id="26" name="Rectangle 16"/>
            <p:cNvSpPr/>
            <p:nvPr/>
          </p:nvSpPr>
          <p:spPr>
            <a:xfrm flipH="1">
              <a:off x="1681104" y="1936169"/>
              <a:ext cx="3004613" cy="921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对于传统的棋类游戏来说，自从</a:t>
              </a:r>
              <a:r>
                <a:rPr lang="en-US" altLang="zh-CN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2016</a:t>
              </a:r>
              <a:r>
                <a:rPr lang="zh-CN" altLang="en-US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年</a:t>
              </a:r>
              <a:r>
                <a:rPr lang="en-US" altLang="zh-CN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AlphaGo</a:t>
              </a:r>
              <a:r>
                <a:rPr lang="zh-CN" altLang="en-US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的诞生，最重要的是</a:t>
              </a:r>
              <a:r>
                <a:rPr lang="en-US" altLang="zh-CN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AI</a:t>
              </a:r>
              <a:r>
                <a:rPr lang="zh-CN" altLang="en-US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的自我学习能力，所以未来游戏</a:t>
              </a:r>
              <a:r>
                <a:rPr lang="en-US" altLang="zh-CN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AI</a:t>
              </a:r>
              <a:r>
                <a:rPr lang="zh-CN" altLang="en-US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的发展前沿之一是深度学习技术。</a:t>
              </a:r>
              <a:endParaRPr kumimoji="0" lang="zh-CN" altLang="en-US" sz="1200" b="1" i="0" u="none" strike="noStrike" kern="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endParaRPr>
            </a:p>
          </p:txBody>
        </p:sp>
        <p:sp>
          <p:nvSpPr>
            <p:cNvPr id="27" name="Title 11"/>
            <p:cNvSpPr txBox="1"/>
            <p:nvPr/>
          </p:nvSpPr>
          <p:spPr>
            <a:xfrm flipH="1">
              <a:off x="1902084" y="1586946"/>
              <a:ext cx="2783840" cy="39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11000">
                        <a:srgbClr val="2F88E5">
                          <a:alpha val="90000"/>
                        </a:srgbClr>
                      </a:gs>
                      <a:gs pos="100000">
                        <a:srgbClr val="1BCAB5">
                          <a:alpha val="90000"/>
                        </a:srgbClr>
                      </a:gs>
                    </a:gsLst>
                    <a:lin ang="16200000" scaled="1"/>
                  </a:gradFill>
                  <a:latin typeface="Agency FB" panose="020B0503020202020204" pitchFamily="34" charset="0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AI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的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产生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6369" y="5103541"/>
            <a:ext cx="4059555" cy="1825625"/>
            <a:chOff x="626369" y="1586946"/>
            <a:chExt cx="4059555" cy="1825625"/>
          </a:xfrm>
        </p:grpSpPr>
        <p:sp>
          <p:nvSpPr>
            <p:cNvPr id="29" name="Rectangle 16"/>
            <p:cNvSpPr/>
            <p:nvPr/>
          </p:nvSpPr>
          <p:spPr>
            <a:xfrm flipH="1">
              <a:off x="626369" y="1936196"/>
              <a:ext cx="4059555" cy="1476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众所周知，OpenAI正在开发一个更强大的继任者GPT—4。尽管细节尚未得到证实，但一些人估计，它可能包含多达100万亿个参数（与人脑的突触一样多）。从理论上讲，它离创造语言以及进行人类无法区分的对话更近了一大步。而且，它在创建计算机代码方面也会变得更好。</a:t>
              </a:r>
              <a:endParaRPr kumimoji="0" lang="zh-CN" altLang="en-US" sz="12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0" name="Title 11"/>
            <p:cNvSpPr txBox="1"/>
            <p:nvPr/>
          </p:nvSpPr>
          <p:spPr>
            <a:xfrm flipH="1">
              <a:off x="1039754" y="1586946"/>
              <a:ext cx="364617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11000">
                        <a:srgbClr val="2F88E5">
                          <a:alpha val="90000"/>
                        </a:srgbClr>
                      </a:gs>
                      <a:gs pos="100000">
                        <a:srgbClr val="1BCAB5">
                          <a:alpha val="90000"/>
                        </a:srgbClr>
                      </a:gs>
                    </a:gsLst>
                    <a:lin ang="16200000" scaled="1"/>
                  </a:gradFill>
                  <a:latin typeface="Agency FB" panose="020B0503020202020204" pitchFamily="34" charset="0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更大更好的语言建模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12412" y="3340799"/>
            <a:ext cx="3544570" cy="1398905"/>
            <a:chOff x="1844934" y="1590756"/>
            <a:chExt cx="3544570" cy="1398905"/>
          </a:xfrm>
        </p:grpSpPr>
        <p:sp>
          <p:nvSpPr>
            <p:cNvPr id="32" name="Rectangle 16"/>
            <p:cNvSpPr/>
            <p:nvPr/>
          </p:nvSpPr>
          <p:spPr>
            <a:xfrm flipH="1">
              <a:off x="1844934" y="2067641"/>
              <a:ext cx="3544570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人工智能的研究方面，经过深度学习技术的运用，开发者们更希望训练出更加符合人类动作和习惯的</a:t>
              </a:r>
              <a:r>
                <a:rPr lang="en-US" altLang="zh-CN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AI</a:t>
              </a:r>
              <a:r>
                <a:rPr lang="zh-CN" altLang="en-US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，从而推进元宇宙概念的落实。</a:t>
              </a:r>
              <a:endParaRPr kumimoji="0" lang="zh-CN" altLang="en-US" sz="1200" b="1" i="0" u="none" strike="noStrike" kern="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endParaRPr>
            </a:p>
          </p:txBody>
        </p:sp>
        <p:sp>
          <p:nvSpPr>
            <p:cNvPr id="33" name="Title 11"/>
            <p:cNvSpPr txBox="1"/>
            <p:nvPr/>
          </p:nvSpPr>
          <p:spPr>
            <a:xfrm flipH="1">
              <a:off x="1953519" y="1590756"/>
              <a:ext cx="273240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11000">
                        <a:srgbClr val="2F88E5">
                          <a:alpha val="90000"/>
                        </a:srgbClr>
                      </a:gs>
                      <a:gs pos="100000">
                        <a:srgbClr val="1BCAB5">
                          <a:alpha val="90000"/>
                        </a:srgbClr>
                      </a:gs>
                    </a:gsLst>
                    <a:lin ang="16200000" scaled="1"/>
                  </a:gradFill>
                  <a:latin typeface="Agency FB" panose="020B0503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AI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的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应用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H="1">
            <a:off x="7257415" y="1414145"/>
            <a:ext cx="4414520" cy="1271248"/>
            <a:chOff x="1681104" y="1586946"/>
            <a:chExt cx="3004820" cy="1271229"/>
          </a:xfrm>
        </p:grpSpPr>
        <p:sp>
          <p:nvSpPr>
            <p:cNvPr id="35" name="Rectangle 16"/>
            <p:cNvSpPr/>
            <p:nvPr/>
          </p:nvSpPr>
          <p:spPr>
            <a:xfrm flipH="1">
              <a:off x="1681104" y="1936169"/>
              <a:ext cx="3004613" cy="9220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因为通过深度学习，</a:t>
              </a:r>
              <a:r>
                <a:rPr lang="en-US" altLang="zh-CN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AI</a:t>
              </a:r>
              <a:r>
                <a:rPr lang="zh-CN" altLang="en-US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会不断学习人类在游戏中的行为，作为对自身的知识和技能方面的补充，这样的游戏也必然会更富有挑战性。</a:t>
              </a:r>
              <a:endParaRPr kumimoji="0" lang="zh-CN" altLang="en-US" sz="1200" b="1" i="0" u="none" strike="noStrike" kern="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endParaRPr>
            </a:p>
          </p:txBody>
        </p:sp>
        <p:sp>
          <p:nvSpPr>
            <p:cNvPr id="36" name="Title 11"/>
            <p:cNvSpPr txBox="1"/>
            <p:nvPr/>
          </p:nvSpPr>
          <p:spPr>
            <a:xfrm flipH="1">
              <a:off x="2425959" y="1586946"/>
              <a:ext cx="2259965" cy="39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11000">
                        <a:srgbClr val="2F88E5">
                          <a:alpha val="90000"/>
                        </a:srgbClr>
                      </a:gs>
                      <a:gs pos="100000">
                        <a:srgbClr val="1BCAB5">
                          <a:alpha val="90000"/>
                        </a:srgbClr>
                      </a:gs>
                    </a:gsLst>
                    <a:lin ang="16200000" scaled="1"/>
                  </a:gradFill>
                  <a:latin typeface="Agency FB" panose="020B0503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AI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的实际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存在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flipH="1">
            <a:off x="7548206" y="5103541"/>
            <a:ext cx="4018280" cy="1825625"/>
            <a:chOff x="667644" y="1586946"/>
            <a:chExt cx="4018280" cy="1825625"/>
          </a:xfrm>
        </p:grpSpPr>
        <p:sp>
          <p:nvSpPr>
            <p:cNvPr id="38" name="Rectangle 16"/>
            <p:cNvSpPr/>
            <p:nvPr/>
          </p:nvSpPr>
          <p:spPr>
            <a:xfrm flipH="1">
              <a:off x="667644" y="1936196"/>
              <a:ext cx="4018280" cy="1476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人工智能无疑将是元宇宙的关键。人工智能将有助于创造在线环境，让人们在元宇宙中体会宾至如归的感觉，培养他们的创作冲动。人们或许很快就会习惯与人工智能生物共享元宇宙环境，比如想要放松时，就可与人工智能打网球或玩国际象棋游戏。</a:t>
              </a:r>
              <a:endParaRPr kumimoji="0" lang="zh-CN" altLang="en-US" sz="12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9" name="Title 11"/>
            <p:cNvSpPr txBox="1"/>
            <p:nvPr/>
          </p:nvSpPr>
          <p:spPr>
            <a:xfrm flipH="1">
              <a:off x="1131829" y="1586946"/>
              <a:ext cx="355409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11000">
                        <a:srgbClr val="2F88E5">
                          <a:alpha val="90000"/>
                        </a:srgbClr>
                      </a:gs>
                      <a:gs pos="100000">
                        <a:srgbClr val="1BCAB5">
                          <a:alpha val="90000"/>
                        </a:srgbClr>
                      </a:gs>
                    </a:gsLst>
                    <a:lin ang="16200000" scaled="1"/>
                  </a:gradFill>
                  <a:latin typeface="Agency FB" panose="020B0503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人工智能与元宇宙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flipH="1">
            <a:off x="1158478" y="3300159"/>
            <a:ext cx="3004820" cy="1271243"/>
            <a:chOff x="1681104" y="1586946"/>
            <a:chExt cx="3004820" cy="1271243"/>
          </a:xfrm>
        </p:grpSpPr>
        <p:sp>
          <p:nvSpPr>
            <p:cNvPr id="41" name="Rectangle 16"/>
            <p:cNvSpPr/>
            <p:nvPr/>
          </p:nvSpPr>
          <p:spPr>
            <a:xfrm flipH="1">
              <a:off x="1681104" y="1936169"/>
              <a:ext cx="3004613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AI</a:t>
              </a:r>
              <a:r>
                <a:rPr lang="zh-CN" altLang="en-US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技术的成熟会使游戏中，那么</a:t>
              </a:r>
              <a:r>
                <a:rPr lang="en-US" altLang="zh-CN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NPC</a:t>
              </a:r>
              <a:r>
                <a:rPr lang="zh-CN" altLang="en-US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和怪物的</a:t>
              </a:r>
              <a:r>
                <a:rPr lang="en-US" altLang="zh-CN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AI</a:t>
              </a:r>
              <a:r>
                <a:rPr lang="zh-CN" altLang="en-US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也将更加拟人化，并会体现出更富有深度和挑战性的</a:t>
              </a:r>
              <a:r>
                <a:rPr lang="en-US" altLang="zh-CN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NPC</a:t>
              </a:r>
              <a:r>
                <a:rPr lang="zh-CN" altLang="en-US" sz="1200" b="1" kern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lt"/>
                </a:rPr>
                <a:t>行为和反馈。</a:t>
              </a:r>
              <a:endParaRPr kumimoji="0" lang="zh-CN" altLang="en-US" sz="1200" b="1" i="0" u="none" strike="noStrike" kern="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endParaRPr>
            </a:p>
          </p:txBody>
        </p:sp>
        <p:sp>
          <p:nvSpPr>
            <p:cNvPr id="42" name="Title 11"/>
            <p:cNvSpPr txBox="1"/>
            <p:nvPr/>
          </p:nvSpPr>
          <p:spPr>
            <a:xfrm flipH="1">
              <a:off x="1973839" y="1586946"/>
              <a:ext cx="27120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11000">
                        <a:srgbClr val="2F88E5">
                          <a:alpha val="90000"/>
                        </a:srgbClr>
                      </a:gs>
                      <a:gs pos="100000">
                        <a:srgbClr val="1BCAB5">
                          <a:alpha val="90000"/>
                        </a:srgbClr>
                      </a:gs>
                    </a:gsLst>
                    <a:lin ang="16200000" scaled="1"/>
                  </a:gradFill>
                  <a:latin typeface="Agency FB" panose="020B0503020202020204" pitchFamily="34" charset="0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AI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的实际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应用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185" y="135255"/>
            <a:ext cx="5170170" cy="560705"/>
            <a:chOff x="1185663" y="515763"/>
            <a:chExt cx="3119472" cy="458814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0" scaled="0"/>
          </a:gradFill>
        </p:grpSpPr>
        <p:sp>
          <p:nvSpPr>
            <p:cNvPr id="8" name="矩形 2"/>
            <p:cNvSpPr/>
            <p:nvPr/>
          </p:nvSpPr>
          <p:spPr>
            <a:xfrm>
              <a:off x="1185663" y="515763"/>
              <a:ext cx="3119472" cy="458814"/>
            </a:xfrm>
            <a:custGeom>
              <a:avLst/>
              <a:gdLst>
                <a:gd name="connsiteX0" fmla="*/ 0 w 3517900"/>
                <a:gd name="connsiteY0" fmla="*/ 0 h 546100"/>
                <a:gd name="connsiteX1" fmla="*/ 3517900 w 3517900"/>
                <a:gd name="connsiteY1" fmla="*/ 0 h 546100"/>
                <a:gd name="connsiteX2" fmla="*/ 3517900 w 3517900"/>
                <a:gd name="connsiteY2" fmla="*/ 546100 h 546100"/>
                <a:gd name="connsiteX3" fmla="*/ 0 w 3517900"/>
                <a:gd name="connsiteY3" fmla="*/ 546100 h 546100"/>
                <a:gd name="connsiteX4" fmla="*/ 0 w 3517900"/>
                <a:gd name="connsiteY4" fmla="*/ 0 h 546100"/>
                <a:gd name="connsiteX0-1" fmla="*/ 0 w 3517900"/>
                <a:gd name="connsiteY0-2" fmla="*/ 0 h 546100"/>
                <a:gd name="connsiteX1-3" fmla="*/ 3517900 w 3517900"/>
                <a:gd name="connsiteY1-4" fmla="*/ 0 h 546100"/>
                <a:gd name="connsiteX2-5" fmla="*/ 3311525 w 3517900"/>
                <a:gd name="connsiteY2-6" fmla="*/ 269875 h 546100"/>
                <a:gd name="connsiteX3-7" fmla="*/ 3517900 w 3517900"/>
                <a:gd name="connsiteY3-8" fmla="*/ 546100 h 546100"/>
                <a:gd name="connsiteX4-9" fmla="*/ 0 w 3517900"/>
                <a:gd name="connsiteY4-10" fmla="*/ 546100 h 546100"/>
                <a:gd name="connsiteX5" fmla="*/ 0 w 3517900"/>
                <a:gd name="connsiteY5" fmla="*/ 0 h 546100"/>
                <a:gd name="connsiteX0-11" fmla="*/ 0 w 3517900"/>
                <a:gd name="connsiteY0-12" fmla="*/ 0 h 546100"/>
                <a:gd name="connsiteX1-13" fmla="*/ 3517900 w 3517900"/>
                <a:gd name="connsiteY1-14" fmla="*/ 0 h 546100"/>
                <a:gd name="connsiteX2-15" fmla="*/ 3311525 w 3517900"/>
                <a:gd name="connsiteY2-16" fmla="*/ 269875 h 546100"/>
                <a:gd name="connsiteX3-17" fmla="*/ 3517900 w 3517900"/>
                <a:gd name="connsiteY3-18" fmla="*/ 546100 h 546100"/>
                <a:gd name="connsiteX4-19" fmla="*/ 0 w 3517900"/>
                <a:gd name="connsiteY4-20" fmla="*/ 546100 h 546100"/>
                <a:gd name="connsiteX5-21" fmla="*/ 0 w 3517900"/>
                <a:gd name="connsiteY5-22" fmla="*/ 0 h 546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3517900" h="546100">
                  <a:moveTo>
                    <a:pt x="0" y="0"/>
                  </a:moveTo>
                  <a:lnTo>
                    <a:pt x="3517900" y="0"/>
                  </a:lnTo>
                  <a:lnTo>
                    <a:pt x="3311525" y="269875"/>
                  </a:lnTo>
                  <a:lnTo>
                    <a:pt x="35179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矩形 42"/>
            <p:cNvSpPr>
              <a:spLocks noChangeArrowheads="1"/>
            </p:cNvSpPr>
            <p:nvPr/>
          </p:nvSpPr>
          <p:spPr bwMode="auto">
            <a:xfrm>
              <a:off x="1238715" y="545381"/>
              <a:ext cx="2827685" cy="4271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AI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在游戏中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的发展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趋势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图片 5" descr="55f606a48bf7312d50852930691a00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85" y="0"/>
            <a:ext cx="831215" cy="831215"/>
          </a:xfrm>
          <a:prstGeom prst="rect">
            <a:avLst/>
          </a:prstGeom>
        </p:spPr>
      </p:pic>
      <p:cxnSp>
        <p:nvCxnSpPr>
          <p:cNvPr id="44" name="直接连接符 43"/>
          <p:cNvCxnSpPr/>
          <p:nvPr/>
        </p:nvCxnSpPr>
        <p:spPr>
          <a:xfrm>
            <a:off x="529590" y="925830"/>
            <a:ext cx="11132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1706613"/>
            <a:ext cx="12192000" cy="3160295"/>
          </a:xfrm>
          <a:prstGeom prst="rect">
            <a:avLst/>
          </a:prstGeom>
          <a:gradFill>
            <a:gsLst>
              <a:gs pos="27000">
                <a:srgbClr val="C13838">
                  <a:alpha val="100000"/>
                </a:srgbClr>
              </a:gs>
              <a:gs pos="0">
                <a:srgbClr val="FE4444"/>
              </a:gs>
              <a:gs pos="60000">
                <a:srgbClr val="832B2B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457200"/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423990" y="217893"/>
            <a:ext cx="3724395" cy="732549"/>
            <a:chOff x="-423990" y="217893"/>
            <a:chExt cx="3724395" cy="732549"/>
          </a:xfrm>
        </p:grpSpPr>
        <p:sp>
          <p:nvSpPr>
            <p:cNvPr id="8" name="矩形: 圆角 7"/>
            <p:cNvSpPr/>
            <p:nvPr/>
          </p:nvSpPr>
          <p:spPr>
            <a:xfrm rot="2700000" flipH="1">
              <a:off x="-290379" y="217893"/>
              <a:ext cx="721788" cy="721788"/>
            </a:xfrm>
            <a:prstGeom prst="round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 flipH="1">
              <a:off x="-423990" y="228654"/>
              <a:ext cx="721788" cy="721788"/>
            </a:xfrm>
            <a:prstGeom prst="round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2230" y="297160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决策树算法介绍</a:t>
              </a:r>
              <a:endParaRPr lang="zh-CN" altLang="en-US" sz="2800" b="1"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9180" y="6176210"/>
            <a:ext cx="577516" cy="336883"/>
            <a:chOff x="11101138" y="224590"/>
            <a:chExt cx="577516" cy="336883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3600000" scaled="0"/>
          </a:gradFill>
        </p:grpSpPr>
        <p:grpSp>
          <p:nvGrpSpPr>
            <p:cNvPr id="14" name="组合 13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6" name="椭圆 15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任意多边形: 形状 21"/>
          <p:cNvSpPr/>
          <p:nvPr/>
        </p:nvSpPr>
        <p:spPr>
          <a:xfrm flipV="1">
            <a:off x="10820829" y="5165558"/>
            <a:ext cx="1371170" cy="1692438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FE4444"/>
              </a:gs>
              <a:gs pos="100000">
                <a:srgbClr val="832B2B"/>
              </a:gs>
            </a:gsLst>
            <a:lin ang="2700000" scaled="0"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8358452" y="1922372"/>
            <a:ext cx="2705400" cy="2232530"/>
            <a:chOff x="1251800" y="3302000"/>
            <a:chExt cx="2705400" cy="2232530"/>
          </a:xfrm>
        </p:grpSpPr>
        <p:sp>
          <p:nvSpPr>
            <p:cNvPr id="56" name="形状"/>
            <p:cNvSpPr/>
            <p:nvPr/>
          </p:nvSpPr>
          <p:spPr bwMode="auto">
            <a:xfrm>
              <a:off x="1251800" y="3302000"/>
              <a:ext cx="2705400" cy="2232530"/>
            </a:xfrm>
            <a:prstGeom prst="roundRect">
              <a:avLst>
                <a:gd name="adj" fmla="val 8724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0" dist="762000" dir="3600000" algn="ctr" rotWithShape="0">
                <a:prstClr val="black">
                  <a:alpha val="2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defTabSz="914400"/>
              <a:endParaRPr lang="en-US" ker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7" name="文本"/>
            <p:cNvSpPr/>
            <p:nvPr/>
          </p:nvSpPr>
          <p:spPr bwMode="auto">
            <a:xfrm>
              <a:off x="1251800" y="3302000"/>
              <a:ext cx="2529452" cy="651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t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为了判断最优走法，就需要一个评估函数能对当前整个局势作出评估，返回一个分数。规定对电脑越有利，分数越大，对玩家越有利，分数越小，分数的起点是</a:t>
              </a:r>
              <a:r>
                <a:rPr lang="en-US" altLang="zh-CN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0</a:t>
              </a:r>
              <a:r>
                <a:rPr lang="zh-CN" alt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。</a:t>
              </a:r>
              <a:endParaRPr lang="zh-CN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219716" y="1922372"/>
            <a:ext cx="2705400" cy="2232530"/>
            <a:chOff x="1251800" y="3302000"/>
            <a:chExt cx="2705400" cy="2232530"/>
          </a:xfrm>
        </p:grpSpPr>
        <p:sp>
          <p:nvSpPr>
            <p:cNvPr id="60" name="形状"/>
            <p:cNvSpPr/>
            <p:nvPr/>
          </p:nvSpPr>
          <p:spPr bwMode="auto">
            <a:xfrm>
              <a:off x="1251800" y="3302000"/>
              <a:ext cx="2705400" cy="2232530"/>
            </a:xfrm>
            <a:prstGeom prst="roundRect">
              <a:avLst>
                <a:gd name="adj" fmla="val 8724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0" dist="762000" dir="3600000" algn="ctr" rotWithShape="0">
                <a:prstClr val="black">
                  <a:alpha val="2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defTabSz="914400"/>
              <a:endParaRPr lang="en-US" ker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文本"/>
            <p:cNvSpPr/>
            <p:nvPr/>
          </p:nvSpPr>
          <p:spPr bwMode="auto">
            <a:xfrm>
              <a:off x="1390979" y="3302000"/>
              <a:ext cx="2566221" cy="651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t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4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在地图中玩家有各种各样的走法，而把每一步的走法展开，就是一颗巨大的博弈树。在这个树中，根节点</a:t>
              </a:r>
              <a:r>
                <a:rPr lang="en-US" altLang="zh-CN" sz="14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0</a:t>
              </a:r>
              <a:r>
                <a:rPr lang="zh-CN" altLang="en-US" sz="14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为开始，奇数层表示电脑可能的走法，偶数层表示玩家可能的走法。</a:t>
              </a:r>
              <a:endParaRPr lang="zh-CN" alt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789084" y="1922372"/>
            <a:ext cx="2705400" cy="2232530"/>
            <a:chOff x="1251800" y="3302000"/>
            <a:chExt cx="2705400" cy="2232530"/>
          </a:xfrm>
        </p:grpSpPr>
        <p:sp>
          <p:nvSpPr>
            <p:cNvPr id="64" name="形状"/>
            <p:cNvSpPr/>
            <p:nvPr/>
          </p:nvSpPr>
          <p:spPr bwMode="auto">
            <a:xfrm>
              <a:off x="1251800" y="3302000"/>
              <a:ext cx="2705400" cy="2232530"/>
            </a:xfrm>
            <a:prstGeom prst="roundRect">
              <a:avLst>
                <a:gd name="adj" fmla="val 8724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0" dist="762000" dir="3600000" algn="ctr" rotWithShape="0">
                <a:prstClr val="black">
                  <a:alpha val="2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defTabSz="914400"/>
              <a:endPara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5" name="文本"/>
            <p:cNvSpPr/>
            <p:nvPr/>
          </p:nvSpPr>
          <p:spPr bwMode="auto">
            <a:xfrm>
              <a:off x="1427748" y="3306212"/>
              <a:ext cx="2529452" cy="651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t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假设电脑先</a:t>
              </a:r>
              <a:r>
                <a:rPr lang="zh-CN" alt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动，那么第一层就是电脑的所有可能的走法，第二层就是玩家的所有可能走法，以此类推。所以可以考虑用递归遍历这颗博弈树。</a:t>
              </a:r>
              <a:endParaRPr lang="zh-CN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7" name="形状"/>
          <p:cNvSpPr/>
          <p:nvPr/>
        </p:nvSpPr>
        <p:spPr bwMode="auto">
          <a:xfrm rot="10800000">
            <a:off x="6042094" y="4308415"/>
            <a:ext cx="105463" cy="105463"/>
          </a:xfrm>
          <a:prstGeom prst="ellipse">
            <a:avLst/>
          </a:prstGeom>
          <a:solidFill>
            <a:sysClr val="window" lastClr="FFFFFF"/>
          </a:solidFill>
          <a:ln w="0">
            <a:noFill/>
            <a:prstDash val="solid"/>
            <a:round/>
          </a:ln>
        </p:spPr>
        <p:txBody>
          <a:bodyPr vert="horz" wrap="square" lIns="45720" tIns="22860" rIns="45720" bIns="22860" numCol="1" rtlCol="1" anchor="t" anchorCtr="0" compatLnSpc="1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8" name="形状"/>
          <p:cNvSpPr/>
          <p:nvPr/>
        </p:nvSpPr>
        <p:spPr bwMode="auto">
          <a:xfrm rot="10800000">
            <a:off x="5806305" y="4331381"/>
            <a:ext cx="59531" cy="59531"/>
          </a:xfrm>
          <a:prstGeom prst="ellipse">
            <a:avLst/>
          </a:prstGeom>
          <a:solidFill>
            <a:sysClr val="window" lastClr="FFFFFF"/>
          </a:solidFill>
          <a:ln w="0">
            <a:noFill/>
            <a:prstDash val="solid"/>
            <a:round/>
          </a:ln>
        </p:spPr>
        <p:txBody>
          <a:bodyPr vert="horz" wrap="square" lIns="45720" tIns="22860" rIns="45720" bIns="22860" numCol="1" rtlCol="1" anchor="t" anchorCtr="0" compatLnSpc="1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形状"/>
          <p:cNvSpPr/>
          <p:nvPr/>
        </p:nvSpPr>
        <p:spPr bwMode="auto">
          <a:xfrm rot="10800000">
            <a:off x="6323815" y="4331381"/>
            <a:ext cx="59531" cy="59531"/>
          </a:xfrm>
          <a:prstGeom prst="ellipse">
            <a:avLst/>
          </a:prstGeom>
          <a:solidFill>
            <a:sysClr val="window" lastClr="FFFFFF"/>
          </a:solidFill>
          <a:ln w="0">
            <a:noFill/>
            <a:prstDash val="solid"/>
            <a:round/>
          </a:ln>
        </p:spPr>
        <p:txBody>
          <a:bodyPr vert="horz" wrap="square" lIns="45720" tIns="22860" rIns="45720" bIns="22860" numCol="1" rtlCol="1" anchor="t" anchorCtr="0" compatLnSpc="1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文本"/>
          <p:cNvSpPr txBox="1"/>
          <p:nvPr/>
        </p:nvSpPr>
        <p:spPr>
          <a:xfrm>
            <a:off x="2572169" y="5005139"/>
            <a:ext cx="7047662" cy="11229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 defTabSz="457200">
              <a:buSzPct val="25000"/>
              <a:defRPr/>
            </a:pPr>
            <a:r>
              <a: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•</a:t>
            </a:r>
            <a:r>
              <a:rPr lang="zh-CN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电脑走的层我们称为 </a:t>
            </a:r>
            <a:r>
              <a: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MAX</a:t>
            </a:r>
            <a:r>
              <a:rPr lang="zh-CN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层，这一层电脑要保证自己利益最大化，那么就需要选分最高的节点。</a:t>
            </a:r>
            <a:endParaRPr lang="zh-CN" altLang="en-US" sz="1600" kern="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•</a:t>
            </a:r>
            <a:r>
              <a:rPr lang="zh-CN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玩家走的层我们称为</a:t>
            </a:r>
            <a:r>
              <a: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MIN</a:t>
            </a:r>
            <a:r>
              <a:rPr lang="zh-CN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层，这一层玩家要保证自己的利益最大化，那么就会选分最低的节点。</a:t>
            </a:r>
            <a:endParaRPr lang="zh-CN" altLang="en-US" sz="1600" kern="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algn="ctr" defTabSz="914400">
              <a:lnSpc>
                <a:spcPct val="150000"/>
              </a:lnSpc>
              <a:defRPr/>
            </a:pP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10" name="图片 9" descr="55f606a48bf7312d50852930691a00e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55375" y="0"/>
            <a:ext cx="831215" cy="8312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67" grpId="0" bldLvl="0" animBg="1"/>
      <p:bldP spid="68" grpId="0" bldLvl="0" animBg="1"/>
      <p:bldP spid="69" grpId="0" bldLvl="0" animBg="1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423990" y="217893"/>
            <a:ext cx="4083467" cy="732549"/>
            <a:chOff x="-423990" y="217893"/>
            <a:chExt cx="4083467" cy="732549"/>
          </a:xfrm>
        </p:grpSpPr>
        <p:sp>
          <p:nvSpPr>
            <p:cNvPr id="8" name="矩形: 圆角 7"/>
            <p:cNvSpPr/>
            <p:nvPr/>
          </p:nvSpPr>
          <p:spPr>
            <a:xfrm rot="2700000" flipH="1">
              <a:off x="-290379" y="217893"/>
              <a:ext cx="721788" cy="721788"/>
            </a:xfrm>
            <a:prstGeom prst="round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36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 flipH="1">
              <a:off x="-423990" y="228654"/>
              <a:ext cx="721788" cy="721788"/>
            </a:xfrm>
            <a:prstGeom prst="round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36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2230" y="297160"/>
              <a:ext cx="30572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决策树算法示意图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9180" y="6176210"/>
            <a:ext cx="577516" cy="336883"/>
            <a:chOff x="11101138" y="224590"/>
            <a:chExt cx="577516" cy="336883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3600000" scaled="0"/>
          </a:gradFill>
        </p:grpSpPr>
        <p:grpSp>
          <p:nvGrpSpPr>
            <p:cNvPr id="14" name="组合 13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6" name="椭圆 15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任意多边形: 形状 21"/>
          <p:cNvSpPr/>
          <p:nvPr/>
        </p:nvSpPr>
        <p:spPr>
          <a:xfrm flipV="1">
            <a:off x="10379242" y="4620506"/>
            <a:ext cx="1812757" cy="2237490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FE4444"/>
              </a:gs>
              <a:gs pos="100000">
                <a:srgbClr val="832B2B"/>
              </a:gs>
            </a:gsLst>
            <a:lin ang="2700000" scaled="0"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892717" y="1441263"/>
            <a:ext cx="3902450" cy="3902450"/>
            <a:chOff x="7892717" y="1441263"/>
            <a:chExt cx="3902450" cy="3902450"/>
          </a:xfrm>
        </p:grpSpPr>
        <p:sp>
          <p:nvSpPr>
            <p:cNvPr id="66" name="椭圆 65"/>
            <p:cNvSpPr/>
            <p:nvPr/>
          </p:nvSpPr>
          <p:spPr>
            <a:xfrm>
              <a:off x="8261684" y="2037348"/>
              <a:ext cx="2951747" cy="2951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7" r="14747"/>
            <a:stretch>
              <a:fillRect/>
            </a:stretch>
          </p:blipFill>
          <p:spPr>
            <a:xfrm>
              <a:off x="7892717" y="1441263"/>
              <a:ext cx="3902450" cy="3902450"/>
            </a:xfrm>
            <a:prstGeom prst="rect">
              <a:avLst/>
            </a:prstGeom>
          </p:spPr>
        </p:pic>
      </p:grpSp>
      <p:grpSp>
        <p:nvGrpSpPr>
          <p:cNvPr id="82" name="组合 81"/>
          <p:cNvGrpSpPr/>
          <p:nvPr/>
        </p:nvGrpSpPr>
        <p:grpSpPr>
          <a:xfrm>
            <a:off x="7955362" y="3788447"/>
            <a:ext cx="1278580" cy="1278580"/>
            <a:chOff x="5133999" y="2400926"/>
            <a:chExt cx="1460311" cy="1460311"/>
          </a:xfrm>
        </p:grpSpPr>
        <p:sp>
          <p:nvSpPr>
            <p:cNvPr id="83" name="Oval 16"/>
            <p:cNvSpPr/>
            <p:nvPr/>
          </p:nvSpPr>
          <p:spPr>
            <a:xfrm>
              <a:off x="5133999" y="2400926"/>
              <a:ext cx="1460311" cy="1460311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09600">
                <a:defRPr/>
              </a:pPr>
              <a:endParaRPr lang="en-US" sz="135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84" name="Group 32"/>
            <p:cNvGrpSpPr/>
            <p:nvPr/>
          </p:nvGrpSpPr>
          <p:grpSpPr>
            <a:xfrm>
              <a:off x="5597259" y="2847859"/>
              <a:ext cx="599096" cy="599096"/>
              <a:chOff x="8121650" y="-184150"/>
              <a:chExt cx="1181100" cy="1181100"/>
            </a:xfrm>
            <a:solidFill>
              <a:sysClr val="window" lastClr="FFFFFF"/>
            </a:solidFill>
          </p:grpSpPr>
          <p:sp>
            <p:nvSpPr>
              <p:cNvPr id="85" name="Freeform 5"/>
              <p:cNvSpPr>
                <a:spLocks noEditPoints="1"/>
              </p:cNvSpPr>
              <p:nvPr/>
            </p:nvSpPr>
            <p:spPr bwMode="auto">
              <a:xfrm>
                <a:off x="8121650" y="-184150"/>
                <a:ext cx="1181100" cy="1181100"/>
              </a:xfrm>
              <a:custGeom>
                <a:avLst/>
                <a:gdLst>
                  <a:gd name="T0" fmla="*/ 202 w 312"/>
                  <a:gd name="T1" fmla="*/ 98 h 312"/>
                  <a:gd name="T2" fmla="*/ 156 w 312"/>
                  <a:gd name="T3" fmla="*/ 0 h 312"/>
                  <a:gd name="T4" fmla="*/ 88 w 312"/>
                  <a:gd name="T5" fmla="*/ 100 h 312"/>
                  <a:gd name="T6" fmla="*/ 78 w 312"/>
                  <a:gd name="T7" fmla="*/ 105 h 312"/>
                  <a:gd name="T8" fmla="*/ 29 w 312"/>
                  <a:gd name="T9" fmla="*/ 98 h 312"/>
                  <a:gd name="T10" fmla="*/ 0 w 312"/>
                  <a:gd name="T11" fmla="*/ 283 h 312"/>
                  <a:gd name="T12" fmla="*/ 59 w 312"/>
                  <a:gd name="T13" fmla="*/ 312 h 312"/>
                  <a:gd name="T14" fmla="*/ 85 w 312"/>
                  <a:gd name="T15" fmla="*/ 295 h 312"/>
                  <a:gd name="T16" fmla="*/ 88 w 312"/>
                  <a:gd name="T17" fmla="*/ 296 h 312"/>
                  <a:gd name="T18" fmla="*/ 186 w 312"/>
                  <a:gd name="T19" fmla="*/ 312 h 312"/>
                  <a:gd name="T20" fmla="*/ 274 w 312"/>
                  <a:gd name="T21" fmla="*/ 293 h 312"/>
                  <a:gd name="T22" fmla="*/ 278 w 312"/>
                  <a:gd name="T23" fmla="*/ 266 h 312"/>
                  <a:gd name="T24" fmla="*/ 294 w 312"/>
                  <a:gd name="T25" fmla="*/ 214 h 312"/>
                  <a:gd name="T26" fmla="*/ 303 w 312"/>
                  <a:gd name="T27" fmla="*/ 164 h 312"/>
                  <a:gd name="T28" fmla="*/ 312 w 312"/>
                  <a:gd name="T29" fmla="*/ 140 h 312"/>
                  <a:gd name="T30" fmla="*/ 284 w 312"/>
                  <a:gd name="T31" fmla="*/ 102 h 312"/>
                  <a:gd name="T32" fmla="*/ 59 w 312"/>
                  <a:gd name="T33" fmla="*/ 293 h 312"/>
                  <a:gd name="T34" fmla="*/ 20 w 312"/>
                  <a:gd name="T35" fmla="*/ 283 h 312"/>
                  <a:gd name="T36" fmla="*/ 29 w 312"/>
                  <a:gd name="T37" fmla="*/ 117 h 312"/>
                  <a:gd name="T38" fmla="*/ 68 w 312"/>
                  <a:gd name="T39" fmla="*/ 127 h 312"/>
                  <a:gd name="T40" fmla="*/ 292 w 312"/>
                  <a:gd name="T41" fmla="*/ 142 h 312"/>
                  <a:gd name="T42" fmla="*/ 254 w 312"/>
                  <a:gd name="T43" fmla="*/ 156 h 312"/>
                  <a:gd name="T44" fmla="*/ 254 w 312"/>
                  <a:gd name="T45" fmla="*/ 166 h 312"/>
                  <a:gd name="T46" fmla="*/ 288 w 312"/>
                  <a:gd name="T47" fmla="*/ 184 h 312"/>
                  <a:gd name="T48" fmla="*/ 244 w 312"/>
                  <a:gd name="T49" fmla="*/ 205 h 312"/>
                  <a:gd name="T50" fmla="*/ 244 w 312"/>
                  <a:gd name="T51" fmla="*/ 215 h 312"/>
                  <a:gd name="T52" fmla="*/ 276 w 312"/>
                  <a:gd name="T53" fmla="*/ 235 h 312"/>
                  <a:gd name="T54" fmla="*/ 234 w 312"/>
                  <a:gd name="T55" fmla="*/ 254 h 312"/>
                  <a:gd name="T56" fmla="*/ 234 w 312"/>
                  <a:gd name="T57" fmla="*/ 263 h 312"/>
                  <a:gd name="T58" fmla="*/ 259 w 312"/>
                  <a:gd name="T59" fmla="*/ 277 h 312"/>
                  <a:gd name="T60" fmla="*/ 239 w 312"/>
                  <a:gd name="T61" fmla="*/ 293 h 312"/>
                  <a:gd name="T62" fmla="*/ 132 w 312"/>
                  <a:gd name="T63" fmla="*/ 286 h 312"/>
                  <a:gd name="T64" fmla="*/ 78 w 312"/>
                  <a:gd name="T65" fmla="*/ 267 h 312"/>
                  <a:gd name="T66" fmla="*/ 86 w 312"/>
                  <a:gd name="T67" fmla="*/ 122 h 312"/>
                  <a:gd name="T68" fmla="*/ 146 w 312"/>
                  <a:gd name="T69" fmla="*/ 29 h 312"/>
                  <a:gd name="T70" fmla="*/ 185 w 312"/>
                  <a:gd name="T71" fmla="*/ 66 h 312"/>
                  <a:gd name="T72" fmla="*/ 281 w 312"/>
                  <a:gd name="T73" fmla="*/ 121 h 312"/>
                  <a:gd name="T74" fmla="*/ 292 w 312"/>
                  <a:gd name="T75" fmla="*/ 14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2" h="312">
                    <a:moveTo>
                      <a:pt x="284" y="102"/>
                    </a:moveTo>
                    <a:cubicBezTo>
                      <a:pt x="272" y="99"/>
                      <a:pt x="244" y="99"/>
                      <a:pt x="202" y="98"/>
                    </a:cubicBezTo>
                    <a:cubicBezTo>
                      <a:pt x="204" y="89"/>
                      <a:pt x="204" y="80"/>
                      <a:pt x="204" y="66"/>
                    </a:cubicBezTo>
                    <a:cubicBezTo>
                      <a:pt x="204" y="31"/>
                      <a:pt x="179" y="0"/>
                      <a:pt x="156" y="0"/>
                    </a:cubicBezTo>
                    <a:cubicBezTo>
                      <a:pt x="140" y="0"/>
                      <a:pt x="127" y="13"/>
                      <a:pt x="127" y="29"/>
                    </a:cubicBezTo>
                    <a:cubicBezTo>
                      <a:pt x="127" y="49"/>
                      <a:pt x="120" y="83"/>
                      <a:pt x="88" y="100"/>
                    </a:cubicBezTo>
                    <a:cubicBezTo>
                      <a:pt x="85" y="101"/>
                      <a:pt x="78" y="104"/>
                      <a:pt x="77" y="105"/>
                    </a:cubicBezTo>
                    <a:cubicBezTo>
                      <a:pt x="78" y="105"/>
                      <a:pt x="78" y="105"/>
                      <a:pt x="78" y="105"/>
                    </a:cubicBezTo>
                    <a:cubicBezTo>
                      <a:pt x="73" y="101"/>
                      <a:pt x="66" y="98"/>
                      <a:pt x="59" y="98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13" y="98"/>
                      <a:pt x="0" y="111"/>
                      <a:pt x="0" y="127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99"/>
                      <a:pt x="13" y="312"/>
                      <a:pt x="29" y="312"/>
                    </a:cubicBezTo>
                    <a:cubicBezTo>
                      <a:pt x="59" y="312"/>
                      <a:pt x="59" y="312"/>
                      <a:pt x="59" y="312"/>
                    </a:cubicBezTo>
                    <a:cubicBezTo>
                      <a:pt x="70" y="312"/>
                      <a:pt x="80" y="305"/>
                      <a:pt x="85" y="295"/>
                    </a:cubicBezTo>
                    <a:cubicBezTo>
                      <a:pt x="85" y="295"/>
                      <a:pt x="85" y="295"/>
                      <a:pt x="85" y="295"/>
                    </a:cubicBezTo>
                    <a:cubicBezTo>
                      <a:pt x="86" y="295"/>
                      <a:pt x="86" y="296"/>
                      <a:pt x="87" y="296"/>
                    </a:cubicBezTo>
                    <a:cubicBezTo>
                      <a:pt x="87" y="296"/>
                      <a:pt x="88" y="296"/>
                      <a:pt x="88" y="296"/>
                    </a:cubicBezTo>
                    <a:cubicBezTo>
                      <a:pt x="93" y="297"/>
                      <a:pt x="104" y="300"/>
                      <a:pt x="127" y="305"/>
                    </a:cubicBezTo>
                    <a:cubicBezTo>
                      <a:pt x="132" y="306"/>
                      <a:pt x="158" y="312"/>
                      <a:pt x="186" y="312"/>
                    </a:cubicBezTo>
                    <a:cubicBezTo>
                      <a:pt x="239" y="312"/>
                      <a:pt x="239" y="312"/>
                      <a:pt x="239" y="312"/>
                    </a:cubicBezTo>
                    <a:cubicBezTo>
                      <a:pt x="255" y="312"/>
                      <a:pt x="267" y="306"/>
                      <a:pt x="274" y="293"/>
                    </a:cubicBezTo>
                    <a:cubicBezTo>
                      <a:pt x="274" y="293"/>
                      <a:pt x="276" y="289"/>
                      <a:pt x="278" y="283"/>
                    </a:cubicBezTo>
                    <a:cubicBezTo>
                      <a:pt x="279" y="278"/>
                      <a:pt x="280" y="272"/>
                      <a:pt x="278" y="266"/>
                    </a:cubicBezTo>
                    <a:cubicBezTo>
                      <a:pt x="289" y="258"/>
                      <a:pt x="292" y="247"/>
                      <a:pt x="294" y="240"/>
                    </a:cubicBezTo>
                    <a:cubicBezTo>
                      <a:pt x="298" y="229"/>
                      <a:pt x="297" y="220"/>
                      <a:pt x="294" y="214"/>
                    </a:cubicBezTo>
                    <a:cubicBezTo>
                      <a:pt x="300" y="208"/>
                      <a:pt x="305" y="200"/>
                      <a:pt x="307" y="187"/>
                    </a:cubicBezTo>
                    <a:cubicBezTo>
                      <a:pt x="309" y="179"/>
                      <a:pt x="307" y="171"/>
                      <a:pt x="303" y="164"/>
                    </a:cubicBezTo>
                    <a:cubicBezTo>
                      <a:pt x="309" y="158"/>
                      <a:pt x="311" y="150"/>
                      <a:pt x="312" y="143"/>
                    </a:cubicBezTo>
                    <a:cubicBezTo>
                      <a:pt x="312" y="140"/>
                      <a:pt x="312" y="140"/>
                      <a:pt x="312" y="140"/>
                    </a:cubicBezTo>
                    <a:cubicBezTo>
                      <a:pt x="312" y="139"/>
                      <a:pt x="312" y="138"/>
                      <a:pt x="312" y="136"/>
                    </a:cubicBezTo>
                    <a:cubicBezTo>
                      <a:pt x="312" y="123"/>
                      <a:pt x="303" y="108"/>
                      <a:pt x="284" y="102"/>
                    </a:cubicBezTo>
                    <a:close/>
                    <a:moveTo>
                      <a:pt x="68" y="283"/>
                    </a:moveTo>
                    <a:cubicBezTo>
                      <a:pt x="68" y="288"/>
                      <a:pt x="64" y="293"/>
                      <a:pt x="59" y="293"/>
                    </a:cubicBezTo>
                    <a:cubicBezTo>
                      <a:pt x="29" y="293"/>
                      <a:pt x="29" y="293"/>
                      <a:pt x="29" y="293"/>
                    </a:cubicBezTo>
                    <a:cubicBezTo>
                      <a:pt x="24" y="293"/>
                      <a:pt x="20" y="288"/>
                      <a:pt x="20" y="283"/>
                    </a:cubicBezTo>
                    <a:cubicBezTo>
                      <a:pt x="20" y="127"/>
                      <a:pt x="20" y="127"/>
                      <a:pt x="20" y="127"/>
                    </a:cubicBezTo>
                    <a:cubicBezTo>
                      <a:pt x="20" y="121"/>
                      <a:pt x="24" y="117"/>
                      <a:pt x="29" y="117"/>
                    </a:cubicBezTo>
                    <a:cubicBezTo>
                      <a:pt x="59" y="117"/>
                      <a:pt x="59" y="117"/>
                      <a:pt x="59" y="117"/>
                    </a:cubicBezTo>
                    <a:cubicBezTo>
                      <a:pt x="64" y="117"/>
                      <a:pt x="68" y="121"/>
                      <a:pt x="68" y="127"/>
                    </a:cubicBezTo>
                    <a:lnTo>
                      <a:pt x="68" y="283"/>
                    </a:lnTo>
                    <a:close/>
                    <a:moveTo>
                      <a:pt x="292" y="142"/>
                    </a:moveTo>
                    <a:cubicBezTo>
                      <a:pt x="292" y="147"/>
                      <a:pt x="290" y="156"/>
                      <a:pt x="273" y="156"/>
                    </a:cubicBezTo>
                    <a:cubicBezTo>
                      <a:pt x="258" y="156"/>
                      <a:pt x="254" y="156"/>
                      <a:pt x="254" y="156"/>
                    </a:cubicBezTo>
                    <a:cubicBezTo>
                      <a:pt x="251" y="156"/>
                      <a:pt x="249" y="158"/>
                      <a:pt x="249" y="161"/>
                    </a:cubicBezTo>
                    <a:cubicBezTo>
                      <a:pt x="249" y="164"/>
                      <a:pt x="251" y="166"/>
                      <a:pt x="254" y="166"/>
                    </a:cubicBezTo>
                    <a:cubicBezTo>
                      <a:pt x="254" y="166"/>
                      <a:pt x="258" y="166"/>
                      <a:pt x="272" y="166"/>
                    </a:cubicBezTo>
                    <a:cubicBezTo>
                      <a:pt x="287" y="166"/>
                      <a:pt x="289" y="178"/>
                      <a:pt x="288" y="184"/>
                    </a:cubicBezTo>
                    <a:cubicBezTo>
                      <a:pt x="287" y="191"/>
                      <a:pt x="283" y="205"/>
                      <a:pt x="267" y="205"/>
                    </a:cubicBezTo>
                    <a:cubicBezTo>
                      <a:pt x="250" y="205"/>
                      <a:pt x="244" y="205"/>
                      <a:pt x="244" y="205"/>
                    </a:cubicBezTo>
                    <a:cubicBezTo>
                      <a:pt x="241" y="205"/>
                      <a:pt x="239" y="207"/>
                      <a:pt x="239" y="210"/>
                    </a:cubicBezTo>
                    <a:cubicBezTo>
                      <a:pt x="239" y="212"/>
                      <a:pt x="241" y="215"/>
                      <a:pt x="244" y="215"/>
                    </a:cubicBezTo>
                    <a:cubicBezTo>
                      <a:pt x="244" y="215"/>
                      <a:pt x="255" y="215"/>
                      <a:pt x="263" y="215"/>
                    </a:cubicBezTo>
                    <a:cubicBezTo>
                      <a:pt x="279" y="215"/>
                      <a:pt x="278" y="227"/>
                      <a:pt x="276" y="235"/>
                    </a:cubicBezTo>
                    <a:cubicBezTo>
                      <a:pt x="272" y="244"/>
                      <a:pt x="271" y="254"/>
                      <a:pt x="250" y="254"/>
                    </a:cubicBezTo>
                    <a:cubicBezTo>
                      <a:pt x="243" y="254"/>
                      <a:pt x="234" y="254"/>
                      <a:pt x="234" y="254"/>
                    </a:cubicBezTo>
                    <a:cubicBezTo>
                      <a:pt x="231" y="254"/>
                      <a:pt x="229" y="256"/>
                      <a:pt x="229" y="258"/>
                    </a:cubicBezTo>
                    <a:cubicBezTo>
                      <a:pt x="229" y="261"/>
                      <a:pt x="231" y="263"/>
                      <a:pt x="234" y="263"/>
                    </a:cubicBezTo>
                    <a:cubicBezTo>
                      <a:pt x="234" y="263"/>
                      <a:pt x="241" y="263"/>
                      <a:pt x="249" y="263"/>
                    </a:cubicBezTo>
                    <a:cubicBezTo>
                      <a:pt x="260" y="263"/>
                      <a:pt x="260" y="273"/>
                      <a:pt x="259" y="277"/>
                    </a:cubicBezTo>
                    <a:cubicBezTo>
                      <a:pt x="258" y="281"/>
                      <a:pt x="257" y="284"/>
                      <a:pt x="257" y="284"/>
                    </a:cubicBezTo>
                    <a:cubicBezTo>
                      <a:pt x="254" y="289"/>
                      <a:pt x="249" y="293"/>
                      <a:pt x="239" y="293"/>
                    </a:cubicBezTo>
                    <a:cubicBezTo>
                      <a:pt x="186" y="293"/>
                      <a:pt x="186" y="293"/>
                      <a:pt x="186" y="293"/>
                    </a:cubicBezTo>
                    <a:cubicBezTo>
                      <a:pt x="159" y="293"/>
                      <a:pt x="132" y="286"/>
                      <a:pt x="132" y="286"/>
                    </a:cubicBezTo>
                    <a:cubicBezTo>
                      <a:pt x="91" y="277"/>
                      <a:pt x="89" y="276"/>
                      <a:pt x="86" y="275"/>
                    </a:cubicBezTo>
                    <a:cubicBezTo>
                      <a:pt x="86" y="275"/>
                      <a:pt x="78" y="274"/>
                      <a:pt x="78" y="267"/>
                    </a:cubicBezTo>
                    <a:cubicBezTo>
                      <a:pt x="78" y="132"/>
                      <a:pt x="78" y="132"/>
                      <a:pt x="78" y="132"/>
                    </a:cubicBezTo>
                    <a:cubicBezTo>
                      <a:pt x="78" y="128"/>
                      <a:pt x="81" y="124"/>
                      <a:pt x="86" y="122"/>
                    </a:cubicBezTo>
                    <a:cubicBezTo>
                      <a:pt x="86" y="122"/>
                      <a:pt x="87" y="122"/>
                      <a:pt x="88" y="121"/>
                    </a:cubicBezTo>
                    <a:cubicBezTo>
                      <a:pt x="132" y="103"/>
                      <a:pt x="146" y="62"/>
                      <a:pt x="146" y="29"/>
                    </a:cubicBezTo>
                    <a:cubicBezTo>
                      <a:pt x="146" y="25"/>
                      <a:pt x="150" y="20"/>
                      <a:pt x="156" y="20"/>
                    </a:cubicBezTo>
                    <a:cubicBezTo>
                      <a:pt x="166" y="20"/>
                      <a:pt x="185" y="40"/>
                      <a:pt x="185" y="66"/>
                    </a:cubicBezTo>
                    <a:cubicBezTo>
                      <a:pt x="185" y="89"/>
                      <a:pt x="184" y="93"/>
                      <a:pt x="176" y="117"/>
                    </a:cubicBezTo>
                    <a:cubicBezTo>
                      <a:pt x="273" y="117"/>
                      <a:pt x="272" y="118"/>
                      <a:pt x="281" y="121"/>
                    </a:cubicBezTo>
                    <a:cubicBezTo>
                      <a:pt x="292" y="124"/>
                      <a:pt x="293" y="133"/>
                      <a:pt x="293" y="136"/>
                    </a:cubicBezTo>
                    <a:cubicBezTo>
                      <a:pt x="293" y="139"/>
                      <a:pt x="292" y="138"/>
                      <a:pt x="292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defTabSz="609600">
                  <a:defRPr/>
                </a:pPr>
                <a:endParaRPr lang="id-ID" sz="135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Freeform 6"/>
              <p:cNvSpPr>
                <a:spLocks noEditPoints="1"/>
              </p:cNvSpPr>
              <p:nvPr/>
            </p:nvSpPr>
            <p:spPr bwMode="auto">
              <a:xfrm>
                <a:off x="8231188" y="777875"/>
                <a:ext cx="112713" cy="109538"/>
              </a:xfrm>
              <a:custGeom>
                <a:avLst/>
                <a:gdLst>
                  <a:gd name="T0" fmla="*/ 15 w 30"/>
                  <a:gd name="T1" fmla="*/ 0 h 29"/>
                  <a:gd name="T2" fmla="*/ 0 w 30"/>
                  <a:gd name="T3" fmla="*/ 14 h 29"/>
                  <a:gd name="T4" fmla="*/ 15 w 30"/>
                  <a:gd name="T5" fmla="*/ 29 h 29"/>
                  <a:gd name="T6" fmla="*/ 30 w 30"/>
                  <a:gd name="T7" fmla="*/ 14 h 29"/>
                  <a:gd name="T8" fmla="*/ 15 w 30"/>
                  <a:gd name="T9" fmla="*/ 0 h 29"/>
                  <a:gd name="T10" fmla="*/ 15 w 30"/>
                  <a:gd name="T11" fmla="*/ 19 h 29"/>
                  <a:gd name="T12" fmla="*/ 10 w 30"/>
                  <a:gd name="T13" fmla="*/ 14 h 29"/>
                  <a:gd name="T14" fmla="*/ 15 w 30"/>
                  <a:gd name="T15" fmla="*/ 9 h 29"/>
                  <a:gd name="T16" fmla="*/ 20 w 30"/>
                  <a:gd name="T17" fmla="*/ 14 h 29"/>
                  <a:gd name="T18" fmla="*/ 15 w 30"/>
                  <a:gd name="T19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29">
                    <a:moveTo>
                      <a:pt x="15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5" y="29"/>
                    </a:cubicBezTo>
                    <a:cubicBezTo>
                      <a:pt x="23" y="29"/>
                      <a:pt x="30" y="22"/>
                      <a:pt x="30" y="14"/>
                    </a:cubicBezTo>
                    <a:cubicBezTo>
                      <a:pt x="30" y="6"/>
                      <a:pt x="23" y="0"/>
                      <a:pt x="15" y="0"/>
                    </a:cubicBezTo>
                    <a:close/>
                    <a:moveTo>
                      <a:pt x="15" y="19"/>
                    </a:moveTo>
                    <a:cubicBezTo>
                      <a:pt x="12" y="19"/>
                      <a:pt x="10" y="17"/>
                      <a:pt x="10" y="14"/>
                    </a:cubicBezTo>
                    <a:cubicBezTo>
                      <a:pt x="10" y="11"/>
                      <a:pt x="12" y="9"/>
                      <a:pt x="15" y="9"/>
                    </a:cubicBezTo>
                    <a:cubicBezTo>
                      <a:pt x="18" y="9"/>
                      <a:pt x="20" y="11"/>
                      <a:pt x="20" y="14"/>
                    </a:cubicBezTo>
                    <a:cubicBezTo>
                      <a:pt x="20" y="17"/>
                      <a:pt x="18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defTabSz="609600">
                  <a:defRPr/>
                </a:pPr>
                <a:endParaRPr lang="id-ID" sz="135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56" y="1837236"/>
            <a:ext cx="7199245" cy="3530664"/>
          </a:xfrm>
          <a:prstGeom prst="rect">
            <a:avLst/>
          </a:prstGeom>
        </p:spPr>
      </p:pic>
      <p:pic>
        <p:nvPicPr>
          <p:cNvPr id="10" name="图片 9" descr="55f606a48bf7312d50852930691a00ec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255375" y="0"/>
            <a:ext cx="831215" cy="831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423990" y="217893"/>
            <a:ext cx="3698300" cy="732549"/>
            <a:chOff x="-423990" y="217893"/>
            <a:chExt cx="3698300" cy="732549"/>
          </a:xfrm>
        </p:grpSpPr>
        <p:sp>
          <p:nvSpPr>
            <p:cNvPr id="8" name="矩形: 圆角 7"/>
            <p:cNvSpPr/>
            <p:nvPr/>
          </p:nvSpPr>
          <p:spPr>
            <a:xfrm rot="2700000" flipH="1">
              <a:off x="-290379" y="217893"/>
              <a:ext cx="721788" cy="721788"/>
            </a:xfrm>
            <a:prstGeom prst="round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36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 flipH="1">
              <a:off x="-423990" y="228654"/>
              <a:ext cx="721788" cy="721788"/>
            </a:xfrm>
            <a:prstGeom prst="round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36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2230" y="297160"/>
              <a:ext cx="26720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行为</a:t>
              </a:r>
              <a:r>
                <a:rPr lang="zh-CN" altLang="en-US" sz="28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收益树介绍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9180" y="6176210"/>
            <a:ext cx="577516" cy="336883"/>
            <a:chOff x="11101138" y="224590"/>
            <a:chExt cx="577516" cy="336883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3600000" scaled="0"/>
          </a:gradFill>
        </p:grpSpPr>
        <p:grpSp>
          <p:nvGrpSpPr>
            <p:cNvPr id="14" name="组合 13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6" name="椭圆 15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任意多边形: 形状 21"/>
          <p:cNvSpPr/>
          <p:nvPr/>
        </p:nvSpPr>
        <p:spPr>
          <a:xfrm flipV="1">
            <a:off x="10379242" y="4620506"/>
            <a:ext cx="1812757" cy="2237490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FE4444"/>
              </a:gs>
              <a:gs pos="100000">
                <a:srgbClr val="832B2B"/>
              </a:gs>
            </a:gsLst>
            <a:lin ang="2700000" scaled="0"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543001" y="1466929"/>
            <a:ext cx="13388397" cy="7262399"/>
            <a:chOff x="4543001" y="1466929"/>
            <a:chExt cx="13388397" cy="7262399"/>
          </a:xfrm>
        </p:grpSpPr>
        <p:sp>
          <p:nvSpPr>
            <p:cNvPr id="24" name="矩形 23"/>
            <p:cNvSpPr/>
            <p:nvPr/>
          </p:nvSpPr>
          <p:spPr>
            <a:xfrm>
              <a:off x="4543001" y="1466929"/>
              <a:ext cx="6542095" cy="4211976"/>
            </a:xfrm>
            <a:prstGeom prst="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126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635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7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920947" y="5314298"/>
              <a:ext cx="5010451" cy="341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它的基本依据是：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选手不会做出对自己不利的选择。依据这个前提，如果一个节点明显是不利于自己的节点，在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MAX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层，假设当前层已经搜索到一个最大值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X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， 如果发现下一个节点的下一层（也就是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MIN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层）会产生一个比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X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还小的值，那么就直接剪掉此节点。在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MIN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层，假设当那么就可以直接剪掉这个节点。前层已经搜索到一个最小值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Y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， 如果发现下一个节点的下一层（也就是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MAX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层）会产生一个比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Y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还大的值，那么就直接剪掉此节点。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47537" y="1459831"/>
            <a:ext cx="9572625" cy="4219075"/>
            <a:chOff x="1347537" y="1459831"/>
            <a:chExt cx="9572625" cy="4219075"/>
          </a:xfrm>
        </p:grpSpPr>
        <p:grpSp>
          <p:nvGrpSpPr>
            <p:cNvPr id="2" name="组合 1"/>
            <p:cNvGrpSpPr/>
            <p:nvPr/>
          </p:nvGrpSpPr>
          <p:grpSpPr>
            <a:xfrm>
              <a:off x="1347537" y="2254351"/>
              <a:ext cx="9572625" cy="3424555"/>
              <a:chOff x="1347537" y="473676"/>
              <a:chExt cx="9572625" cy="3424555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347537" y="1459831"/>
                <a:ext cx="3211376" cy="2438400"/>
              </a:xfrm>
              <a:prstGeom prst="rect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126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7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Text Placeholder 2"/>
              <p:cNvSpPr txBox="1"/>
              <p:nvPr/>
            </p:nvSpPr>
            <p:spPr>
              <a:xfrm>
                <a:off x="5090862" y="473676"/>
                <a:ext cx="5829300" cy="2716530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914400" rtl="0" eaLnBrk="1" latinLnBrk="0" hangingPunct="1">
                  <a:lnSpc>
                    <a:spcPct val="6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i="0" kern="1200">
                    <a:solidFill>
                      <a:schemeClr val="tx1"/>
                    </a:solidFill>
                    <a:latin typeface="SF UI Display Thin" charset="0"/>
                    <a:ea typeface="SF UI Display Thin" charset="0"/>
                    <a:cs typeface="SF UI Display Thin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ts val="178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sz="2000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行为收益树的动态性质是与传统的行为树解决方案最大的不同。在传统的行为树中，每个游戏NPC的行为都被充分考虑，因为游戏中的NPC在做决策时要穿越相同的行为树。相反，在动态生成的游戏中，如果没有玩家角色具有某种行为，那么行为利益树将不包含该行为的子树。这种动态生成的行为利益树可以更好地适应游戏中的变化和发展。与此相比，传统的行为树往往是固定的，不太灵活。在图中展示了一个较为简单的NPC行为树的例子。</a:t>
                </a:r>
                <a:endParaRPr sz="2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347537" y="1459831"/>
              <a:ext cx="3208420" cy="1796716"/>
            </a:xfrm>
            <a:prstGeom prst="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12600000" scaled="0"/>
            </a:gradFill>
            <a:ln>
              <a:noFill/>
            </a:ln>
            <a:effectLst>
              <a:outerShdw blurRad="635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0" name="图片 9" descr="55f606a48bf7312d50852930691a00e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55375" y="0"/>
            <a:ext cx="831215" cy="831215"/>
          </a:xfrm>
          <a:prstGeom prst="rect">
            <a:avLst/>
          </a:prstGeom>
        </p:spPr>
      </p:pic>
      <p:pic>
        <p:nvPicPr>
          <p:cNvPr id="-2147482606" name="图片 -214748260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43990" y="1729740"/>
            <a:ext cx="3335020" cy="3399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9000" decel="8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9000" decel="8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e489d6f1-a3d1-43d3-b7d6-7841767391e1"/>
  <p:tag name="COMMONDATA" val="eyJoZGlkIjoiYTQ1ZmNlOTI0YTVhODM1MTBjNTNlYmU5ZjhjN2IwZj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whrpq4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2104</Words>
  <Application>WPS 演示</Application>
  <PresentationFormat>自定义</PresentationFormat>
  <Paragraphs>137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FandolFang R</vt:lpstr>
      <vt:lpstr>微软雅黑</vt:lpstr>
      <vt:lpstr>Arial Unicode MS</vt:lpstr>
      <vt:lpstr>华文细黑</vt:lpstr>
      <vt:lpstr>Calibri</vt:lpstr>
      <vt:lpstr>黑体</vt:lpstr>
      <vt:lpstr>Agency FB</vt:lpstr>
      <vt:lpstr>Trebuchet MS</vt:lpstr>
      <vt:lpstr>华康俪金黑W8(P)</vt:lpstr>
      <vt:lpstr>Impact</vt:lpstr>
      <vt:lpstr>SF UI Display Thin</vt:lpstr>
      <vt:lpstr>Segoe Print</vt:lpstr>
      <vt:lpstr>Arial Unicode MS</vt:lpstr>
      <vt:lpstr>Calibri Light</vt:lpstr>
      <vt:lpstr>第一PPT，www.1ppt.com</vt:lpstr>
      <vt:lpstr>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迪迦奥特曼</cp:lastModifiedBy>
  <cp:revision>54</cp:revision>
  <dcterms:created xsi:type="dcterms:W3CDTF">2020-05-09T05:43:00Z</dcterms:created>
  <dcterms:modified xsi:type="dcterms:W3CDTF">2023-04-24T02:29:38Z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286E4DA3AFD64D17A92C8F15277ABD0B</vt:lpwstr>
  </property>
</Properties>
</file>