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Comfortaa Light"/>
      <p:regular r:id="rId16"/>
      <p:bold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Alegreya ExtraBold"/>
      <p:bold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greyaExtraBold-bold.fntdata"/><Relationship Id="rId25" Type="http://schemas.openxmlformats.org/officeDocument/2006/relationships/font" Target="fonts/Lato-boldItalic.fntdata"/><Relationship Id="rId28" Type="http://schemas.openxmlformats.org/officeDocument/2006/relationships/font" Target="fonts/Comfortaa-regular.fntdata"/><Relationship Id="rId27" Type="http://schemas.openxmlformats.org/officeDocument/2006/relationships/font" Target="fonts/Alegreya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Light-bold.fntdata"/><Relationship Id="rId16" Type="http://schemas.openxmlformats.org/officeDocument/2006/relationships/font" Target="fonts/ComfortaaLight-regular.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33f38c72a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33f38c72a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3f38c72a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33f38c72a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3f38c7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3f38c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33f38c72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33f38c72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33f38c72a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33f38c72a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33f38c72a_2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33f38c72a_2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33f38c72a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33f38c72a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33f38c72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33f38c72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33f38c72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33f38c72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
        <p:nvSpPr>
          <p:cNvPr id="134" name="Google Shape;134;p13"/>
          <p:cNvSpPr txBox="1"/>
          <p:nvPr/>
        </p:nvSpPr>
        <p:spPr>
          <a:xfrm>
            <a:off x="4902425" y="922075"/>
            <a:ext cx="107700" cy="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nvSpPr>
        <p:spPr>
          <a:xfrm>
            <a:off x="4042750" y="2093725"/>
            <a:ext cx="5101200" cy="282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500">
              <a:solidFill>
                <a:schemeClr val="lt1"/>
              </a:solidFill>
              <a:latin typeface="Comfortaa Light"/>
              <a:ea typeface="Comfortaa Light"/>
              <a:cs typeface="Comfortaa Light"/>
              <a:sym typeface="Comfortaa Light"/>
            </a:endParaRPr>
          </a:p>
          <a:p>
            <a:pPr indent="0" lvl="0" marL="0" rtl="0" algn="l">
              <a:lnSpc>
                <a:spcPct val="115000"/>
              </a:lnSpc>
              <a:spcBef>
                <a:spcPts val="500"/>
              </a:spcBef>
              <a:spcAft>
                <a:spcPts val="0"/>
              </a:spcAft>
              <a:buClr>
                <a:schemeClr val="dk1"/>
              </a:buClr>
              <a:buSzPts val="1100"/>
              <a:buFont typeface="Arial"/>
              <a:buNone/>
            </a:pPr>
            <a:r>
              <a:rPr lang="en" sz="2100">
                <a:solidFill>
                  <a:schemeClr val="lt1"/>
                </a:solidFill>
                <a:latin typeface="Comfortaa Light"/>
                <a:ea typeface="Comfortaa Light"/>
                <a:cs typeface="Comfortaa Light"/>
                <a:sym typeface="Comfortaa Light"/>
              </a:rPr>
              <a:t>Emma Pedersen - Project Owner</a:t>
            </a:r>
            <a:br>
              <a:rPr lang="en" sz="2100">
                <a:solidFill>
                  <a:schemeClr val="lt1"/>
                </a:solidFill>
                <a:latin typeface="Comfortaa Light"/>
                <a:ea typeface="Comfortaa Light"/>
                <a:cs typeface="Comfortaa Light"/>
                <a:sym typeface="Comfortaa Light"/>
              </a:rPr>
            </a:br>
            <a:r>
              <a:rPr lang="en" sz="2100">
                <a:solidFill>
                  <a:schemeClr val="lt1"/>
                </a:solidFill>
                <a:latin typeface="Comfortaa Light"/>
                <a:ea typeface="Comfortaa Light"/>
                <a:cs typeface="Comfortaa Light"/>
                <a:sym typeface="Comfortaa Light"/>
              </a:rPr>
              <a:t>Siddhi Panchal - SCRUM Master</a:t>
            </a:r>
            <a:br>
              <a:rPr lang="en" sz="2100">
                <a:solidFill>
                  <a:schemeClr val="lt1"/>
                </a:solidFill>
                <a:latin typeface="Comfortaa Light"/>
                <a:ea typeface="Comfortaa Light"/>
                <a:cs typeface="Comfortaa Light"/>
                <a:sym typeface="Comfortaa Light"/>
              </a:rPr>
            </a:br>
            <a:r>
              <a:rPr lang="en" sz="2100">
                <a:solidFill>
                  <a:schemeClr val="lt1"/>
                </a:solidFill>
                <a:latin typeface="Comfortaa Light"/>
                <a:ea typeface="Comfortaa Light"/>
                <a:cs typeface="Comfortaa Light"/>
                <a:sym typeface="Comfortaa Light"/>
              </a:rPr>
              <a:t>Christian Hernandez </a:t>
            </a:r>
            <a:br>
              <a:rPr lang="en" sz="2100">
                <a:solidFill>
                  <a:schemeClr val="lt1"/>
                </a:solidFill>
                <a:latin typeface="Comfortaa Light"/>
                <a:ea typeface="Comfortaa Light"/>
                <a:cs typeface="Comfortaa Light"/>
                <a:sym typeface="Comfortaa Light"/>
              </a:rPr>
            </a:br>
            <a:r>
              <a:rPr lang="en" sz="2100">
                <a:solidFill>
                  <a:schemeClr val="lt1"/>
                </a:solidFill>
                <a:latin typeface="Comfortaa Light"/>
                <a:ea typeface="Comfortaa Light"/>
                <a:cs typeface="Comfortaa Light"/>
                <a:sym typeface="Comfortaa Light"/>
              </a:rPr>
              <a:t>David Li</a:t>
            </a:r>
            <a:br>
              <a:rPr lang="en" sz="2100">
                <a:solidFill>
                  <a:schemeClr val="lt1"/>
                </a:solidFill>
                <a:latin typeface="Comfortaa Light"/>
                <a:ea typeface="Comfortaa Light"/>
                <a:cs typeface="Comfortaa Light"/>
                <a:sym typeface="Comfortaa Light"/>
              </a:rPr>
            </a:br>
            <a:r>
              <a:rPr lang="en" sz="2100">
                <a:solidFill>
                  <a:schemeClr val="lt1"/>
                </a:solidFill>
                <a:latin typeface="Comfortaa Light"/>
                <a:ea typeface="Comfortaa Light"/>
                <a:cs typeface="Comfortaa Light"/>
                <a:sym typeface="Comfortaa Light"/>
              </a:rPr>
              <a:t>Vanessa Webber </a:t>
            </a:r>
            <a:endParaRPr sz="2100">
              <a:solidFill>
                <a:schemeClr val="lt1"/>
              </a:solidFill>
              <a:latin typeface="Comfortaa Light"/>
              <a:ea typeface="Comfortaa Light"/>
              <a:cs typeface="Comfortaa Light"/>
              <a:sym typeface="Comfortaa Light"/>
            </a:endParaRPr>
          </a:p>
          <a:p>
            <a:pPr indent="0" lvl="0" marL="0" rtl="0" algn="l">
              <a:spcBef>
                <a:spcPts val="500"/>
              </a:spcBef>
              <a:spcAft>
                <a:spcPts val="0"/>
              </a:spcAft>
              <a:buNone/>
            </a:pPr>
            <a:r>
              <a:t/>
            </a:r>
            <a:endParaRPr>
              <a:solidFill>
                <a:schemeClr val="lt1"/>
              </a:solidFill>
              <a:latin typeface="Comfortaa Light"/>
              <a:ea typeface="Comfortaa Light"/>
              <a:cs typeface="Comfortaa Light"/>
              <a:sym typeface="Comfortaa Light"/>
            </a:endParaRPr>
          </a:p>
        </p:txBody>
      </p:sp>
      <p:pic>
        <p:nvPicPr>
          <p:cNvPr id="136" name="Google Shape;136;p13"/>
          <p:cNvPicPr preferRelativeResize="0"/>
          <p:nvPr/>
        </p:nvPicPr>
        <p:blipFill>
          <a:blip r:embed="rId3">
            <a:alphaModFix/>
          </a:blip>
          <a:stretch>
            <a:fillRect/>
          </a:stretch>
        </p:blipFill>
        <p:spPr>
          <a:xfrm>
            <a:off x="3975650" y="-12"/>
            <a:ext cx="3954814" cy="2093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4800">
                <a:solidFill>
                  <a:srgbClr val="FFFFFF"/>
                </a:solidFill>
                <a:latin typeface="Alegreya ExtraBold"/>
                <a:ea typeface="Alegreya ExtraBold"/>
                <a:cs typeface="Alegreya ExtraBold"/>
                <a:sym typeface="Alegreya ExtraBold"/>
              </a:rPr>
              <a:t>Technologies</a:t>
            </a:r>
            <a:endParaRPr sz="4800">
              <a:solidFill>
                <a:srgbClr val="FFFFFF"/>
              </a:solidFill>
              <a:latin typeface="Alegreya ExtraBold"/>
              <a:ea typeface="Alegreya ExtraBold"/>
              <a:cs typeface="Alegreya ExtraBold"/>
              <a:sym typeface="Alegreya ExtraBold"/>
            </a:endParaRPr>
          </a:p>
          <a:p>
            <a:pPr indent="0" lvl="0" marL="0" rtl="0" algn="l">
              <a:spcBef>
                <a:spcPts val="0"/>
              </a:spcBef>
              <a:spcAft>
                <a:spcPts val="0"/>
              </a:spcAft>
              <a:buNone/>
            </a:pPr>
            <a:r>
              <a:t/>
            </a:r>
            <a:endParaRPr sz="4800">
              <a:solidFill>
                <a:srgbClr val="FFFFFF"/>
              </a:solidFill>
              <a:latin typeface="Alegreya ExtraBold"/>
              <a:ea typeface="Alegreya ExtraBold"/>
              <a:cs typeface="Alegreya ExtraBold"/>
              <a:sym typeface="Alegreya ExtraBold"/>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Comfortaa"/>
                <a:ea typeface="Comfortaa"/>
                <a:cs typeface="Comfortaa"/>
                <a:sym typeface="Comfortaa"/>
              </a:rPr>
              <a:t>Technology 1: HTML is going to be our main programming language, CSS considered</a:t>
            </a:r>
            <a:endParaRPr sz="2400">
              <a:solidFill>
                <a:srgbClr val="FFFFFF"/>
              </a:solidFill>
              <a:latin typeface="Comfortaa"/>
              <a:ea typeface="Comfortaa"/>
              <a:cs typeface="Comfortaa"/>
              <a:sym typeface="Comfortaa"/>
            </a:endParaRPr>
          </a:p>
          <a:p>
            <a:pPr indent="0" lvl="0" marL="0" rtl="0" algn="l">
              <a:spcBef>
                <a:spcPts val="600"/>
              </a:spcBef>
              <a:spcAft>
                <a:spcPts val="0"/>
              </a:spcAft>
              <a:buNone/>
            </a:pPr>
            <a:r>
              <a:rPr lang="en" sz="2400">
                <a:solidFill>
                  <a:srgbClr val="FFFFFF"/>
                </a:solidFill>
                <a:latin typeface="Comfortaa"/>
                <a:ea typeface="Comfortaa"/>
                <a:cs typeface="Comfortaa"/>
                <a:sym typeface="Comfortaa"/>
              </a:rPr>
              <a:t>Technology 2: Bootstrap</a:t>
            </a:r>
            <a:endParaRPr sz="2400">
              <a:solidFill>
                <a:srgbClr val="FFFFFF"/>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rPr lang="en" sz="2400">
                <a:solidFill>
                  <a:srgbClr val="FFFFFF"/>
                </a:solidFill>
                <a:latin typeface="Comfortaa"/>
                <a:ea typeface="Comfortaa"/>
                <a:cs typeface="Comfortaa"/>
                <a:sym typeface="Comfortaa"/>
              </a:rPr>
              <a:t>Technology 3: Visual Studio Code</a:t>
            </a:r>
            <a:endParaRPr sz="2400">
              <a:solidFill>
                <a:srgbClr val="FFFFFF"/>
              </a:solidFill>
              <a:latin typeface="Comfortaa"/>
              <a:ea typeface="Comfortaa"/>
              <a:cs typeface="Comfortaa"/>
              <a:sym typeface="Comfortaa"/>
            </a:endParaRPr>
          </a:p>
          <a:p>
            <a:pPr indent="0" lvl="0" marL="0" rtl="0" algn="l">
              <a:spcBef>
                <a:spcPts val="400"/>
              </a:spcBef>
              <a:spcAft>
                <a:spcPts val="0"/>
              </a:spcAft>
              <a:buClr>
                <a:schemeClr val="dk1"/>
              </a:buClr>
              <a:buSzPts val="1100"/>
              <a:buFont typeface="Arial"/>
              <a:buNone/>
            </a:pPr>
            <a:r>
              <a:t/>
            </a:r>
            <a:endParaRPr sz="2400">
              <a:solidFill>
                <a:srgbClr val="FFFFFF"/>
              </a:solidFill>
              <a:latin typeface="Comfortaa"/>
              <a:ea typeface="Comfortaa"/>
              <a:cs typeface="Comfortaa"/>
              <a:sym typeface="Comfortaa"/>
            </a:endParaRPr>
          </a:p>
          <a:p>
            <a:pPr indent="0" lvl="0" marL="0" rtl="0" algn="l">
              <a:spcBef>
                <a:spcPts val="0"/>
              </a:spcBef>
              <a:spcAft>
                <a:spcPts val="1600"/>
              </a:spcAft>
              <a:buNone/>
            </a:pPr>
            <a:r>
              <a:t/>
            </a:r>
            <a:endParaRPr sz="2400">
              <a:solidFill>
                <a:srgbClr val="FFFFFF"/>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4800">
                <a:latin typeface="Alegreya ExtraBold"/>
                <a:ea typeface="Alegreya ExtraBold"/>
                <a:cs typeface="Alegreya ExtraBold"/>
                <a:sym typeface="Alegreya ExtraBold"/>
              </a:rPr>
              <a:t>HotelLocal </a:t>
            </a:r>
            <a:endParaRPr sz="4800">
              <a:latin typeface="Alegreya ExtraBold"/>
              <a:ea typeface="Alegreya ExtraBold"/>
              <a:cs typeface="Alegreya ExtraBold"/>
              <a:sym typeface="Alegreya ExtraBold"/>
            </a:endParaRPr>
          </a:p>
          <a:p>
            <a:pPr indent="0" lvl="0" marL="0" rtl="0" algn="l">
              <a:spcBef>
                <a:spcPts val="0"/>
              </a:spcBef>
              <a:spcAft>
                <a:spcPts val="0"/>
              </a:spcAft>
              <a:buNone/>
            </a:pPr>
            <a:r>
              <a:t/>
            </a:r>
            <a:endParaRPr>
              <a:latin typeface="Alegreya ExtraBold"/>
              <a:ea typeface="Alegreya ExtraBold"/>
              <a:cs typeface="Alegreya ExtraBold"/>
              <a:sym typeface="Alegreya ExtraBold"/>
            </a:endParaRPr>
          </a:p>
        </p:txBody>
      </p:sp>
      <p:sp>
        <p:nvSpPr>
          <p:cNvPr id="142" name="Google Shape;142;p14"/>
          <p:cNvSpPr txBox="1"/>
          <p:nvPr>
            <p:ph idx="1" type="body"/>
          </p:nvPr>
        </p:nvSpPr>
        <p:spPr>
          <a:xfrm>
            <a:off x="1297500" y="1438675"/>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400">
                <a:latin typeface="Comfortaa"/>
                <a:ea typeface="Comfortaa"/>
                <a:cs typeface="Comfortaa"/>
                <a:sym typeface="Comfortaa"/>
              </a:rPr>
              <a:t>Most people go to big websites like Hotels.com to search for places to stay and they are suggested big franchise hotels instead of local or family owned ones. We are going to make a platform for those smaller hotels so they can be showcased without being overshadowed by the franchises.</a:t>
            </a:r>
            <a:endParaRPr sz="2400">
              <a:latin typeface="Comfortaa"/>
              <a:ea typeface="Comfortaa"/>
              <a:cs typeface="Comfortaa"/>
              <a:sym typeface="Comfortaa"/>
            </a:endParaRPr>
          </a:p>
          <a:p>
            <a:pPr indent="0" lvl="0" marL="0" rtl="0" algn="l">
              <a:spcBef>
                <a:spcPts val="600"/>
              </a:spcBef>
              <a:spcAft>
                <a:spcPts val="0"/>
              </a:spcAft>
              <a:buNone/>
            </a:pPr>
            <a:r>
              <a:t/>
            </a:r>
            <a:endParaRPr sz="2400">
              <a:latin typeface="Comfortaa"/>
              <a:ea typeface="Comfortaa"/>
              <a:cs typeface="Comfortaa"/>
              <a:sym typeface="Comfortaa"/>
            </a:endParaRPr>
          </a:p>
          <a:p>
            <a:pPr indent="0" lvl="0" marL="0" rtl="0" algn="l">
              <a:spcBef>
                <a:spcPts val="0"/>
              </a:spcBef>
              <a:spcAft>
                <a:spcPts val="1600"/>
              </a:spcAft>
              <a:buNone/>
            </a:pPr>
            <a:r>
              <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Alegreya ExtraBold"/>
                <a:ea typeface="Alegreya ExtraBold"/>
                <a:cs typeface="Alegreya ExtraBold"/>
                <a:sym typeface="Alegreya ExtraBold"/>
              </a:rPr>
              <a:t>High Level Goals</a:t>
            </a:r>
            <a:endParaRPr sz="4800">
              <a:latin typeface="Alegreya ExtraBold"/>
              <a:ea typeface="Alegreya ExtraBold"/>
              <a:cs typeface="Alegreya ExtraBold"/>
              <a:sym typeface="Alegreya ExtraBold"/>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To be able to create a search option for a location</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To be able to suggest family owned hotels within the searched area</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To be able to give information about selected hotels and have an link to their website</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To be able to create a platform to rate and review each hotel</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To be able to sort or filter the suggested hotels by ratings and prices</a:t>
            </a:r>
            <a:endParaRPr sz="1700">
              <a:latin typeface="Comfortaa"/>
              <a:ea typeface="Comfortaa"/>
              <a:cs typeface="Comfortaa"/>
              <a:sym typeface="Comfortaa"/>
            </a:endParaRPr>
          </a:p>
          <a:p>
            <a:pPr indent="-336550" lvl="0" marL="457200" rtl="0" algn="l">
              <a:spcBef>
                <a:spcPts val="0"/>
              </a:spcBef>
              <a:spcAft>
                <a:spcPts val="0"/>
              </a:spcAft>
              <a:buSzPts val="1700"/>
              <a:buFont typeface="Comfortaa"/>
              <a:buChar char="●"/>
            </a:pPr>
            <a:r>
              <a:rPr lang="en" sz="1700">
                <a:latin typeface="Comfortaa"/>
                <a:ea typeface="Comfortaa"/>
                <a:cs typeface="Comfortaa"/>
                <a:sym typeface="Comfortaa"/>
              </a:rPr>
              <a:t>To be able to give directions to the hotel by using a platform like Google Maps</a:t>
            </a:r>
            <a:endParaRPr sz="17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2020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solidFill>
                  <a:srgbClr val="FFFFFF"/>
                </a:solidFill>
                <a:latin typeface="Alegreya ExtraBold"/>
                <a:ea typeface="Alegreya ExtraBold"/>
                <a:cs typeface="Alegreya ExtraBold"/>
                <a:sym typeface="Alegreya ExtraBold"/>
              </a:rPr>
              <a:t>User Stories</a:t>
            </a:r>
            <a:endParaRPr sz="4800">
              <a:solidFill>
                <a:srgbClr val="FFFFFF"/>
              </a:solidFill>
              <a:latin typeface="Alegreya ExtraBold"/>
              <a:ea typeface="Alegreya ExtraBold"/>
              <a:cs typeface="Alegreya ExtraBold"/>
              <a:sym typeface="Alegreya ExtraBold"/>
            </a:endParaRPr>
          </a:p>
          <a:p>
            <a:pPr indent="0" lvl="0" marL="0" rtl="0" algn="ctr">
              <a:lnSpc>
                <a:spcPct val="115000"/>
              </a:lnSpc>
              <a:spcBef>
                <a:spcPts val="0"/>
              </a:spcBef>
              <a:spcAft>
                <a:spcPts val="0"/>
              </a:spcAft>
              <a:buClr>
                <a:schemeClr val="dk1"/>
              </a:buClr>
              <a:buSzPts val="1100"/>
              <a:buFont typeface="Arial"/>
              <a:buNone/>
            </a:pPr>
            <a:r>
              <a:t/>
            </a:r>
            <a:endParaRPr sz="4800">
              <a:solidFill>
                <a:srgbClr val="FFFFFF"/>
              </a:solidFill>
              <a:latin typeface="Alegreya ExtraBold"/>
              <a:ea typeface="Alegreya ExtraBold"/>
              <a:cs typeface="Alegreya ExtraBold"/>
              <a:sym typeface="Alegreya ExtraBold"/>
            </a:endParaRPr>
          </a:p>
          <a:p>
            <a:pPr indent="0" lvl="0" marL="0" rtl="0" algn="l">
              <a:spcBef>
                <a:spcPts val="0"/>
              </a:spcBef>
              <a:spcAft>
                <a:spcPts val="0"/>
              </a:spcAft>
              <a:buNone/>
            </a:pPr>
            <a:r>
              <a:t/>
            </a:r>
            <a:endParaRPr sz="4800">
              <a:solidFill>
                <a:srgbClr val="FFFFFF"/>
              </a:solidFill>
              <a:latin typeface="Alegreya ExtraBold"/>
              <a:ea typeface="Alegreya ExtraBold"/>
              <a:cs typeface="Alegreya ExtraBold"/>
              <a:sym typeface="Alegreya ExtraBold"/>
            </a:endParaRPr>
          </a:p>
        </p:txBody>
      </p:sp>
      <p:sp>
        <p:nvSpPr>
          <p:cNvPr id="154" name="Google Shape;154;p1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FFFFFF"/>
                </a:solidFill>
                <a:latin typeface="Comfortaa"/>
                <a:ea typeface="Comfortaa"/>
                <a:cs typeface="Comfortaa"/>
                <a:sym typeface="Comfortaa"/>
              </a:rPr>
              <a:t>Sprint 1 - Functioning website, that allows user to view hotels </a:t>
            </a:r>
            <a:r>
              <a:rPr lang="en" sz="1500">
                <a:solidFill>
                  <a:srgbClr val="FFFFFF"/>
                </a:solidFill>
                <a:latin typeface="Comfortaa"/>
                <a:ea typeface="Comfortaa"/>
                <a:cs typeface="Comfortaa"/>
                <a:sym typeface="Comfortaa"/>
              </a:rPr>
              <a:t>each labeled with assoc. high-level goal</a:t>
            </a:r>
            <a:endParaRPr sz="1500">
              <a:solidFill>
                <a:srgbClr val="FFFFFF"/>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rPr lang="en" sz="2400">
                <a:solidFill>
                  <a:srgbClr val="FFFFFF"/>
                </a:solidFill>
                <a:latin typeface="Comfortaa"/>
                <a:ea typeface="Comfortaa"/>
                <a:cs typeface="Comfortaa"/>
                <a:sym typeface="Comfortaa"/>
              </a:rPr>
              <a:t>Sprint 2 User </a:t>
            </a:r>
            <a:r>
              <a:rPr lang="en" sz="2400">
                <a:solidFill>
                  <a:srgbClr val="FFFFFF"/>
                </a:solidFill>
                <a:latin typeface="Comfortaa"/>
                <a:ea typeface="Comfortaa"/>
                <a:cs typeface="Comfortaa"/>
                <a:sym typeface="Comfortaa"/>
              </a:rPr>
              <a:t>interaction</a:t>
            </a:r>
            <a:r>
              <a:rPr lang="en" sz="2400">
                <a:solidFill>
                  <a:srgbClr val="FFFFFF"/>
                </a:solidFill>
                <a:latin typeface="Comfortaa"/>
                <a:ea typeface="Comfortaa"/>
                <a:cs typeface="Comfortaa"/>
                <a:sym typeface="Comfortaa"/>
              </a:rPr>
              <a:t> with images, redirecting to other webpages  </a:t>
            </a:r>
            <a:r>
              <a:rPr lang="en" sz="1500">
                <a:solidFill>
                  <a:srgbClr val="FFFFFF"/>
                </a:solidFill>
                <a:latin typeface="Comfortaa"/>
                <a:ea typeface="Comfortaa"/>
                <a:cs typeface="Comfortaa"/>
                <a:sym typeface="Comfortaa"/>
              </a:rPr>
              <a:t>each labeled with assoc. high-level goal</a:t>
            </a:r>
            <a:endParaRPr sz="1500">
              <a:solidFill>
                <a:srgbClr val="FFFFFF"/>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rPr lang="en" sz="2400">
                <a:solidFill>
                  <a:srgbClr val="FFFFFF"/>
                </a:solidFill>
                <a:latin typeface="Comfortaa"/>
                <a:ea typeface="Comfortaa"/>
                <a:cs typeface="Comfortaa"/>
                <a:sym typeface="Comfortaa"/>
              </a:rPr>
              <a:t>Sprint 3 Fulling functioning website with all features including Google Maps, …. </a:t>
            </a:r>
            <a:r>
              <a:rPr lang="en" sz="1500">
                <a:solidFill>
                  <a:srgbClr val="FFFFFF"/>
                </a:solidFill>
                <a:latin typeface="Comfortaa"/>
                <a:ea typeface="Comfortaa"/>
                <a:cs typeface="Comfortaa"/>
                <a:sym typeface="Comfortaa"/>
              </a:rPr>
              <a:t>each labeled with assoc. high-level goal</a:t>
            </a:r>
            <a:endParaRPr sz="1500">
              <a:solidFill>
                <a:srgbClr val="FFFFFF"/>
              </a:solidFill>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t/>
            </a:r>
            <a:endParaRPr sz="1500">
              <a:solidFill>
                <a:srgbClr val="FFFFFF"/>
              </a:solidFill>
              <a:latin typeface="Comfortaa"/>
              <a:ea typeface="Comfortaa"/>
              <a:cs typeface="Comfortaa"/>
              <a:sym typeface="Comfortaa"/>
            </a:endParaRPr>
          </a:p>
          <a:p>
            <a:pPr indent="0" lvl="0" marL="0" rtl="0" algn="l">
              <a:spcBef>
                <a:spcPts val="500"/>
              </a:spcBef>
              <a:spcAft>
                <a:spcPts val="0"/>
              </a:spcAft>
              <a:buClr>
                <a:schemeClr val="dk1"/>
              </a:buClr>
              <a:buSzPts val="1100"/>
              <a:buFont typeface="Arial"/>
              <a:buNone/>
            </a:pPr>
            <a:r>
              <a:t/>
            </a:r>
            <a:endParaRPr sz="2100">
              <a:solidFill>
                <a:srgbClr val="FFFFFF"/>
              </a:solidFill>
              <a:latin typeface="Comfortaa"/>
              <a:ea typeface="Comfortaa"/>
              <a:cs typeface="Comfortaa"/>
              <a:sym typeface="Comfortaa"/>
            </a:endParaRPr>
          </a:p>
          <a:p>
            <a:pPr indent="0" lvl="0" marL="0" rtl="0" algn="l">
              <a:spcBef>
                <a:spcPts val="0"/>
              </a:spcBef>
              <a:spcAft>
                <a:spcPts val="1600"/>
              </a:spcAft>
              <a:buNone/>
            </a:pPr>
            <a:r>
              <a:t/>
            </a:r>
            <a:endParaRPr>
              <a:solidFill>
                <a:srgbClr val="FFFFFF"/>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41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legreya ExtraBold"/>
                <a:ea typeface="Alegreya ExtraBold"/>
                <a:cs typeface="Alegreya ExtraBold"/>
                <a:sym typeface="Alegreya ExtraBold"/>
              </a:rPr>
              <a:t>Sprint 1 : Functioning Website</a:t>
            </a:r>
            <a:endParaRPr sz="3600">
              <a:latin typeface="Alegreya ExtraBold"/>
              <a:ea typeface="Alegreya ExtraBold"/>
              <a:cs typeface="Alegreya ExtraBold"/>
              <a:sym typeface="Alegreya ExtraBold"/>
            </a:endParaRPr>
          </a:p>
        </p:txBody>
      </p:sp>
      <p:sp>
        <p:nvSpPr>
          <p:cNvPr id="160" name="Google Shape;160;p17"/>
          <p:cNvSpPr txBox="1"/>
          <p:nvPr>
            <p:ph idx="1" type="body"/>
          </p:nvPr>
        </p:nvSpPr>
        <p:spPr>
          <a:xfrm>
            <a:off x="1496675" y="159100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User Story 1: As a user, I need to search for hotels based on location so that I can plan my stay.</a:t>
            </a:r>
            <a:endParaRPr sz="2400">
              <a:solidFill>
                <a:srgbClr val="FFFFFF"/>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sz="2400">
              <a:solidFill>
                <a:srgbClr val="FFFFFF"/>
              </a:solidFill>
              <a:latin typeface="Comfortaa"/>
              <a:ea typeface="Comfortaa"/>
              <a:cs typeface="Comfortaa"/>
              <a:sym typeface="Comfortaa"/>
            </a:endParaRPr>
          </a:p>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User Story 2: As a user, I want to find a list of smaller hotels in the area to avoid picking the between the same 5 or 6 companies.</a:t>
            </a:r>
            <a:endParaRPr sz="2400">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legreya ExtraBold"/>
                <a:ea typeface="Alegreya ExtraBold"/>
                <a:cs typeface="Alegreya ExtraBold"/>
                <a:sym typeface="Alegreya ExtraBold"/>
              </a:rPr>
              <a:t>Sprint 2 : </a:t>
            </a:r>
            <a:r>
              <a:rPr lang="en" sz="3000">
                <a:solidFill>
                  <a:srgbClr val="FFFFFF"/>
                </a:solidFill>
                <a:latin typeface="Alegreya ExtraBold"/>
                <a:ea typeface="Alegreya ExtraBold"/>
                <a:cs typeface="Alegreya ExtraBold"/>
                <a:sym typeface="Alegreya ExtraBold"/>
              </a:rPr>
              <a:t>Expand on details of the hotels displayed to our customers </a:t>
            </a:r>
            <a:endParaRPr sz="3000">
              <a:solidFill>
                <a:srgbClr val="FFFFFF"/>
              </a:solidFill>
              <a:latin typeface="Alegreya ExtraBold"/>
              <a:ea typeface="Alegreya ExtraBold"/>
              <a:cs typeface="Alegreya ExtraBold"/>
              <a:sym typeface="Alegreya ExtraBold"/>
            </a:endParaRPr>
          </a:p>
        </p:txBody>
      </p:sp>
      <p:sp>
        <p:nvSpPr>
          <p:cNvPr id="166" name="Google Shape;166;p18"/>
          <p:cNvSpPr txBox="1"/>
          <p:nvPr/>
        </p:nvSpPr>
        <p:spPr>
          <a:xfrm>
            <a:off x="1454550" y="1541725"/>
            <a:ext cx="6724800" cy="31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User Story 1: users are able to to find hotels with the search algorithm prominently displaying local/ family owned hotels</a:t>
            </a:r>
            <a:endParaRPr sz="2400">
              <a:solidFill>
                <a:srgbClr val="FFFFFF"/>
              </a:solidFill>
              <a:latin typeface="Comfortaa"/>
              <a:ea typeface="Comfortaa"/>
              <a:cs typeface="Comfortaa"/>
              <a:sym typeface="Comfortaa"/>
            </a:endParaRPr>
          </a:p>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  </a:t>
            </a:r>
            <a:endParaRPr sz="2400">
              <a:solidFill>
                <a:srgbClr val="FFFFFF"/>
              </a:solidFill>
              <a:latin typeface="Comfortaa"/>
              <a:ea typeface="Comfortaa"/>
              <a:cs typeface="Comfortaa"/>
              <a:sym typeface="Comfortaa"/>
            </a:endParaRPr>
          </a:p>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User Story 2:  As a user, I want to read up on basic information for my hotel of choice in order to make a better informed decision.</a:t>
            </a:r>
            <a:endParaRPr sz="2400">
              <a:solidFill>
                <a:srgbClr val="FFFFFF"/>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legreya ExtraBold"/>
                <a:ea typeface="Alegreya ExtraBold"/>
                <a:cs typeface="Alegreya ExtraBold"/>
                <a:sym typeface="Alegreya ExtraBold"/>
              </a:rPr>
              <a:t>Sprint 3 :</a:t>
            </a:r>
            <a:r>
              <a:rPr lang="en" sz="3000">
                <a:solidFill>
                  <a:srgbClr val="FFFFFF"/>
                </a:solidFill>
                <a:latin typeface="Alegreya ExtraBold"/>
                <a:ea typeface="Alegreya ExtraBold"/>
                <a:cs typeface="Alegreya ExtraBold"/>
                <a:sym typeface="Alegreya ExtraBold"/>
              </a:rPr>
              <a:t> Clean up design and add more features</a:t>
            </a:r>
            <a:endParaRPr sz="3000">
              <a:solidFill>
                <a:srgbClr val="FFFFFF"/>
              </a:solidFill>
              <a:latin typeface="Alegreya ExtraBold"/>
              <a:ea typeface="Alegreya ExtraBold"/>
              <a:cs typeface="Alegreya ExtraBold"/>
              <a:sym typeface="Alegreya ExtraBold"/>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User Story 1: As a user, I want to be able to see ratings of each hotel through our customer rating system, and also rate them myself.</a:t>
            </a:r>
            <a:endParaRPr sz="2400">
              <a:solidFill>
                <a:srgbClr val="FFFFFF"/>
              </a:solidFill>
              <a:latin typeface="Comfortaa"/>
              <a:ea typeface="Comfortaa"/>
              <a:cs typeface="Comfortaa"/>
              <a:sym typeface="Comfortaa"/>
            </a:endParaRPr>
          </a:p>
          <a:p>
            <a:pPr indent="0" lvl="0" marL="0" rtl="0" algn="l">
              <a:lnSpc>
                <a:spcPct val="100000"/>
              </a:lnSpc>
              <a:spcBef>
                <a:spcPts val="0"/>
              </a:spcBef>
              <a:spcAft>
                <a:spcPts val="0"/>
              </a:spcAft>
              <a:buNone/>
            </a:pPr>
            <a:r>
              <a:rPr lang="en" sz="2400">
                <a:solidFill>
                  <a:srgbClr val="FFFFFF"/>
                </a:solidFill>
                <a:latin typeface="Comfortaa"/>
                <a:ea typeface="Comfortaa"/>
                <a:cs typeface="Comfortaa"/>
                <a:sym typeface="Comfortaa"/>
              </a:rPr>
              <a:t>User Story 2: As a user, I need to navigate to my desired hotel through a platform like Google maps so that I don’t get lost.</a:t>
            </a:r>
            <a:endParaRPr sz="2400">
              <a:solidFill>
                <a:srgbClr val="FFFFFF"/>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234325" y="2032675"/>
            <a:ext cx="3315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000">
                <a:solidFill>
                  <a:srgbClr val="FFFFFF"/>
                </a:solidFill>
                <a:latin typeface="Alegreya ExtraBold"/>
                <a:ea typeface="Alegreya ExtraBold"/>
                <a:cs typeface="Alegreya ExtraBold"/>
                <a:sym typeface="Alegreya ExtraBold"/>
              </a:rPr>
              <a:t>Architecture</a:t>
            </a:r>
            <a:endParaRPr sz="4000">
              <a:solidFill>
                <a:srgbClr val="FFFFFF"/>
              </a:solidFill>
              <a:latin typeface="Alegreya ExtraBold"/>
              <a:ea typeface="Alegreya ExtraBold"/>
              <a:cs typeface="Alegreya ExtraBold"/>
              <a:sym typeface="Alegreya ExtraBold"/>
            </a:endParaRPr>
          </a:p>
          <a:p>
            <a:pPr indent="0" lvl="0" marL="0" rtl="0" algn="ctr">
              <a:lnSpc>
                <a:spcPct val="115000"/>
              </a:lnSpc>
              <a:spcBef>
                <a:spcPts val="0"/>
              </a:spcBef>
              <a:spcAft>
                <a:spcPts val="0"/>
              </a:spcAft>
              <a:buClr>
                <a:schemeClr val="dk1"/>
              </a:buClr>
              <a:buSzPts val="1100"/>
              <a:buFont typeface="Arial"/>
              <a:buNone/>
            </a:pPr>
            <a:r>
              <a:t/>
            </a:r>
            <a:endParaRPr sz="4000">
              <a:solidFill>
                <a:srgbClr val="FFFFFF"/>
              </a:solidFill>
              <a:latin typeface="Alegreya ExtraBold"/>
              <a:ea typeface="Alegreya ExtraBold"/>
              <a:cs typeface="Alegreya ExtraBold"/>
              <a:sym typeface="Alegreya ExtraBold"/>
            </a:endParaRPr>
          </a:p>
          <a:p>
            <a:pPr indent="0" lvl="0" marL="0" rtl="0" algn="l">
              <a:lnSpc>
                <a:spcPct val="115000"/>
              </a:lnSpc>
              <a:spcBef>
                <a:spcPts val="0"/>
              </a:spcBef>
              <a:spcAft>
                <a:spcPts val="0"/>
              </a:spcAft>
              <a:buNone/>
            </a:pPr>
            <a:r>
              <a:t/>
            </a:r>
            <a:endParaRPr sz="4000">
              <a:solidFill>
                <a:srgbClr val="FFFFFF"/>
              </a:solidFill>
              <a:latin typeface="Alegreya ExtraBold"/>
              <a:ea typeface="Alegreya ExtraBold"/>
              <a:cs typeface="Alegreya ExtraBold"/>
              <a:sym typeface="Alegreya ExtraBold"/>
            </a:endParaRPr>
          </a:p>
          <a:p>
            <a:pPr indent="0" lvl="0" marL="0" rtl="0" algn="l">
              <a:lnSpc>
                <a:spcPct val="115000"/>
              </a:lnSpc>
              <a:spcBef>
                <a:spcPts val="0"/>
              </a:spcBef>
              <a:spcAft>
                <a:spcPts val="0"/>
              </a:spcAft>
              <a:buNone/>
            </a:pPr>
            <a:r>
              <a:t/>
            </a:r>
            <a:endParaRPr sz="4000">
              <a:solidFill>
                <a:srgbClr val="FFFFFF"/>
              </a:solidFill>
              <a:latin typeface="Alegreya ExtraBold"/>
              <a:ea typeface="Alegreya ExtraBold"/>
              <a:cs typeface="Alegreya ExtraBold"/>
              <a:sym typeface="Alegreya ExtraBold"/>
            </a:endParaRPr>
          </a:p>
          <a:p>
            <a:pPr indent="0" lvl="0" marL="0" rtl="0" algn="l">
              <a:lnSpc>
                <a:spcPct val="115000"/>
              </a:lnSpc>
              <a:spcBef>
                <a:spcPts val="0"/>
              </a:spcBef>
              <a:spcAft>
                <a:spcPts val="0"/>
              </a:spcAft>
              <a:buClr>
                <a:schemeClr val="dk1"/>
              </a:buClr>
              <a:buSzPts val="1100"/>
              <a:buFont typeface="Arial"/>
              <a:buNone/>
            </a:pPr>
            <a:r>
              <a:t/>
            </a:r>
            <a:endParaRPr sz="4000">
              <a:solidFill>
                <a:srgbClr val="FFFFFF"/>
              </a:solidFill>
              <a:latin typeface="Alegreya ExtraBold"/>
              <a:ea typeface="Alegreya ExtraBold"/>
              <a:cs typeface="Alegreya ExtraBold"/>
              <a:sym typeface="Alegreya ExtraBold"/>
            </a:endParaRPr>
          </a:p>
          <a:p>
            <a:pPr indent="0" lvl="0" marL="0" rtl="0" algn="l">
              <a:spcBef>
                <a:spcPts val="0"/>
              </a:spcBef>
              <a:spcAft>
                <a:spcPts val="0"/>
              </a:spcAft>
              <a:buNone/>
            </a:pPr>
            <a:r>
              <a:t/>
            </a:r>
            <a:endParaRPr sz="4000">
              <a:solidFill>
                <a:srgbClr val="FFFFFF"/>
              </a:solidFill>
              <a:latin typeface="Alegreya ExtraBold"/>
              <a:ea typeface="Alegreya ExtraBold"/>
              <a:cs typeface="Alegreya ExtraBold"/>
              <a:sym typeface="Alegreya ExtraBold"/>
            </a:endParaRPr>
          </a:p>
        </p:txBody>
      </p:sp>
      <p:pic>
        <p:nvPicPr>
          <p:cNvPr id="178" name="Google Shape;178;p20"/>
          <p:cNvPicPr preferRelativeResize="0"/>
          <p:nvPr/>
        </p:nvPicPr>
        <p:blipFill>
          <a:blip r:embed="rId3">
            <a:alphaModFix/>
          </a:blip>
          <a:stretch>
            <a:fillRect/>
          </a:stretch>
        </p:blipFill>
        <p:spPr>
          <a:xfrm>
            <a:off x="3186876" y="465300"/>
            <a:ext cx="5594751" cy="421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latin typeface="Alegreya ExtraBold"/>
                <a:ea typeface="Alegreya ExtraBold"/>
                <a:cs typeface="Alegreya ExtraBold"/>
                <a:sym typeface="Alegreya ExtraBold"/>
              </a:rPr>
              <a:t>Challenges/Risks</a:t>
            </a:r>
            <a:endParaRPr sz="4800">
              <a:latin typeface="Alegreya ExtraBold"/>
              <a:ea typeface="Alegreya ExtraBold"/>
              <a:cs typeface="Alegreya ExtraBold"/>
              <a:sym typeface="Alegreya ExtraBold"/>
            </a:endParaRPr>
          </a:p>
          <a:p>
            <a:pPr indent="0" lvl="0" marL="0" rtl="0" algn="ctr">
              <a:lnSpc>
                <a:spcPct val="115000"/>
              </a:lnSpc>
              <a:spcBef>
                <a:spcPts val="0"/>
              </a:spcBef>
              <a:spcAft>
                <a:spcPts val="0"/>
              </a:spcAft>
              <a:buClr>
                <a:schemeClr val="dk1"/>
              </a:buClr>
              <a:buSzPts val="1100"/>
              <a:buFont typeface="Arial"/>
              <a:buNone/>
            </a:pPr>
            <a:r>
              <a:t/>
            </a:r>
            <a:endParaRPr sz="4800">
              <a:latin typeface="Alegreya ExtraBold"/>
              <a:ea typeface="Alegreya ExtraBold"/>
              <a:cs typeface="Alegreya ExtraBold"/>
              <a:sym typeface="Alegreya ExtraBold"/>
            </a:endParaRPr>
          </a:p>
          <a:p>
            <a:pPr indent="0" lvl="0" marL="0" rtl="0" algn="l">
              <a:spcBef>
                <a:spcPts val="0"/>
              </a:spcBef>
              <a:spcAft>
                <a:spcPts val="0"/>
              </a:spcAft>
              <a:buNone/>
            </a:pPr>
            <a:r>
              <a:t/>
            </a:r>
            <a:endParaRPr sz="4800">
              <a:latin typeface="Alegreya ExtraBold"/>
              <a:ea typeface="Alegreya ExtraBold"/>
              <a:cs typeface="Alegreya ExtraBold"/>
              <a:sym typeface="Alegreya ExtraBold"/>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Comfortaa"/>
                <a:ea typeface="Comfortaa"/>
                <a:cs typeface="Comfortaa"/>
                <a:sym typeface="Comfortaa"/>
              </a:rPr>
              <a:t>Challenge/Risk 1: Learning HTML</a:t>
            </a:r>
            <a:endParaRPr sz="2400">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rPr lang="en" sz="2400">
                <a:latin typeface="Comfortaa"/>
                <a:ea typeface="Comfortaa"/>
                <a:cs typeface="Comfortaa"/>
                <a:sym typeface="Comfortaa"/>
              </a:rPr>
              <a:t>Challenge/Risk 2: Getting accustomed to API</a:t>
            </a:r>
            <a:endParaRPr sz="2400">
              <a:latin typeface="Comfortaa"/>
              <a:ea typeface="Comfortaa"/>
              <a:cs typeface="Comfortaa"/>
              <a:sym typeface="Comfortaa"/>
            </a:endParaRPr>
          </a:p>
          <a:p>
            <a:pPr indent="0" lvl="0" marL="0" rtl="0" algn="l">
              <a:spcBef>
                <a:spcPts val="600"/>
              </a:spcBef>
              <a:spcAft>
                <a:spcPts val="0"/>
              </a:spcAft>
              <a:buClr>
                <a:schemeClr val="dk1"/>
              </a:buClr>
              <a:buSzPts val="1100"/>
              <a:buFont typeface="Arial"/>
              <a:buNone/>
            </a:pPr>
            <a:r>
              <a:rPr lang="en" sz="2400">
                <a:latin typeface="Comfortaa"/>
                <a:ea typeface="Comfortaa"/>
                <a:cs typeface="Comfortaa"/>
                <a:sym typeface="Comfortaa"/>
              </a:rPr>
              <a:t>Challenge/Risk 3: Collecting information from the hotels</a:t>
            </a:r>
            <a:endParaRPr sz="2400">
              <a:latin typeface="Comfortaa"/>
              <a:ea typeface="Comfortaa"/>
              <a:cs typeface="Comfortaa"/>
              <a:sym typeface="Comfortaa"/>
            </a:endParaRPr>
          </a:p>
          <a:p>
            <a:pPr indent="0" lvl="0" marL="0" rtl="0" algn="l">
              <a:spcBef>
                <a:spcPts val="400"/>
              </a:spcBef>
              <a:spcAft>
                <a:spcPts val="0"/>
              </a:spcAft>
              <a:buClr>
                <a:schemeClr val="dk1"/>
              </a:buClr>
              <a:buSzPts val="1100"/>
              <a:buFont typeface="Arial"/>
              <a:buNone/>
            </a:pPr>
            <a:r>
              <a:t/>
            </a:r>
            <a:endParaRPr sz="2100">
              <a:latin typeface="Comfortaa"/>
              <a:ea typeface="Comfortaa"/>
              <a:cs typeface="Comfortaa"/>
              <a:sym typeface="Comfortaa"/>
            </a:endParaRPr>
          </a:p>
          <a:p>
            <a:pPr indent="0" lvl="0" marL="0" rtl="0" algn="l">
              <a:spcBef>
                <a:spcPts val="0"/>
              </a:spcBef>
              <a:spcAft>
                <a:spcPts val="1600"/>
              </a:spcAft>
              <a:buNone/>
            </a:pPr>
            <a:r>
              <a:t/>
            </a:r>
            <a:endParaRPr>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