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notesSlide+xml" PartName="/ppt/notesSlides/notesSlide188.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1" Type="http://schemas.openxmlformats.org/officeDocument/2006/relationships/slide" Target="slides/slide117.xml"/><Relationship Id="rId120" Type="http://schemas.openxmlformats.org/officeDocument/2006/relationships/slide" Target="slides/slide116.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10" Type="http://schemas.openxmlformats.org/officeDocument/2006/relationships/slide" Target="slides/slide106.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3" name="Shape 8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4" name="Shape 934"/>
        <p:cNvGrpSpPr/>
        <p:nvPr/>
      </p:nvGrpSpPr>
      <p:grpSpPr>
        <a:xfrm>
          <a:off x="0" y="0"/>
          <a:ext cx="0" cy="0"/>
          <a:chOff x="0" y="0"/>
          <a:chExt cx="0" cy="0"/>
        </a:xfrm>
      </p:grpSpPr>
      <p:sp>
        <p:nvSpPr>
          <p:cNvPr id="935" name="Shape 9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6" name="Shape 9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2" name="Shape 952"/>
        <p:cNvGrpSpPr/>
        <p:nvPr/>
      </p:nvGrpSpPr>
      <p:grpSpPr>
        <a:xfrm>
          <a:off x="0" y="0"/>
          <a:ext cx="0" cy="0"/>
          <a:chOff x="0" y="0"/>
          <a:chExt cx="0" cy="0"/>
        </a:xfrm>
      </p:grpSpPr>
      <p:sp>
        <p:nvSpPr>
          <p:cNvPr id="953" name="Shape 9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4" name="Shape 9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5" name="Shape 965"/>
        <p:cNvGrpSpPr/>
        <p:nvPr/>
      </p:nvGrpSpPr>
      <p:grpSpPr>
        <a:xfrm>
          <a:off x="0" y="0"/>
          <a:ext cx="0" cy="0"/>
          <a:chOff x="0" y="0"/>
          <a:chExt cx="0" cy="0"/>
        </a:xfrm>
      </p:grpSpPr>
      <p:sp>
        <p:nvSpPr>
          <p:cNvPr id="966" name="Shape 9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7" name="Shape 9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1" name="Shape 971"/>
        <p:cNvGrpSpPr/>
        <p:nvPr/>
      </p:nvGrpSpPr>
      <p:grpSpPr>
        <a:xfrm>
          <a:off x="0" y="0"/>
          <a:ext cx="0" cy="0"/>
          <a:chOff x="0" y="0"/>
          <a:chExt cx="0" cy="0"/>
        </a:xfrm>
      </p:grpSpPr>
      <p:sp>
        <p:nvSpPr>
          <p:cNvPr id="972" name="Shape 9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3" name="Shape 9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0" name="Shape 9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2" name="Shape 9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6" name="Shape 996"/>
        <p:cNvGrpSpPr/>
        <p:nvPr/>
      </p:nvGrpSpPr>
      <p:grpSpPr>
        <a:xfrm>
          <a:off x="0" y="0"/>
          <a:ext cx="0" cy="0"/>
          <a:chOff x="0" y="0"/>
          <a:chExt cx="0" cy="0"/>
        </a:xfrm>
      </p:grpSpPr>
      <p:sp>
        <p:nvSpPr>
          <p:cNvPr id="997" name="Shape 9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8" name="Shape 9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6" name="Shape 1016"/>
        <p:cNvGrpSpPr/>
        <p:nvPr/>
      </p:nvGrpSpPr>
      <p:grpSpPr>
        <a:xfrm>
          <a:off x="0" y="0"/>
          <a:ext cx="0" cy="0"/>
          <a:chOff x="0" y="0"/>
          <a:chExt cx="0" cy="0"/>
        </a:xfrm>
      </p:grpSpPr>
      <p:sp>
        <p:nvSpPr>
          <p:cNvPr id="1017" name="Shape 10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8" name="Shape 10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4" name="Shape 10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1" name="Shape 10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5" name="Shape 1035"/>
        <p:cNvGrpSpPr/>
        <p:nvPr/>
      </p:nvGrpSpPr>
      <p:grpSpPr>
        <a:xfrm>
          <a:off x="0" y="0"/>
          <a:ext cx="0" cy="0"/>
          <a:chOff x="0" y="0"/>
          <a:chExt cx="0" cy="0"/>
        </a:xfrm>
      </p:grpSpPr>
      <p:sp>
        <p:nvSpPr>
          <p:cNvPr id="1036" name="Shape 10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7" name="Shape 10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2" name="Shape 1042"/>
        <p:cNvGrpSpPr/>
        <p:nvPr/>
      </p:nvGrpSpPr>
      <p:grpSpPr>
        <a:xfrm>
          <a:off x="0" y="0"/>
          <a:ext cx="0" cy="0"/>
          <a:chOff x="0" y="0"/>
          <a:chExt cx="0" cy="0"/>
        </a:xfrm>
      </p:grpSpPr>
      <p:sp>
        <p:nvSpPr>
          <p:cNvPr id="1043" name="Shape 10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4" name="Shape 10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8" name="Shape 1048"/>
        <p:cNvGrpSpPr/>
        <p:nvPr/>
      </p:nvGrpSpPr>
      <p:grpSpPr>
        <a:xfrm>
          <a:off x="0" y="0"/>
          <a:ext cx="0" cy="0"/>
          <a:chOff x="0" y="0"/>
          <a:chExt cx="0" cy="0"/>
        </a:xfrm>
      </p:grpSpPr>
      <p:sp>
        <p:nvSpPr>
          <p:cNvPr id="1049" name="Shape 10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0" name="Shape 10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8" name="Shape 1108"/>
        <p:cNvGrpSpPr/>
        <p:nvPr/>
      </p:nvGrpSpPr>
      <p:grpSpPr>
        <a:xfrm>
          <a:off x="0" y="0"/>
          <a:ext cx="0" cy="0"/>
          <a:chOff x="0" y="0"/>
          <a:chExt cx="0" cy="0"/>
        </a:xfrm>
      </p:grpSpPr>
      <p:sp>
        <p:nvSpPr>
          <p:cNvPr id="1109" name="Shape 1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0" name="Shape 1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1" name="Shape 1121"/>
        <p:cNvGrpSpPr/>
        <p:nvPr/>
      </p:nvGrpSpPr>
      <p:grpSpPr>
        <a:xfrm>
          <a:off x="0" y="0"/>
          <a:ext cx="0" cy="0"/>
          <a:chOff x="0" y="0"/>
          <a:chExt cx="0" cy="0"/>
        </a:xfrm>
      </p:grpSpPr>
      <p:sp>
        <p:nvSpPr>
          <p:cNvPr id="1122" name="Shape 1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3" name="Shape 1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7" name="Shape 1127"/>
        <p:cNvGrpSpPr/>
        <p:nvPr/>
      </p:nvGrpSpPr>
      <p:grpSpPr>
        <a:xfrm>
          <a:off x="0" y="0"/>
          <a:ext cx="0" cy="0"/>
          <a:chOff x="0" y="0"/>
          <a:chExt cx="0" cy="0"/>
        </a:xfrm>
      </p:grpSpPr>
      <p:sp>
        <p:nvSpPr>
          <p:cNvPr id="1128" name="Shape 1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9" name="Shape 1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5" name="Shape 1135"/>
        <p:cNvGrpSpPr/>
        <p:nvPr/>
      </p:nvGrpSpPr>
      <p:grpSpPr>
        <a:xfrm>
          <a:off x="0" y="0"/>
          <a:ext cx="0" cy="0"/>
          <a:chOff x="0" y="0"/>
          <a:chExt cx="0" cy="0"/>
        </a:xfrm>
      </p:grpSpPr>
      <p:sp>
        <p:nvSpPr>
          <p:cNvPr id="1136" name="Shape 1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7" name="Shape 1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1" name="Shape 1141"/>
        <p:cNvGrpSpPr/>
        <p:nvPr/>
      </p:nvGrpSpPr>
      <p:grpSpPr>
        <a:xfrm>
          <a:off x="0" y="0"/>
          <a:ext cx="0" cy="0"/>
          <a:chOff x="0" y="0"/>
          <a:chExt cx="0" cy="0"/>
        </a:xfrm>
      </p:grpSpPr>
      <p:sp>
        <p:nvSpPr>
          <p:cNvPr id="1142" name="Shape 1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3" name="Shape 1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5" name="Shape 1155"/>
        <p:cNvGrpSpPr/>
        <p:nvPr/>
      </p:nvGrpSpPr>
      <p:grpSpPr>
        <a:xfrm>
          <a:off x="0" y="0"/>
          <a:ext cx="0" cy="0"/>
          <a:chOff x="0" y="0"/>
          <a:chExt cx="0" cy="0"/>
        </a:xfrm>
      </p:grpSpPr>
      <p:sp>
        <p:nvSpPr>
          <p:cNvPr id="1156" name="Shape 1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7" name="Shape 1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2" name="Shape 1162"/>
        <p:cNvGrpSpPr/>
        <p:nvPr/>
      </p:nvGrpSpPr>
      <p:grpSpPr>
        <a:xfrm>
          <a:off x="0" y="0"/>
          <a:ext cx="0" cy="0"/>
          <a:chOff x="0" y="0"/>
          <a:chExt cx="0" cy="0"/>
        </a:xfrm>
      </p:grpSpPr>
      <p:sp>
        <p:nvSpPr>
          <p:cNvPr id="1163" name="Shape 1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4" name="Shape 1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8" name="Shape 1168"/>
        <p:cNvGrpSpPr/>
        <p:nvPr/>
      </p:nvGrpSpPr>
      <p:grpSpPr>
        <a:xfrm>
          <a:off x="0" y="0"/>
          <a:ext cx="0" cy="0"/>
          <a:chOff x="0" y="0"/>
          <a:chExt cx="0" cy="0"/>
        </a:xfrm>
      </p:grpSpPr>
      <p:sp>
        <p:nvSpPr>
          <p:cNvPr id="1169" name="Shape 1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0" name="Shape 1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6" name="Shape 1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1" name="Shape 1181"/>
        <p:cNvGrpSpPr/>
        <p:nvPr/>
      </p:nvGrpSpPr>
      <p:grpSpPr>
        <a:xfrm>
          <a:off x="0" y="0"/>
          <a:ext cx="0" cy="0"/>
          <a:chOff x="0" y="0"/>
          <a:chExt cx="0" cy="0"/>
        </a:xfrm>
      </p:grpSpPr>
      <p:sp>
        <p:nvSpPr>
          <p:cNvPr id="1182" name="Shape 1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3" name="Shape 1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7" name="Shape 1187"/>
        <p:cNvGrpSpPr/>
        <p:nvPr/>
      </p:nvGrpSpPr>
      <p:grpSpPr>
        <a:xfrm>
          <a:off x="0" y="0"/>
          <a:ext cx="0" cy="0"/>
          <a:chOff x="0" y="0"/>
          <a:chExt cx="0" cy="0"/>
        </a:xfrm>
      </p:grpSpPr>
      <p:sp>
        <p:nvSpPr>
          <p:cNvPr id="1188" name="Shape 1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9" name="Shape 1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3" name="Shape 1193"/>
        <p:cNvGrpSpPr/>
        <p:nvPr/>
      </p:nvGrpSpPr>
      <p:grpSpPr>
        <a:xfrm>
          <a:off x="0" y="0"/>
          <a:ext cx="0" cy="0"/>
          <a:chOff x="0" y="0"/>
          <a:chExt cx="0" cy="0"/>
        </a:xfrm>
      </p:grpSpPr>
      <p:sp>
        <p:nvSpPr>
          <p:cNvPr id="1194" name="Shape 1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5" name="Shape 1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9" name="Shape 1199"/>
        <p:cNvGrpSpPr/>
        <p:nvPr/>
      </p:nvGrpSpPr>
      <p:grpSpPr>
        <a:xfrm>
          <a:off x="0" y="0"/>
          <a:ext cx="0" cy="0"/>
          <a:chOff x="0" y="0"/>
          <a:chExt cx="0" cy="0"/>
        </a:xfrm>
      </p:grpSpPr>
      <p:sp>
        <p:nvSpPr>
          <p:cNvPr id="1200" name="Shape 1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1" name="Shape 1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7" name="Shape 1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1" name="Shape 1211"/>
        <p:cNvGrpSpPr/>
        <p:nvPr/>
      </p:nvGrpSpPr>
      <p:grpSpPr>
        <a:xfrm>
          <a:off x="0" y="0"/>
          <a:ext cx="0" cy="0"/>
          <a:chOff x="0" y="0"/>
          <a:chExt cx="0" cy="0"/>
        </a:xfrm>
      </p:grpSpPr>
      <p:sp>
        <p:nvSpPr>
          <p:cNvPr id="1212" name="Shape 1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3" name="Shape 1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7" name="Shape 1217"/>
        <p:cNvGrpSpPr/>
        <p:nvPr/>
      </p:nvGrpSpPr>
      <p:grpSpPr>
        <a:xfrm>
          <a:off x="0" y="0"/>
          <a:ext cx="0" cy="0"/>
          <a:chOff x="0" y="0"/>
          <a:chExt cx="0" cy="0"/>
        </a:xfrm>
      </p:grpSpPr>
      <p:sp>
        <p:nvSpPr>
          <p:cNvPr id="1218" name="Shape 1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9" name="Shape 1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3" name="Shape 1223"/>
        <p:cNvGrpSpPr/>
        <p:nvPr/>
      </p:nvGrpSpPr>
      <p:grpSpPr>
        <a:xfrm>
          <a:off x="0" y="0"/>
          <a:ext cx="0" cy="0"/>
          <a:chOff x="0" y="0"/>
          <a:chExt cx="0" cy="0"/>
        </a:xfrm>
      </p:grpSpPr>
      <p:sp>
        <p:nvSpPr>
          <p:cNvPr id="1224" name="Shape 1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5" name="Shape 1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9" name="Shape 1229"/>
        <p:cNvGrpSpPr/>
        <p:nvPr/>
      </p:nvGrpSpPr>
      <p:grpSpPr>
        <a:xfrm>
          <a:off x="0" y="0"/>
          <a:ext cx="0" cy="0"/>
          <a:chOff x="0" y="0"/>
          <a:chExt cx="0" cy="0"/>
        </a:xfrm>
      </p:grpSpPr>
      <p:sp>
        <p:nvSpPr>
          <p:cNvPr id="1230" name="Shape 1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1" name="Shape 1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5" name="Shape 1235"/>
        <p:cNvGrpSpPr/>
        <p:nvPr/>
      </p:nvGrpSpPr>
      <p:grpSpPr>
        <a:xfrm>
          <a:off x="0" y="0"/>
          <a:ext cx="0" cy="0"/>
          <a:chOff x="0" y="0"/>
          <a:chExt cx="0" cy="0"/>
        </a:xfrm>
      </p:grpSpPr>
      <p:sp>
        <p:nvSpPr>
          <p:cNvPr id="1236" name="Shape 1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7" name="Shape 1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2" name="Shape 1242"/>
        <p:cNvGrpSpPr/>
        <p:nvPr/>
      </p:nvGrpSpPr>
      <p:grpSpPr>
        <a:xfrm>
          <a:off x="0" y="0"/>
          <a:ext cx="0" cy="0"/>
          <a:chOff x="0" y="0"/>
          <a:chExt cx="0" cy="0"/>
        </a:xfrm>
      </p:grpSpPr>
      <p:sp>
        <p:nvSpPr>
          <p:cNvPr id="1243" name="Shape 1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4" name="Shape 1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9" name="Shape 1249"/>
        <p:cNvGrpSpPr/>
        <p:nvPr/>
      </p:nvGrpSpPr>
      <p:grpSpPr>
        <a:xfrm>
          <a:off x="0" y="0"/>
          <a:ext cx="0" cy="0"/>
          <a:chOff x="0" y="0"/>
          <a:chExt cx="0" cy="0"/>
        </a:xfrm>
      </p:grpSpPr>
      <p:sp>
        <p:nvSpPr>
          <p:cNvPr id="1250" name="Shape 1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1" name="Shape 1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6" name="Shape 1256"/>
        <p:cNvGrpSpPr/>
        <p:nvPr/>
      </p:nvGrpSpPr>
      <p:grpSpPr>
        <a:xfrm>
          <a:off x="0" y="0"/>
          <a:ext cx="0" cy="0"/>
          <a:chOff x="0" y="0"/>
          <a:chExt cx="0" cy="0"/>
        </a:xfrm>
      </p:grpSpPr>
      <p:sp>
        <p:nvSpPr>
          <p:cNvPr id="1257" name="Shape 1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8" name="Shape 1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3" name="Shape 1263"/>
        <p:cNvGrpSpPr/>
        <p:nvPr/>
      </p:nvGrpSpPr>
      <p:grpSpPr>
        <a:xfrm>
          <a:off x="0" y="0"/>
          <a:ext cx="0" cy="0"/>
          <a:chOff x="0" y="0"/>
          <a:chExt cx="0" cy="0"/>
        </a:xfrm>
      </p:grpSpPr>
      <p:sp>
        <p:nvSpPr>
          <p:cNvPr id="1264" name="Shape 1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5" name="Shape 1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9" name="Shape 1269"/>
        <p:cNvGrpSpPr/>
        <p:nvPr/>
      </p:nvGrpSpPr>
      <p:grpSpPr>
        <a:xfrm>
          <a:off x="0" y="0"/>
          <a:ext cx="0" cy="0"/>
          <a:chOff x="0" y="0"/>
          <a:chExt cx="0" cy="0"/>
        </a:xfrm>
      </p:grpSpPr>
      <p:sp>
        <p:nvSpPr>
          <p:cNvPr id="1270" name="Shape 1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1" name="Shape 1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5" name="Shape 1275"/>
        <p:cNvGrpSpPr/>
        <p:nvPr/>
      </p:nvGrpSpPr>
      <p:grpSpPr>
        <a:xfrm>
          <a:off x="0" y="0"/>
          <a:ext cx="0" cy="0"/>
          <a:chOff x="0" y="0"/>
          <a:chExt cx="0" cy="0"/>
        </a:xfrm>
      </p:grpSpPr>
      <p:sp>
        <p:nvSpPr>
          <p:cNvPr id="1276" name="Shape 1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7" name="Shape 1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2" name="Shape 1282"/>
        <p:cNvGrpSpPr/>
        <p:nvPr/>
      </p:nvGrpSpPr>
      <p:grpSpPr>
        <a:xfrm>
          <a:off x="0" y="0"/>
          <a:ext cx="0" cy="0"/>
          <a:chOff x="0" y="0"/>
          <a:chExt cx="0" cy="0"/>
        </a:xfrm>
      </p:grpSpPr>
      <p:sp>
        <p:nvSpPr>
          <p:cNvPr id="1283" name="Shape 1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4" name="Shape 1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9" name="Shape 1289"/>
        <p:cNvGrpSpPr/>
        <p:nvPr/>
      </p:nvGrpSpPr>
      <p:grpSpPr>
        <a:xfrm>
          <a:off x="0" y="0"/>
          <a:ext cx="0" cy="0"/>
          <a:chOff x="0" y="0"/>
          <a:chExt cx="0" cy="0"/>
        </a:xfrm>
      </p:grpSpPr>
      <p:sp>
        <p:nvSpPr>
          <p:cNvPr id="1290" name="Shape 1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1" name="Shape 1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6" name="Shape 1296"/>
        <p:cNvGrpSpPr/>
        <p:nvPr/>
      </p:nvGrpSpPr>
      <p:grpSpPr>
        <a:xfrm>
          <a:off x="0" y="0"/>
          <a:ext cx="0" cy="0"/>
          <a:chOff x="0" y="0"/>
          <a:chExt cx="0" cy="0"/>
        </a:xfrm>
      </p:grpSpPr>
      <p:sp>
        <p:nvSpPr>
          <p:cNvPr id="1297" name="Shape 1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8" name="Shape 1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3" name="Shape 1303"/>
        <p:cNvGrpSpPr/>
        <p:nvPr/>
      </p:nvGrpSpPr>
      <p:grpSpPr>
        <a:xfrm>
          <a:off x="0" y="0"/>
          <a:ext cx="0" cy="0"/>
          <a:chOff x="0" y="0"/>
          <a:chExt cx="0" cy="0"/>
        </a:xfrm>
      </p:grpSpPr>
      <p:sp>
        <p:nvSpPr>
          <p:cNvPr id="1304" name="Shape 1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5" name="Shape 1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0" name="Shape 1310"/>
        <p:cNvGrpSpPr/>
        <p:nvPr/>
      </p:nvGrpSpPr>
      <p:grpSpPr>
        <a:xfrm>
          <a:off x="0" y="0"/>
          <a:ext cx="0" cy="0"/>
          <a:chOff x="0" y="0"/>
          <a:chExt cx="0" cy="0"/>
        </a:xfrm>
      </p:grpSpPr>
      <p:sp>
        <p:nvSpPr>
          <p:cNvPr id="1311" name="Shape 1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2" name="Shape 1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https://en.wikipedia.org/wiki/SOLID_(object-oriented_design)"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4.gif"/><Relationship Id="rId4" Type="http://schemas.openxmlformats.org/officeDocument/2006/relationships/image" Target="../media/image2.gi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8.gif"/><Relationship Id="rId4" Type="http://schemas.openxmlformats.org/officeDocument/2006/relationships/image" Target="../media/image2.gif"/><Relationship Id="rId5" Type="http://schemas.openxmlformats.org/officeDocument/2006/relationships/image" Target="../media/image10.gi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hyperlink" Target="http://stackoverflow.com/questions/10603982/why-is-function-a1-b-not-about-allowing-any-supertypes-as-parameters" TargetMode="External"/><Relationship Id="rId4" Type="http://schemas.openxmlformats.org/officeDocument/2006/relationships/image" Target="../media/image8.gi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www.artima.com/weblogs/viewpost.jsp?thread=270195"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hyperlink" Target="https://en.wikipedia.org/wiki/Duck_typing"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hyperlink" Target="http://akka.io/"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hyperlink" Target="http://docs.scala-lang.org/overviews/parallel-collections/concrete-parallel-collection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hyperlink" Target="https://docs.oracle.com/javase/7/docs/api/java/util/concurrent/ForkJoinPool.html"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hyperlink" Target="http://akka.io/docs/"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9.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hyperlink" Target="http://www.reactivemanifesto.org/" TargetMode="External"/><Relationship Id="rId4" Type="http://schemas.openxmlformats.org/officeDocument/2006/relationships/image" Target="../media/image1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hyperlink" Target="http://www.reactivemanifesto.org/"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hyperlink" Target="http://www.reactivemanifesto.org/"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hyperlink" Target="http://www.reactivemanifesto.org/"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hyperlink" Target="http://www.reactivemanifesto.org/"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hyperlink" Target="http://doc.akka.io/docs/akka/2.5/scala/stream/index.html" TargetMode="External"/><Relationship Id="rId4" Type="http://schemas.openxmlformats.org/officeDocument/2006/relationships/hyperlink" Target="http://reactivex.io/intro.html" TargetMode="External"/><Relationship Id="rId5" Type="http://schemas.openxmlformats.org/officeDocument/2006/relationships/hyperlink" Target="https://monix.io/" TargetMode="External"/><Relationship Id="rId6" Type="http://schemas.openxmlformats.org/officeDocument/2006/relationships/hyperlink" Target="http://www.reactivemanifesto.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en.wikipedia.org/wiki/Merge_sor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www.scalatest.org/"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www.scalatest.org/user_guide/property_based_testin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hyperlink" Target="https://docs.oracle.com/javase/tutorial/essential/exceptions/"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8" name="Shape 728"/>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34" name="Shape 734"/>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35" name="Shape 735"/>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9" name="Shape 739"/>
        <p:cNvGrpSpPr/>
        <p:nvPr/>
      </p:nvGrpSpPr>
      <p:grpSpPr>
        <a:xfrm>
          <a:off x="0" y="0"/>
          <a:ext cx="0" cy="0"/>
          <a:chOff x="0" y="0"/>
          <a:chExt cx="0" cy="0"/>
        </a:xfrm>
      </p:grpSpPr>
      <p:sp>
        <p:nvSpPr>
          <p:cNvPr id="740" name="Shape 7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1" name="Shape 741"/>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a:t>
            </a:r>
            <a:r>
              <a:rPr lang="ru">
                <a:solidFill>
                  <a:srgbClr val="434343"/>
                </a:solidFill>
              </a:rPr>
              <a:t>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a:t>
            </a:r>
            <a:r>
              <a:rPr lang="ru">
                <a:solidFill>
                  <a:srgbClr val="434343"/>
                </a:solidFill>
              </a:rPr>
              <a:t>polymorphism</a:t>
            </a:r>
            <a:r>
              <a:rPr lang="ru">
                <a:solidFill>
                  <a:srgbClr val="434343"/>
                </a:solidFill>
              </a:rPr>
              <a:t>) или менять набор и типы обрабатываемых параметров (ad-hoc, pаrametriс </a:t>
            </a:r>
            <a:r>
              <a:rPr lang="ru">
                <a:solidFill>
                  <a:srgbClr val="434343"/>
                </a:solidFill>
              </a:rPr>
              <a:t>polymorphism</a:t>
            </a:r>
            <a:r>
              <a:rPr lang="ru">
                <a:solidFill>
                  <a:srgbClr val="434343"/>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228600" lvl="0" marL="457200" rtl="0">
              <a:lnSpc>
                <a:spcPct val="100000"/>
              </a:lnSpc>
              <a:spcBef>
                <a:spcPts val="1000"/>
              </a:spcBef>
              <a:buClr>
                <a:srgbClr val="434343"/>
              </a:buClr>
              <a:buChar char="●"/>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228600" lvl="0" marL="457200" rtl="0">
              <a:lnSpc>
                <a:spcPct val="100000"/>
              </a:lnSpc>
              <a:spcBef>
                <a:spcPts val="1000"/>
              </a:spcBef>
              <a:buClr>
                <a:srgbClr val="434343"/>
              </a:buClr>
              <a:buChar char="●"/>
            </a:pPr>
            <a:r>
              <a:rPr lang="ru" sz="1800">
                <a:solidFill>
                  <a:srgbClr val="434343"/>
                </a:solidFill>
              </a:rPr>
              <a:t>Open/closed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класс-наследник</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Interface segregation - </a:t>
            </a:r>
            <a:r>
              <a:rPr lang="ru">
                <a:solidFill>
                  <a:srgbClr val="434343"/>
                </a:solidFill>
              </a:rPr>
              <a:t>много маленьких специфичных интерфейсов лучше чем один большой и “универсальный”</a:t>
            </a:r>
          </a:p>
          <a:p>
            <a:pPr indent="-228600" lvl="0" marL="457200" rtl="0">
              <a:lnSpc>
                <a:spcPct val="100000"/>
              </a:lnSpc>
              <a:spcBef>
                <a:spcPts val="1000"/>
              </a:spcBef>
              <a:buClr>
                <a:srgbClr val="434343"/>
              </a:buClr>
              <a:buChar char="●"/>
            </a:pPr>
            <a:r>
              <a:rPr lang="ru" sz="1800">
                <a:solidFill>
                  <a:srgbClr val="434343"/>
                </a:solidFill>
              </a:rPr>
              <a:t>Dependency inversion - </a:t>
            </a:r>
            <a:r>
              <a:rPr lang="ru">
                <a:solidFill>
                  <a:srgbClr val="434343"/>
                </a:solidFill>
              </a:rPr>
              <a:t>любая реализация должна зависеть от абстракции</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a:t>
            </a:r>
          </a:p>
          <a:p>
            <a:pPr indent="-228600" lvl="0" marL="914400" marR="0" rtl="0" algn="l">
              <a:lnSpc>
                <a:spcPct val="100000"/>
              </a:lnSpc>
              <a:spcBef>
                <a:spcPts val="0"/>
              </a:spcBef>
              <a:spcAft>
                <a:spcPts val="0"/>
              </a:spcAft>
              <a:buClr>
                <a:srgbClr val="434343"/>
              </a:buClr>
              <a:buChar char="●"/>
            </a:pPr>
            <a:r>
              <a:rPr lang="ru">
                <a:solidFill>
                  <a:srgbClr val="434343"/>
                </a:solidFill>
              </a:rPr>
              <a:t>т</a:t>
            </a:r>
            <a:r>
              <a:rPr lang="ru">
                <a:solidFill>
                  <a:srgbClr val="434343"/>
                </a:solidFill>
              </a:rPr>
              <a:t>рейтов</a:t>
            </a:r>
          </a:p>
          <a:p>
            <a:pPr indent="-228600" lvl="0" marL="914400" marR="0" rtl="0" algn="l">
              <a:lnSpc>
                <a:spcPct val="100000"/>
              </a:lnSpc>
              <a:spcBef>
                <a:spcPts val="0"/>
              </a:spcBef>
              <a:spcAft>
                <a:spcPts val="0"/>
              </a:spcAft>
              <a:buClr>
                <a:srgbClr val="434343"/>
              </a:buClr>
              <a:buChar char="●"/>
            </a:pPr>
            <a:r>
              <a:rPr lang="ru">
                <a:solidFill>
                  <a:srgbClr val="434343"/>
                </a:solidFill>
              </a:rPr>
              <a:t>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абстрактных 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кейс </a:t>
            </a:r>
            <a:r>
              <a:rPr lang="ru">
                <a:solidFill>
                  <a:srgbClr val="434343"/>
                </a:solidFill>
              </a:rPr>
              <a:t>классов. </a:t>
            </a:r>
          </a:p>
          <a:p>
            <a:pPr indent="457200" lvl="0" rtl="0">
              <a:spcBef>
                <a:spcPts val="0"/>
              </a:spcBef>
              <a:buNone/>
            </a:pPr>
            <a:r>
              <a:rPr lang="ru">
                <a:solidFill>
                  <a:srgbClr val="434343"/>
                </a:solidFill>
              </a:rPr>
              <a:t>Нельзя:</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9" name="Shape 75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0" name="Shape 760"/>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Ключевые слова: </a:t>
            </a:r>
          </a:p>
          <a:p>
            <a:pPr indent="-228600" lvl="0" marL="914400" marR="0" rtl="0" algn="l">
              <a:lnSpc>
                <a:spcPct val="100000"/>
              </a:lnSpc>
              <a:spcBef>
                <a:spcPts val="0"/>
              </a:spcBef>
              <a:spcAft>
                <a:spcPts val="0"/>
              </a:spcAft>
              <a:buClr>
                <a:srgbClr val="434343"/>
              </a:buClr>
              <a:buChar char="●"/>
            </a:pPr>
            <a:r>
              <a:rPr b="1" lang="ru"/>
              <a:t>super</a:t>
            </a:r>
            <a:r>
              <a:rPr lang="ru"/>
              <a:t> можно использовать для доступа к членам супер класса, которые не объявлены приватными</a:t>
            </a:r>
          </a:p>
          <a:p>
            <a:pPr indent="-228600" lvl="0" marL="914400" marR="0" rtl="0" algn="l">
              <a:lnSpc>
                <a:spcPct val="100000"/>
              </a:lnSpc>
              <a:spcBef>
                <a:spcPts val="0"/>
              </a:spcBef>
              <a:spcAft>
                <a:spcPts val="0"/>
              </a:spcAft>
              <a:buClr>
                <a:srgbClr val="434343"/>
              </a:buClr>
              <a:buChar char="●"/>
            </a:pPr>
            <a:r>
              <a:rPr b="1" lang="ru"/>
              <a:t>final</a:t>
            </a:r>
            <a:r>
              <a:rPr lang="ru"/>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914400" marR="0" rtl="0" algn="l">
              <a:lnSpc>
                <a:spcPct val="100000"/>
              </a:lnSpc>
              <a:spcBef>
                <a:spcPts val="0"/>
              </a:spcBef>
              <a:spcAft>
                <a:spcPts val="0"/>
              </a:spcAft>
              <a:buClr>
                <a:srgbClr val="434343"/>
              </a:buClr>
              <a:buChar char="●"/>
            </a:pPr>
            <a:r>
              <a:rPr b="1" lang="ru"/>
              <a:t>sealed</a:t>
            </a:r>
            <a:r>
              <a:rPr lang="ru"/>
              <a:t> 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2" name="Shape 77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73" name="Shape 773"/>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9" name="Shape 779"/>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 (или)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помощью:</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второй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3" name="Shape 783"/>
        <p:cNvGrpSpPr/>
        <p:nvPr/>
      </p:nvGrpSpPr>
      <p:grpSpPr>
        <a:xfrm>
          <a:off x="0" y="0"/>
          <a:ext cx="0" cy="0"/>
          <a:chOff x="0" y="0"/>
          <a:chExt cx="0" cy="0"/>
        </a:xfrm>
      </p:grpSpPr>
      <p:sp>
        <p:nvSpPr>
          <p:cNvPr id="784" name="Shape 7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5" name="Shape 785"/>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86" name="Shape 786"/>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2" name="Shape 792"/>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93" name="Shape 79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800" name="Shape 80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4" name="Shape 804"/>
        <p:cNvGrpSpPr/>
        <p:nvPr/>
      </p:nvGrpSpPr>
      <p:grpSpPr>
        <a:xfrm>
          <a:off x="0" y="0"/>
          <a:ext cx="0" cy="0"/>
          <a:chOff x="0" y="0"/>
          <a:chExt cx="0" cy="0"/>
        </a:xfrm>
      </p:grpSpPr>
      <p:sp>
        <p:nvSpPr>
          <p:cNvPr id="805" name="Shape 8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6" name="Shape 80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4" name="Shape 824"/>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25" name="Shape 825"/>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1" name="Shape 831"/>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 (или класс), так же должны быть наследниками всех типов, перечисленных в аннотации. Благодаря аннотации, внутри аннотированного трейта (или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7" name="Shape 837"/>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38" name="Shape 838"/>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2" name="Shape 842"/>
        <p:cNvGrpSpPr/>
        <p:nvPr/>
      </p:nvGrpSpPr>
      <p:grpSpPr>
        <a:xfrm>
          <a:off x="0" y="0"/>
          <a:ext cx="0" cy="0"/>
          <a:chOff x="0" y="0"/>
          <a:chExt cx="0" cy="0"/>
        </a:xfrm>
      </p:grpSpPr>
      <p:sp>
        <p:nvSpPr>
          <p:cNvPr id="843" name="Shape 8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44" name="Shape 844"/>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0" name="Shape 850"/>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 (TP)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чтобы показать, что тот или иной тип принимает TP, после имени типа в квадратных скобках указывают список параметров и (или) выражения над ними.</a:t>
            </a:r>
          </a:p>
          <a:p>
            <a:pPr indent="0" lvl="0" marL="0" rtl="0">
              <a:spcBef>
                <a:spcPts val="0"/>
              </a:spcBef>
              <a:buNone/>
            </a:pPr>
            <a:r>
              <a:rPr lang="ru">
                <a:solidFill>
                  <a:srgbClr val="434343"/>
                </a:solidFill>
              </a:rPr>
              <a:t>Полиморфными могут быть не только типы, но также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6" name="Shape 85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57" name="Shape 857"/>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4" name="Shape 864"/>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8" name="Shape 868"/>
        <p:cNvGrpSpPr/>
        <p:nvPr/>
      </p:nvGrpSpPr>
      <p:grpSpPr>
        <a:xfrm>
          <a:off x="0" y="0"/>
          <a:ext cx="0" cy="0"/>
          <a:chOff x="0" y="0"/>
          <a:chExt cx="0" cy="0"/>
        </a:xfrm>
      </p:grpSpPr>
      <p:sp>
        <p:nvSpPr>
          <p:cNvPr id="869" name="Shape 8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0" name="Shape 870"/>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 (или типы), который будет подставлен на место этого плейсхолдера. При этом в текущем определении (метода, класса, трейта и т.д.) значение TP несущественно.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6" name="Shape 876"/>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размера, заполненные значениями по умолчанию.</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2" name="Shape 882"/>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3" name="Shape 883"/>
          <p:cNvSpPr txBox="1"/>
          <p:nvPr/>
        </p:nvSpPr>
        <p:spPr>
          <a:xfrm>
            <a:off x="311700" y="1554225"/>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9" name="Shape 88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0" name="Shape 890"/>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Binder3[Set]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4" name="Shape 894"/>
        <p:cNvGrpSpPr/>
        <p:nvPr/>
      </p:nvGrpSpPr>
      <p:grpSpPr>
        <a:xfrm>
          <a:off x="0" y="0"/>
          <a:ext cx="0" cy="0"/>
          <a:chOff x="0" y="0"/>
          <a:chExt cx="0" cy="0"/>
        </a:xfrm>
      </p:grpSpPr>
      <p:sp>
        <p:nvSpPr>
          <p:cNvPr id="895" name="Shape 8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6" name="Shape 896"/>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02" name="Shape 902"/>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8" name="Shape 908"/>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909" name="Shape 909"/>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15" name="Shape 915"/>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символом ‘-’, перед TP. Для контравариантных типов выполняются условия, если  B &lt;: A  и N &gt;: T,  B[N]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a:t>
            </a:r>
          </a:p>
          <a:p>
            <a:pPr indent="-228600" lvl="0" marL="457200" rtl="0">
              <a:spcBef>
                <a:spcPts val="0"/>
              </a:spcBef>
              <a:buClr>
                <a:srgbClr val="434343"/>
              </a:buClr>
              <a:buChar char="●"/>
            </a:pPr>
            <a:r>
              <a:rPr lang="ru">
                <a:solidFill>
                  <a:srgbClr val="434343"/>
                </a:solidFill>
              </a:rPr>
              <a:t>если они направлены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9" name="Shape 919"/>
        <p:cNvGrpSpPr/>
        <p:nvPr/>
      </p:nvGrpSpPr>
      <p:grpSpPr>
        <a:xfrm>
          <a:off x="0" y="0"/>
          <a:ext cx="0" cy="0"/>
          <a:chOff x="0" y="0"/>
          <a:chExt cx="0" cy="0"/>
        </a:xfrm>
      </p:grpSpPr>
      <p:sp>
        <p:nvSpPr>
          <p:cNvPr id="920" name="Shape 9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1" name="Shape 921"/>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Инвариантность </a:t>
            </a:r>
          </a:p>
          <a:p>
            <a:pPr indent="0" lvl="0" marL="0" rtl="0">
              <a:spcBef>
                <a:spcPts val="0"/>
              </a:spcBef>
              <a:buNone/>
            </a:pPr>
            <a:r>
              <a:rPr lang="ru">
                <a:solidFill>
                  <a:srgbClr val="434343"/>
                </a:solidFill>
              </a:rPr>
              <a:t>	В примере ниже мы не сможем сложить 2 массива, т.к. TP нашего листа инвариантен. Мы не сможем этого сделать, даже если сделаем параметр ковариантным, но уже совершенно по другой причине.</a:t>
            </a:r>
          </a:p>
        </p:txBody>
      </p:sp>
      <p:sp>
        <p:nvSpPr>
          <p:cNvPr id="922" name="Shape 922"/>
          <p:cNvSpPr txBox="1"/>
          <p:nvPr/>
        </p:nvSpPr>
        <p:spPr>
          <a:xfrm>
            <a:off x="311700" y="2223700"/>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6" name="Shape 926"/>
        <p:cNvGrpSpPr/>
        <p:nvPr/>
      </p:nvGrpSpPr>
      <p:grpSpPr>
        <a:xfrm>
          <a:off x="0" y="0"/>
          <a:ext cx="0" cy="0"/>
          <a:chOff x="0" y="0"/>
          <a:chExt cx="0" cy="0"/>
        </a:xfrm>
      </p:grpSpPr>
      <p:sp>
        <p:nvSpPr>
          <p:cNvPr id="927" name="Shape 9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8" name="Shape 928"/>
          <p:cNvSpPr txBox="1"/>
          <p:nvPr/>
        </p:nvSpPr>
        <p:spPr>
          <a:xfrm>
            <a:off x="311700" y="1108600"/>
            <a:ext cx="8520600" cy="1851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Ковариантность </a:t>
            </a:r>
          </a:p>
          <a:p>
            <a:pPr indent="0" lvl="0" marL="0" rtl="0">
              <a:spcBef>
                <a:spcPts val="0"/>
              </a:spcBef>
              <a:buNone/>
            </a:pPr>
            <a:r>
              <a:rPr lang="ru">
                <a:solidFill>
                  <a:srgbClr val="434343"/>
                </a:solidFill>
              </a:rPr>
              <a:t>	</a:t>
            </a:r>
            <a:r>
              <a:rPr b="1" lang="ru">
                <a:solidFill>
                  <a:srgbClr val="434343"/>
                </a:solidFill>
              </a:rPr>
              <a:t>Seq[+A] </a:t>
            </a:r>
            <a:r>
              <a:rPr lang="ru">
                <a:solidFill>
                  <a:srgbClr val="434343"/>
                </a:solidFill>
              </a:rPr>
              <a:t>- ковариантен по параметру A. Ответим на вопрос, является ли </a:t>
            </a:r>
            <a:r>
              <a:rPr b="1" lang="ru">
                <a:solidFill>
                  <a:srgbClr val="434343"/>
                </a:solidFill>
              </a:rPr>
              <a:t>List[String]</a:t>
            </a:r>
            <a:r>
              <a:rPr lang="ru">
                <a:solidFill>
                  <a:srgbClr val="434343"/>
                </a:solidFill>
              </a:rPr>
              <a:t> наследником </a:t>
            </a:r>
            <a:r>
              <a:rPr b="1" lang="ru">
                <a:solidFill>
                  <a:srgbClr val="434343"/>
                </a:solidFill>
              </a:rPr>
              <a:t>Seq[AnyRef]</a:t>
            </a:r>
            <a:r>
              <a:rPr lang="ru">
                <a:solidFill>
                  <a:srgbClr val="434343"/>
                </a:solidFill>
              </a:rPr>
              <a:t>. </a:t>
            </a:r>
            <a:r>
              <a:rPr lang="ru">
                <a:solidFill>
                  <a:srgbClr val="434343"/>
                </a:solidFill>
              </a:rPr>
              <a:t>Т.к.</a:t>
            </a:r>
          </a:p>
          <a:p>
            <a:pPr indent="-228600" lvl="0" marL="914400" rtl="0">
              <a:spcBef>
                <a:spcPts val="0"/>
              </a:spcBef>
              <a:buClr>
                <a:srgbClr val="434343"/>
              </a:buClr>
              <a:buChar char="●"/>
            </a:pPr>
            <a:r>
              <a:rPr b="1" lang="ru">
                <a:solidFill>
                  <a:srgbClr val="434343"/>
                </a:solidFill>
              </a:rPr>
              <a:t>Seq</a:t>
            </a:r>
            <a:r>
              <a:rPr lang="ru">
                <a:solidFill>
                  <a:srgbClr val="434343"/>
                </a:solidFill>
              </a:rPr>
              <a:t>        </a:t>
            </a:r>
            <a:r>
              <a:rPr b="1" lang="ru">
                <a:solidFill>
                  <a:srgbClr val="434343"/>
                </a:solidFill>
              </a:rPr>
              <a:t>List</a:t>
            </a:r>
          </a:p>
          <a:p>
            <a:pPr indent="-228600" lvl="0" marL="914400" rtl="0">
              <a:spcBef>
                <a:spcPts val="0"/>
              </a:spcBef>
              <a:buClr>
                <a:srgbClr val="434343"/>
              </a:buClr>
              <a:buChar char="●"/>
            </a:pPr>
            <a:r>
              <a:rPr lang="ru">
                <a:solidFill>
                  <a:srgbClr val="434343"/>
                </a:solidFill>
              </a:rPr>
              <a:t>и </a:t>
            </a:r>
            <a:r>
              <a:rPr b="1" lang="ru">
                <a:solidFill>
                  <a:srgbClr val="434343"/>
                </a:solidFill>
              </a:rPr>
              <a:t>AnyRef</a:t>
            </a:r>
            <a:r>
              <a:rPr lang="ru">
                <a:solidFill>
                  <a:srgbClr val="434343"/>
                </a:solidFill>
              </a:rPr>
              <a:t>       </a:t>
            </a:r>
            <a:r>
              <a:rPr b="1" lang="ru">
                <a:solidFill>
                  <a:srgbClr val="434343"/>
                </a:solidFill>
              </a:rPr>
              <a:t>String</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Seq[AnyRef]</a:t>
            </a:r>
            <a:r>
              <a:rPr lang="ru">
                <a:solidFill>
                  <a:srgbClr val="434343"/>
                </a:solidFill>
              </a:rPr>
              <a:t> </a:t>
            </a:r>
            <a:r>
              <a:rPr lang="ru">
                <a:solidFill>
                  <a:srgbClr val="434343"/>
                </a:solidFill>
              </a:rPr>
              <a:t>       </a:t>
            </a:r>
            <a:r>
              <a:rPr b="1" lang="ru">
                <a:solidFill>
                  <a:srgbClr val="434343"/>
                </a:solidFill>
              </a:rPr>
              <a:t>List[String]</a:t>
            </a:r>
          </a:p>
          <a:p>
            <a:pPr indent="0" lvl="0" marL="0" rtl="0">
              <a:spcBef>
                <a:spcPts val="0"/>
              </a:spcBef>
              <a:buNone/>
            </a:pPr>
            <a:r>
              <a:rPr lang="ru">
                <a:solidFill>
                  <a:srgbClr val="434343"/>
                </a:solidFill>
              </a:rPr>
              <a:t>          </a:t>
            </a:r>
          </a:p>
          <a:p>
            <a:pPr indent="0" lvl="0" marL="0" rtl="0">
              <a:spcBef>
                <a:spcPts val="0"/>
              </a:spcBef>
              <a:buNone/>
            </a:pPr>
            <a:r>
              <a:rPr lang="ru">
                <a:solidFill>
                  <a:srgbClr val="434343"/>
                </a:solidFill>
              </a:rPr>
              <a:t>Если Seq не был бы ковариантным, мы не смогли бы передать список строк в метода, который принимает AnyRef.</a:t>
            </a:r>
          </a:p>
        </p:txBody>
      </p:sp>
      <p:sp>
        <p:nvSpPr>
          <p:cNvPr id="929" name="Shape 929"/>
          <p:cNvSpPr txBox="1"/>
          <p:nvPr/>
        </p:nvSpPr>
        <p:spPr>
          <a:xfrm>
            <a:off x="311700" y="33371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pic>
        <p:nvPicPr>
          <p:cNvPr descr="twoArrows.gif" id="930" name="Shape 930"/>
          <p:cNvPicPr preferRelativeResize="0"/>
          <p:nvPr/>
        </p:nvPicPr>
        <p:blipFill>
          <a:blip r:embed="rId3">
            <a:alphaModFix/>
          </a:blip>
          <a:stretch>
            <a:fillRect/>
          </a:stretch>
        </p:blipFill>
        <p:spPr>
          <a:xfrm>
            <a:off x="2183450" y="1186850"/>
            <a:ext cx="247049" cy="299999"/>
          </a:xfrm>
          <a:prstGeom prst="rect">
            <a:avLst/>
          </a:prstGeom>
          <a:noFill/>
          <a:ln>
            <a:noFill/>
          </a:ln>
        </p:spPr>
      </p:pic>
      <p:pic>
        <p:nvPicPr>
          <p:cNvPr descr="arrow.gif" id="931" name="Shape 931"/>
          <p:cNvPicPr preferRelativeResize="0"/>
          <p:nvPr/>
        </p:nvPicPr>
        <p:blipFill>
          <a:blip r:embed="rId4">
            <a:alphaModFix/>
          </a:blip>
          <a:stretch>
            <a:fillRect/>
          </a:stretch>
        </p:blipFill>
        <p:spPr>
          <a:xfrm>
            <a:off x="1713925" y="1960075"/>
            <a:ext cx="247050" cy="148050"/>
          </a:xfrm>
          <a:prstGeom prst="rect">
            <a:avLst/>
          </a:prstGeom>
          <a:noFill/>
          <a:ln>
            <a:noFill/>
          </a:ln>
        </p:spPr>
      </p:pic>
      <p:pic>
        <p:nvPicPr>
          <p:cNvPr descr="arrow.gif" id="932" name="Shape 932"/>
          <p:cNvPicPr preferRelativeResize="0"/>
          <p:nvPr/>
        </p:nvPicPr>
        <p:blipFill>
          <a:blip r:embed="rId4">
            <a:alphaModFix/>
          </a:blip>
          <a:stretch>
            <a:fillRect/>
          </a:stretch>
        </p:blipFill>
        <p:spPr>
          <a:xfrm>
            <a:off x="2140775" y="2147425"/>
            <a:ext cx="247050" cy="148050"/>
          </a:xfrm>
          <a:prstGeom prst="rect">
            <a:avLst/>
          </a:prstGeom>
          <a:noFill/>
          <a:ln>
            <a:noFill/>
          </a:ln>
        </p:spPr>
      </p:pic>
      <p:pic>
        <p:nvPicPr>
          <p:cNvPr descr="arrow.gif" id="933" name="Shape 933"/>
          <p:cNvPicPr preferRelativeResize="0"/>
          <p:nvPr/>
        </p:nvPicPr>
        <p:blipFill>
          <a:blip r:embed="rId4">
            <a:alphaModFix/>
          </a:blip>
          <a:stretch>
            <a:fillRect/>
          </a:stretch>
        </p:blipFill>
        <p:spPr>
          <a:xfrm>
            <a:off x="3804375" y="2356725"/>
            <a:ext cx="247050" cy="1480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7" name="Shape 937"/>
        <p:cNvGrpSpPr/>
        <p:nvPr/>
      </p:nvGrpSpPr>
      <p:grpSpPr>
        <a:xfrm>
          <a:off x="0" y="0"/>
          <a:ext cx="0" cy="0"/>
          <a:chOff x="0" y="0"/>
          <a:chExt cx="0" cy="0"/>
        </a:xfrm>
      </p:grpSpPr>
      <p:sp>
        <p:nvSpPr>
          <p:cNvPr id="938" name="Shape 9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39" name="Shape 939"/>
          <p:cNvSpPr txBox="1"/>
          <p:nvPr/>
        </p:nvSpPr>
        <p:spPr>
          <a:xfrm>
            <a:off x="311700" y="1108600"/>
            <a:ext cx="8520600" cy="28896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Пусть есть классы </a:t>
            </a:r>
          </a:p>
          <a:p>
            <a:pPr indent="-228600" lvl="0" marL="914400" rtl="0">
              <a:spcBef>
                <a:spcPts val="0"/>
              </a:spcBef>
              <a:buClr>
                <a:srgbClr val="434343"/>
              </a:buClr>
              <a:buChar char="●"/>
            </a:pPr>
            <a:r>
              <a:rPr b="1" lang="ru">
                <a:solidFill>
                  <a:srgbClr val="434343"/>
                </a:solidFill>
              </a:rPr>
              <a:t>TheContravariant[-T] </a:t>
            </a:r>
          </a:p>
          <a:p>
            <a:pPr indent="-228600" lvl="0" marL="914400" rtl="0">
              <a:spcBef>
                <a:spcPts val="0"/>
              </a:spcBef>
              <a:buClr>
                <a:srgbClr val="434343"/>
              </a:buClr>
              <a:buChar char="●"/>
            </a:pPr>
            <a:r>
              <a:rPr b="1" lang="ru">
                <a:solidFill>
                  <a:srgbClr val="434343"/>
                </a:solidFill>
              </a:rPr>
              <a:t>class OtherContravariant[-T] extends TheContravariant[T]</a:t>
            </a:r>
            <a:r>
              <a:rPr lang="ru">
                <a:solidFill>
                  <a:srgbClr val="434343"/>
                </a:solidFill>
              </a:rPr>
              <a:t>.</a:t>
            </a:r>
            <a:r>
              <a:rPr b="1" lang="ru">
                <a:solidFill>
                  <a:srgbClr val="434343"/>
                </a:solidFill>
              </a:rPr>
              <a:t> </a:t>
            </a:r>
          </a:p>
          <a:p>
            <a:pPr indent="457200" lvl="0" rtl="0">
              <a:spcBef>
                <a:spcPts val="0"/>
              </a:spcBef>
              <a:buNone/>
            </a:pPr>
            <a:r>
              <a:rPr lang="ru">
                <a:solidFill>
                  <a:srgbClr val="434343"/>
                </a:solidFill>
              </a:rPr>
              <a:t>Ответим на вопрос, будет ли </a:t>
            </a:r>
            <a:r>
              <a:rPr b="1" lang="ru">
                <a:solidFill>
                  <a:srgbClr val="434343"/>
                </a:solidFill>
              </a:rPr>
              <a:t>OtherContravariant[Any] </a:t>
            </a:r>
            <a:r>
              <a:rPr lang="ru">
                <a:solidFill>
                  <a:srgbClr val="434343"/>
                </a:solidFill>
              </a:rPr>
              <a:t>наследником </a:t>
            </a:r>
            <a:r>
              <a:rPr b="1" lang="ru">
                <a:solidFill>
                  <a:srgbClr val="434343"/>
                </a:solidFill>
              </a:rPr>
              <a:t>TheContravariant[String]</a:t>
            </a:r>
          </a:p>
          <a:p>
            <a:pPr indent="-69850" lvl="0" marL="0" rtl="0">
              <a:spcBef>
                <a:spcPts val="0"/>
              </a:spcBef>
              <a:buClr>
                <a:schemeClr val="dk1"/>
              </a:buClr>
              <a:buFont typeface="Arial"/>
              <a:buNone/>
            </a:pPr>
            <a:r>
              <a:rPr lang="ru">
                <a:solidFill>
                  <a:srgbClr val="434343"/>
                </a:solidFill>
              </a:rPr>
              <a:t>Т.к.</a:t>
            </a:r>
          </a:p>
          <a:p>
            <a:pPr indent="-228600" lvl="0" marL="914400" rtl="0">
              <a:spcBef>
                <a:spcPts val="0"/>
              </a:spcBef>
              <a:buClr>
                <a:srgbClr val="434343"/>
              </a:buClr>
              <a:buChar char="●"/>
            </a:pPr>
            <a:r>
              <a:rPr b="1" lang="ru">
                <a:solidFill>
                  <a:srgbClr val="434343"/>
                </a:solidFill>
              </a:rPr>
              <a:t>TheContravariant </a:t>
            </a:r>
            <a:r>
              <a:rPr lang="ru">
                <a:solidFill>
                  <a:srgbClr val="434343"/>
                </a:solidFill>
              </a:rPr>
              <a:t>       </a:t>
            </a:r>
            <a:r>
              <a:rPr b="1" lang="ru">
                <a:solidFill>
                  <a:srgbClr val="434343"/>
                </a:solidFill>
              </a:rPr>
              <a:t>OtherContravariant</a:t>
            </a:r>
          </a:p>
          <a:p>
            <a:pPr indent="-228600" lvl="0" marL="914400" rtl="0">
              <a:spcBef>
                <a:spcPts val="0"/>
              </a:spcBef>
              <a:buClr>
                <a:srgbClr val="434343"/>
              </a:buClr>
              <a:buChar char="●"/>
            </a:pPr>
            <a:r>
              <a:rPr lang="ru">
                <a:solidFill>
                  <a:srgbClr val="434343"/>
                </a:solidFill>
              </a:rPr>
              <a:t> и </a:t>
            </a:r>
            <a:r>
              <a:rPr b="1" lang="ru">
                <a:solidFill>
                  <a:srgbClr val="434343"/>
                </a:solidFill>
              </a:rPr>
              <a:t>String       Any</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TheContravariant[String]       OtherContravariant[Any]</a:t>
            </a:r>
          </a:p>
          <a:p>
            <a:pPr indent="457200" lv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p:txBody>
      </p:sp>
      <p:pic>
        <p:nvPicPr>
          <p:cNvPr descr="contraArrows.gif" id="940" name="Shape 940"/>
          <p:cNvPicPr preferRelativeResize="0"/>
          <p:nvPr/>
        </p:nvPicPr>
        <p:blipFill>
          <a:blip r:embed="rId3">
            <a:alphaModFix/>
          </a:blip>
          <a:stretch>
            <a:fillRect/>
          </a:stretch>
        </p:blipFill>
        <p:spPr>
          <a:xfrm>
            <a:off x="2631625" y="1195174"/>
            <a:ext cx="240200" cy="291675"/>
          </a:xfrm>
          <a:prstGeom prst="rect">
            <a:avLst/>
          </a:prstGeom>
          <a:noFill/>
          <a:ln>
            <a:noFill/>
          </a:ln>
        </p:spPr>
      </p:pic>
      <p:pic>
        <p:nvPicPr>
          <p:cNvPr descr="arrow.gif" id="941" name="Shape 941"/>
          <p:cNvPicPr preferRelativeResize="0"/>
          <p:nvPr/>
        </p:nvPicPr>
        <p:blipFill>
          <a:blip r:embed="rId4">
            <a:alphaModFix/>
          </a:blip>
          <a:stretch>
            <a:fillRect/>
          </a:stretch>
        </p:blipFill>
        <p:spPr>
          <a:xfrm>
            <a:off x="2871825" y="2581375"/>
            <a:ext cx="247050" cy="148050"/>
          </a:xfrm>
          <a:prstGeom prst="rect">
            <a:avLst/>
          </a:prstGeom>
          <a:noFill/>
          <a:ln>
            <a:noFill/>
          </a:ln>
        </p:spPr>
      </p:pic>
      <p:pic>
        <p:nvPicPr>
          <p:cNvPr descr="contra.gif" id="942" name="Shape 942"/>
          <p:cNvPicPr preferRelativeResize="0"/>
          <p:nvPr/>
        </p:nvPicPr>
        <p:blipFill>
          <a:blip r:embed="rId5">
            <a:alphaModFix/>
          </a:blip>
          <a:stretch>
            <a:fillRect/>
          </a:stretch>
        </p:blipFill>
        <p:spPr>
          <a:xfrm>
            <a:off x="2060274" y="2789335"/>
            <a:ext cx="247050" cy="148415"/>
          </a:xfrm>
          <a:prstGeom prst="rect">
            <a:avLst/>
          </a:prstGeom>
          <a:noFill/>
          <a:ln>
            <a:noFill/>
          </a:ln>
        </p:spPr>
      </p:pic>
      <p:pic>
        <p:nvPicPr>
          <p:cNvPr descr="arrow.gif" id="943" name="Shape 943"/>
          <p:cNvPicPr preferRelativeResize="0"/>
          <p:nvPr/>
        </p:nvPicPr>
        <p:blipFill>
          <a:blip r:embed="rId4">
            <a:alphaModFix/>
          </a:blip>
          <a:stretch>
            <a:fillRect/>
          </a:stretch>
        </p:blipFill>
        <p:spPr>
          <a:xfrm>
            <a:off x="4824100" y="2989900"/>
            <a:ext cx="247050" cy="1480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49" name="Shape 949"/>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Oбещaнный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доходчивое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50" name="Shape 950"/>
          <p:cNvSpPr txBox="1"/>
          <p:nvPr/>
        </p:nvSpPr>
        <p:spPr>
          <a:xfrm>
            <a:off x="311700" y="27197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pic>
        <p:nvPicPr>
          <p:cNvPr descr="contraArrows.gif" id="951" name="Shape 951"/>
          <p:cNvPicPr preferRelativeResize="0"/>
          <p:nvPr/>
        </p:nvPicPr>
        <p:blipFill>
          <a:blip r:embed="rId4">
            <a:alphaModFix/>
          </a:blip>
          <a:stretch>
            <a:fillRect/>
          </a:stretch>
        </p:blipFill>
        <p:spPr>
          <a:xfrm>
            <a:off x="2631625" y="1195174"/>
            <a:ext cx="240200" cy="29167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5" name="Shape 955"/>
        <p:cNvGrpSpPr/>
        <p:nvPr/>
      </p:nvGrpSpPr>
      <p:grpSpPr>
        <a:xfrm>
          <a:off x="0" y="0"/>
          <a:ext cx="0" cy="0"/>
          <a:chOff x="0" y="0"/>
          <a:chExt cx="0" cy="0"/>
        </a:xfrm>
      </p:grpSpPr>
      <p:sp>
        <p:nvSpPr>
          <p:cNvPr id="956" name="Shape 9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57" name="Shape 957"/>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1" name="Shape 961"/>
        <p:cNvGrpSpPr/>
        <p:nvPr/>
      </p:nvGrpSpPr>
      <p:grpSpPr>
        <a:xfrm>
          <a:off x="0" y="0"/>
          <a:ext cx="0" cy="0"/>
          <a:chOff x="0" y="0"/>
          <a:chExt cx="0" cy="0"/>
        </a:xfrm>
      </p:grpSpPr>
      <p:sp>
        <p:nvSpPr>
          <p:cNvPr id="962" name="Shape 9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63" name="Shape 963"/>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64" name="Shape 964"/>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8" name="Shape 968"/>
        <p:cNvGrpSpPr/>
        <p:nvPr/>
      </p:nvGrpSpPr>
      <p:grpSpPr>
        <a:xfrm>
          <a:off x="0" y="0"/>
          <a:ext cx="0" cy="0"/>
          <a:chOff x="0" y="0"/>
          <a:chExt cx="0" cy="0"/>
        </a:xfrm>
      </p:grpSpPr>
      <p:sp>
        <p:nvSpPr>
          <p:cNvPr id="969" name="Shape 9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70" name="Shape 970"/>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4" name="Shape 974"/>
        <p:cNvGrpSpPr/>
        <p:nvPr/>
      </p:nvGrpSpPr>
      <p:grpSpPr>
        <a:xfrm>
          <a:off x="0" y="0"/>
          <a:ext cx="0" cy="0"/>
          <a:chOff x="0" y="0"/>
          <a:chExt cx="0" cy="0"/>
        </a:xfrm>
      </p:grpSpPr>
      <p:sp>
        <p:nvSpPr>
          <p:cNvPr id="975" name="Shape 9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76" name="Shape 976"/>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77" name="Shape 977"/>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generalListPrepend(str)</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1" name="Shape 981"/>
        <p:cNvGrpSpPr/>
        <p:nvPr/>
      </p:nvGrpSpPr>
      <p:grpSpPr>
        <a:xfrm>
          <a:off x="0" y="0"/>
          <a:ext cx="0" cy="0"/>
          <a:chOff x="0" y="0"/>
          <a:chExt cx="0" cy="0"/>
        </a:xfrm>
      </p:grpSpPr>
      <p:sp>
        <p:nvSpPr>
          <p:cNvPr id="982" name="Shape 9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83" name="Shape 983"/>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Создайте тест в который поместите выражения, перечисленные ниже. Все выражения должны выполняться без ошибок</a:t>
            </a:r>
          </a:p>
          <a:p>
            <a:pPr lvl="0">
              <a:spcBef>
                <a:spcPts val="0"/>
              </a:spcBef>
              <a:buNone/>
            </a:pPr>
            <a:r>
              <a:rPr b="1" lang="ru" sz="1000">
                <a:solidFill>
                  <a:srgbClr val="434343"/>
                </a:solidFill>
                <a:latin typeface="Verdana"/>
                <a:ea typeface="Verdana"/>
                <a:cs typeface="Verdana"/>
                <a:sym typeface="Verdana"/>
              </a:rPr>
              <a:t>  </a:t>
            </a:r>
          </a:p>
          <a:p>
            <a:pPr lvl="0">
              <a:spcBef>
                <a:spcPts val="0"/>
              </a:spcBef>
              <a:buNone/>
            </a:pP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7" name="Shape 987"/>
        <p:cNvGrpSpPr/>
        <p:nvPr/>
      </p:nvGrpSpPr>
      <p:grpSpPr>
        <a:xfrm>
          <a:off x="0" y="0"/>
          <a:ext cx="0" cy="0"/>
          <a:chOff x="0" y="0"/>
          <a:chExt cx="0" cy="0"/>
        </a:xfrm>
      </p:grpSpPr>
      <p:sp>
        <p:nvSpPr>
          <p:cNvPr id="988" name="Shape 9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9" name="Shape 989"/>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seqBuilder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lang="ru" sz="1000">
                <a:solidFill>
                  <a:srgbClr val="F3F3F3"/>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457200" lvl="0" rtl="0">
              <a:spcBef>
                <a:spcPts val="0"/>
              </a:spcBef>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seqBuilder()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 }</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class </a:t>
            </a:r>
            <a:r>
              <a:rPr lang="ru" sz="1000">
                <a:solidFill>
                  <a:schemeClr val="dk1"/>
                </a:solidFill>
                <a:highlight>
                  <a:srgbClr val="FFFFFF"/>
                </a:highlight>
                <a:latin typeface="Verdana"/>
                <a:ea typeface="Verdana"/>
                <a:cs typeface="Verdana"/>
                <a:sym typeface="Verdana"/>
              </a:rPr>
              <a:t>IntWithTimes(x: Int) { … }   </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3" name="Shape 993"/>
        <p:cNvGrpSpPr/>
        <p:nvPr/>
      </p:nvGrpSpPr>
      <p:grpSpPr>
        <a:xfrm>
          <a:off x="0" y="0"/>
          <a:ext cx="0" cy="0"/>
          <a:chOff x="0" y="0"/>
          <a:chExt cx="0" cy="0"/>
        </a:xfrm>
      </p:grpSpPr>
      <p:sp>
        <p:nvSpPr>
          <p:cNvPr id="994" name="Shape 9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5" name="Shape 995"/>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начинаться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чтобы имплисит был применен, он должен находиться в скоупе. Поместить имплисит в скоуп можно:</a:t>
            </a:r>
          </a:p>
          <a:p>
            <a:pPr indent="-228600" lvl="1" marL="914400" rtl="0">
              <a:spcBef>
                <a:spcPts val="0"/>
              </a:spcBef>
              <a:buClr>
                <a:srgbClr val="434343"/>
              </a:buClr>
              <a:buChar char="○"/>
            </a:pPr>
            <a:r>
              <a:rPr lang="ru">
                <a:solidFill>
                  <a:srgbClr val="434343"/>
                </a:solidFill>
              </a:rPr>
              <a:t>определив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импортировав с помощью ключевого слова import</a:t>
            </a:r>
          </a:p>
          <a:p>
            <a:pPr indent="-228600" lvl="1" marL="914400" rtl="0">
              <a:spcBef>
                <a:spcPts val="0"/>
              </a:spcBef>
              <a:buClr>
                <a:srgbClr val="434343"/>
              </a:buClr>
              <a:buChar char="○"/>
            </a:pPr>
            <a:r>
              <a:rPr lang="ru">
                <a:solidFill>
                  <a:srgbClr val="434343"/>
                </a:solidFill>
              </a:rPr>
              <a:t>определив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9" name="Shape 999"/>
        <p:cNvGrpSpPr/>
        <p:nvPr/>
      </p:nvGrpSpPr>
      <p:grpSpPr>
        <a:xfrm>
          <a:off x="0" y="0"/>
          <a:ext cx="0" cy="0"/>
          <a:chOff x="0" y="0"/>
          <a:chExt cx="0" cy="0"/>
        </a:xfrm>
      </p:grpSpPr>
      <p:sp>
        <p:nvSpPr>
          <p:cNvPr id="1000" name="Shape 10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1" name="Shape 1001"/>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библиотечных объектов появились новые методы и свойства.</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5" name="Shape 1005"/>
        <p:cNvGrpSpPr/>
        <p:nvPr/>
      </p:nvGrpSpPr>
      <p:grpSpPr>
        <a:xfrm>
          <a:off x="0" y="0"/>
          <a:ext cx="0" cy="0"/>
          <a:chOff x="0" y="0"/>
          <a:chExt cx="0" cy="0"/>
        </a:xfrm>
      </p:grpSpPr>
      <p:sp>
        <p:nvSpPr>
          <p:cNvPr id="1006" name="Shape 10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7" name="Shape 1007"/>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1008" name="Shape 1008"/>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2" name="Shape 1012"/>
        <p:cNvGrpSpPr/>
        <p:nvPr/>
      </p:nvGrpSpPr>
      <p:grpSpPr>
        <a:xfrm>
          <a:off x="0" y="0"/>
          <a:ext cx="0" cy="0"/>
          <a:chOff x="0" y="0"/>
          <a:chExt cx="0" cy="0"/>
        </a:xfrm>
      </p:grpSpPr>
      <p:sp>
        <p:nvSpPr>
          <p:cNvPr id="1013" name="Shape 10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4" name="Shape 1014"/>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 (ImP)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1015" name="Shape 1015"/>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9" name="Shape 1019"/>
        <p:cNvGrpSpPr/>
        <p:nvPr/>
      </p:nvGrpSpPr>
      <p:grpSpPr>
        <a:xfrm>
          <a:off x="0" y="0"/>
          <a:ext cx="0" cy="0"/>
          <a:chOff x="0" y="0"/>
          <a:chExt cx="0" cy="0"/>
        </a:xfrm>
      </p:grpSpPr>
      <p:sp>
        <p:nvSpPr>
          <p:cNvPr id="1020" name="Shape 10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1" name="Shape 1021"/>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a:t>
            </a:r>
            <a:r>
              <a:rPr lang="ru" sz="1800">
                <a:solidFill>
                  <a:srgbClr val="434343"/>
                </a:solidFill>
              </a:rPr>
              <a:t>ds (IC) </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недоступен явно в теле функции. Для того, чтобы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5" name="Shape 1025"/>
        <p:cNvGrpSpPr/>
        <p:nvPr/>
      </p:nvGrpSpPr>
      <p:grpSpPr>
        <a:xfrm>
          <a:off x="0" y="0"/>
          <a:ext cx="0" cy="0"/>
          <a:chOff x="0" y="0"/>
          <a:chExt cx="0" cy="0"/>
        </a:xfrm>
      </p:grpSpPr>
      <p:sp>
        <p:nvSpPr>
          <p:cNvPr id="1026" name="Shape 10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7" name="Shape 1027"/>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 (IC)</a:t>
            </a:r>
          </a:p>
          <a:p>
            <a:pPr lvl="0" rtl="0">
              <a:spcBef>
                <a:spcPts val="0"/>
              </a:spcBef>
              <a:buNone/>
            </a:pPr>
            <a:r>
              <a:rPr lang="ru">
                <a:solidFill>
                  <a:srgbClr val="434343"/>
                </a:solidFill>
              </a:rPr>
              <a:t>	</a:t>
            </a:r>
          </a:p>
        </p:txBody>
      </p:sp>
      <p:sp>
        <p:nvSpPr>
          <p:cNvPr id="1028" name="Shape 1028"/>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2" name="Shape 1032"/>
        <p:cNvGrpSpPr/>
        <p:nvPr/>
      </p:nvGrpSpPr>
      <p:grpSpPr>
        <a:xfrm>
          <a:off x="0" y="0"/>
          <a:ext cx="0" cy="0"/>
          <a:chOff x="0" y="0"/>
          <a:chExt cx="0" cy="0"/>
        </a:xfrm>
      </p:grpSpPr>
      <p:sp>
        <p:nvSpPr>
          <p:cNvPr id="1033" name="Shape 10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34" name="Shape 1034"/>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приводить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 (add). В примере к этому типу классов приводится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8" name="Shape 1038"/>
        <p:cNvGrpSpPr/>
        <p:nvPr/>
      </p:nvGrpSpPr>
      <p:grpSpPr>
        <a:xfrm>
          <a:off x="0" y="0"/>
          <a:ext cx="0" cy="0"/>
          <a:chOff x="0" y="0"/>
          <a:chExt cx="0" cy="0"/>
        </a:xfrm>
      </p:grpSpPr>
      <p:sp>
        <p:nvSpPr>
          <p:cNvPr id="1039" name="Shape 10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0" name="Shape 1040"/>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41" name="Shape 1041"/>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5" name="Shape 1045"/>
        <p:cNvGrpSpPr/>
        <p:nvPr/>
      </p:nvGrpSpPr>
      <p:grpSpPr>
        <a:xfrm>
          <a:off x="0" y="0"/>
          <a:ext cx="0" cy="0"/>
          <a:chOff x="0" y="0"/>
          <a:chExt cx="0" cy="0"/>
        </a:xfrm>
      </p:grpSpPr>
      <p:sp>
        <p:nvSpPr>
          <p:cNvPr id="1046" name="Shape 10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7" name="Shape 1047"/>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чтобы имплиситное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1" name="Shape 1051"/>
        <p:cNvGrpSpPr/>
        <p:nvPr/>
      </p:nvGrpSpPr>
      <p:grpSpPr>
        <a:xfrm>
          <a:off x="0" y="0"/>
          <a:ext cx="0" cy="0"/>
          <a:chOff x="0" y="0"/>
          <a:chExt cx="0" cy="0"/>
        </a:xfrm>
      </p:grpSpPr>
      <p:sp>
        <p:nvSpPr>
          <p:cNvPr id="1052" name="Shape 10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53" name="Shape 1053"/>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54" name="Shape 1054"/>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8" name="Shape 1058"/>
        <p:cNvGrpSpPr/>
        <p:nvPr/>
      </p:nvGrpSpPr>
      <p:grpSpPr>
        <a:xfrm>
          <a:off x="0" y="0"/>
          <a:ext cx="0" cy="0"/>
          <a:chOff x="0" y="0"/>
          <a:chExt cx="0" cy="0"/>
        </a:xfrm>
      </p:grpSpPr>
      <p:sp>
        <p:nvSpPr>
          <p:cNvPr id="1059" name="Shape 10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1060" name="Shape 1060"/>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66" name="Shape 1066"/>
          <p:cNvSpPr txBox="1"/>
          <p:nvPr/>
        </p:nvSpPr>
        <p:spPr>
          <a:xfrm>
            <a:off x="311700" y="1055025"/>
            <a:ext cx="8520600" cy="36783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Для начала дадим определение, что такое строгое вычисление (strict evaluation, eager evaluation) </a:t>
            </a:r>
          </a:p>
          <a:p>
            <a:pPr lvl="0" rtl="0">
              <a:spcBef>
                <a:spcPts val="0"/>
              </a:spcBef>
              <a:buNone/>
            </a:pPr>
            <a:r>
              <a:rPr lang="ru">
                <a:solidFill>
                  <a:srgbClr val="434343"/>
                </a:solidFill>
              </a:rPr>
              <a:t>	</a:t>
            </a:r>
            <a:r>
              <a:rPr b="1" lang="ru">
                <a:solidFill>
                  <a:srgbClr val="434343"/>
                </a:solidFill>
              </a:rPr>
              <a:t>Строгое вычисление</a:t>
            </a:r>
            <a:r>
              <a:rPr lang="ru">
                <a:solidFill>
                  <a:srgbClr val="434343"/>
                </a:solidFill>
              </a:rPr>
              <a:t> - это вычисление, которое происходит в момент, когда оно связывается с переменной.</a:t>
            </a:r>
          </a:p>
          <a:p>
            <a:pPr lvl="0" rtl="0">
              <a:spcBef>
                <a:spcPts val="0"/>
              </a:spcBef>
              <a:buNone/>
            </a:pPr>
            <a:r>
              <a:rPr lang="ru">
                <a:solidFill>
                  <a:srgbClr val="434343"/>
                </a:solidFill>
              </a:rPr>
              <a:t>	</a:t>
            </a:r>
            <a:r>
              <a:rPr b="1" lang="ru">
                <a:solidFill>
                  <a:srgbClr val="434343"/>
                </a:solidFill>
              </a:rPr>
              <a:t>Нестрогое вычисление</a:t>
            </a:r>
            <a:r>
              <a:rPr lang="ru">
                <a:solidFill>
                  <a:srgbClr val="434343"/>
                </a:solidFill>
              </a:rPr>
              <a:t> - это, соответственно, любое вычисление, которое так или иначе отложено по отношению к связи с переменной. </a:t>
            </a:r>
          </a:p>
          <a:p>
            <a:pPr lvl="0" rtl="0">
              <a:spcBef>
                <a:spcPts val="0"/>
              </a:spcBef>
              <a:buNone/>
            </a:pPr>
            <a:r>
              <a:t/>
            </a:r>
            <a:endParaRPr>
              <a:solidFill>
                <a:srgbClr val="434343"/>
              </a:solidFill>
            </a:endParaRPr>
          </a:p>
          <a:p>
            <a:pPr lvl="0" rtl="0">
              <a:spcBef>
                <a:spcPts val="0"/>
              </a:spcBef>
              <a:buNone/>
            </a:pPr>
            <a:r>
              <a:rPr lang="ru">
                <a:solidFill>
                  <a:srgbClr val="434343"/>
                </a:solidFill>
              </a:rPr>
              <a:t>Нестрогость в скале:</a:t>
            </a:r>
          </a:p>
          <a:p>
            <a:pPr indent="-228600" lvl="0" marL="457200" rtl="0">
              <a:spcBef>
                <a:spcPts val="0"/>
              </a:spcBef>
              <a:buClr>
                <a:srgbClr val="434343"/>
              </a:buClr>
              <a:buChar char="●"/>
            </a:pPr>
            <a:r>
              <a:rPr lang="ru">
                <a:solidFill>
                  <a:srgbClr val="434343"/>
                </a:solidFill>
              </a:rPr>
              <a:t>базовые механизмы:</a:t>
            </a:r>
          </a:p>
          <a:p>
            <a:pPr indent="-228600" lvl="1" marL="914400" rtl="0">
              <a:spcBef>
                <a:spcPts val="0"/>
              </a:spcBef>
              <a:buClr>
                <a:srgbClr val="434343"/>
              </a:buClr>
              <a:buChar char="○"/>
            </a:pPr>
            <a:r>
              <a:rPr lang="ru">
                <a:solidFill>
                  <a:srgbClr val="434343"/>
                </a:solidFill>
              </a:rPr>
              <a:t>логические операторы </a:t>
            </a:r>
            <a:r>
              <a:rPr b="1" lang="ru">
                <a:solidFill>
                  <a:srgbClr val="434343"/>
                </a:solidFill>
              </a:rPr>
              <a:t>&amp;&amp;</a:t>
            </a:r>
            <a:r>
              <a:rPr lang="ru">
                <a:solidFill>
                  <a:srgbClr val="434343"/>
                </a:solidFill>
              </a:rPr>
              <a:t>, </a:t>
            </a:r>
            <a:r>
              <a:rPr lang="ru"/>
              <a:t>||</a:t>
            </a:r>
            <a:r>
              <a:rPr lang="ru">
                <a:solidFill>
                  <a:srgbClr val="434343"/>
                </a:solidFill>
              </a:rPr>
              <a:t> </a:t>
            </a:r>
          </a:p>
          <a:p>
            <a:pPr indent="-228600" lvl="1" marL="914400" rtl="0">
              <a:spcBef>
                <a:spcPts val="0"/>
              </a:spcBef>
              <a:buClr>
                <a:srgbClr val="434343"/>
              </a:buClr>
              <a:buChar char="○"/>
            </a:pPr>
            <a:r>
              <a:rPr b="1" lang="ru">
                <a:solidFill>
                  <a:srgbClr val="434343"/>
                </a:solidFill>
              </a:rPr>
              <a:t>lazy val - </a:t>
            </a:r>
            <a:r>
              <a:rPr lang="ru">
                <a:solidFill>
                  <a:srgbClr val="434343"/>
                </a:solidFill>
              </a:rPr>
              <a:t>вычисление по необходимости</a:t>
            </a:r>
          </a:p>
          <a:p>
            <a:pPr indent="-228600" lvl="1" marL="914400" rtl="0">
              <a:spcBef>
                <a:spcPts val="0"/>
              </a:spcBef>
              <a:buClr>
                <a:srgbClr val="434343"/>
              </a:buClr>
              <a:buChar char="○"/>
            </a:pPr>
            <a:r>
              <a:rPr b="1" lang="ru">
                <a:solidFill>
                  <a:srgbClr val="434343"/>
                </a:solidFill>
              </a:rPr>
              <a:t>prm: =&gt; {...} - </a:t>
            </a:r>
            <a:r>
              <a:rPr lang="ru">
                <a:solidFill>
                  <a:srgbClr val="434343"/>
                </a:solidFill>
              </a:rPr>
              <a:t>передача по имени</a:t>
            </a:r>
          </a:p>
          <a:p>
            <a:pPr indent="-228600" lvl="0" marL="457200" rtl="0">
              <a:spcBef>
                <a:spcPts val="0"/>
              </a:spcBef>
              <a:buClr>
                <a:srgbClr val="434343"/>
              </a:buClr>
              <a:buChar char="●"/>
            </a:pPr>
            <a:r>
              <a:rPr lang="ru">
                <a:solidFill>
                  <a:srgbClr val="434343"/>
                </a:solidFill>
              </a:rPr>
              <a:t>производные механизмы:</a:t>
            </a:r>
          </a:p>
          <a:p>
            <a:pPr indent="-228600" lvl="1" marL="914400" rtl="0">
              <a:spcBef>
                <a:spcPts val="0"/>
              </a:spcBef>
              <a:buClr>
                <a:srgbClr val="434343"/>
              </a:buClr>
              <a:buChar char="○"/>
            </a:pPr>
            <a:r>
              <a:rPr b="1" lang="ru">
                <a:solidFill>
                  <a:srgbClr val="434343"/>
                </a:solidFill>
              </a:rPr>
              <a:t>Stream</a:t>
            </a:r>
            <a:r>
              <a:rPr lang="ru">
                <a:solidFill>
                  <a:srgbClr val="434343"/>
                </a:solidFill>
              </a:rPr>
              <a:t> - потенциально бесконечные последовательности значений</a:t>
            </a:r>
          </a:p>
          <a:p>
            <a:pPr indent="-228600" lvl="1" marL="914400" rtl="0">
              <a:spcBef>
                <a:spcPts val="0"/>
              </a:spcBef>
              <a:buClr>
                <a:srgbClr val="434343"/>
              </a:buClr>
              <a:buChar char="○"/>
            </a:pPr>
            <a:r>
              <a:rPr b="1" lang="ru">
                <a:solidFill>
                  <a:srgbClr val="434343"/>
                </a:solidFill>
              </a:rPr>
              <a:t>View</a:t>
            </a:r>
            <a:r>
              <a:rPr lang="ru">
                <a:solidFill>
                  <a:srgbClr val="434343"/>
                </a:solidFill>
              </a:rPr>
              <a:t> - коллекция, функции которой вместо строго вычисления значений для элементов коллекции возвращают новый view. Таким образом, эффекты, которые должны быть применены к элементам коллекции, композируются. Они будут применены только в момент получения конкретного значения.</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2" name="Shape 1072"/>
          <p:cNvSpPr txBox="1"/>
          <p:nvPr/>
        </p:nvSpPr>
        <p:spPr>
          <a:xfrm>
            <a:off x="311700" y="1108600"/>
            <a:ext cx="8520600" cy="1481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indent="457200" lvl="0" rtl="0">
              <a:spcBef>
                <a:spcPts val="0"/>
              </a:spcBef>
              <a:buNone/>
            </a:pPr>
            <a:r>
              <a:rPr lang="ru">
                <a:solidFill>
                  <a:srgbClr val="434343"/>
                </a:solidFill>
              </a:rPr>
              <a:t>Идея view состоит в том, чтобы отложить все модификации элементов до момента получения этих элементов из коллекции. Для этого вместо применения какой-либо функции возвращается новый объект view, который содержит в себе информацию о функции, которую нужно вызвать.</a:t>
            </a:r>
          </a:p>
          <a:p>
            <a:pPr indent="457200" lvl="0" rtl="0">
              <a:spcBef>
                <a:spcPts val="0"/>
              </a:spcBef>
              <a:buNone/>
            </a:pPr>
            <a:r>
              <a:rPr lang="ru">
                <a:solidFill>
                  <a:srgbClr val="434343"/>
                </a:solidFill>
              </a:rPr>
              <a:t>View существуют для всех Traversable коллекций.</a:t>
            </a:r>
          </a:p>
          <a:p>
            <a:pPr indent="457200" lvl="0" rtl="0">
              <a:spcBef>
                <a:spcPts val="0"/>
              </a:spcBef>
              <a:buNone/>
            </a:pPr>
            <a:r>
              <a:rPr lang="ru">
                <a:solidFill>
                  <a:srgbClr val="434343"/>
                </a:solidFill>
              </a:rPr>
              <a:t>Для того, чтобы получить view, у объекта достаточно вызвать метод view:</a:t>
            </a:r>
          </a:p>
          <a:p>
            <a:pPr indent="457200" lvl="0" rtl="0">
              <a:spcBef>
                <a:spcPts val="0"/>
              </a:spcBef>
              <a:buNone/>
            </a:pPr>
            <a:r>
              <a:t/>
            </a:r>
            <a:endParaRPr>
              <a:solidFill>
                <a:srgbClr val="434343"/>
              </a:solidFill>
            </a:endParaRPr>
          </a:p>
          <a:p>
            <a:pPr lvl="0" rtl="0">
              <a:spcBef>
                <a:spcPts val="0"/>
              </a:spcBef>
              <a:buNone/>
            </a:pPr>
            <a:r>
              <a:rPr lang="ru" sz="1800">
                <a:solidFill>
                  <a:srgbClr val="434343"/>
                </a:solidFill>
              </a:rPr>
              <a:t>	</a:t>
            </a:r>
          </a:p>
        </p:txBody>
      </p:sp>
      <p:sp>
        <p:nvSpPr>
          <p:cNvPr id="1073" name="Shape 1073"/>
          <p:cNvSpPr txBox="1"/>
          <p:nvPr/>
        </p:nvSpPr>
        <p:spPr>
          <a:xfrm>
            <a:off x="311700" y="2542075"/>
            <a:ext cx="6919800" cy="2503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Traversable view есть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arrView = a.view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 </a:t>
            </a:r>
            <a:r>
              <a:rPr i="1" lang="ru" sz="1000">
                <a:solidFill>
                  <a:schemeClr val="dk1"/>
                </a:solidFill>
                <a:highlight>
                  <a:srgbClr val="FFFFFF"/>
                </a:highlight>
                <a:latin typeface="Verdana"/>
                <a:ea typeface="Verdana"/>
                <a:cs typeface="Verdana"/>
                <a:sym typeface="Verdana"/>
              </a:rPr>
              <a:t>Option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optView = o.view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 </a:t>
            </a:r>
            <a:r>
              <a:rPr i="1" lang="ru" sz="1000">
                <a:solidFill>
                  <a:srgbClr val="660E7A"/>
                </a:solidFill>
                <a:highlight>
                  <a:srgbClr val="FFFFFF"/>
                </a:highlight>
                <a:latin typeface="Verdana"/>
                <a:ea typeface="Verdana"/>
                <a:cs typeface="Verdana"/>
                <a:sym typeface="Verdana"/>
              </a:rPr>
              <a:t>Map</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 = m.view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не Traversable контейнеров view может не быть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 </a:t>
            </a:r>
            <a:r>
              <a:rPr i="1" lang="ru" sz="1000">
                <a:solidFill>
                  <a:schemeClr val="dk1"/>
                </a:solidFill>
                <a:highlight>
                  <a:srgbClr val="FFFFFF"/>
                </a:highlight>
                <a:latin typeface="Verdana"/>
                <a:ea typeface="Verdana"/>
                <a:cs typeface="Verdana"/>
                <a:sym typeface="Verdana"/>
              </a:rPr>
              <a:t>Try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t.view</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7" name="Shape 1077"/>
        <p:cNvGrpSpPr/>
        <p:nvPr/>
      </p:nvGrpSpPr>
      <p:grpSpPr>
        <a:xfrm>
          <a:off x="0" y="0"/>
          <a:ext cx="0" cy="0"/>
          <a:chOff x="0" y="0"/>
          <a:chExt cx="0" cy="0"/>
        </a:xfrm>
      </p:grpSpPr>
      <p:sp>
        <p:nvSpPr>
          <p:cNvPr id="1078" name="Shape 10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9" name="Shape 1079"/>
          <p:cNvSpPr txBox="1"/>
          <p:nvPr/>
        </p:nvSpPr>
        <p:spPr>
          <a:xfrm>
            <a:off x="311700" y="1108600"/>
            <a:ext cx="8520600" cy="110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lvl="0" rtl="0">
              <a:spcBef>
                <a:spcPts val="0"/>
              </a:spcBef>
              <a:buNone/>
            </a:pPr>
            <a:r>
              <a:rPr lang="ru">
                <a:solidFill>
                  <a:srgbClr val="434343"/>
                </a:solidFill>
              </a:rPr>
              <a:t>	Для того, чтобы вычислить все значения во view, можно использовать метод </a:t>
            </a:r>
            <a:r>
              <a:rPr b="1" lang="ru">
                <a:solidFill>
                  <a:srgbClr val="434343"/>
                </a:solidFill>
              </a:rPr>
              <a:t>force, </a:t>
            </a:r>
            <a:r>
              <a:rPr lang="ru">
                <a:solidFill>
                  <a:srgbClr val="434343"/>
                </a:solidFill>
              </a:rPr>
              <a:t>который вернет преобразованную коллекцию исходного типа.</a:t>
            </a:r>
          </a:p>
          <a:p>
            <a:pPr lvl="0" rtl="0">
              <a:spcBef>
                <a:spcPts val="0"/>
              </a:spcBef>
              <a:buNone/>
            </a:pPr>
            <a:r>
              <a:rPr lang="ru">
                <a:solidFill>
                  <a:srgbClr val="434343"/>
                </a:solidFill>
              </a:rPr>
              <a:t>	Рассмотрим особенности реализации конкретного view - Mapped</a:t>
            </a:r>
          </a:p>
        </p:txBody>
      </p:sp>
      <p:sp>
        <p:nvSpPr>
          <p:cNvPr id="1080" name="Shape 1080"/>
          <p:cNvSpPr txBox="1"/>
          <p:nvPr/>
        </p:nvSpPr>
        <p:spPr>
          <a:xfrm>
            <a:off x="311700" y="2262800"/>
            <a:ext cx="6919800" cy="2761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mapping </a:t>
            </a:r>
            <a:r>
              <a:rPr lang="ru" sz="1000">
                <a:solidFill>
                  <a:schemeClr val="dk1"/>
                </a:solidFill>
                <a:highlight>
                  <a:srgbClr val="FFFFFF"/>
                </a:highlight>
                <a:latin typeface="Verdana"/>
                <a:ea typeface="Verdana"/>
                <a:cs typeface="Verdana"/>
                <a:sym typeface="Verdana"/>
              </a:rPr>
              <a:t>= mapFunction }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AbstractTransformed[B]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Mapped[B]</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in SeqViewLike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super</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length = self.length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apply(idx: Int):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 mapping(self(idx))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 TraversableViewLike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mapping: A =&gt; </a:t>
            </a:r>
            <a:r>
              <a:rPr lang="ru" sz="1000">
                <a:solidFill>
                  <a:srgbClr val="20999D"/>
                </a:solidFill>
                <a:highlight>
                  <a:srgbClr val="FFFFFF"/>
                </a:highlight>
                <a:latin typeface="Verdana"/>
                <a:ea typeface="Verdana"/>
                <a:cs typeface="Verdana"/>
                <a:sym typeface="Verdana"/>
              </a:rPr>
              <a:t>B</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foreach[</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(x &lt;- self)</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f(mapping(x))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override 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viewIdentifier = </a:t>
            </a:r>
            <a:r>
              <a:rPr b="1" lang="ru" sz="1000">
                <a:solidFill>
                  <a:srgbClr val="008000"/>
                </a:solidFill>
                <a:highlight>
                  <a:srgbClr val="FFFFFF"/>
                </a:highlight>
                <a:latin typeface="Verdana"/>
                <a:ea typeface="Verdana"/>
                <a:cs typeface="Verdana"/>
                <a:sym typeface="Verdana"/>
              </a:rPr>
              <a:t>"M"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4" name="Shape 1084"/>
        <p:cNvGrpSpPr/>
        <p:nvPr/>
      </p:nvGrpSpPr>
      <p:grpSpPr>
        <a:xfrm>
          <a:off x="0" y="0"/>
          <a:ext cx="0" cy="0"/>
          <a:chOff x="0" y="0"/>
          <a:chExt cx="0" cy="0"/>
        </a:xfrm>
      </p:grpSpPr>
      <p:sp>
        <p:nvSpPr>
          <p:cNvPr id="1085" name="Shape 10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86" name="Shape 1086"/>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	</a:t>
            </a:r>
            <a:r>
              <a:rPr b="1" lang="ru">
                <a:solidFill>
                  <a:srgbClr val="434343"/>
                </a:solidFill>
              </a:rPr>
              <a:t>lectures.eval.LazySchedulerView</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rPr lang="ru">
                <a:solidFill>
                  <a:schemeClr val="dk2"/>
                </a:solidFill>
              </a:rPr>
              <a:t> </a:t>
            </a:r>
          </a:p>
        </p:txBody>
      </p:sp>
      <p:sp>
        <p:nvSpPr>
          <p:cNvPr id="1092" name="Shape 1092"/>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отличие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значениями,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098" name="Shape 109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99" name="Shape 1099"/>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105" name="Shape 1105"/>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06" name="Shape 1106"/>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107" name="Shape 1107"/>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1" name="Shape 1111"/>
        <p:cNvGrpSpPr/>
        <p:nvPr/>
      </p:nvGrpSpPr>
      <p:grpSpPr>
        <a:xfrm>
          <a:off x="0" y="0"/>
          <a:ext cx="0" cy="0"/>
          <a:chOff x="0" y="0"/>
          <a:chExt cx="0" cy="0"/>
        </a:xfrm>
      </p:grpSpPr>
      <p:sp>
        <p:nvSpPr>
          <p:cNvPr id="1112" name="Shape 11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Dependent types</a:t>
            </a:r>
          </a:p>
        </p:txBody>
      </p:sp>
      <p:sp>
        <p:nvSpPr>
          <p:cNvPr id="1113" name="Shape 1113"/>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объекта внешнего класса будет определен свой внутренний тип, не равный типу в других объектах.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7" name="Shape 1117"/>
        <p:cNvGrpSpPr/>
        <p:nvPr/>
      </p:nvGrpSpPr>
      <p:grpSpPr>
        <a:xfrm>
          <a:off x="0" y="0"/>
          <a:ext cx="0" cy="0"/>
          <a:chOff x="0" y="0"/>
          <a:chExt cx="0" cy="0"/>
        </a:xfrm>
      </p:grpSpPr>
      <p:sp>
        <p:nvSpPr>
          <p:cNvPr id="1118" name="Shape 11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Dependent types</a:t>
            </a:r>
            <a:r>
              <a:rPr lang="ru">
                <a:solidFill>
                  <a:schemeClr val="dk2"/>
                </a:solidFill>
              </a:rPr>
              <a:t> </a:t>
            </a:r>
          </a:p>
        </p:txBody>
      </p:sp>
      <p:sp>
        <p:nvSpPr>
          <p:cNvPr id="1119" name="Shape 1119"/>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120" name="Shape 1120"/>
          <p:cNvSpPr txBox="1"/>
          <p:nvPr/>
        </p:nvSpPr>
        <p:spPr>
          <a:xfrm>
            <a:off x="311700" y="1396450"/>
            <a:ext cx="6919800" cy="3640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due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4" name="Shape 1124"/>
        <p:cNvGrpSpPr/>
        <p:nvPr/>
      </p:nvGrpSpPr>
      <p:grpSpPr>
        <a:xfrm>
          <a:off x="0" y="0"/>
          <a:ext cx="0" cy="0"/>
          <a:chOff x="0" y="0"/>
          <a:chExt cx="0" cy="0"/>
        </a:xfrm>
      </p:grpSpPr>
      <p:sp>
        <p:nvSpPr>
          <p:cNvPr id="1125" name="Shape 11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26" name="Shape 1126"/>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a:t>
            </a:r>
            <a:r>
              <a:rPr b="1" lang="ru">
                <a:solidFill>
                  <a:srgbClr val="434343"/>
                </a:solidFill>
              </a:rPr>
              <a:t>volatile</a:t>
            </a:r>
            <a:r>
              <a:rPr lang="ru">
                <a:solidFill>
                  <a:srgbClr val="434343"/>
                </a:solidFill>
              </a:rPr>
              <a:t>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0" name="Shape 1130"/>
        <p:cNvGrpSpPr/>
        <p:nvPr/>
      </p:nvGrpSpPr>
      <p:grpSpPr>
        <a:xfrm>
          <a:off x="0" y="0"/>
          <a:ext cx="0" cy="0"/>
          <a:chOff x="0" y="0"/>
          <a:chExt cx="0" cy="0"/>
        </a:xfrm>
      </p:grpSpPr>
      <p:sp>
        <p:nvSpPr>
          <p:cNvPr id="1131" name="Shape 11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32" name="Shape 1132"/>
          <p:cNvSpPr txBox="1"/>
          <p:nvPr/>
        </p:nvSpPr>
        <p:spPr>
          <a:xfrm>
            <a:off x="311700" y="1085350"/>
            <a:ext cx="8520600" cy="1476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Начнем рассматривать специальные инструменты Scala для работы в многопоточной среде с более специфичной технологии - параллельных коллекций.</a:t>
            </a:r>
          </a:p>
          <a:p>
            <a:pPr lvl="0">
              <a:spcBef>
                <a:spcPts val="0"/>
              </a:spcBef>
              <a:buNone/>
            </a:pPr>
            <a:r>
              <a:rPr lang="ru">
                <a:solidFill>
                  <a:srgbClr val="434343"/>
                </a:solidFill>
              </a:rPr>
              <a:t>	Параллельные коллекции предназначены для выполнения последовательных ассоциативных операций над коллекциями в несколько потоков.</a:t>
            </a:r>
          </a:p>
          <a:p>
            <a:pPr lvl="0">
              <a:spcBef>
                <a:spcPts val="0"/>
              </a:spcBef>
              <a:buNone/>
            </a:pPr>
            <a:r>
              <a:rPr lang="ru">
                <a:solidFill>
                  <a:srgbClr val="434343"/>
                </a:solidFill>
              </a:rPr>
              <a:t>	Из любой коллекции можно получить параллельную реализацию с помощью метода </a:t>
            </a:r>
            <a:r>
              <a:rPr b="1" lang="ru">
                <a:solidFill>
                  <a:srgbClr val="434343"/>
                </a:solidFill>
              </a:rPr>
              <a:t>par</a:t>
            </a:r>
          </a:p>
          <a:p>
            <a:pPr lvl="0">
              <a:spcBef>
                <a:spcPts val="0"/>
              </a:spcBef>
              <a:buNone/>
            </a:pPr>
            <a:r>
              <a:t/>
            </a:r>
            <a:endParaRPr b="1">
              <a:solidFill>
                <a:srgbClr val="434343"/>
              </a:solidFill>
            </a:endParaRPr>
          </a:p>
          <a:p>
            <a:pPr lvl="0" rtl="0">
              <a:spcBef>
                <a:spcPts val="0"/>
              </a:spcBef>
              <a:buNone/>
            </a:pPr>
            <a:r>
              <a:t/>
            </a:r>
            <a:endParaRPr>
              <a:solidFill>
                <a:srgbClr val="434343"/>
              </a:solidFill>
            </a:endParaRPr>
          </a:p>
        </p:txBody>
      </p:sp>
      <p:sp>
        <p:nvSpPr>
          <p:cNvPr id="1133" name="Shape 1133"/>
          <p:cNvSpPr txBox="1"/>
          <p:nvPr/>
        </p:nvSpPr>
        <p:spPr>
          <a:xfrm>
            <a:off x="311700" y="2562200"/>
            <a:ext cx="6919800" cy="1328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copied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.par</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ar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wrapped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ar</a:t>
            </a:r>
            <a:r>
              <a:rPr lang="ru" sz="1000">
                <a:solidFill>
                  <a:schemeClr val="dk1"/>
                </a:solidFill>
                <a:highlight>
                  <a:srgbClr val="FFFFFF"/>
                </a:highlight>
                <a:latin typeface="Verdana"/>
                <a:ea typeface="Verdana"/>
                <a:cs typeface="Verdana"/>
                <a:sym typeface="Verdana"/>
              </a:rPr>
              <a:t>.par</a:t>
            </a:r>
          </a:p>
        </p:txBody>
      </p:sp>
      <p:sp>
        <p:nvSpPr>
          <p:cNvPr id="1134" name="Shape 1134"/>
          <p:cNvSpPr txBox="1"/>
          <p:nvPr/>
        </p:nvSpPr>
        <p:spPr>
          <a:xfrm>
            <a:off x="311700" y="3890300"/>
            <a:ext cx="8520600" cy="3978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Чтобы получить однопоточную версию коллекции из параллельной нужно вызвать метода </a:t>
            </a:r>
            <a:r>
              <a:rPr b="1" lang="ru">
                <a:solidFill>
                  <a:srgbClr val="434343"/>
                </a:solidFill>
              </a:rPr>
              <a:t>seq</a:t>
            </a:r>
          </a:p>
          <a:p>
            <a:pPr lvl="0" rtl="0">
              <a:spcBef>
                <a:spcPts val="0"/>
              </a:spcBef>
              <a:buNone/>
            </a:pPr>
            <a:r>
              <a:t/>
            </a:r>
            <a:endParaRPr>
              <a:solidFill>
                <a:srgbClr val="434343"/>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8" name="Shape 1138"/>
        <p:cNvGrpSpPr/>
        <p:nvPr/>
      </p:nvGrpSpPr>
      <p:grpSpPr>
        <a:xfrm>
          <a:off x="0" y="0"/>
          <a:ext cx="0" cy="0"/>
          <a:chOff x="0" y="0"/>
          <a:chExt cx="0" cy="0"/>
        </a:xfrm>
      </p:grpSpPr>
      <p:sp>
        <p:nvSpPr>
          <p:cNvPr id="1139" name="Shape 11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40" name="Shape 1140"/>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В зависимости от базовой коллекции, метод </a:t>
            </a:r>
            <a:r>
              <a:rPr b="1" lang="ru">
                <a:solidFill>
                  <a:srgbClr val="434343"/>
                </a:solidFill>
              </a:rPr>
              <a:t>par</a:t>
            </a:r>
            <a:r>
              <a:rPr lang="ru">
                <a:solidFill>
                  <a:srgbClr val="434343"/>
                </a:solidFill>
              </a:rPr>
              <a:t> вернет одну из параллельных реализаций</a:t>
            </a:r>
          </a:p>
          <a:p>
            <a:pPr indent="-228600" lvl="0" marL="914400" rtl="0">
              <a:spcBef>
                <a:spcPts val="0"/>
              </a:spcBef>
              <a:buClr>
                <a:srgbClr val="434343"/>
              </a:buClr>
              <a:buChar char="●"/>
            </a:pPr>
            <a:r>
              <a:rPr b="1" lang="ru">
                <a:solidFill>
                  <a:srgbClr val="434343"/>
                </a:solidFill>
              </a:rPr>
              <a:t>immutable.ParVector - </a:t>
            </a:r>
            <a:r>
              <a:rPr lang="ru">
                <a:solidFill>
                  <a:srgbClr val="434343"/>
                </a:solidFill>
              </a:rPr>
              <a:t>Иммутабильная копия Vector, List или Stream. Создание занимает линейное время</a:t>
            </a:r>
          </a:p>
          <a:p>
            <a:pPr indent="-228600" lvl="0" marL="914400" rtl="0">
              <a:spcBef>
                <a:spcPts val="0"/>
              </a:spcBef>
              <a:buClr>
                <a:srgbClr val="434343"/>
              </a:buClr>
              <a:buChar char="●"/>
            </a:pPr>
            <a:r>
              <a:rPr b="1" lang="ru">
                <a:solidFill>
                  <a:srgbClr val="434343"/>
                </a:solidFill>
              </a:rPr>
              <a:t>immutable.ParHashMap - </a:t>
            </a:r>
            <a:r>
              <a:rPr lang="ru">
                <a:solidFill>
                  <a:srgbClr val="434343"/>
                </a:solidFill>
              </a:rPr>
              <a:t>Имутабильная версия immutable.Map. Создание занимает линейное время</a:t>
            </a:r>
          </a:p>
          <a:p>
            <a:pPr indent="-228600" lvl="0" marL="914400" rtl="0">
              <a:spcBef>
                <a:spcPts val="0"/>
              </a:spcBef>
              <a:buClr>
                <a:srgbClr val="434343"/>
              </a:buClr>
              <a:buChar char="●"/>
            </a:pPr>
            <a:r>
              <a:rPr b="1" lang="ru">
                <a:solidFill>
                  <a:srgbClr val="434343"/>
                </a:solidFill>
              </a:rPr>
              <a:t>immutable.ParHashSet - </a:t>
            </a:r>
            <a:r>
              <a:rPr lang="ru">
                <a:solidFill>
                  <a:srgbClr val="434343"/>
                </a:solidFill>
              </a:rPr>
              <a:t>Имутабильная версия immutable.Set. Создание занимает линейное время</a:t>
            </a:r>
          </a:p>
          <a:p>
            <a:pPr indent="-228600" lvl="0" marL="914400" rtl="0">
              <a:spcBef>
                <a:spcPts val="0"/>
              </a:spcBef>
              <a:buClr>
                <a:srgbClr val="434343"/>
              </a:buClr>
              <a:buChar char="●"/>
            </a:pPr>
            <a:r>
              <a:rPr b="1" lang="ru">
                <a:solidFill>
                  <a:srgbClr val="434343"/>
                </a:solidFill>
              </a:rPr>
              <a:t>mutable.ParArray - </a:t>
            </a:r>
            <a:r>
              <a:rPr lang="ru">
                <a:solidFill>
                  <a:srgbClr val="434343"/>
                </a:solidFill>
              </a:rPr>
              <a:t>Параллельная версия мутабильных коллeкций типа ListBuffer и Array. Создание занимает константное время</a:t>
            </a:r>
          </a:p>
          <a:p>
            <a:pPr indent="-228600" lvl="0" marL="914400">
              <a:spcBef>
                <a:spcPts val="0"/>
              </a:spcBef>
              <a:buClr>
                <a:srgbClr val="434343"/>
              </a:buClr>
              <a:buChar char="●"/>
            </a:pPr>
            <a:r>
              <a:rPr b="1" lang="ru">
                <a:solidFill>
                  <a:srgbClr val="434343"/>
                </a:solidFill>
              </a:rPr>
              <a:t>mutable.ParTrieMap - </a:t>
            </a:r>
            <a:r>
              <a:rPr lang="ru">
                <a:solidFill>
                  <a:srgbClr val="434343"/>
                </a:solidFill>
              </a:rPr>
              <a:t>Параллельная версия concurrent.TrieMap </a:t>
            </a:r>
          </a:p>
          <a:p>
            <a:pPr lvl="0" rtl="0">
              <a:spcBef>
                <a:spcPts val="0"/>
              </a:spcBef>
              <a:buNone/>
            </a:pPr>
            <a:r>
              <a:rPr lang="ru">
                <a:solidFill>
                  <a:srgbClr val="434343"/>
                </a:solidFill>
              </a:rPr>
              <a:t>	Полный список конкретных параллельных коллекций и их характеристики можно найти </a:t>
            </a:r>
            <a:r>
              <a:rPr lang="ru" u="sng">
                <a:solidFill>
                  <a:schemeClr val="hlink"/>
                </a:solidFill>
                <a:hlinkClick r:id="rId3"/>
              </a:rPr>
              <a:t>в документации</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44" name="Shape 1144"/>
        <p:cNvGrpSpPr/>
        <p:nvPr/>
      </p:nvGrpSpPr>
      <p:grpSpPr>
        <a:xfrm>
          <a:off x="0" y="0"/>
          <a:ext cx="0" cy="0"/>
          <a:chOff x="0" y="0"/>
          <a:chExt cx="0" cy="0"/>
        </a:xfrm>
      </p:grpSpPr>
      <p:sp>
        <p:nvSpPr>
          <p:cNvPr id="1145" name="Shape 11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46" name="Shape 1146"/>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Ограничения параллельных коллекций</a:t>
            </a:r>
          </a:p>
          <a:p>
            <a:pPr indent="-228600" lvl="0" marL="457200" rtl="0">
              <a:spcBef>
                <a:spcPts val="0"/>
              </a:spcBef>
              <a:buClr>
                <a:srgbClr val="434343"/>
              </a:buClr>
              <a:buChar char="●"/>
            </a:pPr>
            <a:r>
              <a:rPr lang="ru">
                <a:solidFill>
                  <a:srgbClr val="434343"/>
                </a:solidFill>
              </a:rPr>
              <a:t>Прирост производительности заметен для коллекций с количеством элементов &gt;&gt; 10k</a:t>
            </a:r>
          </a:p>
          <a:p>
            <a:pPr indent="-228600" lvl="0" marL="457200" rtl="0">
              <a:spcBef>
                <a:spcPts val="0"/>
              </a:spcBef>
              <a:buClr>
                <a:srgbClr val="434343"/>
              </a:buClr>
              <a:buChar char="●"/>
            </a:pPr>
            <a:r>
              <a:rPr lang="ru">
                <a:solidFill>
                  <a:srgbClr val="434343"/>
                </a:solidFill>
              </a:rPr>
              <a:t>Параллельные коллекции сложно контролировать и отлаживать</a:t>
            </a:r>
          </a:p>
          <a:p>
            <a:pPr indent="-228600" lvl="0" marL="457200" rtl="0">
              <a:spcBef>
                <a:spcPts val="0"/>
              </a:spcBef>
              <a:buClr>
                <a:srgbClr val="434343"/>
              </a:buClr>
              <a:buChar char="●"/>
            </a:pPr>
            <a:r>
              <a:rPr lang="ru">
                <a:solidFill>
                  <a:srgbClr val="434343"/>
                </a:solidFill>
              </a:rPr>
              <a:t>Операция должна быть ассоциативной</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47" name="Shape 1147"/>
          <p:cNvSpPr txBox="1"/>
          <p:nvPr/>
        </p:nvSpPr>
        <p:spPr>
          <a:xfrm>
            <a:off x="311700" y="2111775"/>
            <a:ext cx="6120600" cy="1762800"/>
          </a:xfrm>
          <a:prstGeom prst="rect">
            <a:avLst/>
          </a:prstGeom>
          <a:solidFill>
            <a:srgbClr val="FFFFFF"/>
          </a:solidFill>
          <a:ln>
            <a:noFill/>
          </a:ln>
        </p:spPr>
        <p:txBody>
          <a:bodyPr anchorCtr="0" anchor="ctr" bIns="91425" lIns="91425" rIns="91425" tIns="91425">
            <a:noAutofit/>
          </a:bodyPr>
          <a:lstStyle/>
          <a:p>
            <a:pPr lv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1 </a:t>
            </a:r>
            <a:r>
              <a:rPr lang="ru" sz="1000">
                <a:solidFill>
                  <a:schemeClr val="dk1"/>
                </a:solidFill>
                <a:highlight>
                  <a:srgbClr val="E4E4FF"/>
                </a:highlight>
                <a:latin typeface="Verdana"/>
                <a:ea typeface="Verdana"/>
                <a:cs typeface="Verdana"/>
                <a:sym typeface="Verdana"/>
              </a:rPr>
              <a:t>to </a:t>
            </a:r>
            <a:r>
              <a:rPr lang="ru" sz="1000">
                <a:solidFill>
                  <a:srgbClr val="0000FF"/>
                </a:solidFill>
                <a:highlight>
                  <a:srgbClr val="E4E4FF"/>
                </a:highlight>
                <a:latin typeface="Verdana"/>
                <a:ea typeface="Verdana"/>
                <a:cs typeface="Verdana"/>
                <a:sym typeface="Verdana"/>
              </a:rPr>
              <a:t>1000</a:t>
            </a:r>
            <a:r>
              <a:rPr lang="ru" sz="1000">
                <a:solidFill>
                  <a:schemeClr val="dk1"/>
                </a:solidFill>
                <a:highlight>
                  <a:srgbClr val="E4E4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list1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list2: Int = -</a:t>
            </a:r>
            <a:r>
              <a:rPr lang="ru" sz="1000">
                <a:solidFill>
                  <a:srgbClr val="0000FF"/>
                </a:solidFill>
                <a:highlight>
                  <a:srgbClr val="FFFFFF"/>
                </a:highlight>
                <a:latin typeface="Verdana"/>
                <a:ea typeface="Verdana"/>
                <a:cs typeface="Verdana"/>
                <a:sym typeface="Verdana"/>
              </a:rPr>
              <a:t>238948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list3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list3: Int = </a:t>
            </a:r>
            <a:r>
              <a:rPr lang="ru" sz="1000">
                <a:solidFill>
                  <a:srgbClr val="0000FF"/>
                </a:solidFill>
                <a:highlight>
                  <a:srgbClr val="FFFFFF"/>
                </a:highlight>
                <a:latin typeface="Verdana"/>
                <a:ea typeface="Verdana"/>
                <a:cs typeface="Verdana"/>
                <a:sym typeface="Verdana"/>
              </a:rPr>
              <a:t>73500</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51" name="Shape 1151"/>
        <p:cNvGrpSpPr/>
        <p:nvPr/>
      </p:nvGrpSpPr>
      <p:grpSpPr>
        <a:xfrm>
          <a:off x="0" y="0"/>
          <a:ext cx="0" cy="0"/>
          <a:chOff x="0" y="0"/>
          <a:chExt cx="0" cy="0"/>
        </a:xfrm>
      </p:grpSpPr>
      <p:sp>
        <p:nvSpPr>
          <p:cNvPr id="1152" name="Shape 11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53" name="Shape 1153"/>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Ограничения параллельных коллекций</a:t>
            </a:r>
          </a:p>
          <a:p>
            <a:pPr indent="-228600" lvl="0" marL="457200" rtl="0">
              <a:spcBef>
                <a:spcPts val="0"/>
              </a:spcBef>
              <a:buClr>
                <a:srgbClr val="434343"/>
              </a:buClr>
              <a:buChar char="●"/>
            </a:pPr>
            <a:r>
              <a:rPr lang="ru">
                <a:solidFill>
                  <a:srgbClr val="434343"/>
                </a:solidFill>
              </a:rPr>
              <a:t>Легко столкнуться с race condition, dead lock и т.д. </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54" name="Shape 1154"/>
          <p:cNvSpPr txBox="1"/>
          <p:nvPr/>
        </p:nvSpPr>
        <p:spPr>
          <a:xfrm>
            <a:off x="311700" y="1803175"/>
            <a:ext cx="6120600" cy="2627700"/>
          </a:xfrm>
          <a:prstGeom prst="rect">
            <a:avLst/>
          </a:prstGeom>
          <a:solidFill>
            <a:srgbClr val="FFFFFF"/>
          </a:solidFill>
          <a:ln>
            <a:noFill/>
          </a:ln>
        </p:spPr>
        <p:txBody>
          <a:bodyPr anchorCtr="0" anchor="ctr" bIns="91425" lIns="91425" rIns="91425" tIns="91425">
            <a:noAutofit/>
          </a:bodyPr>
          <a:lstStyle/>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res1: Int = </a:t>
            </a:r>
            <a:r>
              <a:rPr lang="ru" sz="1000">
                <a:solidFill>
                  <a:srgbClr val="0000FF"/>
                </a:solidFill>
                <a:highlight>
                  <a:srgbClr val="FFFFFF"/>
                </a:highlight>
                <a:latin typeface="Verdana"/>
                <a:ea typeface="Verdana"/>
                <a:cs typeface="Verdana"/>
                <a:sym typeface="Verdana"/>
              </a:rPr>
              <a:t>439037</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res3: Int = </a:t>
            </a:r>
            <a:r>
              <a:rPr lang="ru" sz="1000">
                <a:solidFill>
                  <a:srgbClr val="0000FF"/>
                </a:solidFill>
                <a:highlight>
                  <a:srgbClr val="FFFFFF"/>
                </a:highlight>
                <a:latin typeface="Verdana"/>
                <a:ea typeface="Verdana"/>
                <a:cs typeface="Verdana"/>
                <a:sym typeface="Verdana"/>
              </a:rPr>
              <a:t>13964</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res5: Int = </a:t>
            </a:r>
            <a:r>
              <a:rPr lang="ru" sz="1000">
                <a:solidFill>
                  <a:srgbClr val="0000FF"/>
                </a:solidFill>
                <a:highlight>
                  <a:srgbClr val="FFFFFF"/>
                </a:highlight>
                <a:latin typeface="Verdana"/>
                <a:ea typeface="Verdana"/>
                <a:cs typeface="Verdana"/>
                <a:sym typeface="Verdana"/>
              </a:rPr>
              <a:t>456993</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58" name="Shape 1158"/>
        <p:cNvGrpSpPr/>
        <p:nvPr/>
      </p:nvGrpSpPr>
      <p:grpSpPr>
        <a:xfrm>
          <a:off x="0" y="0"/>
          <a:ext cx="0" cy="0"/>
          <a:chOff x="0" y="0"/>
          <a:chExt cx="0" cy="0"/>
        </a:xfrm>
      </p:grpSpPr>
      <p:sp>
        <p:nvSpPr>
          <p:cNvPr id="1159" name="Shape 11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60" name="Shape 1160"/>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161" name="Shape 1161"/>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65" name="Shape 1165"/>
        <p:cNvGrpSpPr/>
        <p:nvPr/>
      </p:nvGrpSpPr>
      <p:grpSpPr>
        <a:xfrm>
          <a:off x="0" y="0"/>
          <a:ext cx="0" cy="0"/>
          <a:chOff x="0" y="0"/>
          <a:chExt cx="0" cy="0"/>
        </a:xfrm>
      </p:grpSpPr>
      <p:sp>
        <p:nvSpPr>
          <p:cNvPr id="1166" name="Shape 11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67" name="Shape 1167"/>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выполняться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 (кроме фатальных), случившиеся внутри Future, не распространяются на код снаружи. Вместо этого они влияют на тип возвращаемого значения. Таким образом, удобно думать о </a:t>
            </a:r>
            <a:r>
              <a:rPr lang="ru">
                <a:solidFill>
                  <a:srgbClr val="434343"/>
                </a:solidFill>
              </a:rPr>
              <a:t>Future</a:t>
            </a:r>
            <a:r>
              <a:rPr lang="ru">
                <a:solidFill>
                  <a:srgbClr val="434343"/>
                </a:solidFill>
              </a:rPr>
              <a:t> как об асинхронных Try[T]</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71" name="Shape 1171"/>
        <p:cNvGrpSpPr/>
        <p:nvPr/>
      </p:nvGrpSpPr>
      <p:grpSpPr>
        <a:xfrm>
          <a:off x="0" y="0"/>
          <a:ext cx="0" cy="0"/>
          <a:chOff x="0" y="0"/>
          <a:chExt cx="0" cy="0"/>
        </a:xfrm>
      </p:grpSpPr>
      <p:sp>
        <p:nvSpPr>
          <p:cNvPr id="1172" name="Shape 11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3" name="Shape 1173"/>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 (F) and Promises (P)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a:t>
            </a:r>
            <a:r>
              <a:rPr lang="ru">
                <a:solidFill>
                  <a:srgbClr val="434343"/>
                </a:solidFill>
              </a:rPr>
              <a:t>Future</a:t>
            </a:r>
            <a:r>
              <a:rPr lang="ru">
                <a:solidFill>
                  <a:srgbClr val="434343"/>
                </a:solidFill>
              </a:rPr>
              <a:t> в </a:t>
            </a:r>
            <a:r>
              <a:rPr lang="ru">
                <a:solidFill>
                  <a:srgbClr val="434343"/>
                </a:solidFill>
              </a:rPr>
              <a:t>Future</a:t>
            </a:r>
            <a:r>
              <a:rPr lang="ru">
                <a:solidFill>
                  <a:srgbClr val="434343"/>
                </a:solidFill>
              </a:rPr>
              <a:t>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a:t>
            </a:r>
            <a:r>
              <a:rPr lang="ru">
                <a:solidFill>
                  <a:srgbClr val="434343"/>
                </a:solidFill>
              </a:rPr>
              <a:t>Future</a:t>
            </a:r>
            <a:r>
              <a:rPr lang="ru">
                <a:solidFill>
                  <a:srgbClr val="434343"/>
                </a:solidFill>
              </a:rPr>
              <a:t>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a:t>
            </a:r>
            <a:r>
              <a:rPr lang="ru">
                <a:solidFill>
                  <a:srgbClr val="434343"/>
                </a:solidFill>
              </a:rPr>
              <a:t>Future</a:t>
            </a:r>
            <a:r>
              <a:rPr lang="ru">
                <a:solidFill>
                  <a:srgbClr val="434343"/>
                </a:solidFill>
              </a:rPr>
              <a:t>,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применит к каждому элементу из</a:t>
            </a:r>
            <a:r>
              <a:rPr lang="ru">
                <a:solidFill>
                  <a:srgbClr val="434343"/>
                </a:solidFill>
              </a:rPr>
              <a:t> TraversableOnce функцию, возвращающую </a:t>
            </a:r>
            <a:r>
              <a:rPr lang="ru">
                <a:solidFill>
                  <a:srgbClr val="434343"/>
                </a:solidFill>
              </a:rPr>
              <a:t>Future, и вернет Future от последовательности результатов</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77" name="Shape 1177"/>
        <p:cNvGrpSpPr/>
        <p:nvPr/>
      </p:nvGrpSpPr>
      <p:grpSpPr>
        <a:xfrm>
          <a:off x="0" y="0"/>
          <a:ext cx="0" cy="0"/>
          <a:chOff x="0" y="0"/>
          <a:chExt cx="0" cy="0"/>
        </a:xfrm>
      </p:grpSpPr>
      <p:sp>
        <p:nvSpPr>
          <p:cNvPr id="1178" name="Shape 11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9" name="Shape 1179"/>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80" name="Shape 1180"/>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84" name="Shape 1184"/>
        <p:cNvGrpSpPr/>
        <p:nvPr/>
      </p:nvGrpSpPr>
      <p:grpSpPr>
        <a:xfrm>
          <a:off x="0" y="0"/>
          <a:ext cx="0" cy="0"/>
          <a:chOff x="0" y="0"/>
          <a:chExt cx="0" cy="0"/>
        </a:xfrm>
      </p:grpSpPr>
      <p:sp>
        <p:nvSpPr>
          <p:cNvPr id="1185" name="Shape 11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86" name="Shape 1186"/>
          <p:cNvSpPr txBox="1"/>
          <p:nvPr/>
        </p:nvSpPr>
        <p:spPr>
          <a:xfrm>
            <a:off x="311700" y="1102950"/>
            <a:ext cx="8520600" cy="327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Методы-комбинаторы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a:t>
            </a:r>
            <a:r>
              <a:rPr lang="ru">
                <a:solidFill>
                  <a:srgbClr val="434343"/>
                </a:solidFill>
              </a:rPr>
              <a:t>Future</a:t>
            </a:r>
            <a:r>
              <a:rPr lang="ru">
                <a:solidFill>
                  <a:srgbClr val="434343"/>
                </a:solidFill>
              </a:rPr>
              <a:t> можно получить несколькими способами. Методы из Await сопряжены с риском возникновения ошибок в приложении и должны быть использованы с осторожностью.</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течение duration результат. Если </a:t>
            </a:r>
            <a:r>
              <a:rPr lang="ru">
                <a:solidFill>
                  <a:srgbClr val="434343"/>
                </a:solidFill>
              </a:rPr>
              <a:t>Future</a:t>
            </a:r>
            <a:r>
              <a:rPr lang="ru">
                <a:solidFill>
                  <a:srgbClr val="434343"/>
                </a:solidFill>
              </a:rPr>
              <a:t> не завершается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0" name="Shape 1190"/>
        <p:cNvGrpSpPr/>
        <p:nvPr/>
      </p:nvGrpSpPr>
      <p:grpSpPr>
        <a:xfrm>
          <a:off x="0" y="0"/>
          <a:ext cx="0" cy="0"/>
          <a:chOff x="0" y="0"/>
          <a:chExt cx="0" cy="0"/>
        </a:xfrm>
      </p:grpSpPr>
      <p:sp>
        <p:nvSpPr>
          <p:cNvPr id="1191" name="Shape 11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2" name="Shape 1192"/>
          <p:cNvSpPr txBox="1"/>
          <p:nvPr/>
        </p:nvSpPr>
        <p:spPr>
          <a:xfrm>
            <a:off x="311700" y="1102950"/>
            <a:ext cx="8520600" cy="3718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завершится удачно, то P тоже будет завершен удачно, иначе P завершится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6" name="Shape 1196"/>
        <p:cNvGrpSpPr/>
        <p:nvPr/>
      </p:nvGrpSpPr>
      <p:grpSpPr>
        <a:xfrm>
          <a:off x="0" y="0"/>
          <a:ext cx="0" cy="0"/>
          <a:chOff x="0" y="0"/>
          <a:chExt cx="0" cy="0"/>
        </a:xfrm>
      </p:grpSpPr>
      <p:sp>
        <p:nvSpPr>
          <p:cNvPr id="1197" name="Shape 11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8" name="Shape 1198"/>
          <p:cNvSpPr txBox="1"/>
          <p:nvPr/>
        </p:nvSpPr>
        <p:spPr>
          <a:xfrm>
            <a:off x="311700" y="1102950"/>
            <a:ext cx="8520600" cy="320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чтобы исчерпание потоков в этом контексте не влияло на функционирование приложения</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а не Future {},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02" name="Shape 1202"/>
        <p:cNvGrpSpPr/>
        <p:nvPr/>
      </p:nvGrpSpPr>
      <p:grpSpPr>
        <a:xfrm>
          <a:off x="0" y="0"/>
          <a:ext cx="0" cy="0"/>
          <a:chOff x="0" y="0"/>
          <a:chExt cx="0" cy="0"/>
        </a:xfrm>
      </p:grpSpPr>
      <p:sp>
        <p:nvSpPr>
          <p:cNvPr id="1203" name="Shape 12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04" name="Shape 1204"/>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08" name="Shape 1208"/>
        <p:cNvGrpSpPr/>
        <p:nvPr/>
      </p:nvGrpSpPr>
      <p:grpSpPr>
        <a:xfrm>
          <a:off x="0" y="0"/>
          <a:ext cx="0" cy="0"/>
          <a:chOff x="0" y="0"/>
          <a:chExt cx="0" cy="0"/>
        </a:xfrm>
      </p:grpSpPr>
      <p:sp>
        <p:nvSpPr>
          <p:cNvPr id="1209" name="Shape 12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10" name="Shape 1210"/>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(F) and Promises (P)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14" name="Shape 1214"/>
        <p:cNvGrpSpPr/>
        <p:nvPr/>
      </p:nvGrpSpPr>
      <p:grpSpPr>
        <a:xfrm>
          <a:off x="0" y="0"/>
          <a:ext cx="0" cy="0"/>
          <a:chOff x="0" y="0"/>
          <a:chExt cx="0" cy="0"/>
        </a:xfrm>
      </p:grpSpPr>
      <p:sp>
        <p:nvSpPr>
          <p:cNvPr id="1215" name="Shape 12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a:t>
            </a:r>
          </a:p>
        </p:txBody>
      </p:sp>
      <p:sp>
        <p:nvSpPr>
          <p:cNvPr id="1216" name="Shape 1216"/>
          <p:cNvSpPr txBox="1"/>
          <p:nvPr/>
        </p:nvSpPr>
        <p:spPr>
          <a:xfrm>
            <a:off x="311700" y="1108600"/>
            <a:ext cx="8520600" cy="2488500"/>
          </a:xfrm>
          <a:prstGeom prst="rect">
            <a:avLst/>
          </a:prstGeom>
          <a:noFill/>
          <a:ln>
            <a:noFill/>
          </a:ln>
        </p:spPr>
        <p:txBody>
          <a:bodyPr anchorCtr="0" anchor="t" bIns="91425" lIns="91425" rIns="91425" tIns="91425">
            <a:noAutofit/>
          </a:bodyPr>
          <a:lstStyle/>
          <a:p>
            <a:pPr lvl="0" rtl="0">
              <a:lnSpc>
                <a:spcPct val="100000"/>
              </a:lnSpc>
              <a:spcBef>
                <a:spcPts val="0"/>
              </a:spcBef>
              <a:spcAft>
                <a:spcPts val="1000"/>
              </a:spcAft>
              <a:buNone/>
            </a:pPr>
            <a:r>
              <a:rPr lang="ru" sz="1800">
                <a:solidFill>
                  <a:srgbClr val="434343"/>
                </a:solidFill>
              </a:rPr>
              <a:t>Akka представляет семейство фреймворков для создания приложений, удовлетворяющих требованиям:</a:t>
            </a:r>
          </a:p>
          <a:p>
            <a:pPr indent="-342900" lvl="0" marL="457200" rtl="0">
              <a:spcBef>
                <a:spcPts val="0"/>
              </a:spcBef>
              <a:buClr>
                <a:srgbClr val="434343"/>
              </a:buClr>
              <a:buSzPct val="100000"/>
              <a:buChar char="●"/>
            </a:pPr>
            <a:r>
              <a:rPr lang="ru" sz="1800">
                <a:solidFill>
                  <a:srgbClr val="434343"/>
                </a:solidFill>
              </a:rPr>
              <a:t>параллельности вычисления</a:t>
            </a:r>
          </a:p>
          <a:p>
            <a:pPr indent="-342900" lvl="0" marL="457200" rtl="0">
              <a:spcBef>
                <a:spcPts val="0"/>
              </a:spcBef>
              <a:buClr>
                <a:srgbClr val="434343"/>
              </a:buClr>
              <a:buSzPct val="100000"/>
              <a:buChar char="●"/>
            </a:pPr>
            <a:r>
              <a:rPr lang="ru" sz="1800">
                <a:solidFill>
                  <a:srgbClr val="434343"/>
                </a:solidFill>
              </a:rPr>
              <a:t>устойчивости к ошибкам и падениям</a:t>
            </a:r>
          </a:p>
          <a:p>
            <a:pPr indent="-342900" lvl="0" marL="457200" rtl="0">
              <a:spcBef>
                <a:spcPts val="0"/>
              </a:spcBef>
              <a:buClr>
                <a:srgbClr val="434343"/>
              </a:buClr>
              <a:buSzPct val="100000"/>
              <a:buChar char="●"/>
            </a:pPr>
            <a:r>
              <a:rPr lang="ru" sz="1800">
                <a:solidFill>
                  <a:srgbClr val="434343"/>
                </a:solidFill>
              </a:rPr>
              <a:t>масштабируемости</a:t>
            </a:r>
          </a:p>
          <a:p>
            <a:pPr indent="-342900" lvl="0" marL="457200" rtl="0">
              <a:spcBef>
                <a:spcPts val="0"/>
              </a:spcBef>
              <a:buClr>
                <a:srgbClr val="434343"/>
              </a:buClr>
              <a:buSzPct val="100000"/>
              <a:buChar char="●"/>
            </a:pPr>
            <a:r>
              <a:rPr lang="ru" sz="1800">
                <a:solidFill>
                  <a:srgbClr val="434343"/>
                </a:solidFill>
              </a:rPr>
              <a:t>высокой производительности</a:t>
            </a:r>
          </a:p>
          <a:p>
            <a:pPr lvl="0" rtl="0">
              <a:spcBef>
                <a:spcPts val="0"/>
              </a:spcBef>
              <a:buNone/>
            </a:pPr>
            <a:r>
              <a:t/>
            </a:r>
            <a:endParaRPr sz="1800">
              <a:solidFill>
                <a:srgbClr val="434343"/>
              </a:solidFill>
            </a:endParaRPr>
          </a:p>
          <a:p>
            <a:pPr lvl="0" rtl="0">
              <a:spcBef>
                <a:spcPts val="0"/>
              </a:spcBef>
              <a:buNone/>
            </a:pPr>
            <a:r>
              <a:rPr lang="ru" sz="1800" u="sng">
                <a:solidFill>
                  <a:schemeClr val="accent5"/>
                </a:solidFill>
                <a:hlinkClick r:id="rId3"/>
              </a:rPr>
              <a:t>Официальная документация</a:t>
            </a: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20" name="Shape 1220"/>
        <p:cNvGrpSpPr/>
        <p:nvPr/>
      </p:nvGrpSpPr>
      <p:grpSpPr>
        <a:xfrm>
          <a:off x="0" y="0"/>
          <a:ext cx="0" cy="0"/>
          <a:chOff x="0" y="0"/>
          <a:chExt cx="0" cy="0"/>
        </a:xfrm>
      </p:grpSpPr>
      <p:sp>
        <p:nvSpPr>
          <p:cNvPr id="1221" name="Shape 12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Actor</a:t>
            </a:r>
          </a:p>
        </p:txBody>
      </p:sp>
      <p:sp>
        <p:nvSpPr>
          <p:cNvPr id="1222" name="Shape 1222"/>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ru" sz="1800">
                <a:solidFill>
                  <a:srgbClr val="434343"/>
                </a:solidFill>
              </a:rPr>
              <a:t>Задачи актора:</a:t>
            </a:r>
          </a:p>
          <a:p>
            <a:pPr indent="-342900" lvl="0" marL="457200" rtl="0">
              <a:spcBef>
                <a:spcPts val="0"/>
              </a:spcBef>
              <a:spcAft>
                <a:spcPts val="1000"/>
              </a:spcAft>
              <a:buClr>
                <a:srgbClr val="434343"/>
              </a:buClr>
              <a:buSzPct val="100000"/>
              <a:buChar char="●"/>
            </a:pPr>
            <a:r>
              <a:rPr lang="ru" sz="1800">
                <a:solidFill>
                  <a:srgbClr val="434343"/>
                </a:solidFill>
              </a:rPr>
              <a:t>Получение, обработка и отправка сообщений</a:t>
            </a:r>
          </a:p>
          <a:p>
            <a:pPr indent="-342900" lvl="0" marL="457200" rtl="0">
              <a:spcBef>
                <a:spcPts val="0"/>
              </a:spcBef>
              <a:spcAft>
                <a:spcPts val="1000"/>
              </a:spcAft>
              <a:buClr>
                <a:srgbClr val="434343"/>
              </a:buClr>
              <a:buSzPct val="100000"/>
              <a:buChar char="●"/>
            </a:pPr>
            <a:r>
              <a:rPr lang="ru" sz="1800">
                <a:solidFill>
                  <a:srgbClr val="434343"/>
                </a:solidFill>
              </a:rPr>
              <a:t>Определение поведения для следующих сообщений</a:t>
            </a:r>
          </a:p>
          <a:p>
            <a:pPr indent="-342900" lvl="0" marL="457200" rtl="0">
              <a:spcBef>
                <a:spcPts val="0"/>
              </a:spcBef>
              <a:spcAft>
                <a:spcPts val="1000"/>
              </a:spcAft>
              <a:buClr>
                <a:srgbClr val="434343"/>
              </a:buClr>
              <a:buSzPct val="100000"/>
              <a:buChar char="●"/>
            </a:pPr>
            <a:r>
              <a:rPr lang="ru" sz="1800">
                <a:solidFill>
                  <a:srgbClr val="434343"/>
                </a:solidFill>
              </a:rPr>
              <a:t>Управление другими акторами</a:t>
            </a:r>
          </a:p>
          <a:p>
            <a:pPr lvl="0" rtl="0">
              <a:spcBef>
                <a:spcPts val="0"/>
              </a:spcBef>
              <a:spcAft>
                <a:spcPts val="1000"/>
              </a:spcAft>
              <a:buNone/>
            </a:pPr>
            <a:r>
              <a:t/>
            </a:r>
            <a:endParaRPr sz="1800">
              <a:solidFill>
                <a:srgbClr val="434343"/>
              </a:solidFill>
            </a:endParaRPr>
          </a:p>
          <a:p>
            <a:pPr lvl="0" rtl="0">
              <a:spcBef>
                <a:spcPts val="0"/>
              </a:spcBef>
              <a:spcAft>
                <a:spcPts val="1000"/>
              </a:spcAft>
              <a:buNone/>
            </a:pPr>
            <a:r>
              <a:rPr lang="ru" sz="1800">
                <a:solidFill>
                  <a:srgbClr val="434343"/>
                </a:solidFill>
              </a:rPr>
              <a:t>Модель актора:</a:t>
            </a:r>
          </a:p>
          <a:p>
            <a:pPr indent="-342900" lvl="0" marL="457200" rtl="0">
              <a:spcBef>
                <a:spcPts val="0"/>
              </a:spcBef>
              <a:spcAft>
                <a:spcPts val="1000"/>
              </a:spcAft>
              <a:buClr>
                <a:srgbClr val="434343"/>
              </a:buClr>
              <a:buSzPct val="100000"/>
              <a:buChar char="●"/>
            </a:pPr>
            <a:r>
              <a:rPr lang="ru" sz="1800">
                <a:solidFill>
                  <a:srgbClr val="434343"/>
                </a:solidFill>
              </a:rPr>
              <a:t>Обработка данных - поведение актора</a:t>
            </a:r>
          </a:p>
          <a:p>
            <a:pPr indent="-342900" lvl="0" marL="457200" rtl="0">
              <a:spcBef>
                <a:spcPts val="0"/>
              </a:spcBef>
              <a:spcAft>
                <a:spcPts val="1000"/>
              </a:spcAft>
              <a:buClr>
                <a:srgbClr val="434343"/>
              </a:buClr>
              <a:buSzPct val="100000"/>
              <a:buChar char="●"/>
            </a:pPr>
            <a:r>
              <a:rPr lang="ru" sz="1800">
                <a:solidFill>
                  <a:srgbClr val="434343"/>
                </a:solidFill>
              </a:rPr>
              <a:t>Хранение данных - состояние актора</a:t>
            </a:r>
          </a:p>
          <a:p>
            <a:pPr indent="-342900" lvl="0" marL="457200" rtl="0">
              <a:spcBef>
                <a:spcPts val="0"/>
              </a:spcBef>
              <a:spcAft>
                <a:spcPts val="1000"/>
              </a:spcAft>
              <a:buClr>
                <a:srgbClr val="434343"/>
              </a:buClr>
              <a:buSzPct val="100000"/>
              <a:buChar char="●"/>
            </a:pPr>
            <a:r>
              <a:rPr lang="ru" sz="1800">
                <a:solidFill>
                  <a:srgbClr val="434343"/>
                </a:solidFill>
              </a:rPr>
              <a:t>Ввод-вывод - обмен сообщениями</a:t>
            </a: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26" name="Shape 1226"/>
        <p:cNvGrpSpPr/>
        <p:nvPr/>
      </p:nvGrpSpPr>
      <p:grpSpPr>
        <a:xfrm>
          <a:off x="0" y="0"/>
          <a:ext cx="0" cy="0"/>
          <a:chOff x="0" y="0"/>
          <a:chExt cx="0" cy="0"/>
        </a:xfrm>
      </p:grpSpPr>
      <p:sp>
        <p:nvSpPr>
          <p:cNvPr id="1227" name="Shape 12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Actor</a:t>
            </a:r>
          </a:p>
        </p:txBody>
      </p:sp>
      <p:sp>
        <p:nvSpPr>
          <p:cNvPr id="1228" name="Shape 1228"/>
          <p:cNvSpPr txBox="1"/>
          <p:nvPr/>
        </p:nvSpPr>
        <p:spPr>
          <a:xfrm>
            <a:off x="311700" y="1108600"/>
            <a:ext cx="8520600" cy="34872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ru" sz="1800">
                <a:solidFill>
                  <a:srgbClr val="434343"/>
                </a:solidFill>
              </a:rPr>
              <a:t>Ключевые особенности:</a:t>
            </a:r>
          </a:p>
          <a:p>
            <a:pPr indent="-342900" lvl="0" marL="457200" rtl="0">
              <a:spcBef>
                <a:spcPts val="0"/>
              </a:spcBef>
              <a:spcAft>
                <a:spcPts val="1000"/>
              </a:spcAft>
              <a:buClr>
                <a:srgbClr val="434343"/>
              </a:buClr>
              <a:buSzPct val="100000"/>
              <a:buChar char="●"/>
            </a:pPr>
            <a:r>
              <a:rPr lang="ru" sz="1800">
                <a:solidFill>
                  <a:srgbClr val="434343"/>
                </a:solidFill>
              </a:rPr>
              <a:t>Сообщения обрабатываются последовательно</a:t>
            </a:r>
          </a:p>
          <a:p>
            <a:pPr indent="-342900" lvl="0" marL="457200" rtl="0">
              <a:spcBef>
                <a:spcPts val="0"/>
              </a:spcBef>
              <a:spcAft>
                <a:spcPts val="1000"/>
              </a:spcAft>
              <a:buClr>
                <a:srgbClr val="434343"/>
              </a:buClr>
              <a:buSzPct val="100000"/>
              <a:buChar char="●"/>
            </a:pPr>
            <a:r>
              <a:rPr lang="ru" sz="1800">
                <a:solidFill>
                  <a:srgbClr val="434343"/>
                </a:solidFill>
              </a:rPr>
              <a:t>Все акторы работают одновременно</a:t>
            </a:r>
          </a:p>
          <a:p>
            <a:pPr indent="-342900" lvl="0" marL="457200" rtl="0">
              <a:spcBef>
                <a:spcPts val="0"/>
              </a:spcBef>
              <a:spcAft>
                <a:spcPts val="1000"/>
              </a:spcAft>
              <a:buClr>
                <a:srgbClr val="434343"/>
              </a:buClr>
              <a:buSzPct val="100000"/>
              <a:buChar char="●"/>
            </a:pPr>
            <a:r>
              <a:rPr lang="ru" sz="1800">
                <a:solidFill>
                  <a:srgbClr val="434343"/>
                </a:solidFill>
              </a:rPr>
              <a:t>Актор - это НЕ поток</a:t>
            </a:r>
          </a:p>
          <a:p>
            <a:pPr indent="-342900" lvl="0" marL="457200" rtl="0">
              <a:spcBef>
                <a:spcPts val="0"/>
              </a:spcBef>
              <a:spcAft>
                <a:spcPts val="1000"/>
              </a:spcAft>
              <a:buClr>
                <a:srgbClr val="434343"/>
              </a:buClr>
              <a:buSzPct val="100000"/>
              <a:buChar char="●"/>
            </a:pPr>
            <a:r>
              <a:rPr lang="ru" sz="1800">
                <a:solidFill>
                  <a:srgbClr val="434343"/>
                </a:solidFill>
              </a:rPr>
              <a:t>Актор может блокироваться (но нельзя злоупотреблять)</a:t>
            </a:r>
          </a:p>
          <a:p>
            <a:pPr indent="-342900" lvl="0" marL="457200" rtl="0">
              <a:spcBef>
                <a:spcPts val="0"/>
              </a:spcBef>
              <a:spcAft>
                <a:spcPts val="1000"/>
              </a:spcAft>
              <a:buClr>
                <a:srgbClr val="434343"/>
              </a:buClr>
              <a:buSzPct val="100000"/>
              <a:buChar char="●"/>
            </a:pPr>
            <a:r>
              <a:rPr lang="ru" sz="1800">
                <a:solidFill>
                  <a:srgbClr val="434343"/>
                </a:solidFill>
              </a:rPr>
              <a:t>Нет общего состояния</a:t>
            </a:r>
          </a:p>
          <a:p>
            <a:pPr indent="-342900" lvl="0" marL="457200" rtl="0">
              <a:spcBef>
                <a:spcPts val="0"/>
              </a:spcBef>
              <a:spcAft>
                <a:spcPts val="1000"/>
              </a:spcAft>
              <a:buClr>
                <a:srgbClr val="434343"/>
              </a:buClr>
              <a:buSzPct val="100000"/>
              <a:buChar char="●"/>
            </a:pPr>
            <a:r>
              <a:rPr lang="ru" sz="1800">
                <a:solidFill>
                  <a:srgbClr val="434343"/>
                </a:solidFill>
              </a:rPr>
              <a:t>Гарантия доставки сообщения: не более одного раза</a:t>
            </a:r>
          </a:p>
          <a:p>
            <a:pPr indent="-342900" lvl="0" marL="457200" rtl="0">
              <a:spcBef>
                <a:spcPts val="0"/>
              </a:spcBef>
              <a:spcAft>
                <a:spcPts val="1000"/>
              </a:spcAft>
              <a:buClr>
                <a:srgbClr val="434343"/>
              </a:buClr>
              <a:buSzPct val="100000"/>
              <a:buChar char="●"/>
            </a:pPr>
            <a:r>
              <a:rPr lang="ru" sz="1800">
                <a:solidFill>
                  <a:srgbClr val="434343"/>
                </a:solidFill>
              </a:rPr>
              <a:t>Сообщения упорядочены для каждого отправителя</a:t>
            </a: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32" name="Shape 1232"/>
        <p:cNvGrpSpPr/>
        <p:nvPr/>
      </p:nvGrpSpPr>
      <p:grpSpPr>
        <a:xfrm>
          <a:off x="0" y="0"/>
          <a:ext cx="0" cy="0"/>
          <a:chOff x="0" y="0"/>
          <a:chExt cx="0" cy="0"/>
        </a:xfrm>
      </p:grpSpPr>
      <p:sp>
        <p:nvSpPr>
          <p:cNvPr id="1233" name="Shape 12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Actor example</a:t>
            </a:r>
          </a:p>
        </p:txBody>
      </p:sp>
      <p:sp>
        <p:nvSpPr>
          <p:cNvPr id="1234" name="Shape 1234"/>
          <p:cNvSpPr txBox="1"/>
          <p:nvPr/>
        </p:nvSpPr>
        <p:spPr>
          <a:xfrm>
            <a:off x="311700" y="1011950"/>
            <a:ext cx="3897600" cy="3916800"/>
          </a:xfrm>
          <a:prstGeom prst="rect">
            <a:avLst/>
          </a:prstGeom>
          <a:solidFill>
            <a:srgbClr val="FFFFFF"/>
          </a:solidFill>
          <a:ln>
            <a:noFill/>
          </a:ln>
        </p:spPr>
        <p:txBody>
          <a:bodyPr anchorCtr="0" anchor="t" bIns="91425" lIns="91425" rIns="91425" tIns="91425">
            <a:noAutofit/>
          </a:bodyPr>
          <a:lstStyle/>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akka.actor.ActorSystem</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akka.actor.Props</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akka.event.Logging</a:t>
            </a:r>
          </a:p>
          <a:p>
            <a:pPr lvl="0" rtl="0">
              <a:spcBef>
                <a:spcPts val="0"/>
              </a:spcBef>
              <a:spcAft>
                <a:spcPts val="0"/>
              </a:spcAft>
              <a:buClr>
                <a:schemeClr val="dk1"/>
              </a:buClr>
              <a:buFont typeface="Arial"/>
              <a:buNone/>
            </a:pPr>
            <a:r>
              <a:t/>
            </a:r>
            <a:endParaRPr sz="1100">
              <a:solidFill>
                <a:schemeClr val="dk1"/>
              </a:solidFill>
              <a:highlight>
                <a:srgbClr val="FFFFFF"/>
              </a:highlight>
            </a:endParaRP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class </a:t>
            </a:r>
            <a:r>
              <a:rPr lang="ru" sz="1100">
                <a:solidFill>
                  <a:schemeClr val="dk1"/>
                </a:solidFill>
                <a:highlight>
                  <a:srgbClr val="FFFFFF"/>
                </a:highlight>
              </a:rPr>
              <a:t>MyActor </a:t>
            </a:r>
            <a:r>
              <a:rPr b="1" lang="ru" sz="1100">
                <a:solidFill>
                  <a:srgbClr val="000080"/>
                </a:solidFill>
                <a:highlight>
                  <a:srgbClr val="FFFFFF"/>
                </a:highlight>
              </a:rPr>
              <a:t>extends </a:t>
            </a:r>
            <a:r>
              <a:rPr lang="ru" sz="1100">
                <a:solidFill>
                  <a:schemeClr val="dk1"/>
                </a:solidFill>
                <a:highlight>
                  <a:srgbClr val="FFFFFF"/>
                </a:highlight>
              </a:rPr>
              <a:t>Actor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log </a:t>
            </a:r>
            <a:r>
              <a:rPr lang="ru" sz="1100">
                <a:solidFill>
                  <a:schemeClr val="dk1"/>
                </a:solidFill>
                <a:highlight>
                  <a:srgbClr val="FFFFFF"/>
                </a:highlight>
              </a:rPr>
              <a:t>= </a:t>
            </a:r>
            <a:r>
              <a:rPr i="1" lang="ru" sz="1100">
                <a:solidFill>
                  <a:schemeClr val="dk1"/>
                </a:solidFill>
                <a:highlight>
                  <a:srgbClr val="FFFFFF"/>
                </a:highlight>
              </a:rPr>
              <a:t>Logging</a:t>
            </a:r>
            <a:r>
              <a:rPr lang="ru" sz="1100">
                <a:solidFill>
                  <a:schemeClr val="dk1"/>
                </a:solidFill>
                <a:highlight>
                  <a:srgbClr val="FFFFFF"/>
                </a:highlight>
              </a:rPr>
              <a:t>(</a:t>
            </a:r>
            <a:r>
              <a:rPr i="1" lang="ru" sz="1100">
                <a:solidFill>
                  <a:srgbClr val="660E7A"/>
                </a:solidFill>
                <a:highlight>
                  <a:srgbClr val="FFFFFF"/>
                </a:highlight>
              </a:rPr>
              <a:t>context</a:t>
            </a:r>
            <a:r>
              <a:rPr lang="ru" sz="1100">
                <a:solidFill>
                  <a:schemeClr val="dk1"/>
                </a:solidFill>
                <a:highlight>
                  <a:srgbClr val="FFFFFF"/>
                </a:highlight>
              </a:rPr>
              <a:t>.system, </a:t>
            </a:r>
            <a:r>
              <a:rPr b="1" lang="ru" sz="1100">
                <a:solidFill>
                  <a:srgbClr val="000080"/>
                </a:solidFill>
                <a:highlight>
                  <a:srgbClr val="FFFFFF"/>
                </a:highlight>
              </a:rPr>
              <a:t>this</a:t>
            </a:r>
            <a:r>
              <a:rPr lang="ru" sz="1100">
                <a:solidFill>
                  <a:schemeClr val="dk1"/>
                </a:solidFill>
                <a:highlight>
                  <a:srgbClr val="FFFFFF"/>
                </a:highlight>
              </a:rPr>
              <a:t>)</a:t>
            </a:r>
          </a:p>
          <a:p>
            <a:pPr lvl="0" rtl="0">
              <a:spcBef>
                <a:spcPts val="0"/>
              </a:spcBef>
              <a:spcAft>
                <a:spcPts val="0"/>
              </a:spcAft>
              <a:buClr>
                <a:schemeClr val="dk1"/>
              </a:buClr>
              <a:buFont typeface="Arial"/>
              <a:buNone/>
            </a:pPr>
            <a:r>
              <a:t/>
            </a:r>
            <a:endParaRPr sz="1100">
              <a:solidFill>
                <a:schemeClr val="dk1"/>
              </a:solidFill>
              <a:highlight>
                <a:srgbClr val="FFFFFF"/>
              </a:highlight>
            </a:endParaRP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def </a:t>
            </a:r>
            <a:r>
              <a:rPr lang="ru" sz="1100">
                <a:solidFill>
                  <a:schemeClr val="dk1"/>
                </a:solidFill>
                <a:highlight>
                  <a:srgbClr val="FFFFFF"/>
                </a:highlight>
              </a:rPr>
              <a:t>receive =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b="1" lang="ru" sz="1100">
                <a:solidFill>
                  <a:srgbClr val="008000"/>
                </a:solidFill>
                <a:highlight>
                  <a:srgbClr val="FFFFFF"/>
                </a:highlight>
              </a:rPr>
              <a:t>"test" </a:t>
            </a:r>
            <a:r>
              <a:rPr lang="ru" sz="1100">
                <a:solidFill>
                  <a:schemeClr val="dk1"/>
                </a:solidFill>
                <a:highlight>
                  <a:srgbClr val="FFFFFF"/>
                </a:highlight>
              </a:rPr>
              <a:t>=&gt;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test"</a:t>
            </a:r>
            <a:r>
              <a:rPr lang="ru" sz="1100">
                <a:solidFill>
                  <a:schemeClr val="dk1"/>
                </a:solidFill>
                <a:highlight>
                  <a:srgbClr val="FFFFFF"/>
                </a:highlight>
              </a:rPr>
              <a:t>)</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lang="ru" sz="1100">
                <a:solidFill>
                  <a:schemeClr val="dk1"/>
                </a:solidFill>
                <a:highlight>
                  <a:srgbClr val="FFFFFF"/>
                </a:highlight>
              </a:rPr>
              <a:t>_      =&gt;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unknown message"</a:t>
            </a:r>
            <a:r>
              <a:rPr lang="ru" sz="1100">
                <a:solidFill>
                  <a:schemeClr val="dk1"/>
                </a:solidFill>
                <a:highlight>
                  <a:srgbClr val="FFFFFF"/>
                </a:highlight>
              </a:rPr>
              <a:t>)</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a:t>
            </a:r>
          </a:p>
          <a:p>
            <a:pPr lvl="0" rtl="0">
              <a:spcBef>
                <a:spcPts val="0"/>
              </a:spcBef>
              <a:spcAft>
                <a:spcPts val="0"/>
              </a:spcAft>
              <a:buNone/>
            </a:pPr>
            <a:r>
              <a:t/>
            </a:r>
            <a:endParaRPr sz="1100">
              <a:solidFill>
                <a:schemeClr val="dk1"/>
              </a:solidFill>
              <a:highlight>
                <a:srgbClr val="FFFFFF"/>
              </a:highlight>
            </a:endParaRPr>
          </a:p>
          <a:p>
            <a:pPr lvl="0" rtl="0">
              <a:spcBef>
                <a:spcPts val="0"/>
              </a:spcBef>
              <a:buNone/>
            </a:pPr>
            <a:r>
              <a:rPr b="1" lang="ru" sz="1100">
                <a:solidFill>
                  <a:srgbClr val="000080"/>
                </a:solidFill>
                <a:highlight>
                  <a:srgbClr val="FFFFFF"/>
                </a:highlight>
              </a:rPr>
              <a:t>object </a:t>
            </a:r>
            <a:r>
              <a:rPr lang="ru" sz="1100">
                <a:solidFill>
                  <a:schemeClr val="dk1"/>
                </a:solidFill>
                <a:highlight>
                  <a:srgbClr val="FFFFFF"/>
                </a:highlight>
              </a:rPr>
              <a:t>AkkaExample </a:t>
            </a:r>
            <a:r>
              <a:rPr b="1" lang="ru" sz="1100">
                <a:solidFill>
                  <a:srgbClr val="000080"/>
                </a:solidFill>
                <a:highlight>
                  <a:srgbClr val="FFFFFF"/>
                </a:highlight>
              </a:rPr>
              <a:t>extends </a:t>
            </a:r>
            <a:r>
              <a:rPr lang="ru" sz="1100">
                <a:solidFill>
                  <a:schemeClr val="dk1"/>
                </a:solidFill>
                <a:highlight>
                  <a:srgbClr val="FFFFFF"/>
                </a:highlight>
              </a:rPr>
              <a:t>App {</a:t>
            </a:r>
          </a:p>
          <a:p>
            <a:pPr lvl="0" rtl="0">
              <a:spcBef>
                <a:spcPts val="0"/>
              </a:spcBef>
              <a:buNone/>
            </a:pPr>
            <a:r>
              <a:rPr lang="ru" sz="1100">
                <a:solidFill>
                  <a:schemeClr val="dk1"/>
                </a:solidFill>
                <a:highlight>
                  <a:srgbClr val="FFFFFF"/>
                </a:highlight>
              </a:rPr>
              <a:t> </a:t>
            </a:r>
            <a:r>
              <a:rPr i="1" lang="ru" sz="1100">
                <a:solidFill>
                  <a:srgbClr val="808080"/>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system </a:t>
            </a:r>
            <a:r>
              <a:rPr lang="ru" sz="1100">
                <a:solidFill>
                  <a:schemeClr val="dk1"/>
                </a:solidFill>
                <a:highlight>
                  <a:srgbClr val="FFFFFF"/>
                </a:highlight>
              </a:rPr>
              <a:t>= </a:t>
            </a:r>
            <a:r>
              <a:rPr i="1" lang="ru" sz="1100">
                <a:solidFill>
                  <a:schemeClr val="dk1"/>
                </a:solidFill>
                <a:highlight>
                  <a:srgbClr val="FFFFFF"/>
                </a:highlight>
              </a:rPr>
              <a:t>ActorSystem</a:t>
            </a:r>
            <a:r>
              <a:rPr lang="ru" sz="1100">
                <a:solidFill>
                  <a:schemeClr val="dk1"/>
                </a:solidFill>
                <a:highlight>
                  <a:srgbClr val="FFFFFF"/>
                </a:highlight>
              </a:rPr>
              <a:t>(</a:t>
            </a:r>
            <a:r>
              <a:rPr b="1" lang="ru" sz="1100">
                <a:solidFill>
                  <a:srgbClr val="008000"/>
                </a:solidFill>
                <a:highlight>
                  <a:srgbClr val="FFFFFF"/>
                </a:highlight>
              </a:rPr>
              <a:t>"mySystem"</a:t>
            </a:r>
            <a:r>
              <a:rPr lang="ru" sz="1100">
                <a:solidFill>
                  <a:schemeClr val="dk1"/>
                </a:solidFill>
                <a:highlight>
                  <a:srgbClr val="FFFFFF"/>
                </a:highlight>
              </a:rPr>
              <a:t>)</a:t>
            </a:r>
          </a:p>
          <a:p>
            <a:pPr lvl="0" rtl="0">
              <a:spcBef>
                <a:spcPts val="0"/>
              </a:spcBef>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myActor </a:t>
            </a:r>
            <a:r>
              <a:rPr lang="ru" sz="1100">
                <a:solidFill>
                  <a:schemeClr val="dk1"/>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.actorOf(</a:t>
            </a:r>
            <a:r>
              <a:rPr i="1" lang="ru" sz="1100">
                <a:solidFill>
                  <a:schemeClr val="dk1"/>
                </a:solidFill>
                <a:highlight>
                  <a:srgbClr val="FFFFFF"/>
                </a:highlight>
              </a:rPr>
              <a:t>Props</a:t>
            </a:r>
            <a:r>
              <a:rPr lang="ru" sz="1100">
                <a:solidFill>
                  <a:schemeClr val="dk1"/>
                </a:solidFill>
                <a:highlight>
                  <a:srgbClr val="FFFFFF"/>
                </a:highlight>
              </a:rPr>
              <a:t>[MyActor], </a:t>
            </a:r>
            <a:r>
              <a:rPr b="1" lang="ru" sz="1100">
                <a:solidFill>
                  <a:srgbClr val="008000"/>
                </a:solidFill>
                <a:highlight>
                  <a:srgbClr val="FFFFFF"/>
                </a:highlight>
              </a:rPr>
              <a:t>"alias"</a:t>
            </a:r>
            <a:r>
              <a:rPr lang="ru" sz="1100">
                <a:solidFill>
                  <a:schemeClr val="dk1"/>
                </a:solidFill>
                <a:highlight>
                  <a:srgbClr val="FFFFFF"/>
                </a:highlight>
              </a:rPr>
              <a:t>)</a:t>
            </a:r>
          </a:p>
          <a:p>
            <a:pPr lvl="0" rtl="0">
              <a:spcBef>
                <a:spcPts val="0"/>
              </a:spcBef>
              <a:buNone/>
            </a:pPr>
            <a:r>
              <a:rPr lang="ru" sz="1100">
                <a:solidFill>
                  <a:schemeClr val="dk1"/>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"test"</a:t>
            </a:r>
          </a:p>
          <a:p>
            <a:pPr lvl="0" rtl="0">
              <a:spcBef>
                <a:spcPts val="0"/>
              </a:spcBef>
              <a:buNone/>
            </a:pPr>
            <a:r>
              <a:rPr b="1" lang="ru" sz="1100">
                <a:solidFill>
                  <a:srgbClr val="008000"/>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"another test"</a:t>
            </a:r>
          </a:p>
          <a:p>
            <a:pPr lvl="0" rtl="0">
              <a:spcBef>
                <a:spcPts val="0"/>
              </a:spcBef>
              <a:buNone/>
            </a:pPr>
            <a:r>
              <a:rPr b="1" lang="ru" sz="1100">
                <a:solidFill>
                  <a:srgbClr val="008000"/>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.shutdown()</a:t>
            </a:r>
          </a:p>
          <a:p>
            <a:pPr lvl="0" rtl="0">
              <a:spcBef>
                <a:spcPts val="0"/>
              </a:spcBef>
              <a:buClr>
                <a:schemeClr val="dk1"/>
              </a:buClr>
              <a:buSzPct val="100000"/>
              <a:buFont typeface="Arial"/>
              <a:buNone/>
            </a:pPr>
            <a:r>
              <a:rPr lang="ru" sz="1100">
                <a:solidFill>
                  <a:schemeClr val="dk1"/>
                </a:solidFill>
                <a:highlight>
                  <a:srgbClr val="FFFFFF"/>
                </a:highlight>
              </a:rPr>
              <a:t>}</a:t>
            </a:r>
          </a:p>
          <a:p>
            <a:pPr lvl="0" rtl="0">
              <a:spcBef>
                <a:spcPts val="0"/>
              </a:spcBef>
              <a:spcAft>
                <a:spcPts val="0"/>
              </a:spcAft>
              <a:buNone/>
            </a:pPr>
            <a:r>
              <a:t/>
            </a:r>
            <a:endParaRPr b="1" sz="1100">
              <a:solidFill>
                <a:srgbClr val="000080"/>
              </a:solidFill>
              <a:highlight>
                <a:srgbClr val="FFFFFF"/>
              </a:highligh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38" name="Shape 1238"/>
        <p:cNvGrpSpPr/>
        <p:nvPr/>
      </p:nvGrpSpPr>
      <p:grpSpPr>
        <a:xfrm>
          <a:off x="0" y="0"/>
          <a:ext cx="0" cy="0"/>
          <a:chOff x="0" y="0"/>
          <a:chExt cx="0" cy="0"/>
        </a:xfrm>
      </p:grpSpPr>
      <p:sp>
        <p:nvSpPr>
          <p:cNvPr id="1239" name="Shape 12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Messages</a:t>
            </a:r>
          </a:p>
        </p:txBody>
      </p:sp>
      <p:sp>
        <p:nvSpPr>
          <p:cNvPr id="1240" name="Shape 1240"/>
          <p:cNvSpPr txBox="1"/>
          <p:nvPr/>
        </p:nvSpPr>
        <p:spPr>
          <a:xfrm>
            <a:off x="311700" y="1108600"/>
            <a:ext cx="8520600" cy="2982600"/>
          </a:xfrm>
          <a:prstGeom prst="rect">
            <a:avLst/>
          </a:prstGeom>
          <a:noFill/>
          <a:ln>
            <a:noFill/>
          </a:ln>
        </p:spPr>
        <p:txBody>
          <a:bodyPr anchorCtr="0" anchor="t" bIns="91425" lIns="91425" rIns="91425"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Любой объект (Any)</a:t>
            </a:r>
          </a:p>
          <a:p>
            <a:pPr indent="-342900" lvl="0" marL="457200" rtl="0">
              <a:spcBef>
                <a:spcPts val="0"/>
              </a:spcBef>
              <a:spcAft>
                <a:spcPts val="1000"/>
              </a:spcAft>
              <a:buClr>
                <a:srgbClr val="434343"/>
              </a:buClr>
              <a:buSzPct val="100000"/>
              <a:buChar char="●"/>
            </a:pPr>
            <a:r>
              <a:rPr lang="ru" sz="1800">
                <a:solidFill>
                  <a:srgbClr val="434343"/>
                </a:solidFill>
              </a:rPr>
              <a:t>Immutable</a:t>
            </a:r>
          </a:p>
          <a:p>
            <a:pPr indent="-342900" lvl="0" marL="457200" rtl="0">
              <a:spcBef>
                <a:spcPts val="0"/>
              </a:spcBef>
              <a:spcAft>
                <a:spcPts val="1000"/>
              </a:spcAft>
              <a:buClr>
                <a:srgbClr val="434343"/>
              </a:buClr>
              <a:buSzPct val="100000"/>
              <a:buChar char="●"/>
            </a:pPr>
            <a:r>
              <a:rPr lang="ru" sz="1800">
                <a:solidFill>
                  <a:srgbClr val="434343"/>
                </a:solidFill>
              </a:rPr>
              <a:t>Serializable</a:t>
            </a:r>
          </a:p>
          <a:p>
            <a:pPr indent="-342900" lvl="0" marL="457200" rtl="0">
              <a:spcBef>
                <a:spcPts val="0"/>
              </a:spcBef>
              <a:spcAft>
                <a:spcPts val="1000"/>
              </a:spcAft>
              <a:buClr>
                <a:srgbClr val="434343"/>
              </a:buClr>
              <a:buSzPct val="100000"/>
              <a:buChar char="●"/>
            </a:pPr>
            <a:r>
              <a:rPr lang="ru" sz="1800">
                <a:solidFill>
                  <a:srgbClr val="434343"/>
                </a:solidFill>
              </a:rPr>
              <a:t>Суть - протокол взаимодействия</a:t>
            </a:r>
          </a:p>
        </p:txBody>
      </p:sp>
      <p:sp>
        <p:nvSpPr>
          <p:cNvPr id="1241" name="Shape 1241"/>
          <p:cNvSpPr txBox="1"/>
          <p:nvPr/>
        </p:nvSpPr>
        <p:spPr>
          <a:xfrm>
            <a:off x="816400" y="2931400"/>
            <a:ext cx="3833100" cy="1159800"/>
          </a:xfrm>
          <a:prstGeom prst="rect">
            <a:avLst/>
          </a:prstGeom>
          <a:solidFill>
            <a:srgbClr val="FFFFFF"/>
          </a:solidFill>
          <a:ln>
            <a:noFill/>
          </a:ln>
        </p:spPr>
        <p:txBody>
          <a:bodyPr anchorCtr="0" anchor="ctr" bIns="91425" lIns="91425" rIns="91425" tIns="91425">
            <a:noAutofit/>
          </a:bodyPr>
          <a:lstStyle/>
          <a:p>
            <a:pPr lvl="0">
              <a:spcBef>
                <a:spcPts val="0"/>
              </a:spcBef>
              <a:buNone/>
            </a:pPr>
            <a:r>
              <a:rPr b="1" lang="ru" sz="1100">
                <a:solidFill>
                  <a:srgbClr val="000080"/>
                </a:solidFill>
                <a:highlight>
                  <a:srgbClr val="FFFFFF"/>
                </a:highlight>
              </a:rPr>
              <a:t>object </a:t>
            </a:r>
            <a:r>
              <a:rPr lang="ru" sz="1100">
                <a:solidFill>
                  <a:schemeClr val="dk1"/>
                </a:solidFill>
                <a:highlight>
                  <a:srgbClr val="FFFFFF"/>
                </a:highlight>
              </a:rPr>
              <a:t>ExampleProtocol {</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trait </a:t>
            </a:r>
            <a:r>
              <a:rPr lang="ru" sz="1100">
                <a:solidFill>
                  <a:schemeClr val="dk1"/>
                </a:solidFill>
                <a:highlight>
                  <a:srgbClr val="FFFFFF"/>
                </a:highlight>
              </a:rPr>
              <a:t>Response</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Success(data: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Failure(error: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p>
          <a:p>
            <a:pPr lvl="0" rtl="0">
              <a:spcBef>
                <a:spcPts val="0"/>
              </a:spcBef>
              <a:buNone/>
            </a:pPr>
            <a:r>
              <a:rPr lang="ru" sz="1100">
                <a:solidFill>
                  <a:schemeClr val="dk1"/>
                </a:solidFill>
                <a:highlight>
                  <a:srgbClr val="FFFFFF"/>
                </a:highlight>
              </a:rPr>
              <a:t>}</a:t>
            </a: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45" name="Shape 1245"/>
        <p:cNvGrpSpPr/>
        <p:nvPr/>
      </p:nvGrpSpPr>
      <p:grpSpPr>
        <a:xfrm>
          <a:off x="0" y="0"/>
          <a:ext cx="0" cy="0"/>
          <a:chOff x="0" y="0"/>
          <a:chExt cx="0" cy="0"/>
        </a:xfrm>
      </p:grpSpPr>
      <p:sp>
        <p:nvSpPr>
          <p:cNvPr id="1246" name="Shape 12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Nesting actors</a:t>
            </a:r>
          </a:p>
        </p:txBody>
      </p:sp>
      <p:pic>
        <p:nvPicPr>
          <p:cNvPr id="1247" name="Shape 1247"/>
          <p:cNvPicPr preferRelativeResize="0"/>
          <p:nvPr/>
        </p:nvPicPr>
        <p:blipFill>
          <a:blip r:embed="rId3">
            <a:alphaModFix/>
          </a:blip>
          <a:stretch>
            <a:fillRect/>
          </a:stretch>
        </p:blipFill>
        <p:spPr>
          <a:xfrm>
            <a:off x="3712275" y="1108600"/>
            <a:ext cx="5048250" cy="2533650"/>
          </a:xfrm>
          <a:prstGeom prst="rect">
            <a:avLst/>
          </a:prstGeom>
          <a:noFill/>
          <a:ln>
            <a:noFill/>
          </a:ln>
        </p:spPr>
      </p:pic>
      <p:sp>
        <p:nvSpPr>
          <p:cNvPr id="1248" name="Shape 1248"/>
          <p:cNvSpPr txBox="1"/>
          <p:nvPr/>
        </p:nvSpPr>
        <p:spPr>
          <a:xfrm>
            <a:off x="311700" y="1108600"/>
            <a:ext cx="3317700" cy="3712800"/>
          </a:xfrm>
          <a:prstGeom prst="rect">
            <a:avLst/>
          </a:prstGeom>
          <a:noFill/>
          <a:ln>
            <a:noFill/>
          </a:ln>
        </p:spPr>
        <p:txBody>
          <a:bodyPr anchorCtr="0" anchor="t" bIns="91425" lIns="91425" rIns="91425"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Supervisor strategy</a:t>
            </a:r>
          </a:p>
          <a:p>
            <a:pPr indent="-342900" lvl="1" marL="914400" rtl="0">
              <a:spcBef>
                <a:spcPts val="0"/>
              </a:spcBef>
              <a:spcAft>
                <a:spcPts val="1000"/>
              </a:spcAft>
              <a:buClr>
                <a:srgbClr val="434343"/>
              </a:buClr>
              <a:buSzPct val="100000"/>
              <a:buChar char="○"/>
            </a:pPr>
            <a:r>
              <a:rPr lang="ru" sz="1800">
                <a:solidFill>
                  <a:srgbClr val="434343"/>
                </a:solidFill>
              </a:rPr>
              <a:t>Resume, keep state</a:t>
            </a:r>
          </a:p>
          <a:p>
            <a:pPr indent="-342900" lvl="1" marL="914400" rtl="0">
              <a:spcBef>
                <a:spcPts val="0"/>
              </a:spcBef>
              <a:spcAft>
                <a:spcPts val="1000"/>
              </a:spcAft>
              <a:buClr>
                <a:srgbClr val="434343"/>
              </a:buClr>
              <a:buSzPct val="100000"/>
              <a:buChar char="○"/>
            </a:pPr>
            <a:r>
              <a:rPr lang="ru" sz="1800">
                <a:solidFill>
                  <a:srgbClr val="434343"/>
                </a:solidFill>
              </a:rPr>
              <a:t>Restart</a:t>
            </a:r>
          </a:p>
          <a:p>
            <a:pPr indent="-342900" lvl="1" marL="914400" rtl="0">
              <a:spcBef>
                <a:spcPts val="0"/>
              </a:spcBef>
              <a:spcAft>
                <a:spcPts val="1000"/>
              </a:spcAft>
              <a:buClr>
                <a:srgbClr val="434343"/>
              </a:buClr>
              <a:buSzPct val="100000"/>
              <a:buChar char="○"/>
            </a:pPr>
            <a:r>
              <a:rPr lang="ru" sz="1800">
                <a:solidFill>
                  <a:srgbClr val="434343"/>
                </a:solidFill>
              </a:rPr>
              <a:t>Stop permanently</a:t>
            </a:r>
          </a:p>
          <a:p>
            <a:pPr indent="-342900" lvl="1" marL="914400" rtl="0">
              <a:spcBef>
                <a:spcPts val="0"/>
              </a:spcBef>
              <a:spcAft>
                <a:spcPts val="1000"/>
              </a:spcAft>
              <a:buClr>
                <a:srgbClr val="434343"/>
              </a:buClr>
              <a:buSzPct val="100000"/>
              <a:buChar char="○"/>
            </a:pPr>
            <a:r>
              <a:rPr lang="ru" sz="1800">
                <a:solidFill>
                  <a:srgbClr val="434343"/>
                </a:solidFill>
              </a:rPr>
              <a:t>Escalate failure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52" name="Shape 1252"/>
        <p:cNvGrpSpPr/>
        <p:nvPr/>
      </p:nvGrpSpPr>
      <p:grpSpPr>
        <a:xfrm>
          <a:off x="0" y="0"/>
          <a:ext cx="0" cy="0"/>
          <a:chOff x="0" y="0"/>
          <a:chExt cx="0" cy="0"/>
        </a:xfrm>
      </p:grpSpPr>
      <p:sp>
        <p:nvSpPr>
          <p:cNvPr id="1253" name="Shape 1253"/>
          <p:cNvSpPr/>
          <p:nvPr/>
        </p:nvSpPr>
        <p:spPr>
          <a:xfrm>
            <a:off x="2405300" y="912725"/>
            <a:ext cx="4649700" cy="41127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254" name="Shape 12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Lifecycle</a:t>
            </a:r>
          </a:p>
        </p:txBody>
      </p:sp>
      <p:pic>
        <p:nvPicPr>
          <p:cNvPr id="1255" name="Shape 1255"/>
          <p:cNvPicPr preferRelativeResize="0"/>
          <p:nvPr/>
        </p:nvPicPr>
        <p:blipFill>
          <a:blip r:embed="rId3">
            <a:alphaModFix/>
          </a:blip>
          <a:stretch>
            <a:fillRect/>
          </a:stretch>
        </p:blipFill>
        <p:spPr>
          <a:xfrm>
            <a:off x="2485450" y="806500"/>
            <a:ext cx="4537179" cy="4336999"/>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59" name="Shape 1259"/>
        <p:cNvGrpSpPr/>
        <p:nvPr/>
      </p:nvGrpSpPr>
      <p:grpSpPr>
        <a:xfrm>
          <a:off x="0" y="0"/>
          <a:ext cx="0" cy="0"/>
          <a:chOff x="0" y="0"/>
          <a:chExt cx="0" cy="0"/>
        </a:xfrm>
      </p:grpSpPr>
      <p:sp>
        <p:nvSpPr>
          <p:cNvPr id="1260" name="Shape 12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Features</a:t>
            </a:r>
          </a:p>
        </p:txBody>
      </p:sp>
      <p:sp>
        <p:nvSpPr>
          <p:cNvPr id="1261" name="Shape 1261"/>
          <p:cNvSpPr txBox="1"/>
          <p:nvPr/>
        </p:nvSpPr>
        <p:spPr>
          <a:xfrm>
            <a:off x="311700" y="956200"/>
            <a:ext cx="8520600" cy="4026300"/>
          </a:xfrm>
          <a:prstGeom prst="rect">
            <a:avLst/>
          </a:prstGeom>
          <a:noFill/>
          <a:ln>
            <a:noFill/>
          </a:ln>
        </p:spPr>
        <p:txBody>
          <a:bodyPr anchorCtr="0" anchor="t" bIns="91425" lIns="91425" rIns="91425"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Akka remote</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akka://my-sys/user/service-a/worker1</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akka.tcp://my-sys@host.example.com:5678/user/service-b</a:t>
            </a:r>
          </a:p>
          <a:p>
            <a:pPr indent="-342900" lvl="0" marL="457200" rtl="0">
              <a:spcBef>
                <a:spcPts val="0"/>
              </a:spcBef>
              <a:spcAft>
                <a:spcPts val="1000"/>
              </a:spcAft>
              <a:buClr>
                <a:srgbClr val="434343"/>
              </a:buClr>
              <a:buSzPct val="100000"/>
              <a:buChar char="●"/>
            </a:pPr>
            <a:r>
              <a:rPr lang="ru" sz="1800">
                <a:solidFill>
                  <a:srgbClr val="434343"/>
                </a:solidFill>
              </a:rPr>
              <a:t>become / unbecome</a:t>
            </a:r>
          </a:p>
          <a:p>
            <a:pPr indent="-342900" lvl="0" marL="457200" rtl="0">
              <a:spcBef>
                <a:spcPts val="0"/>
              </a:spcBef>
              <a:spcAft>
                <a:spcPts val="1000"/>
              </a:spcAft>
              <a:buClr>
                <a:srgbClr val="434343"/>
              </a:buClr>
              <a:buSzPct val="100000"/>
              <a:buChar char="●"/>
            </a:pPr>
            <a:r>
              <a:rPr lang="ru" sz="1800">
                <a:solidFill>
                  <a:srgbClr val="434343"/>
                </a:solidFill>
              </a:rPr>
              <a:t>stash / unstash / unstashall</a:t>
            </a:r>
          </a:p>
          <a:p>
            <a:pPr indent="-342900" lvl="0" marL="457200" rtl="0">
              <a:spcBef>
                <a:spcPts val="0"/>
              </a:spcBef>
              <a:spcAft>
                <a:spcPts val="1000"/>
              </a:spcAft>
              <a:buClr>
                <a:srgbClr val="434343"/>
              </a:buClr>
              <a:buSzPct val="100000"/>
              <a:buChar char="●"/>
            </a:pPr>
            <a:r>
              <a:rPr lang="ru" sz="1800">
                <a:solidFill>
                  <a:srgbClr val="434343"/>
                </a:solidFill>
              </a:rPr>
              <a:t>Routing</a:t>
            </a:r>
          </a:p>
          <a:p>
            <a:pPr indent="-342900" lvl="1" marL="914400" rtl="0">
              <a:spcBef>
                <a:spcPts val="0"/>
              </a:spcBef>
              <a:spcAft>
                <a:spcPts val="1000"/>
              </a:spcAft>
              <a:buClr>
                <a:srgbClr val="434343"/>
              </a:buClr>
              <a:buSzPct val="100000"/>
              <a:buChar char="○"/>
            </a:pPr>
            <a:r>
              <a:rPr lang="ru" sz="1800">
                <a:solidFill>
                  <a:srgbClr val="434343"/>
                </a:solidFill>
              </a:rPr>
              <a:t>Strategy: Round-robin, Smallest mailbox</a:t>
            </a:r>
          </a:p>
          <a:p>
            <a:pPr indent="-342900" lvl="1" marL="914400" rtl="0">
              <a:spcBef>
                <a:spcPts val="0"/>
              </a:spcBef>
              <a:spcAft>
                <a:spcPts val="1000"/>
              </a:spcAft>
              <a:buClr>
                <a:srgbClr val="434343"/>
              </a:buClr>
              <a:buSzPct val="100000"/>
              <a:buChar char="○"/>
            </a:pPr>
            <a:r>
              <a:rPr lang="ru" sz="1800">
                <a:solidFill>
                  <a:srgbClr val="434343"/>
                </a:solidFill>
              </a:rPr>
              <a:t>Router / Pool / Group</a:t>
            </a:r>
          </a:p>
          <a:p>
            <a:pPr indent="-342900" lvl="0" marL="457200" rtl="0">
              <a:spcBef>
                <a:spcPts val="0"/>
              </a:spcBef>
              <a:spcAft>
                <a:spcPts val="1000"/>
              </a:spcAft>
              <a:buClr>
                <a:srgbClr val="434343"/>
              </a:buClr>
              <a:buSzPct val="100000"/>
              <a:buChar char="●"/>
            </a:pPr>
            <a:r>
              <a:rPr lang="ru" sz="1800">
                <a:solidFill>
                  <a:srgbClr val="434343"/>
                </a:solidFill>
              </a:rPr>
              <a:t>Dispatching</a:t>
            </a:r>
          </a:p>
          <a:p>
            <a:pPr indent="-342900" lvl="0" marL="457200" rtl="0">
              <a:spcBef>
                <a:spcPts val="0"/>
              </a:spcBef>
              <a:spcAft>
                <a:spcPts val="1000"/>
              </a:spcAft>
              <a:buClr>
                <a:srgbClr val="434343"/>
              </a:buClr>
              <a:buSzPct val="100000"/>
              <a:buChar char="●"/>
            </a:pPr>
            <a:r>
              <a:rPr lang="ru" sz="1800">
                <a:solidFill>
                  <a:srgbClr val="434343"/>
                </a:solidFill>
              </a:rPr>
              <a:t>Ask pattern (with timeout)</a:t>
            </a:r>
          </a:p>
        </p:txBody>
      </p:sp>
      <p:sp>
        <p:nvSpPr>
          <p:cNvPr id="1262" name="Shape 1262"/>
          <p:cNvSpPr txBox="1"/>
          <p:nvPr/>
        </p:nvSpPr>
        <p:spPr>
          <a:xfrm>
            <a:off x="3693875" y="4486000"/>
            <a:ext cx="4059000" cy="572700"/>
          </a:xfrm>
          <a:prstGeom prst="rect">
            <a:avLst/>
          </a:prstGeom>
          <a:solidFill>
            <a:srgbClr val="FFFFFF"/>
          </a:solidFill>
          <a:ln>
            <a:noFill/>
          </a:ln>
        </p:spPr>
        <p:txBody>
          <a:bodyPr anchorCtr="0" anchor="ctr" bIns="91425" lIns="91425" rIns="91425" tIns="91425">
            <a:noAutofit/>
          </a:bodyPr>
          <a:lstStyle/>
          <a:p>
            <a:pPr lvl="0">
              <a:spcBef>
                <a:spcPts val="0"/>
              </a:spcBef>
              <a:buNone/>
            </a:pPr>
            <a:r>
              <a:rPr b="1" lang="ru" sz="1100">
                <a:solidFill>
                  <a:srgbClr val="000080"/>
                </a:solidFill>
                <a:highlight>
                  <a:srgbClr val="FFFFFF"/>
                </a:highlight>
              </a:rPr>
              <a:t>def </a:t>
            </a:r>
            <a:r>
              <a:rPr lang="ru" sz="1100">
                <a:solidFill>
                  <a:schemeClr val="dk1"/>
                </a:solidFill>
                <a:highlight>
                  <a:srgbClr val="FFFFFF"/>
                </a:highlight>
              </a:rPr>
              <a:t>?</a:t>
            </a:r>
            <a:r>
              <a:rPr lang="ru" sz="1100">
                <a:solidFill>
                  <a:schemeClr val="dk1"/>
                </a:solidFill>
                <a:highlight>
                  <a:srgbClr val="FFFFFF"/>
                </a:highlight>
              </a:rPr>
              <a:t>(message: Any)(</a:t>
            </a:r>
            <a:r>
              <a:rPr b="1" lang="ru" sz="1100">
                <a:solidFill>
                  <a:srgbClr val="000080"/>
                </a:solidFill>
                <a:highlight>
                  <a:srgbClr val="FFFFFF"/>
                </a:highlight>
              </a:rPr>
              <a:t>implicit </a:t>
            </a:r>
            <a:r>
              <a:rPr lang="ru" sz="1100">
                <a:solidFill>
                  <a:schemeClr val="dk1"/>
                </a:solidFill>
                <a:highlight>
                  <a:srgbClr val="FFFFFF"/>
                </a:highlight>
              </a:rPr>
              <a:t>timeout: Timeout): Future[Any]</a:t>
            </a:r>
          </a:p>
          <a:p>
            <a:pPr lvl="0">
              <a:spcBef>
                <a:spcPts val="0"/>
              </a:spcBef>
              <a:buNone/>
            </a:pPr>
            <a:r>
              <a:t/>
            </a:r>
            <a:endParaRPr i="1" sz="1100">
              <a:solidFill>
                <a:srgbClr val="660E7A"/>
              </a:solidFill>
              <a:highlight>
                <a:srgbClr val="FFFFFF"/>
              </a:highlight>
            </a:endParaRPr>
          </a:p>
          <a:p>
            <a:pPr lvl="0" rtl="0">
              <a:spcBef>
                <a:spcPts val="0"/>
              </a:spcBef>
              <a:buNone/>
            </a:pPr>
            <a:r>
              <a:rPr b="1" lang="ru" sz="1100">
                <a:solidFill>
                  <a:srgbClr val="000080"/>
                </a:solidFill>
                <a:highlight>
                  <a:srgbClr val="FFFFFF"/>
                </a:highlight>
              </a:rPr>
              <a:t>val </a:t>
            </a:r>
            <a:r>
              <a:rPr i="1" lang="ru" sz="1100">
                <a:solidFill>
                  <a:srgbClr val="660E7A"/>
                </a:solidFill>
                <a:highlight>
                  <a:srgbClr val="FFFFFF"/>
                </a:highlight>
              </a:rPr>
              <a:t>resultFuture </a:t>
            </a:r>
            <a:r>
              <a:rPr lang="ru" sz="1100">
                <a:solidFill>
                  <a:schemeClr val="dk1"/>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"test"</a:t>
            </a: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66" name="Shape 1266"/>
        <p:cNvGrpSpPr/>
        <p:nvPr/>
      </p:nvGrpSpPr>
      <p:grpSpPr>
        <a:xfrm>
          <a:off x="0" y="0"/>
          <a:ext cx="0" cy="0"/>
          <a:chOff x="0" y="0"/>
          <a:chExt cx="0" cy="0"/>
        </a:xfrm>
      </p:grpSpPr>
      <p:sp>
        <p:nvSpPr>
          <p:cNvPr id="1267" name="Shape 12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Akka example</a:t>
            </a:r>
          </a:p>
        </p:txBody>
      </p:sp>
      <p:sp>
        <p:nvSpPr>
          <p:cNvPr id="1268" name="Shape 1268"/>
          <p:cNvSpPr txBox="1"/>
          <p:nvPr/>
        </p:nvSpPr>
        <p:spPr>
          <a:xfrm>
            <a:off x="311700" y="1108600"/>
            <a:ext cx="8520600" cy="1520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Пример реализации задачи про пинг-понг:</a:t>
            </a:r>
          </a:p>
          <a:p>
            <a:pPr indent="0" lvl="0" marL="0" rtl="0">
              <a:spcBef>
                <a:spcPts val="0"/>
              </a:spcBef>
              <a:buNone/>
            </a:pPr>
            <a:r>
              <a:t/>
            </a:r>
            <a:endParaRPr sz="1800">
              <a:solidFill>
                <a:srgbClr val="434343"/>
              </a:solidFill>
            </a:endParaRPr>
          </a:p>
          <a:p>
            <a:pPr indent="0" lvl="0" marL="0" rtl="0">
              <a:spcBef>
                <a:spcPts val="0"/>
              </a:spcBef>
              <a:buNone/>
            </a:pPr>
            <a:r>
              <a:rPr b="1" lang="ru">
                <a:solidFill>
                  <a:srgbClr val="434343"/>
                </a:solidFill>
              </a:rPr>
              <a:t>lectures.concurrent.akka.AkkaPinPongExample</a:t>
            </a: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2" name="Shape 1272"/>
        <p:cNvGrpSpPr/>
        <p:nvPr/>
      </p:nvGrpSpPr>
      <p:grpSpPr>
        <a:xfrm>
          <a:off x="0" y="0"/>
          <a:ext cx="0" cy="0"/>
          <a:chOff x="0" y="0"/>
          <a:chExt cx="0" cy="0"/>
        </a:xfrm>
      </p:grpSpPr>
      <p:sp>
        <p:nvSpPr>
          <p:cNvPr id="1273" name="Shape 12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Reactive Programming</a:t>
            </a:r>
          </a:p>
        </p:txBody>
      </p:sp>
      <p:sp>
        <p:nvSpPr>
          <p:cNvPr id="1274" name="Shape 1274"/>
          <p:cNvSpPr txBox="1"/>
          <p:nvPr/>
        </p:nvSpPr>
        <p:spPr>
          <a:xfrm>
            <a:off x="311700" y="956200"/>
            <a:ext cx="8520600" cy="4026300"/>
          </a:xfrm>
          <a:prstGeom prst="rect">
            <a:avLst/>
          </a:prstGeom>
          <a:noFill/>
          <a:ln>
            <a:noFill/>
          </a:ln>
        </p:spPr>
        <p:txBody>
          <a:bodyPr anchorCtr="0" anchor="t" bIns="91425" lIns="91425" rIns="91425"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Императивное программирование:</a:t>
            </a:r>
          </a:p>
          <a:p>
            <a:pPr indent="-342900" lvl="1" marL="914400" rtl="0">
              <a:spcBef>
                <a:spcPts val="0"/>
              </a:spcBef>
              <a:spcAft>
                <a:spcPts val="1000"/>
              </a:spcAft>
              <a:buClr>
                <a:srgbClr val="434343"/>
              </a:buClr>
              <a:buSzPct val="100000"/>
              <a:buChar char="○"/>
            </a:pPr>
            <a:r>
              <a:rPr lang="ru" sz="1800">
                <a:solidFill>
                  <a:srgbClr val="434343"/>
                </a:solidFill>
              </a:rPr>
              <a:t>a := b + c</a:t>
            </a:r>
          </a:p>
          <a:p>
            <a:pPr indent="-342900" lvl="0" marL="457200" rtl="0">
              <a:spcBef>
                <a:spcPts val="0"/>
              </a:spcBef>
              <a:spcAft>
                <a:spcPts val="1000"/>
              </a:spcAft>
              <a:buClr>
                <a:srgbClr val="434343"/>
              </a:buClr>
              <a:buSzPct val="100000"/>
              <a:buChar char="●"/>
            </a:pPr>
            <a:r>
              <a:rPr lang="ru" sz="1800">
                <a:solidFill>
                  <a:srgbClr val="434343"/>
                </a:solidFill>
              </a:rPr>
              <a:t>Реактивное программирование</a:t>
            </a:r>
          </a:p>
          <a:p>
            <a:pPr indent="-342900" lvl="1" marL="914400" rtl="0">
              <a:spcBef>
                <a:spcPts val="0"/>
              </a:spcBef>
              <a:spcAft>
                <a:spcPts val="1000"/>
              </a:spcAft>
              <a:buClr>
                <a:srgbClr val="434343"/>
              </a:buClr>
              <a:buSzPct val="100000"/>
              <a:buChar char="○"/>
            </a:pPr>
            <a:r>
              <a:rPr lang="ru" sz="1800">
                <a:solidFill>
                  <a:srgbClr val="434343"/>
                </a:solidFill>
              </a:rPr>
              <a:t>Автоматическое “проталкивание” изменений</a:t>
            </a:r>
          </a:p>
          <a:p>
            <a:pPr indent="-342900" lvl="1" marL="914400" rtl="0">
              <a:spcBef>
                <a:spcPts val="0"/>
              </a:spcBef>
              <a:spcAft>
                <a:spcPts val="1000"/>
              </a:spcAft>
              <a:buClr>
                <a:srgbClr val="434343"/>
              </a:buClr>
              <a:buSzPct val="100000"/>
              <a:buChar char="○"/>
            </a:pPr>
            <a:r>
              <a:rPr lang="ru" sz="1800">
                <a:solidFill>
                  <a:srgbClr val="434343"/>
                </a:solidFill>
              </a:rPr>
              <a:t>Применение:</a:t>
            </a:r>
          </a:p>
          <a:p>
            <a:pPr indent="-342900" lvl="2" marL="1371600" rtl="0">
              <a:spcBef>
                <a:spcPts val="0"/>
              </a:spcBef>
              <a:spcAft>
                <a:spcPts val="1000"/>
              </a:spcAft>
              <a:buClr>
                <a:srgbClr val="434343"/>
              </a:buClr>
              <a:buSzPct val="100000"/>
              <a:buChar char="■"/>
            </a:pPr>
            <a:r>
              <a:rPr lang="ru" sz="1800">
                <a:solidFill>
                  <a:srgbClr val="434343"/>
                </a:solidFill>
              </a:rPr>
              <a:t>Интерактивные интерфейсы, MVC</a:t>
            </a:r>
          </a:p>
          <a:p>
            <a:pPr indent="-342900" lvl="2" marL="1371600" rtl="0">
              <a:spcBef>
                <a:spcPts val="0"/>
              </a:spcBef>
              <a:spcAft>
                <a:spcPts val="1000"/>
              </a:spcAft>
              <a:buClr>
                <a:srgbClr val="434343"/>
              </a:buClr>
              <a:buSzPct val="100000"/>
              <a:buChar char="■"/>
            </a:pPr>
            <a:r>
              <a:rPr lang="ru" sz="1800">
                <a:solidFill>
                  <a:srgbClr val="434343"/>
                </a:solidFill>
              </a:rPr>
              <a:t>Отслеживание цепочки событий</a:t>
            </a:r>
          </a:p>
          <a:p>
            <a:pPr indent="-342900" lvl="1" marL="914400" rtl="0">
              <a:spcBef>
                <a:spcPts val="0"/>
              </a:spcBef>
              <a:spcAft>
                <a:spcPts val="1000"/>
              </a:spcAft>
              <a:buClr>
                <a:srgbClr val="434343"/>
              </a:buClr>
              <a:buSzPct val="100000"/>
              <a:buChar char="○"/>
            </a:pPr>
            <a:r>
              <a:rPr lang="ru" sz="1800">
                <a:solidFill>
                  <a:srgbClr val="434343"/>
                </a:solidFill>
              </a:rPr>
              <a:t>Виды:</a:t>
            </a:r>
          </a:p>
          <a:p>
            <a:pPr indent="-342900" lvl="2" marL="1371600" rtl="0">
              <a:spcBef>
                <a:spcPts val="0"/>
              </a:spcBef>
              <a:spcAft>
                <a:spcPts val="1000"/>
              </a:spcAft>
              <a:buClr>
                <a:srgbClr val="434343"/>
              </a:buClr>
              <a:buSzPct val="100000"/>
              <a:buChar char="■"/>
            </a:pPr>
            <a:r>
              <a:rPr lang="ru" sz="1800">
                <a:solidFill>
                  <a:srgbClr val="434343"/>
                </a:solidFill>
              </a:rPr>
              <a:t>Императивное и объектно-ориентированное</a:t>
            </a:r>
          </a:p>
          <a:p>
            <a:pPr indent="-342900" lvl="2" marL="1371600" rtl="0">
              <a:spcBef>
                <a:spcPts val="0"/>
              </a:spcBef>
              <a:spcAft>
                <a:spcPts val="1000"/>
              </a:spcAft>
              <a:buClr>
                <a:srgbClr val="434343"/>
              </a:buClr>
              <a:buSzPct val="100000"/>
              <a:buChar char="■"/>
            </a:pPr>
            <a:r>
              <a:rPr lang="ru" sz="1800">
                <a:solidFill>
                  <a:srgbClr val="434343"/>
                </a:solidFill>
              </a:rPr>
              <a:t>Функциональное (Push / Pull)</a:t>
            </a: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8" name="Shape 1278"/>
        <p:cNvGrpSpPr/>
        <p:nvPr/>
      </p:nvGrpSpPr>
      <p:grpSpPr>
        <a:xfrm>
          <a:off x="0" y="0"/>
          <a:ext cx="0" cy="0"/>
          <a:chOff x="0" y="0"/>
          <a:chExt cx="0" cy="0"/>
        </a:xfrm>
      </p:grpSpPr>
      <p:sp>
        <p:nvSpPr>
          <p:cNvPr id="1279" name="Shape 1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80" name="Shape 1280"/>
          <p:cNvSpPr txBox="1"/>
          <p:nvPr/>
        </p:nvSpPr>
        <p:spPr>
          <a:xfrm>
            <a:off x="4284450" y="275600"/>
            <a:ext cx="4552800" cy="572700"/>
          </a:xfrm>
          <a:prstGeom prst="rect">
            <a:avLst/>
          </a:prstGeom>
          <a:noFill/>
          <a:ln>
            <a:noFill/>
          </a:ln>
        </p:spPr>
        <p:txBody>
          <a:bodyPr anchorCtr="0" anchor="b" bIns="91425" lIns="91425" rIns="91425" tIns="91425">
            <a:noAutofit/>
          </a:bodyPr>
          <a:lstStyle/>
          <a:p>
            <a:pPr lvl="0" algn="r">
              <a:spcBef>
                <a:spcPts val="0"/>
              </a:spcBef>
              <a:buNone/>
            </a:pPr>
            <a:r>
              <a:rPr lang="ru" u="sng">
                <a:solidFill>
                  <a:schemeClr val="hlink"/>
                </a:solidFill>
                <a:hlinkClick r:id="rId3"/>
              </a:rPr>
              <a:t>http://www.reactivemanifesto.org/</a:t>
            </a:r>
            <a:r>
              <a:rPr lang="ru"/>
              <a:t> </a:t>
            </a:r>
          </a:p>
        </p:txBody>
      </p:sp>
      <p:pic>
        <p:nvPicPr>
          <p:cNvPr id="1281" name="Shape 1281"/>
          <p:cNvPicPr preferRelativeResize="0"/>
          <p:nvPr/>
        </p:nvPicPr>
        <p:blipFill>
          <a:blip r:embed="rId4">
            <a:alphaModFix/>
          </a:blip>
          <a:stretch>
            <a:fillRect/>
          </a:stretch>
        </p:blipFill>
        <p:spPr>
          <a:xfrm>
            <a:off x="885825" y="1571225"/>
            <a:ext cx="7372350" cy="293370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85" name="Shape 1285"/>
        <p:cNvGrpSpPr/>
        <p:nvPr/>
      </p:nvGrpSpPr>
      <p:grpSpPr>
        <a:xfrm>
          <a:off x="0" y="0"/>
          <a:ext cx="0" cy="0"/>
          <a:chOff x="0" y="0"/>
          <a:chExt cx="0" cy="0"/>
        </a:xfrm>
      </p:grpSpPr>
      <p:sp>
        <p:nvSpPr>
          <p:cNvPr id="1286" name="Shape 1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87" name="Shape 1287"/>
          <p:cNvSpPr txBox="1"/>
          <p:nvPr/>
        </p:nvSpPr>
        <p:spPr>
          <a:xfrm>
            <a:off x="311700" y="956200"/>
            <a:ext cx="8520600" cy="40263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1000"/>
              </a:spcAft>
              <a:buNone/>
            </a:pPr>
            <a:r>
              <a:rPr lang="ru" sz="1800">
                <a:solidFill>
                  <a:srgbClr val="434343"/>
                </a:solidFill>
              </a:rPr>
              <a:t>Responsive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Ответ за разумное время, есть верхний предел длительности</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Баланс между юзабилити и сложностью</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Проблемы быстро обнаруживаются и эффективно устраняются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Упрощение обработки ошибок (таймауты, меньше дублей запросов)</a:t>
            </a:r>
          </a:p>
        </p:txBody>
      </p:sp>
      <p:sp>
        <p:nvSpPr>
          <p:cNvPr id="1288" name="Shape 1288"/>
          <p:cNvSpPr txBox="1"/>
          <p:nvPr/>
        </p:nvSpPr>
        <p:spPr>
          <a:xfrm>
            <a:off x="4284450" y="275600"/>
            <a:ext cx="4552800" cy="572700"/>
          </a:xfrm>
          <a:prstGeom prst="rect">
            <a:avLst/>
          </a:prstGeom>
          <a:noFill/>
          <a:ln>
            <a:noFill/>
          </a:ln>
        </p:spPr>
        <p:txBody>
          <a:bodyPr anchorCtr="0" anchor="b" bIns="91425" lIns="91425" rIns="91425"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92" name="Shape 1292"/>
        <p:cNvGrpSpPr/>
        <p:nvPr/>
      </p:nvGrpSpPr>
      <p:grpSpPr>
        <a:xfrm>
          <a:off x="0" y="0"/>
          <a:ext cx="0" cy="0"/>
          <a:chOff x="0" y="0"/>
          <a:chExt cx="0" cy="0"/>
        </a:xfrm>
      </p:grpSpPr>
      <p:sp>
        <p:nvSpPr>
          <p:cNvPr id="1293" name="Shape 12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94" name="Shape 1294"/>
          <p:cNvSpPr txBox="1"/>
          <p:nvPr/>
        </p:nvSpPr>
        <p:spPr>
          <a:xfrm>
            <a:off x="311700" y="956200"/>
            <a:ext cx="8520600" cy="40263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1000"/>
              </a:spcAft>
              <a:buNone/>
            </a:pPr>
            <a:r>
              <a:rPr lang="ru" sz="1800">
                <a:solidFill>
                  <a:srgbClr val="434343"/>
                </a:solidFill>
              </a:rPr>
              <a:t>Resilient</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Работоспособность при падениях (responsive)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Достигается при помощи: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Репликации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Изоляции сбоев</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Делегирования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Отдельные компоненты падают и восстанавливаются без влияния на систему в целом</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Есть супервизор, следящий за работой компонента и рестартующий его при необходимости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Иерархия супервизоров (Akka-like)</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Выбор супервизора в зависимости от серьезности ошибки</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Клиенты компонента об этом не заботятся</a:t>
            </a:r>
          </a:p>
        </p:txBody>
      </p:sp>
      <p:sp>
        <p:nvSpPr>
          <p:cNvPr id="1295" name="Shape 1295"/>
          <p:cNvSpPr txBox="1"/>
          <p:nvPr/>
        </p:nvSpPr>
        <p:spPr>
          <a:xfrm>
            <a:off x="4284450" y="275600"/>
            <a:ext cx="4552800" cy="572700"/>
          </a:xfrm>
          <a:prstGeom prst="rect">
            <a:avLst/>
          </a:prstGeom>
          <a:noFill/>
          <a:ln>
            <a:noFill/>
          </a:ln>
        </p:spPr>
        <p:txBody>
          <a:bodyPr anchorCtr="0" anchor="b" bIns="91425" lIns="91425" rIns="91425"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99" name="Shape 1299"/>
        <p:cNvGrpSpPr/>
        <p:nvPr/>
      </p:nvGrpSpPr>
      <p:grpSpPr>
        <a:xfrm>
          <a:off x="0" y="0"/>
          <a:ext cx="0" cy="0"/>
          <a:chOff x="0" y="0"/>
          <a:chExt cx="0" cy="0"/>
        </a:xfrm>
      </p:grpSpPr>
      <p:sp>
        <p:nvSpPr>
          <p:cNvPr id="1300" name="Shape 13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01" name="Shape 1301"/>
          <p:cNvSpPr txBox="1"/>
          <p:nvPr/>
        </p:nvSpPr>
        <p:spPr>
          <a:xfrm>
            <a:off x="311700" y="956200"/>
            <a:ext cx="8520600" cy="40263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1000"/>
              </a:spcAft>
              <a:buNone/>
            </a:pPr>
            <a:r>
              <a:rPr lang="ru" sz="1800">
                <a:solidFill>
                  <a:srgbClr val="434343"/>
                </a:solidFill>
              </a:rPr>
              <a:t>Elastic</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Система стабильно реагирует под изменяющейся нагрузкой</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Адаптирование используемых ресурсов под нагрузку</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Достигается за счет:</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Отсутствия единого узкого места</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Возможность шардирования/репликации и распределения нагрузки между отдельными частями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Мониторинг/предсказание нагрузки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Адекватный запас прочности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Автоматизация развертывания/свертывания ресурсов на основе текущих данных</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Эффективное использование большого числа недорого железа/софта</a:t>
            </a:r>
          </a:p>
          <a:p>
            <a:pPr lvl="0" marR="0" rtl="0" algn="l">
              <a:lnSpc>
                <a:spcPct val="100000"/>
              </a:lnSpc>
              <a:spcBef>
                <a:spcPts val="0"/>
              </a:spcBef>
              <a:spcAft>
                <a:spcPts val="1000"/>
              </a:spcAft>
              <a:buNone/>
            </a:pPr>
            <a:r>
              <a:t/>
            </a:r>
            <a:endParaRPr sz="1800">
              <a:solidFill>
                <a:srgbClr val="434343"/>
              </a:solidFill>
            </a:endParaRPr>
          </a:p>
        </p:txBody>
      </p:sp>
      <p:sp>
        <p:nvSpPr>
          <p:cNvPr id="1302" name="Shape 1302"/>
          <p:cNvSpPr txBox="1"/>
          <p:nvPr/>
        </p:nvSpPr>
        <p:spPr>
          <a:xfrm>
            <a:off x="4284450" y="275600"/>
            <a:ext cx="4552800" cy="572700"/>
          </a:xfrm>
          <a:prstGeom prst="rect">
            <a:avLst/>
          </a:prstGeom>
          <a:noFill/>
          <a:ln>
            <a:noFill/>
          </a:ln>
        </p:spPr>
        <p:txBody>
          <a:bodyPr anchorCtr="0" anchor="b" bIns="91425" lIns="91425" rIns="91425"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06" name="Shape 1306"/>
        <p:cNvGrpSpPr/>
        <p:nvPr/>
      </p:nvGrpSpPr>
      <p:grpSpPr>
        <a:xfrm>
          <a:off x="0" y="0"/>
          <a:ext cx="0" cy="0"/>
          <a:chOff x="0" y="0"/>
          <a:chExt cx="0" cy="0"/>
        </a:xfrm>
      </p:grpSpPr>
      <p:sp>
        <p:nvSpPr>
          <p:cNvPr id="1307" name="Shape 13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08" name="Shape 1308"/>
          <p:cNvSpPr txBox="1"/>
          <p:nvPr/>
        </p:nvSpPr>
        <p:spPr>
          <a:xfrm>
            <a:off x="311700" y="956200"/>
            <a:ext cx="8520600" cy="40263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1000"/>
              </a:spcAft>
              <a:buNone/>
            </a:pPr>
            <a:r>
              <a:rPr lang="ru" sz="1800">
                <a:solidFill>
                  <a:srgbClr val="434343"/>
                </a:solidFill>
              </a:rPr>
              <a:t>Message-driven</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Асинхронная обработка сообщений</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Разграничение компонентов:</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Слабая связанность</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Изолирование</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Location Transparency (один хост, целый кластер, несколько ДЦ)</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Ошибки - так же сообщения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Плюшки работы с сообщениями: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Единый мониторинг производительности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Управление нагрузкой и потоком сообщений</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Back pressure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Неблокирующая обработка, экономия ресурсов</a:t>
            </a:r>
          </a:p>
        </p:txBody>
      </p:sp>
      <p:sp>
        <p:nvSpPr>
          <p:cNvPr id="1309" name="Shape 1309"/>
          <p:cNvSpPr txBox="1"/>
          <p:nvPr/>
        </p:nvSpPr>
        <p:spPr>
          <a:xfrm>
            <a:off x="4284450" y="275600"/>
            <a:ext cx="4552800" cy="572700"/>
          </a:xfrm>
          <a:prstGeom prst="rect">
            <a:avLst/>
          </a:prstGeom>
          <a:noFill/>
          <a:ln>
            <a:noFill/>
          </a:ln>
        </p:spPr>
        <p:txBody>
          <a:bodyPr anchorCtr="0" anchor="b" bIns="91425" lIns="91425" rIns="91425"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13" name="Shape 1313"/>
        <p:cNvGrpSpPr/>
        <p:nvPr/>
      </p:nvGrpSpPr>
      <p:grpSpPr>
        <a:xfrm>
          <a:off x="0" y="0"/>
          <a:ext cx="0" cy="0"/>
          <a:chOff x="0" y="0"/>
          <a:chExt cx="0" cy="0"/>
        </a:xfrm>
      </p:grpSpPr>
      <p:sp>
        <p:nvSpPr>
          <p:cNvPr id="1314" name="Shape 13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15" name="Shape 1315"/>
          <p:cNvSpPr txBox="1"/>
          <p:nvPr/>
        </p:nvSpPr>
        <p:spPr>
          <a:xfrm>
            <a:off x="311700" y="956200"/>
            <a:ext cx="8520600" cy="40263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1000"/>
              </a:spcAft>
              <a:buNone/>
            </a:pPr>
            <a:r>
              <a:rPr lang="ru" sz="1800">
                <a:solidFill>
                  <a:srgbClr val="434343"/>
                </a:solidFill>
              </a:rPr>
              <a:t>Это всё понятно, а что же делать-то?</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Reactive programming = Programming with </a:t>
            </a:r>
            <a:r>
              <a:rPr lang="ru" sz="1800">
                <a:solidFill>
                  <a:srgbClr val="434343"/>
                </a:solidFill>
              </a:rPr>
              <a:t>asynchronous</a:t>
            </a:r>
            <a:r>
              <a:rPr lang="ru" sz="1800">
                <a:solidFill>
                  <a:srgbClr val="434343"/>
                </a:solidFill>
              </a:rPr>
              <a:t> data streams</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 Streams (</a:t>
            </a:r>
            <a:r>
              <a:rPr lang="ru" sz="1800" u="sng">
                <a:solidFill>
                  <a:schemeClr val="hlink"/>
                </a:solidFill>
                <a:hlinkClick r:id="rId3"/>
              </a:rPr>
              <a:t>link</a:t>
            </a:r>
            <a:r>
              <a:rPr lang="ru" sz="1800">
                <a:solidFill>
                  <a:srgbClr val="434343"/>
                </a:solidFill>
              </a:rPr>
              <a:t>)</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ReactiveX (</a:t>
            </a:r>
            <a:r>
              <a:rPr lang="ru" sz="1800" u="sng">
                <a:solidFill>
                  <a:schemeClr val="hlink"/>
                </a:solidFill>
                <a:hlinkClick r:id="rId4"/>
              </a:rPr>
              <a:t>link</a:t>
            </a:r>
            <a:r>
              <a:rPr lang="ru" sz="1800">
                <a:solidFill>
                  <a:srgbClr val="434343"/>
                </a:solidFill>
              </a:rPr>
              <a:t>)</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Monix (</a:t>
            </a:r>
            <a:r>
              <a:rPr lang="ru" sz="1800" u="sng">
                <a:solidFill>
                  <a:schemeClr val="hlink"/>
                </a:solidFill>
                <a:hlinkClick r:id="rId5"/>
              </a:rPr>
              <a:t>link</a:t>
            </a:r>
            <a:r>
              <a:rPr lang="ru" sz="1800">
                <a:solidFill>
                  <a:srgbClr val="434343"/>
                </a:solidFill>
              </a:rPr>
              <a:t>)</a:t>
            </a:r>
          </a:p>
        </p:txBody>
      </p:sp>
      <p:sp>
        <p:nvSpPr>
          <p:cNvPr id="1316" name="Shape 1316"/>
          <p:cNvSpPr txBox="1"/>
          <p:nvPr/>
        </p:nvSpPr>
        <p:spPr>
          <a:xfrm>
            <a:off x="4284450" y="275600"/>
            <a:ext cx="4552800" cy="572700"/>
          </a:xfrm>
          <a:prstGeom prst="rect">
            <a:avLst/>
          </a:prstGeom>
          <a:noFill/>
          <a:ln>
            <a:noFill/>
          </a:ln>
        </p:spPr>
        <p:txBody>
          <a:bodyPr anchorCtr="0" anchor="b" bIns="91425" lIns="91425" rIns="91425" tIns="91425">
            <a:noAutofit/>
          </a:bodyPr>
          <a:lstStyle/>
          <a:p>
            <a:pPr lvl="0" rtl="0" algn="r">
              <a:spcBef>
                <a:spcPts val="0"/>
              </a:spcBef>
              <a:buNone/>
            </a:pPr>
            <a:r>
              <a:rPr lang="ru" u="sng">
                <a:solidFill>
                  <a:schemeClr val="hlink"/>
                </a:solidFill>
                <a:hlinkClick r:id="rId6"/>
              </a:rPr>
              <a:t>http://www.reactivemanifesto.org/</a:t>
            </a:r>
            <a:r>
              <a:rPr lang="ru"/>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 (https://t.me/joinchat/AAAAAAzQuusCM7WZqYYcoQ)</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rgbClr val="000000"/>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или проще</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054100"/>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Круглые и фигурные скобки</a:t>
            </a:r>
          </a:p>
        </p:txBody>
      </p:sp>
      <p:sp>
        <p:nvSpPr>
          <p:cNvPr id="293" name="Shape 293"/>
          <p:cNvSpPr txBox="1"/>
          <p:nvPr/>
        </p:nvSpPr>
        <p:spPr>
          <a:xfrm>
            <a:off x="311700" y="1079300"/>
            <a:ext cx="7881600" cy="3752700"/>
          </a:xfrm>
          <a:prstGeom prst="rect">
            <a:avLst/>
          </a:prstGeom>
          <a:noFill/>
          <a:ln>
            <a:noFill/>
          </a:ln>
        </p:spPr>
        <p:txBody>
          <a:bodyPr anchorCtr="0" anchor="t" bIns="91425" lIns="91425" rIns="91425" tIns="91425">
            <a:noAutofit/>
          </a:bodyPr>
          <a:lstStyle/>
          <a:p>
            <a:pPr indent="0" lvl="0" marL="0" rtl="0">
              <a:spcBef>
                <a:spcPts val="0"/>
              </a:spcBef>
              <a:buNone/>
            </a:pPr>
            <a:r>
              <a:rPr lang="ru" sz="1600">
                <a:solidFill>
                  <a:srgbClr val="434343"/>
                </a:solidFill>
              </a:rPr>
              <a:t>Scala имеет несколько правил относительно круглых () и фигурных {} скобок:</a:t>
            </a:r>
          </a:p>
          <a:p>
            <a:pPr indent="-330200" lvl="0" marL="457200" rtl="0">
              <a:spcBef>
                <a:spcPts val="0"/>
              </a:spcBef>
              <a:buClr>
                <a:srgbClr val="434343"/>
              </a:buClr>
              <a:buSzPct val="100000"/>
              <a:buAutoNum type="arabicPeriod"/>
            </a:pPr>
            <a:r>
              <a:rPr lang="ru" sz="1600">
                <a:solidFill>
                  <a:srgbClr val="434343"/>
                </a:solidFill>
              </a:rPr>
              <a:t>Для параметров-функций допускается опускать скобки:</a:t>
            </a:r>
            <a:br>
              <a:rPr lang="ru" sz="1600">
                <a:solidFill>
                  <a:srgbClr val="434343"/>
                </a:solidFill>
              </a:rPr>
            </a:br>
            <a:r>
              <a:rPr lang="ru" sz="1600">
                <a:solidFill>
                  <a:srgbClr val="434343"/>
                </a:solidFill>
                <a:latin typeface="Courier New"/>
                <a:ea typeface="Courier New"/>
                <a:cs typeface="Courier New"/>
                <a:sym typeface="Courier New"/>
              </a:rPr>
              <a:t>list.map( _ * 2 )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_ * 2 })</a:t>
            </a:r>
          </a:p>
          <a:p>
            <a:pPr indent="-330200" lvl="0" marL="457200" rtl="0">
              <a:spcBef>
                <a:spcPts val="0"/>
              </a:spcBef>
              <a:buClr>
                <a:srgbClr val="434343"/>
              </a:buClr>
              <a:buSzPct val="100000"/>
              <a:buAutoNum type="arabicPeriod"/>
            </a:pPr>
            <a:r>
              <a:rPr lang="ru" sz="1600">
                <a:solidFill>
                  <a:srgbClr val="434343"/>
                </a:solidFill>
              </a:rPr>
              <a:t>Допускается опускать скобки при вызове функции, если в списке аргументов есть только один параметр:</a:t>
            </a:r>
            <a:br>
              <a:rPr lang="ru" sz="1600">
                <a:solidFill>
                  <a:srgbClr val="434343"/>
                </a:solidFill>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_ + _ })</a:t>
            </a:r>
          </a:p>
          <a:p>
            <a:pPr indent="-330200" lvl="0" marL="457200" rtl="0">
              <a:spcBef>
                <a:spcPts val="0"/>
              </a:spcBef>
              <a:buClr>
                <a:srgbClr val="434343"/>
              </a:buClr>
              <a:buSzPct val="100000"/>
              <a:buAutoNum type="arabicPeriod"/>
            </a:pPr>
            <a:r>
              <a:rPr lang="ru" sz="1600">
                <a:solidFill>
                  <a:srgbClr val="434343"/>
                </a:solidFill>
              </a:rPr>
              <a:t>case превращает метод в PartialFunction и опускание скобок из пункта 1 не работает:</a:t>
            </a:r>
            <a:br>
              <a:rPr lang="ru" sz="1600">
                <a:solidFill>
                  <a:srgbClr val="434343"/>
                </a:solidFill>
              </a:rPr>
            </a:br>
            <a:r>
              <a:rPr lang="ru" sz="1600">
                <a:solidFill>
                  <a:srgbClr val="434343"/>
                </a:solidFill>
                <a:latin typeface="Courier New"/>
                <a:ea typeface="Courier New"/>
                <a:cs typeface="Courier New"/>
                <a:sym typeface="Courier New"/>
              </a:rPr>
              <a:t>list.map(case x =&gt; x * 2)    // Won’t compile</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 case x =&gt; x * 2 } // OK</a:t>
            </a:r>
          </a:p>
          <a:p>
            <a:pPr indent="-330200" lvl="0" marL="457200" rtl="0">
              <a:spcBef>
                <a:spcPts val="0"/>
              </a:spcBef>
              <a:buClr>
                <a:srgbClr val="434343"/>
              </a:buClr>
              <a:buSzPct val="100000"/>
              <a:buAutoNum type="arabicPeriod"/>
            </a:pPr>
            <a:r>
              <a:rPr lang="ru" sz="1600">
                <a:solidFill>
                  <a:srgbClr val="434343"/>
                </a:solidFill>
              </a:rPr>
              <a:t>Остальные случаи использования скобок фиксированы и являются синтаксисом соответствующих конструкций (def, if, while etc.)</a:t>
            </a:r>
          </a:p>
          <a:p>
            <a:pPr indent="387350" lvl="0" rtl="0">
              <a:spcBef>
                <a:spcPts val="0"/>
              </a:spcBef>
              <a:buClr>
                <a:schemeClr val="dk1"/>
              </a:buClr>
              <a:buFont typeface="Arial"/>
              <a:buNone/>
            </a:pPr>
            <a:r>
              <a:t/>
            </a:r>
            <a:endParaRPr b="1"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9" name="Shape 299"/>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p>
        </p:txBody>
      </p:sp>
      <p:sp>
        <p:nvSpPr>
          <p:cNvPr id="300" name="Shape 300"/>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6" name="Shape 306"/>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7" name="Shape 307"/>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5" name="Shape 325"/>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31" name="Shape 331"/>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7" name="Shape 337"/>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Сопоставление</a:t>
            </a:r>
            <a:r>
              <a:rPr lang="ru">
                <a:solidFill>
                  <a:srgbClr val="434343"/>
                </a:solidFill>
              </a:rPr>
              <a:t> с образцом (pattern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8" name="Shape 338"/>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2" name="Shape 342"/>
        <p:cNvGrpSpPr/>
        <p:nvPr/>
      </p:nvGrpSpPr>
      <p:grpSpPr>
        <a:xfrm>
          <a:off x="0" y="0"/>
          <a:ext cx="0" cy="0"/>
          <a:chOff x="0" y="0"/>
          <a:chExt cx="0" cy="0"/>
        </a:xfrm>
      </p:grpSpPr>
      <p:sp>
        <p:nvSpPr>
          <p:cNvPr id="343" name="Shape 3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4" name="Shape 344"/>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a:t>
            </a:r>
            <a:r>
              <a:rPr b="1" lang="ru">
                <a:solidFill>
                  <a:srgbClr val="434343"/>
                </a:solidFill>
              </a:rPr>
              <a:t>первого</a:t>
            </a:r>
            <a:r>
              <a:rPr lang="ru">
                <a:solidFill>
                  <a:srgbClr val="434343"/>
                </a:solidFill>
              </a:rPr>
              <a:t>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 (</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5" name="Shape 345"/>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Исключение scala.MatchError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9" name="Shape 349"/>
        <p:cNvGrpSpPr/>
        <p:nvPr/>
      </p:nvGrpSpPr>
      <p:grpSpPr>
        <a:xfrm>
          <a:off x="0" y="0"/>
          <a:ext cx="0" cy="0"/>
          <a:chOff x="0" y="0"/>
          <a:chExt cx="0" cy="0"/>
        </a:xfrm>
      </p:grpSpPr>
      <p:sp>
        <p:nvSpPr>
          <p:cNvPr id="350" name="Shape 3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1" name="Shape 351"/>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экстракторов (unapply)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2" name="Shape 352"/>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6" name="Shape 356"/>
        <p:cNvGrpSpPr/>
        <p:nvPr/>
      </p:nvGrpSpPr>
      <p:grpSpPr>
        <a:xfrm>
          <a:off x="0" y="0"/>
          <a:ext cx="0" cy="0"/>
          <a:chOff x="0" y="0"/>
          <a:chExt cx="0" cy="0"/>
        </a:xfrm>
      </p:grpSpPr>
      <p:sp>
        <p:nvSpPr>
          <p:cNvPr id="357" name="Shape 3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8" name="Shape 35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9" name="Shape 359"/>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5" name="Shape 365"/>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6" name="Shape 366"/>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0" name="Shape 370"/>
        <p:cNvGrpSpPr/>
        <p:nvPr/>
      </p:nvGrpSpPr>
      <p:grpSpPr>
        <a:xfrm>
          <a:off x="0" y="0"/>
          <a:ext cx="0" cy="0"/>
          <a:chOff x="0" y="0"/>
          <a:chExt cx="0" cy="0"/>
        </a:xfrm>
      </p:grpSpPr>
      <p:sp>
        <p:nvSpPr>
          <p:cNvPr id="371" name="Shape 3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72" name="Shape 372"/>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73" name="Shape 373"/>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5" name="Shape 38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6" name="Shape 386"/>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0" name="Shape 390"/>
        <p:cNvGrpSpPr/>
        <p:nvPr/>
      </p:nvGrpSpPr>
      <p:grpSpPr>
        <a:xfrm>
          <a:off x="0" y="0"/>
          <a:ext cx="0" cy="0"/>
          <a:chOff x="0" y="0"/>
          <a:chExt cx="0" cy="0"/>
        </a:xfrm>
      </p:grpSpPr>
      <p:sp>
        <p:nvSpPr>
          <p:cNvPr id="391" name="Shape 3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2" name="Shape 392"/>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93" name="Shape 393"/>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7" name="Shape 397"/>
        <p:cNvGrpSpPr/>
        <p:nvPr/>
      </p:nvGrpSpPr>
      <p:grpSpPr>
        <a:xfrm>
          <a:off x="0" y="0"/>
          <a:ext cx="0" cy="0"/>
          <a:chOff x="0" y="0"/>
          <a:chExt cx="0" cy="0"/>
        </a:xfrm>
      </p:grpSpPr>
      <p:sp>
        <p:nvSpPr>
          <p:cNvPr id="398" name="Shape 3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9" name="Shape 399"/>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400" name="Shape 400"/>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401" name="Shape 401"/>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7" name="Shape 407"/>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коллекций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иммутабельные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мутабельные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большинства методов трейта Traversable предоставлены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как последовательно, так и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элементы.</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a:t>
            </a:r>
            <a:r>
              <a:rPr lang="ru">
                <a:solidFill>
                  <a:srgbClr val="434343"/>
                </a:solidFill>
              </a:rPr>
              <a:t>,</a:t>
            </a:r>
            <a:r>
              <a:rPr lang="ru">
                <a:solidFill>
                  <a:srgbClr val="434343"/>
                </a:solidFill>
              </a:rPr>
              <a:t> </a:t>
            </a:r>
            <a:r>
              <a:rPr b="1" lang="ru">
                <a:solidFill>
                  <a:srgbClr val="434343"/>
                </a:solidFill>
              </a:rPr>
              <a:t>++</a:t>
            </a:r>
            <a:r>
              <a:rPr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 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 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43" name="Shape 443"/>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44" name="Shape 444"/>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50" name="Shape 450"/>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 (FC)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2" name="Shape 462"/>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3" name="Shape 463"/>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7" name="Shape 467"/>
        <p:cNvGrpSpPr/>
        <p:nvPr/>
      </p:nvGrpSpPr>
      <p:grpSpPr>
        <a:xfrm>
          <a:off x="0" y="0"/>
          <a:ext cx="0" cy="0"/>
          <a:chOff x="0" y="0"/>
          <a:chExt cx="0" cy="0"/>
        </a:xfrm>
      </p:grpSpPr>
      <p:sp>
        <p:nvSpPr>
          <p:cNvPr id="468" name="Shape 4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9" name="Shape 469"/>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0" name="Shape 470"/>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4" name="Shape 474"/>
        <p:cNvGrpSpPr/>
        <p:nvPr/>
      </p:nvGrpSpPr>
      <p:grpSpPr>
        <a:xfrm>
          <a:off x="0" y="0"/>
          <a:ext cx="0" cy="0"/>
          <a:chOff x="0" y="0"/>
          <a:chExt cx="0" cy="0"/>
        </a:xfrm>
      </p:grpSpPr>
      <p:sp>
        <p:nvSpPr>
          <p:cNvPr id="475" name="Shape 4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6" name="Shape 476"/>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Если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7" name="Shape 477"/>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yield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83" name="Shape 483"/>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7" name="Shape 487"/>
        <p:cNvGrpSpPr/>
        <p:nvPr/>
      </p:nvGrpSpPr>
      <p:grpSpPr>
        <a:xfrm>
          <a:off x="0" y="0"/>
          <a:ext cx="0" cy="0"/>
          <a:chOff x="0" y="0"/>
          <a:chExt cx="0" cy="0"/>
        </a:xfrm>
      </p:grpSpPr>
      <p:sp>
        <p:nvSpPr>
          <p:cNvPr id="488" name="Shape 4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9" name="Shape 489"/>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помощью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90" name="Shape 490"/>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91" name="Shape 491"/>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331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9" name="Shape 509"/>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10" name="Shape 510"/>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8" name="Shape 528"/>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9" name="Shape 529"/>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нескольких переменных членов класса. </a:t>
            </a:r>
          </a:p>
          <a:p>
            <a:pPr lvl="0" rtl="0">
              <a:spcBef>
                <a:spcPts val="0"/>
              </a:spcBef>
              <a:buNone/>
            </a:pPr>
            <a:r>
              <a:t/>
            </a:r>
            <a:endParaRPr sz="1800">
              <a:solidFill>
                <a:srgbClr val="6666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1" name="Shape 541"/>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42" name="Shape 542"/>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8" name="Shape 548"/>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5" name="Shape 555"/>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подмешано более одного трейта</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2" name="Shape 562"/>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matching-е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a:t>
            </a:r>
            <a:r>
              <a:rPr lang="ru">
                <a:solidFill>
                  <a:srgbClr val="434343"/>
                </a:solidFill>
              </a:rPr>
              <a:t>х.</a:t>
            </a:r>
            <a:r>
              <a:rPr lang="ru">
                <a:solidFill>
                  <a:srgbClr val="434343"/>
                </a:solidFill>
              </a:rPr>
              <a:t>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hashCode,</a:t>
            </a:r>
            <a:r>
              <a:rPr lang="ru">
                <a:solidFill>
                  <a:srgbClr val="434343"/>
                </a:solidFill>
              </a:rPr>
              <a:t>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7" name="Shape 587"/>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t>
            </a:r>
            <a:r>
              <a:rPr b="1" lang="ru">
                <a:solidFill>
                  <a:srgbClr val="434343"/>
                </a:solidFill>
              </a:rPr>
              <a:t>apply</a:t>
            </a:r>
            <a:r>
              <a:rPr lang="ru">
                <a:solidFill>
                  <a:srgbClr val="434343"/>
                </a:solidFill>
              </a:rPr>
              <a:t>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11700" y="2700900"/>
            <a:ext cx="5239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p>
          <a:p>
            <a:pPr lvl="0" rtl="0">
              <a:lnSpc>
                <a:spcPct val="115000"/>
              </a:lnSpc>
              <a:spcBef>
                <a:spcPts val="0"/>
              </a:spcBef>
              <a:spcAft>
                <a:spcPts val="100"/>
              </a:spcAft>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4" name="Shape 594"/>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95" name="Shape 595"/>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1" name="Shape 601"/>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602" name="Shape 602"/>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9" name="Shape 609"/>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6" name="Shape 616"/>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 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a:t>
            </a:r>
            <a:r>
              <a:rPr lang="ru" sz="1800">
                <a:solidFill>
                  <a:srgbClr val="434343"/>
                </a:solidFill>
              </a:rPr>
              <a:t>присваивания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 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a:t>
            </a:r>
            <a:r>
              <a:rPr lang="ru">
                <a:solidFill>
                  <a:srgbClr val="434343"/>
                </a:solidFill>
              </a:rPr>
              <a:t>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8" name="Shape 62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matching. Нужный сase будет выбран тогда, когда соответствующий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2" name="Shape 632"/>
        <p:cNvGrpSpPr/>
        <p:nvPr/>
      </p:nvGrpSpPr>
      <p:grpSpPr>
        <a:xfrm>
          <a:off x="0" y="0"/>
          <a:ext cx="0" cy="0"/>
          <a:chOff x="0" y="0"/>
          <a:chExt cx="0" cy="0"/>
        </a:xfrm>
      </p:grpSpPr>
      <p:sp>
        <p:nvSpPr>
          <p:cNvPr id="633" name="Shape 6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4" name="Shape 634"/>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35" name="Shape 635"/>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6" name="Shape 636"/>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42" name="Shape 642"/>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43" name="Shape 643"/>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для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Нижнее подчеркивание в Scala</a:t>
            </a:r>
          </a:p>
        </p:txBody>
      </p:sp>
      <p:sp>
        <p:nvSpPr>
          <p:cNvPr id="649" name="Shape 649"/>
          <p:cNvSpPr txBox="1"/>
          <p:nvPr/>
        </p:nvSpPr>
        <p:spPr>
          <a:xfrm>
            <a:off x="141875" y="993225"/>
            <a:ext cx="3878400" cy="39255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ru" sz="1100">
                <a:latin typeface="Courier New"/>
                <a:ea typeface="Courier New"/>
                <a:cs typeface="Courier New"/>
                <a:sym typeface="Courier New"/>
              </a:rPr>
              <a:t>// Импортировать всё</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Импортировать всё, кроме Predef</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 Predef =&gt; _, _ }</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типа высшего порядка</a:t>
            </a:r>
          </a:p>
          <a:p>
            <a:pPr lvl="0" rt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f[M[_]] = </a:t>
            </a:r>
            <a:r>
              <a:rPr i="1" lang="ru" sz="1100">
                <a:latin typeface="Courier New"/>
                <a:ea typeface="Courier New"/>
                <a:cs typeface="Courier New"/>
                <a:sym typeface="Courier New"/>
              </a:rPr>
              <a:t>???</a:t>
            </a:r>
          </a:p>
          <a:p>
            <a:pPr lvl="0" rtl="0">
              <a:spcBef>
                <a:spcPts val="0"/>
              </a:spcBef>
              <a:buNone/>
            </a:pPr>
            <a:r>
              <a:t/>
            </a:r>
            <a:endParaRPr i="1"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анонимной функции</a:t>
            </a:r>
          </a:p>
          <a:p>
            <a:pPr lvl="0" rt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(1).fold(0)(_ +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Eta-расширение метода в значение</a:t>
            </a:r>
          </a:p>
          <a:p>
            <a:pPr lvl="0" rt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m = (a: Int) =&gt; a.toString</a:t>
            </a:r>
          </a:p>
          <a:p>
            <a:pPr lvl="0" rtl="0">
              <a:spcBef>
                <a:spcPts val="0"/>
              </a:spcBef>
              <a:buNone/>
            </a:pPr>
            <a:r>
              <a:rPr lang="ru" sz="1100">
                <a:latin typeface="Courier New"/>
                <a:ea typeface="Courier New"/>
                <a:cs typeface="Courier New"/>
                <a:sym typeface="Courier New"/>
              </a:rPr>
              <a:t>m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Частично примененная функция</a:t>
            </a:r>
          </a:p>
          <a:p>
            <a:pPr lvl="0" rtl="0">
              <a:spcBef>
                <a:spcPts val="0"/>
              </a:spcBef>
              <a:buNone/>
            </a:pPr>
            <a:r>
              <a:rPr lang="ru" sz="1100">
                <a:latin typeface="Courier New"/>
                <a:ea typeface="Courier New"/>
                <a:cs typeface="Courier New"/>
                <a:sym typeface="Courier New"/>
              </a:rPr>
              <a:t>m(_)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Отбрасывание параметра или переменной</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(1).map(_ =&gt; 5)</a:t>
            </a:r>
          </a:p>
          <a:p>
            <a:pPr lvl="0" rtl="0">
              <a:spcBef>
                <a:spcPts val="0"/>
              </a:spcBef>
              <a:buNone/>
            </a:pPr>
            <a:r>
              <a:rPr b="1" lang="ru" sz="1100">
                <a:latin typeface="Courier New"/>
                <a:ea typeface="Courier New"/>
                <a:cs typeface="Courier New"/>
                <a:sym typeface="Courier New"/>
              </a:rPr>
              <a:t>implicit val</a:t>
            </a:r>
            <a:r>
              <a:rPr lang="ru" sz="1100">
                <a:latin typeface="Courier New"/>
                <a:ea typeface="Courier New"/>
                <a:cs typeface="Courier New"/>
                <a:sym typeface="Courier New"/>
              </a:rPr>
              <a:t> _ = 5</a:t>
            </a:r>
          </a:p>
        </p:txBody>
      </p:sp>
      <p:sp>
        <p:nvSpPr>
          <p:cNvPr id="650" name="Shape 650"/>
          <p:cNvSpPr txBox="1"/>
          <p:nvPr/>
        </p:nvSpPr>
        <p:spPr>
          <a:xfrm>
            <a:off x="4114800" y="993225"/>
            <a:ext cx="4907100" cy="3925500"/>
          </a:xfrm>
          <a:prstGeom prst="rect">
            <a:avLst/>
          </a:prstGeom>
          <a:solidFill>
            <a:srgbClr val="FFFFFF"/>
          </a:solidFill>
          <a:ln>
            <a:noFill/>
          </a:ln>
        </p:spPr>
        <p:txBody>
          <a:bodyPr anchorCtr="0" anchor="t" bIns="91425" lIns="91425" rIns="91425" tIns="91425">
            <a:noAutofit/>
          </a:bodyPr>
          <a:lstStyle/>
          <a:p>
            <a:pPr lvl="0">
              <a:spcBef>
                <a:spcPts val="0"/>
              </a:spcBef>
              <a:buNone/>
            </a:pPr>
            <a:r>
              <a:rPr lang="ru" sz="1100">
                <a:latin typeface="Courier New"/>
                <a:ea typeface="Courier New"/>
                <a:cs typeface="Courier New"/>
                <a:sym typeface="Courier New"/>
              </a:rPr>
              <a:t>// Матчинг любых значений</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(a, _) = (1, 2)</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(1).collect { </a:t>
            </a:r>
            <a:r>
              <a:rPr b="1" lang="ru" sz="1100">
                <a:latin typeface="Courier New"/>
                <a:ea typeface="Courier New"/>
                <a:cs typeface="Courier New"/>
                <a:sym typeface="Courier New"/>
              </a:rPr>
              <a:t>case </a:t>
            </a:r>
            <a:r>
              <a:rPr lang="ru" sz="1100">
                <a:latin typeface="Courier New"/>
                <a:ea typeface="Courier New"/>
                <a:cs typeface="Courier New"/>
                <a:sym typeface="Courier New"/>
              </a:rPr>
              <a:t>_ =&gt; }</a:t>
            </a:r>
          </a:p>
          <a:p>
            <a:pPr lvl="0">
              <a:spcBef>
                <a:spcPts val="0"/>
              </a:spcBef>
              <a:buNone/>
            </a:pPr>
            <a:r>
              <a:rPr b="1" lang="ru" sz="1100">
                <a:latin typeface="Courier New"/>
                <a:ea typeface="Courier New"/>
                <a:cs typeface="Courier New"/>
                <a:sym typeface="Courier New"/>
              </a:rPr>
              <a:t>for </a:t>
            </a:r>
            <a:r>
              <a:rPr lang="ru" sz="1100">
                <a:latin typeface="Courier New"/>
                <a:ea typeface="Courier New"/>
                <a:cs typeface="Courier New"/>
                <a:sym typeface="Courier New"/>
              </a:rPr>
              <a:t>(_ &lt;- 1 to 10)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Передача массива как списка параметров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f(ys: Int*) = ys.sum</a:t>
            </a:r>
          </a:p>
          <a:p>
            <a:pPr lvl="0">
              <a:spcBef>
                <a:spcPts val="0"/>
              </a:spcBef>
              <a:buNone/>
            </a:pPr>
            <a:r>
              <a:rPr lang="ru" sz="1100">
                <a:latin typeface="Courier New"/>
                <a:ea typeface="Courier New"/>
                <a:cs typeface="Courier New"/>
                <a:sym typeface="Courier New"/>
              </a:rPr>
              <a:t>f(</a:t>
            </a:r>
            <a:r>
              <a:rPr i="1" lang="ru" sz="1100">
                <a:latin typeface="Courier New"/>
                <a:ea typeface="Courier New"/>
                <a:cs typeface="Courier New"/>
                <a:sym typeface="Courier New"/>
              </a:rPr>
              <a:t>List</a:t>
            </a:r>
            <a:r>
              <a:rPr lang="ru" sz="1100">
                <a:latin typeface="Courier New"/>
                <a:ea typeface="Courier New"/>
                <a:cs typeface="Courier New"/>
                <a:sym typeface="Courier New"/>
              </a:rPr>
              <a:t>(1): _*)</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Матчинг всех элементов списка</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 </a:t>
            </a:r>
            <a:r>
              <a:rPr b="1" lang="ru" sz="1100">
                <a:latin typeface="Courier New"/>
                <a:ea typeface="Courier New"/>
                <a:cs typeface="Courier New"/>
                <a:sym typeface="Courier New"/>
              </a:rPr>
              <a:t>match </a:t>
            </a:r>
            <a:r>
              <a:rPr lang="ru" sz="1100">
                <a:latin typeface="Courier New"/>
                <a:ea typeface="Courier New"/>
                <a:cs typeface="Courier New"/>
                <a:sym typeface="Courier New"/>
              </a:rPr>
              <a:t>{ </a:t>
            </a:r>
            <a:r>
              <a:rPr b="1" lang="ru" sz="1100">
                <a:latin typeface="Courier New"/>
                <a:ea typeface="Courier New"/>
                <a:cs typeface="Courier New"/>
                <a:sym typeface="Courier New"/>
              </a:rPr>
              <a:t>case </a:t>
            </a:r>
            <a:r>
              <a:rPr lang="ru" sz="1100">
                <a:latin typeface="Courier New"/>
                <a:ea typeface="Courier New"/>
                <a:cs typeface="Courier New"/>
                <a:sym typeface="Courier New"/>
              </a:rPr>
              <a:t>List(xs @ _*) =&gt; xs.sum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Инициализация дефолтным значением</a:t>
            </a:r>
          </a:p>
          <a:p>
            <a:pPr lvl="0">
              <a:spcBef>
                <a:spcPts val="0"/>
              </a:spcBef>
              <a:buNone/>
            </a:pPr>
            <a:r>
              <a:rPr b="1" lang="ru" sz="1100">
                <a:latin typeface="Courier New"/>
                <a:ea typeface="Courier New"/>
                <a:cs typeface="Courier New"/>
                <a:sym typeface="Courier New"/>
              </a:rPr>
              <a:t>class </a:t>
            </a:r>
            <a:r>
              <a:rPr lang="ru" sz="1100">
                <a:latin typeface="Courier New"/>
                <a:ea typeface="Courier New"/>
                <a:cs typeface="Courier New"/>
                <a:sym typeface="Courier New"/>
              </a:rPr>
              <a:t>A { </a:t>
            </a:r>
            <a:r>
              <a:rPr b="1" lang="ru" sz="1100">
                <a:latin typeface="Courier New"/>
                <a:ea typeface="Courier New"/>
                <a:cs typeface="Courier New"/>
                <a:sym typeface="Courier New"/>
              </a:rPr>
              <a:t>var </a:t>
            </a:r>
            <a:r>
              <a:rPr i="1" lang="ru" sz="1100">
                <a:latin typeface="Courier New"/>
                <a:ea typeface="Courier New"/>
                <a:cs typeface="Courier New"/>
                <a:sym typeface="Courier New"/>
              </a:rPr>
              <a:t>i</a:t>
            </a:r>
            <a:r>
              <a:rPr lang="ru" sz="1100">
                <a:latin typeface="Courier New"/>
                <a:ea typeface="Courier New"/>
                <a:cs typeface="Courier New"/>
                <a:sym typeface="Courier New"/>
              </a:rPr>
              <a:t>: Int = _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Разделитель символов в названиях методов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abc_&lt;&gt;! = Unit</a:t>
            </a:r>
          </a:p>
          <a:p>
            <a:pPr lvl="0">
              <a:spcBef>
                <a:spcPts val="0"/>
              </a:spcBef>
              <a:buNone/>
            </a:pPr>
            <a:r>
              <a:rPr b="1" lang="ru" sz="1100">
                <a:latin typeface="Courier New"/>
                <a:ea typeface="Courier New"/>
                <a:cs typeface="Courier New"/>
                <a:sym typeface="Courier New"/>
              </a:rPr>
              <a:t>def</a:t>
            </a:r>
            <a:r>
              <a:rPr lang="ru" sz="1100">
                <a:latin typeface="Courier New"/>
                <a:ea typeface="Courier New"/>
                <a:cs typeface="Courier New"/>
                <a:sym typeface="Courier New"/>
              </a:rPr>
              <a:t> foo_=(x: Int)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Доступ к элементам кортежа</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tuple = (1, 2)</a:t>
            </a:r>
          </a:p>
          <a:p>
            <a:pPr lvl="0">
              <a:spcBef>
                <a:spcPts val="0"/>
              </a:spcBef>
              <a:buNone/>
            </a:pPr>
            <a:r>
              <a:rPr lang="ru" sz="1100">
                <a:latin typeface="Courier New"/>
                <a:ea typeface="Courier New"/>
                <a:cs typeface="Courier New"/>
                <a:sym typeface="Courier New"/>
              </a:rPr>
              <a:t>tuple._2</a:t>
            </a:r>
          </a:p>
          <a:p>
            <a:pPr lvl="0" rtl="0">
              <a:spcBef>
                <a:spcPts val="0"/>
              </a:spcBef>
              <a:buNone/>
            </a:pPr>
            <a:r>
              <a:t/>
            </a:r>
            <a:endParaRPr sz="1100">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4" name="Shape 654"/>
        <p:cNvGrpSpPr/>
        <p:nvPr/>
      </p:nvGrpSpPr>
      <p:grpSpPr>
        <a:xfrm>
          <a:off x="0" y="0"/>
          <a:ext cx="0" cy="0"/>
          <a:chOff x="0" y="0"/>
          <a:chExt cx="0" cy="0"/>
        </a:xfrm>
      </p:grpSpPr>
      <p:sp>
        <p:nvSpPr>
          <p:cNvPr id="655" name="Shape 6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6" name="Shape 656"/>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По уровням:</a:t>
            </a:r>
          </a:p>
          <a:p>
            <a:pPr indent="-228600" lvl="1" marL="1371600" rtl="0">
              <a:spcBef>
                <a:spcPts val="0"/>
              </a:spcBef>
              <a:buClr>
                <a:srgbClr val="434343"/>
              </a:buClr>
              <a:buChar char="○"/>
            </a:pPr>
            <a:r>
              <a:rPr lang="ru">
                <a:solidFill>
                  <a:srgbClr val="434343"/>
                </a:solidFill>
              </a:rPr>
              <a:t>unit test - тест небольшой части приложения</a:t>
            </a:r>
          </a:p>
          <a:p>
            <a:pPr indent="-228600" lvl="1" marL="1371600" rtl="0">
              <a:spcBef>
                <a:spcPts val="0"/>
              </a:spcBef>
              <a:buClr>
                <a:srgbClr val="434343"/>
              </a:buClr>
              <a:buChar char="○"/>
            </a:pPr>
            <a:r>
              <a:rPr lang="ru">
                <a:solidFill>
                  <a:srgbClr val="434343"/>
                </a:solidFill>
              </a:rPr>
              <a:t>integration test - </a:t>
            </a:r>
            <a:r>
              <a:rPr lang="ru">
                <a:solidFill>
                  <a:srgbClr val="434343"/>
                </a:solidFill>
              </a:rPr>
              <a:t>тестирование нескольких компонентов</a:t>
            </a:r>
          </a:p>
          <a:p>
            <a:pPr indent="-228600" lvl="1" marL="1371600" rtl="0">
              <a:spcBef>
                <a:spcPts val="0"/>
              </a:spcBef>
              <a:buClr>
                <a:srgbClr val="434343"/>
              </a:buClr>
              <a:buChar char="○"/>
            </a:pPr>
            <a:r>
              <a:rPr lang="ru">
                <a:solidFill>
                  <a:srgbClr val="434343"/>
                </a:solidFill>
              </a:rPr>
              <a:t>system test - тестирование всей системы “в сборе”</a:t>
            </a:r>
          </a:p>
          <a:p>
            <a:pPr indent="-228600" lvl="0" marL="914400" rtl="0">
              <a:spcBef>
                <a:spcPts val="0"/>
              </a:spcBef>
              <a:buClr>
                <a:srgbClr val="434343"/>
              </a:buClr>
              <a:buChar char="●"/>
            </a:pPr>
            <a:r>
              <a:rPr lang="ru">
                <a:solidFill>
                  <a:srgbClr val="434343"/>
                </a:solidFill>
              </a:rPr>
              <a:t>По отношению к пользователям:</a:t>
            </a:r>
          </a:p>
          <a:p>
            <a:pPr indent="-228600" lvl="1" marL="1371600" rtl="0">
              <a:spcBef>
                <a:spcPts val="0"/>
              </a:spcBef>
              <a:buClr>
                <a:srgbClr val="434343"/>
              </a:buClr>
              <a:buChar char="○"/>
            </a:pPr>
            <a:r>
              <a:rPr lang="ru">
                <a:solidFill>
                  <a:srgbClr val="434343"/>
                </a:solidFill>
              </a:rPr>
              <a:t>verification - проверка соответствию спецификации</a:t>
            </a:r>
          </a:p>
          <a:p>
            <a:pPr indent="-228600" lvl="1" marL="1371600" rtl="0">
              <a:spcBef>
                <a:spcPts val="0"/>
              </a:spcBef>
              <a:buClr>
                <a:srgbClr val="434343"/>
              </a:buClr>
              <a:buChar char="○"/>
            </a:pPr>
            <a:r>
              <a:rPr lang="ru">
                <a:solidFill>
                  <a:srgbClr val="434343"/>
                </a:solidFill>
              </a:rPr>
              <a:t>validation - проверка соответствию пользовательским потребностям</a:t>
            </a:r>
          </a:p>
          <a:p>
            <a:pPr indent="-228600" lvl="0" marL="914400" rtl="0">
              <a:spcBef>
                <a:spcPts val="0"/>
              </a:spcBef>
              <a:buClr>
                <a:srgbClr val="434343"/>
              </a:buClr>
              <a:buChar char="●"/>
            </a:pPr>
            <a:r>
              <a:rPr lang="ru">
                <a:solidFill>
                  <a:srgbClr val="434343"/>
                </a:solidFill>
              </a:rPr>
              <a:t>По типам:</a:t>
            </a:r>
          </a:p>
          <a:p>
            <a:pPr indent="-228600" lvl="1" marL="1371600" rtl="0">
              <a:spcBef>
                <a:spcPts val="0"/>
              </a:spcBef>
              <a:buClr>
                <a:srgbClr val="434343"/>
              </a:buClr>
              <a:buChar char="○"/>
            </a:pPr>
            <a:r>
              <a:rPr lang="ru">
                <a:solidFill>
                  <a:srgbClr val="434343"/>
                </a:solidFill>
              </a:rPr>
              <a:t>smoke test - быстрая проверка работоспособности всего приложения</a:t>
            </a:r>
          </a:p>
          <a:p>
            <a:pPr indent="-228600" lvl="1" marL="1371600" rtl="0">
              <a:spcBef>
                <a:spcPts val="0"/>
              </a:spcBef>
              <a:buClr>
                <a:srgbClr val="434343"/>
              </a:buClr>
              <a:buChar char="○"/>
            </a:pPr>
            <a:r>
              <a:rPr lang="ru">
                <a:solidFill>
                  <a:srgbClr val="434343"/>
                </a:solidFill>
              </a:rPr>
              <a:t>regression test - проверка работы основного (старого) функционала после внесения новых изменений</a:t>
            </a:r>
          </a:p>
          <a:p>
            <a:pPr indent="-228600" lvl="1" marL="1371600" rtl="0">
              <a:spcBef>
                <a:spcPts val="0"/>
              </a:spcBef>
              <a:buClr>
                <a:srgbClr val="434343"/>
              </a:buClr>
              <a:buChar char="○"/>
            </a:pPr>
            <a:r>
              <a:rPr lang="ru">
                <a:solidFill>
                  <a:srgbClr val="434343"/>
                </a:solidFill>
              </a:rPr>
              <a:t>functional test - проверка на соответствие пользовательским требованиям</a:t>
            </a:r>
          </a:p>
          <a:p>
            <a:pPr indent="-228600" lvl="1" marL="1371600" rtl="0">
              <a:spcBef>
                <a:spcPts val="0"/>
              </a:spcBef>
              <a:buClr>
                <a:srgbClr val="434343"/>
              </a:buClr>
              <a:buChar char="○"/>
            </a:pPr>
            <a:r>
              <a:rPr lang="ru">
                <a:solidFill>
                  <a:srgbClr val="434343"/>
                </a:solidFill>
              </a:rPr>
              <a:t>destructive testing - проверка реакции на исключительные ситуации</a:t>
            </a:r>
          </a:p>
          <a:p>
            <a:pPr indent="-228600" lvl="1" marL="1371600" rtl="0">
              <a:spcBef>
                <a:spcPts val="0"/>
              </a:spcBef>
              <a:buClr>
                <a:srgbClr val="434343"/>
              </a:buClr>
              <a:buChar char="○"/>
            </a:pPr>
            <a:r>
              <a:rPr lang="ru">
                <a:solidFill>
                  <a:srgbClr val="434343"/>
                </a:solidFill>
              </a:rPr>
              <a:t>performance tests </a:t>
            </a:r>
            <a:r>
              <a:rPr lang="ru">
                <a:solidFill>
                  <a:srgbClr val="434343"/>
                </a:solidFill>
              </a:rPr>
              <a:t>(stress, resilience, scalability) </a:t>
            </a:r>
            <a:r>
              <a:rPr lang="ru">
                <a:solidFill>
                  <a:srgbClr val="434343"/>
                </a:solidFill>
              </a:rPr>
              <a:t>- категория тестов, направленная на проверку “спортивной формы” приложения.</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2" name="Shape 662"/>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a:t>
            </a:r>
            <a:r>
              <a:rPr lang="ru">
                <a:solidFill>
                  <a:srgbClr val="434343"/>
                </a:solidFill>
              </a:rPr>
              <a:t>о наличию информации о приложении:</a:t>
            </a:r>
          </a:p>
          <a:p>
            <a:pPr indent="-228600" lvl="1" marL="1371600" marR="0" rtl="0" algn="l">
              <a:lnSpc>
                <a:spcPct val="100000"/>
              </a:lnSpc>
              <a:spcBef>
                <a:spcPts val="0"/>
              </a:spcBef>
              <a:spcAft>
                <a:spcPts val="0"/>
              </a:spcAft>
              <a:buClr>
                <a:srgbClr val="434343"/>
              </a:buClr>
              <a:buChar char="○"/>
            </a:pPr>
            <a:r>
              <a:rPr lang="ru">
                <a:solidFill>
                  <a:srgbClr val="434343"/>
                </a:solidFill>
              </a:rPr>
              <a:t>white box - с учетом знания реализации приложения (unit-тестирование). </a:t>
            </a:r>
          </a:p>
          <a:p>
            <a:pPr indent="-228600" lvl="1" marL="1371600" marR="0" rtl="0" algn="l">
              <a:lnSpc>
                <a:spcPct val="100000"/>
              </a:lnSpc>
              <a:spcBef>
                <a:spcPts val="0"/>
              </a:spcBef>
              <a:spcAft>
                <a:spcPts val="0"/>
              </a:spcAft>
              <a:buClr>
                <a:srgbClr val="434343"/>
              </a:buClr>
              <a:buChar char="○"/>
            </a:pPr>
            <a:r>
              <a:rPr lang="ru">
                <a:solidFill>
                  <a:srgbClr val="434343"/>
                </a:solidFill>
              </a:rPr>
              <a:t>black box - тестирования на основе требований. V&amp;V и smoke</a:t>
            </a:r>
          </a:p>
          <a:p>
            <a:pPr indent="-228600" lvl="1" marL="1371600" marR="0" rtl="0" algn="l">
              <a:lnSpc>
                <a:spcPct val="100000"/>
              </a:lnSpc>
              <a:spcBef>
                <a:spcPts val="0"/>
              </a:spcBef>
              <a:spcAft>
                <a:spcPts val="0"/>
              </a:spcAft>
              <a:buClr>
                <a:srgbClr val="434343"/>
              </a:buClr>
              <a:buChar char="○"/>
            </a:pPr>
            <a:r>
              <a:rPr lang="ru">
                <a:solidFill>
                  <a:srgbClr val="434343"/>
                </a:solidFill>
              </a:rPr>
              <a:t>grey box - тесты, для которых важно учитывать и техническую информацию о приложении, и функциональные требования. Performance и smoke - чаще всего.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6" name="Shape 666"/>
        <p:cNvGrpSpPr/>
        <p:nvPr/>
      </p:nvGrpSpPr>
      <p:grpSpPr>
        <a:xfrm>
          <a:off x="0" y="0"/>
          <a:ext cx="0" cy="0"/>
          <a:chOff x="0" y="0"/>
          <a:chExt cx="0" cy="0"/>
        </a:xfrm>
      </p:grpSpPr>
      <p:sp>
        <p:nvSpPr>
          <p:cNvPr id="667" name="Shape 6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8" name="Shape 668"/>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2" name="Shape 672"/>
        <p:cNvGrpSpPr/>
        <p:nvPr/>
      </p:nvGrpSpPr>
      <p:grpSpPr>
        <a:xfrm>
          <a:off x="0" y="0"/>
          <a:ext cx="0" cy="0"/>
          <a:chOff x="0" y="0"/>
          <a:chExt cx="0" cy="0"/>
        </a:xfrm>
      </p:grpSpPr>
      <p:sp>
        <p:nvSpPr>
          <p:cNvPr id="673" name="Shape 6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74" name="Shape 674"/>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8" name="Shape 678"/>
        <p:cNvGrpSpPr/>
        <p:nvPr/>
      </p:nvGrpSpPr>
      <p:grpSpPr>
        <a:xfrm>
          <a:off x="0" y="0"/>
          <a:ext cx="0" cy="0"/>
          <a:chOff x="0" y="0"/>
          <a:chExt cx="0" cy="0"/>
        </a:xfrm>
      </p:grpSpPr>
      <p:sp>
        <p:nvSpPr>
          <p:cNvPr id="679" name="Shape 6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0" name="Shape 680"/>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lnSpc>
                <a:spcPct val="100000"/>
              </a:lnSpc>
              <a:spcBef>
                <a:spcPts val="0"/>
              </a:spcBef>
              <a:buNone/>
            </a:pPr>
            <a:r>
              <a:rPr lang="ru" sz="1800">
                <a:solidFill>
                  <a:srgbClr val="434343"/>
                </a:solidFill>
              </a:rPr>
              <a:t>ScalaTest</a:t>
            </a:r>
          </a:p>
          <a:p>
            <a:pPr indent="0" lvl="0" marL="0" rtl="0">
              <a:spcBef>
                <a:spcPts val="0"/>
              </a:spcBef>
              <a:buNone/>
            </a:pPr>
            <a:r>
              <a:rPr lang="ru">
                <a:solidFill>
                  <a:srgbClr val="434343"/>
                </a:solidFill>
              </a:rPr>
              <a:t>	Са</a:t>
            </a:r>
            <a:r>
              <a:rPr lang="ru">
                <a:solidFill>
                  <a:srgbClr val="434343"/>
                </a:solidFill>
              </a:rPr>
              <a:t>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Чтобы было понятнее, сразу перейдем к примерам:</a:t>
            </a: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4" name="Shape 684"/>
        <p:cNvGrpSpPr/>
        <p:nvPr/>
      </p:nvGrpSpPr>
      <p:grpSpPr>
        <a:xfrm>
          <a:off x="0" y="0"/>
          <a:ext cx="0" cy="0"/>
          <a:chOff x="0" y="0"/>
          <a:chExt cx="0" cy="0"/>
        </a:xfrm>
      </p:grpSpPr>
      <p:sp>
        <p:nvSpPr>
          <p:cNvPr id="685" name="Shape 6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6" name="Shape 686"/>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сгенерированы автоматически. Последний вид тестирования часто называют generator driven. Подробнее о property testing можно прочитать на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0" name="Shape 690"/>
        <p:cNvGrpSpPr/>
        <p:nvPr/>
      </p:nvGrpSpPr>
      <p:grpSpPr>
        <a:xfrm>
          <a:off x="0" y="0"/>
          <a:ext cx="0" cy="0"/>
          <a:chOff x="0" y="0"/>
          <a:chExt cx="0" cy="0"/>
        </a:xfrm>
      </p:grpSpPr>
      <p:sp>
        <p:nvSpPr>
          <p:cNvPr id="691" name="Shape 6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92" name="Shape 692"/>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6" name="Shape 696"/>
        <p:cNvGrpSpPr/>
        <p:nvPr/>
      </p:nvGrpSpPr>
      <p:grpSpPr>
        <a:xfrm>
          <a:off x="0" y="0"/>
          <a:ext cx="0" cy="0"/>
          <a:chOff x="0" y="0"/>
          <a:chExt cx="0" cy="0"/>
        </a:xfrm>
      </p:grpSpPr>
      <p:sp>
        <p:nvSpPr>
          <p:cNvPr id="697" name="Shape 6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8" name="Shape 698"/>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a:spcBef>
                <a:spcPts val="0"/>
              </a:spcBef>
              <a:buNone/>
            </a:pPr>
            <a:r>
              <a:rPr lang="ru">
                <a:solidFill>
                  <a:srgbClr val="434343"/>
                </a:solidFill>
              </a:rPr>
              <a:t>	В</a:t>
            </a:r>
            <a:r>
              <a:rPr lang="ru">
                <a:solidFill>
                  <a:srgbClr val="434343"/>
                </a:solidFill>
              </a:rPr>
              <a:t>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a:solidFill>
                  <a:srgbClr val="434343"/>
                </a:solidFill>
              </a:rPr>
              <a:t>. </a:t>
            </a:r>
          </a:p>
          <a:p>
            <a:pPr indent="457200" lvl="0" rtl="0">
              <a:spcBef>
                <a:spcPts val="0"/>
              </a:spcBef>
              <a:buNone/>
            </a:pPr>
            <a:r>
              <a:rPr lang="ru">
                <a:solidFill>
                  <a:srgbClr val="434343"/>
                </a:solidFill>
              </a:rPr>
              <a:t>К</a:t>
            </a:r>
            <a:r>
              <a:rPr lang="ru">
                <a:solidFill>
                  <a:srgbClr val="434343"/>
                </a:solidFill>
              </a:rPr>
              <a:t>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2" name="Shape 702"/>
        <p:cNvGrpSpPr/>
        <p:nvPr/>
      </p:nvGrpSpPr>
      <p:grpSpPr>
        <a:xfrm>
          <a:off x="0" y="0"/>
          <a:ext cx="0" cy="0"/>
          <a:chOff x="0" y="0"/>
          <a:chExt cx="0" cy="0"/>
        </a:xfrm>
      </p:grpSpPr>
      <p:sp>
        <p:nvSpPr>
          <p:cNvPr id="703" name="Shape 7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704" name="Shape 704"/>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8" name="Shape 708"/>
        <p:cNvGrpSpPr/>
        <p:nvPr/>
      </p:nvGrpSpPr>
      <p:grpSpPr>
        <a:xfrm>
          <a:off x="0" y="0"/>
          <a:ext cx="0" cy="0"/>
          <a:chOff x="0" y="0"/>
          <a:chExt cx="0" cy="0"/>
        </a:xfrm>
      </p:grpSpPr>
      <p:sp>
        <p:nvSpPr>
          <p:cNvPr id="709" name="Shape 7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0" name="Shape 710"/>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4" name="Shape 714"/>
        <p:cNvGrpSpPr/>
        <p:nvPr/>
      </p:nvGrpSpPr>
      <p:grpSpPr>
        <a:xfrm>
          <a:off x="0" y="0"/>
          <a:ext cx="0" cy="0"/>
          <a:chOff x="0" y="0"/>
          <a:chExt cx="0" cy="0"/>
        </a:xfrm>
      </p:grpSpPr>
      <p:sp>
        <p:nvSpPr>
          <p:cNvPr id="715" name="Shape 7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6" name="Shape 716"/>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2" name="Shape 722"/>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отличие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har char="●"/>
            </a:pPr>
            <a:r>
              <a:rPr lang="ru"/>
              <a:t>потенциально опасная часть кода размещается в фигурных скобках после 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marR="0" rtl="0" algn="l">
              <a:lnSpc>
                <a:spcPct val="100000"/>
              </a:lnSpc>
              <a:spcBef>
                <a:spcPts val="0"/>
              </a:spcBef>
              <a:spcAft>
                <a:spcPts val="0"/>
              </a:spcAft>
              <a:buClr>
                <a:srgbClr val="434343"/>
              </a:buClr>
              <a:buChar char="●"/>
            </a:pPr>
            <a:r>
              <a:rPr b="1" lang="ru">
                <a:solidFill>
                  <a:srgbClr val="434343"/>
                </a:solidFill>
              </a:rPr>
              <a:t>Try[T]</a:t>
            </a:r>
            <a:r>
              <a:rPr lang="ru">
                <a:solidFill>
                  <a:srgbClr val="434343"/>
                </a:solidFill>
              </a:rPr>
              <a:t> имеет </a:t>
            </a:r>
            <a:r>
              <a:rPr lang="ru">
                <a:solidFill>
                  <a:srgbClr val="434343"/>
                </a:solidFill>
              </a:rPr>
              <a:t>двух</a:t>
            </a:r>
            <a:r>
              <a:rPr lang="ru">
                <a:solidFill>
                  <a:srgbClr val="434343"/>
                </a:solidFill>
              </a:rPr>
              <a:t> наследников</a:t>
            </a:r>
          </a:p>
          <a:p>
            <a:pPr indent="-228600" lvl="0" marL="1371600" marR="0" rtl="0" algn="l">
              <a:lnSpc>
                <a:spcPct val="100000"/>
              </a:lnSpc>
              <a:spcBef>
                <a:spcPts val="0"/>
              </a:spcBef>
              <a:spcAft>
                <a:spcPts val="0"/>
              </a:spcAft>
              <a:buClr>
                <a:srgbClr val="434343"/>
              </a:buClr>
              <a:buChar char="●"/>
            </a:pPr>
            <a:r>
              <a:rPr b="1" lang="ru">
                <a:solidFill>
                  <a:srgbClr val="434343"/>
                </a:solidFill>
              </a:rPr>
              <a:t>Success[T]</a:t>
            </a:r>
            <a:r>
              <a:rPr lang="ru">
                <a:solidFill>
                  <a:srgbClr val="434343"/>
                </a:solidFill>
              </a:rPr>
              <a:t>. Объек</a:t>
            </a:r>
            <a:r>
              <a:rPr lang="ru">
                <a:solidFill>
                  <a:srgbClr val="434343"/>
                </a:solidFill>
              </a:rPr>
              <a:t>т этого типа будет создан, если код завершился без  ошибок</a:t>
            </a:r>
          </a:p>
          <a:p>
            <a:pPr indent="-228600" lvl="0" marL="1371600" marR="0" rtl="0" algn="l">
              <a:lnSpc>
                <a:spcPct val="100000"/>
              </a:lnSpc>
              <a:spcBef>
                <a:spcPts val="0"/>
              </a:spcBef>
              <a:spcAft>
                <a:spcPts val="0"/>
              </a:spcAft>
              <a:buClr>
                <a:srgbClr val="434343"/>
              </a:buClr>
              <a:buChar char="●"/>
            </a:pPr>
            <a:r>
              <a:rPr b="1" lang="ru">
                <a:solidFill>
                  <a:srgbClr val="434343"/>
                </a:solidFill>
              </a:rPr>
              <a:t>Failure[Throwable]</a:t>
            </a:r>
            <a:r>
              <a:rPr lang="ru">
                <a:solidFill>
                  <a:srgbClr val="434343"/>
                </a:solidFill>
              </a:rPr>
              <a:t>. Объ</a:t>
            </a:r>
            <a:r>
              <a:rPr lang="ru">
                <a:solidFill>
                  <a:srgbClr val="434343"/>
                </a:solidFill>
              </a:rPr>
              <a:t>ект этого типа будет создан, если было выброшено исключение  </a:t>
            </a:r>
          </a:p>
          <a:p>
            <a:pPr lvl="0" marR="0" rtl="0" algn="l">
              <a:lnSpc>
                <a:spcPct val="100000"/>
              </a:lnSpc>
              <a:spcBef>
                <a:spcPts val="0"/>
              </a:spcBef>
              <a:spcAft>
                <a:spcPts val="0"/>
              </a:spcAft>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