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25"/>
  </p:notesMasterIdLst>
  <p:sldIdLst>
    <p:sldId id="269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BCD6D5"/>
    <a:srgbClr val="3333FF"/>
    <a:srgbClr val="006600"/>
    <a:srgbClr val="CCFF33"/>
    <a:srgbClr val="FDECA5"/>
    <a:srgbClr val="6D5368"/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356" autoAdjust="0"/>
  </p:normalViewPr>
  <p:slideViewPr>
    <p:cSldViewPr>
      <p:cViewPr varScale="1">
        <p:scale>
          <a:sx n="74" d="100"/>
          <a:sy n="74" d="100"/>
        </p:scale>
        <p:origin x="127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5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6351" cy="4960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732" y="0"/>
            <a:ext cx="2946351" cy="4960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CF3223-7AE0-4F68-857F-76AC5A328615}" type="datetimeFigureOut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932" y="4715275"/>
            <a:ext cx="5437821" cy="44664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28963"/>
            <a:ext cx="2946351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732" y="9428963"/>
            <a:ext cx="2946351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C1116B4-EAEE-4E48-966A-0DA96B2FF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54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E2D90A4-0453-4FDF-B133-BACE6292F364}" type="slidenum">
              <a:rPr lang="ru-RU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ru-RU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12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1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D612-705F-4D4F-A0D0-8A8A158C60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42995-EF7B-4574-AA65-17413DC17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8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D96BB-599A-4607-BBEA-53452B46E7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5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B473B-C114-4655-90A2-E9AA4EDBA2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2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12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12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E33F7-C085-4615-B60D-6A1A74E0D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16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12" y="1600216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8B50-581B-4CF6-BADA-C51F028F02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12" y="1535125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69" y="1535125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12" y="236222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69" y="236222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355BC-B7A2-4FF8-A5F1-97210F070D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61BC8-7FFF-4AAE-898A-BB6B96C604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8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5E1E2-00F0-456C-B58F-105AA46F66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4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14" y="1524018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64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24846-F50F-4261-AE09-CEE34E6E95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1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1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4F8C-D9CF-451B-B18D-DF92898374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1">
                <a:lumMod val="5000"/>
                <a:lumOff val="95000"/>
              </a:schemeClr>
            </a:gs>
            <a:gs pos="7000">
              <a:srgbClr val="00B0F0"/>
            </a:gs>
            <a:gs pos="14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14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12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shade val="50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1F59CE-A3D9-4498-B541-AD776CCEA86A}" type="datetime1">
              <a:rPr lang="ru-RU"/>
              <a:pPr>
                <a:defRPr/>
              </a:pPr>
              <a:t>27.07.2023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1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shade val="50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11" y="6416675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shade val="50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CC07A0-A9E5-4EBE-8985-9390F754CA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2" y="43977"/>
            <a:ext cx="186905" cy="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466975" y="6201053"/>
            <a:ext cx="4497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altLang="ru-RU" b="1" dirty="0">
                <a:solidFill>
                  <a:srgbClr val="002060"/>
                </a:solidFill>
              </a:rPr>
              <a:t>г. Минск, </a:t>
            </a:r>
            <a:r>
              <a:rPr lang="ru-RU" altLang="ru-RU" b="1" dirty="0" smtClean="0">
                <a:solidFill>
                  <a:srgbClr val="002060"/>
                </a:solidFill>
              </a:rPr>
              <a:t>2023</a:t>
            </a:r>
            <a:endParaRPr lang="ru-RU" altLang="ru-RU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14" y="2193090"/>
            <a:ext cx="8419367" cy="23762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marL="342900" indent="-342900" algn="ctr" eaLnBrk="1" hangingPunct="1">
              <a:spcBef>
                <a:spcPts val="0"/>
              </a:spcBef>
              <a:buFontTx/>
              <a:buNone/>
              <a:defRPr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ru-RU" sz="3200" dirty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effectLst/>
                <a:latin typeface="+mj-lt"/>
              </a:rPr>
              <a:t>«ИЗМЕРЕНИЕ и ЭЛЕМЕНТЫ </a:t>
            </a:r>
            <a:r>
              <a:rPr lang="ru-RU" sz="2400" dirty="0" smtClean="0">
                <a:effectLst/>
                <a:latin typeface="+mj-lt"/>
              </a:rPr>
              <a:t>НАЦИОНАЛЬНОЙ ЭКОНОМИКИ- </a:t>
            </a:r>
            <a:r>
              <a:rPr lang="ru-RU" sz="2400" dirty="0" smtClean="0">
                <a:effectLst/>
                <a:latin typeface="+mj-lt"/>
              </a:rPr>
              <a:t>ТЕОРИЯ</a:t>
            </a:r>
            <a:endParaRPr lang="en-US" sz="2400" dirty="0" smtClean="0">
              <a:effectLst/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effectLst/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400" dirty="0" err="1" smtClean="0">
                <a:solidFill>
                  <a:srgbClr val="FF0000"/>
                </a:solidFill>
                <a:effectLst/>
                <a:latin typeface="+mj-lt"/>
              </a:rPr>
              <a:t>Пупликов</a:t>
            </a:r>
            <a:r>
              <a:rPr lang="ru-RU" sz="2400" dirty="0" smtClean="0">
                <a:solidFill>
                  <a:srgbClr val="FF0000"/>
                </a:solidFill>
                <a:effectLst/>
                <a:latin typeface="+mj-lt"/>
              </a:rPr>
              <a:t> Сергей Иванович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кандидат экономических наук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, 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доцент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, 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заведующий кафедрой социально-гуманитарных наук и устойчивого развития УО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“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Международный государственный экологический институт им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А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Д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Сахарова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+mj-lt"/>
              </a:rPr>
              <a:t>”</a:t>
            </a:r>
            <a:r>
              <a:rPr lang="ru-RU" sz="2000" dirty="0" smtClean="0">
                <a:solidFill>
                  <a:srgbClr val="FF0000"/>
                </a:solidFill>
                <a:effectLst/>
                <a:latin typeface="+mj-lt"/>
              </a:rPr>
              <a:t> Белорусского государственного университета</a:t>
            </a:r>
            <a:endParaRPr lang="ru-RU" sz="2000" dirty="0">
              <a:solidFill>
                <a:srgbClr val="FF0000"/>
              </a:solidFill>
              <a:effectLst/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effectLst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11760" y="3284984"/>
            <a:ext cx="4536504" cy="16698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defPPr>
              <a:defRPr lang="ru-RU"/>
            </a:defPPr>
            <a:lvl1pPr marL="342900" indent="-342900" algn="ctr" eaLnBrk="1" hangingPunct="1">
              <a:spcBef>
                <a:spcPts val="0"/>
              </a:spcBef>
              <a:buFontTx/>
              <a:buNone/>
              <a:defRPr sz="36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indent="0" algn="l" fontAlgn="auto">
              <a:spcAft>
                <a:spcPts val="0"/>
              </a:spcAft>
              <a:defRPr/>
            </a:pPr>
            <a:endParaRPr lang="ru-RU" sz="1800" i="1" kern="0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031" y="413223"/>
            <a:ext cx="866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kern="0" cap="all" dirty="0" smtClean="0"/>
              <a:t>НАЦИОНАЛЬНАЯ   ЭКОНОМИКА  и </a:t>
            </a:r>
            <a:r>
              <a:rPr lang="ru-RU" sz="2000" b="1" kern="0" cap="all" dirty="0" err="1" smtClean="0"/>
              <a:t>бизнес-планированиЕ</a:t>
            </a:r>
            <a:r>
              <a:rPr lang="ru-RU" sz="2000" b="1" kern="0" cap="all" dirty="0" smtClean="0"/>
              <a:t>- </a:t>
            </a:r>
            <a:endParaRPr lang="en-US" sz="2000" b="1" kern="0" cap="all" dirty="0" smtClean="0"/>
          </a:p>
          <a:p>
            <a:pPr algn="ctr"/>
            <a:r>
              <a:rPr lang="ru-RU" sz="2000" b="1" kern="0" cap="all" dirty="0" smtClean="0"/>
              <a:t>просто о главном</a:t>
            </a:r>
            <a:endParaRPr lang="ru-RU" sz="2000" b="1" kern="0" cap="all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r>
              <a:rPr lang="ru-RU" sz="3600" b="1" i="1" dirty="0"/>
              <a:t>Внешнеэкономический сектор</a:t>
            </a:r>
            <a:r>
              <a:rPr lang="ru-RU" sz="3600" dirty="0"/>
              <a:t> включает ту часть деятельности субъектов хозяйствования (как отечественных, так и иностранных) которая связанна с внешней торговлей (импортом и экспортом), а также с движением капитала и денег (валют) в страну и из нее.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r>
              <a:rPr lang="ru-RU" sz="3600" b="1" i="1" dirty="0"/>
              <a:t>Социальная структура</a:t>
            </a:r>
            <a:r>
              <a:rPr lang="ru-RU" sz="3600" i="1" dirty="0"/>
              <a:t> </a:t>
            </a:r>
            <a:r>
              <a:rPr lang="ru-RU" sz="3600" b="1" i="1" dirty="0"/>
              <a:t>экономики</a:t>
            </a:r>
            <a:r>
              <a:rPr lang="ru-RU" sz="3600" dirty="0"/>
              <a:t> определяется делением общества на социальные группы (общности, классы, слои, группы). В зависимости от того, какой элемент выделяется в качестве главного, структура общества может быть представлена как групповая, классовая, общностная, организационная.</a:t>
            </a:r>
          </a:p>
          <a:p>
            <a:pPr algn="just"/>
            <a:r>
              <a:rPr lang="ru-RU" sz="3600" dirty="0"/>
              <a:t> 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r>
              <a:rPr lang="ru-RU" sz="3600" b="1" i="1" dirty="0"/>
              <a:t>Социальная группа </a:t>
            </a:r>
            <a:r>
              <a:rPr lang="ru-RU" sz="3600" i="1" dirty="0"/>
              <a:t>– это совокупность людей, которые имеют общие социальные признаки и выполняют общественно необходимую функцию в общей структуре общественного разделения труда и деятельности. Такими признаками могут быть пол, возраст, </a:t>
            </a:r>
            <a:r>
              <a:rPr lang="ru-RU" sz="3600" i="1" dirty="0" err="1" smtClean="0"/>
              <a:t>национальност</a:t>
            </a:r>
            <a:r>
              <a:rPr lang="ru-RU" sz="3600" i="1" dirty="0" smtClean="0"/>
              <a:t>, </a:t>
            </a:r>
            <a:r>
              <a:rPr lang="ru-RU" sz="3600" i="1" dirty="0"/>
              <a:t>раса, профессия, место жительства, доход, власть, образование.</a:t>
            </a:r>
          </a:p>
          <a:p>
            <a:r>
              <a:rPr lang="ru-RU" sz="3600" dirty="0"/>
              <a:t> 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r>
              <a:rPr lang="ru-RU" sz="3600" b="1" i="1" dirty="0"/>
              <a:t>Социальная группа </a:t>
            </a:r>
            <a:r>
              <a:rPr lang="ru-RU" sz="3600" i="1" dirty="0"/>
              <a:t>– это совокупность людей, которые имеют общие социальные признаки и выполняют общественно необходимую функцию в общей структуре общественного разделения труда и деятельности. Такими признаками могут быть пол, возраст, </a:t>
            </a:r>
            <a:r>
              <a:rPr lang="ru-RU" sz="3600" i="1" dirty="0" err="1" smtClean="0"/>
              <a:t>национальност</a:t>
            </a:r>
            <a:r>
              <a:rPr lang="ru-RU" sz="3600" i="1" dirty="0" smtClean="0"/>
              <a:t>, </a:t>
            </a:r>
            <a:r>
              <a:rPr lang="ru-RU" sz="3600" i="1" dirty="0"/>
              <a:t>раса, профессия, место жительства, доход, власть, образование.</a:t>
            </a:r>
          </a:p>
          <a:p>
            <a:r>
              <a:rPr lang="ru-RU" sz="3600" dirty="0"/>
              <a:t> 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r>
              <a:rPr lang="ru-RU" sz="3600" b="1" i="1" dirty="0"/>
              <a:t>Территориальная структура</a:t>
            </a:r>
            <a:r>
              <a:rPr lang="ru-RU" sz="3600" i="1" dirty="0"/>
              <a:t> </a:t>
            </a:r>
            <a:r>
              <a:rPr lang="ru-RU" sz="3600" b="1" i="1" dirty="0"/>
              <a:t>экономики</a:t>
            </a:r>
            <a:r>
              <a:rPr lang="ru-RU" sz="3600" dirty="0"/>
              <a:t> определяется делением национальной экономики на экономические районы (регионы).</a:t>
            </a:r>
          </a:p>
          <a:p>
            <a:pPr algn="just"/>
            <a:r>
              <a:rPr lang="ru-RU" sz="2400" b="1" i="1" dirty="0"/>
              <a:t>Отраслевая структура экономики</a:t>
            </a:r>
            <a:r>
              <a:rPr lang="ru-RU" sz="2400" dirty="0"/>
              <a:t> предполагает деление хозяйства, экономики на отрасли (сферы деятельности). Как правило в международной статистике выделяют: промышленность, сельское хозяйство, услуги, прочие отрасли. </a:t>
            </a:r>
            <a:r>
              <a:rPr lang="ru-RU" sz="2400" b="1" dirty="0">
                <a:solidFill>
                  <a:srgbClr val="FF0000"/>
                </a:solidFill>
              </a:rPr>
              <a:t>В Республике Беларусь отдельно выделяют: строительство, транспорт и связь, торговлю и общественное питание.</a:t>
            </a:r>
          </a:p>
          <a:p>
            <a:pPr algn="just"/>
            <a:r>
              <a:rPr lang="ru-RU" sz="2400" b="1" dirty="0">
                <a:solidFill>
                  <a:srgbClr val="FF0000"/>
                </a:solidFill>
              </a:rPr>
              <a:t> 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7255"/>
              </p:ext>
            </p:extLst>
          </p:nvPr>
        </p:nvGraphicFramePr>
        <p:xfrm>
          <a:off x="683568" y="2996953"/>
          <a:ext cx="8500397" cy="1235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0397"/>
              </a:tblGrid>
              <a:tr h="374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0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Рисунок 1.3.1 –Региональная структура экономики Беларуси в 2021 году (% от ВВП)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01" name="Рисунок 540" descr="врп области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9" y="793977"/>
            <a:ext cx="7630191" cy="554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3200" dirty="0"/>
              <a:t>Все сферы экономической деятельности можно разделить также на производственную </a:t>
            </a:r>
            <a:r>
              <a:rPr lang="ru-RU" sz="3200" b="1" dirty="0">
                <a:solidFill>
                  <a:srgbClr val="FF0000"/>
                </a:solidFill>
              </a:rPr>
              <a:t>(материальное и нематериальное производство) и непроизводственную сферы.</a:t>
            </a:r>
          </a:p>
          <a:p>
            <a:pPr indent="450215" algn="just">
              <a:spcAft>
                <a:spcPts val="0"/>
              </a:spcAft>
            </a:pPr>
            <a:r>
              <a:rPr lang="ru-RU" sz="3200" b="1" i="1" dirty="0" smtClean="0">
                <a:ea typeface="Calibri" panose="020F0502020204030204" pitchFamily="34" charset="0"/>
              </a:rPr>
              <a:t>Материальное </a:t>
            </a:r>
            <a:r>
              <a:rPr lang="ru-RU" sz="3200" b="1" i="1" dirty="0">
                <a:ea typeface="Calibri" panose="020F0502020204030204" pitchFamily="34" charset="0"/>
              </a:rPr>
              <a:t>производство</a:t>
            </a:r>
            <a:r>
              <a:rPr lang="ru-RU" sz="3200" dirty="0">
                <a:ea typeface="Calibri" panose="020F0502020204030204" pitchFamily="34" charset="0"/>
              </a:rPr>
              <a:t> включает в </a:t>
            </a:r>
            <a:r>
              <a:rPr lang="ru-RU" sz="3200" dirty="0" smtClean="0">
                <a:ea typeface="Calibri" panose="020F0502020204030204" pitchFamily="34" charset="0"/>
              </a:rPr>
              <a:t>себя</a:t>
            </a:r>
            <a:r>
              <a:rPr lang="ru-RU" dirty="0" smtClean="0">
                <a:ea typeface="Calibri" panose="020F0502020204030204" pitchFamily="34" charset="0"/>
              </a:rPr>
              <a:t>:</a:t>
            </a:r>
            <a:endParaRPr lang="ru-RU" sz="2400" dirty="0" smtClean="0"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 smtClean="0"/>
              <a:t>1</a:t>
            </a:r>
            <a:r>
              <a:rPr lang="ru-RU" sz="2400" dirty="0"/>
              <a:t>) отрасли и предприятия по производству </a:t>
            </a:r>
            <a:r>
              <a:rPr lang="ru-RU" sz="2400" b="1" i="1" dirty="0"/>
              <a:t>материальных продуктов</a:t>
            </a:r>
            <a:r>
              <a:rPr lang="ru-RU" sz="2400" dirty="0"/>
              <a:t> (промышленность, сельское хозяйство), группируют в два подразделения: производство средств производства; производство предметов потребления.</a:t>
            </a:r>
          </a:p>
          <a:p>
            <a:pPr indent="450215" algn="just">
              <a:spcAft>
                <a:spcPts val="0"/>
              </a:spcAft>
            </a:pP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3200" b="1" i="1" dirty="0" smtClean="0">
                <a:ea typeface="Calibri" panose="020F0502020204030204" pitchFamily="34" charset="0"/>
              </a:rPr>
              <a:t>Материальное </a:t>
            </a:r>
            <a:r>
              <a:rPr lang="ru-RU" sz="3200" b="1" i="1" dirty="0">
                <a:ea typeface="Calibri" panose="020F0502020204030204" pitchFamily="34" charset="0"/>
              </a:rPr>
              <a:t>производство</a:t>
            </a:r>
            <a:r>
              <a:rPr lang="ru-RU" sz="3200" dirty="0">
                <a:ea typeface="Calibri" panose="020F0502020204030204" pitchFamily="34" charset="0"/>
              </a:rPr>
              <a:t> включает в </a:t>
            </a:r>
            <a:r>
              <a:rPr lang="ru-RU" sz="3200" dirty="0" smtClean="0">
                <a:ea typeface="Calibri" panose="020F0502020204030204" pitchFamily="34" charset="0"/>
              </a:rPr>
              <a:t>себя</a:t>
            </a:r>
            <a:r>
              <a:rPr lang="ru-RU" dirty="0" smtClean="0">
                <a:ea typeface="Calibri" panose="020F0502020204030204" pitchFamily="34" charset="0"/>
              </a:rPr>
              <a:t>:</a:t>
            </a:r>
            <a:endParaRPr lang="ru-RU" sz="2400" dirty="0" smtClean="0">
              <a:ea typeface="Calibri" panose="020F0502020204030204" pitchFamily="34" charset="0"/>
            </a:endParaRPr>
          </a:p>
          <a:p>
            <a:pPr marL="457200" indent="-457200" algn="just">
              <a:spcAft>
                <a:spcPts val="0"/>
              </a:spcAft>
              <a:buAutoNum type="arabicParenR"/>
            </a:pPr>
            <a:r>
              <a:rPr lang="ru-RU" sz="2400" b="1" dirty="0" smtClean="0">
                <a:solidFill>
                  <a:srgbClr val="FF0000"/>
                </a:solidFill>
              </a:rPr>
              <a:t>(ПОВТОРИМСЯ) </a:t>
            </a:r>
            <a:r>
              <a:rPr lang="ru-RU" sz="2400" dirty="0" smtClean="0"/>
              <a:t>отрасли </a:t>
            </a:r>
            <a:r>
              <a:rPr lang="ru-RU" sz="2400" dirty="0"/>
              <a:t>и предприятия по производству </a:t>
            </a:r>
            <a:r>
              <a:rPr lang="ru-RU" sz="2400" b="1" i="1" dirty="0"/>
              <a:t>материальных продуктов</a:t>
            </a:r>
            <a:r>
              <a:rPr lang="ru-RU" sz="2400" dirty="0"/>
              <a:t> (промышленность, сельское хозяйство), группируют в два подразделения: производство средств производства; производство предметов </a:t>
            </a:r>
            <a:r>
              <a:rPr lang="ru-RU" sz="2400" dirty="0" smtClean="0"/>
              <a:t>потребления.</a:t>
            </a:r>
          </a:p>
          <a:p>
            <a:pPr marL="457200" indent="-457200" algn="just">
              <a:spcAft>
                <a:spcPts val="0"/>
              </a:spcAft>
              <a:buFontTx/>
              <a:buAutoNum type="arabicParenR"/>
            </a:pPr>
            <a:r>
              <a:rPr lang="ru-RU" sz="2400" dirty="0" smtClean="0"/>
              <a:t> </a:t>
            </a:r>
            <a:r>
              <a:rPr lang="ru-RU" sz="2400" dirty="0"/>
              <a:t>отрасли и предприятия по оказанию </a:t>
            </a:r>
            <a:r>
              <a:rPr lang="ru-RU" sz="2400" b="1" i="1" dirty="0"/>
              <a:t>материальных </a:t>
            </a:r>
            <a:r>
              <a:rPr lang="ru-RU" sz="2400" b="1" i="1" dirty="0" smtClean="0"/>
              <a:t>услуг</a:t>
            </a:r>
            <a:r>
              <a:rPr lang="ru-RU" sz="2400" dirty="0"/>
              <a:t>(услуги автосервиса, ремонт и техническое обслуживание оборудования, техники, машин, ремонт и возведение жилых построек, ремонт и изготовление изделий, жилищно-коммунальные услуги, бытовые услуги, транспортные услуги, услуги средств размещения, услуги индустрии питания и др</a:t>
            </a:r>
            <a:r>
              <a:rPr lang="ru-RU" sz="2400" dirty="0" smtClean="0"/>
              <a:t>.).</a:t>
            </a:r>
            <a:endParaRPr lang="ru-RU" sz="2400" dirty="0"/>
          </a:p>
          <a:p>
            <a:pPr indent="450215" algn="just">
              <a:spcAft>
                <a:spcPts val="0"/>
              </a:spcAft>
            </a:pP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</a:rPr>
              <a:t>Нематериальное производство</a:t>
            </a:r>
            <a:r>
              <a:rPr lang="ru-RU" sz="2400" dirty="0">
                <a:solidFill>
                  <a:srgbClr val="FF0000"/>
                </a:solidFill>
              </a:rPr>
              <a:t> включает отрасли и предприятия, оказывающие </a:t>
            </a:r>
            <a:r>
              <a:rPr lang="ru-RU" sz="2400" b="1" dirty="0">
                <a:solidFill>
                  <a:srgbClr val="FF0000"/>
                </a:solidFill>
              </a:rPr>
              <a:t>нематериальные (социально-культурные) услуги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/>
              <a:t>т.е. услуги по удовлетворению духовных, интеллектуальных, этических потребностей и поддержание нормальной жизнедеятельности потребителя, в том числе поддержание и восстановление здоровья, духовное и физическое развитие личности, повышение профессионализма. т.е.</a:t>
            </a:r>
            <a:r>
              <a:rPr lang="ru-RU" sz="2400" b="1" dirty="0"/>
              <a:t> </a:t>
            </a:r>
            <a:r>
              <a:rPr lang="ru-RU" sz="2400" dirty="0"/>
              <a:t>услуги, не связанные с товаром в его материальной форме (страхование, банковские, финансовые, экспертные и правовые услуги, образовательные услуги, услуги спорта, туризма, отдыха и досуга, косметические услуги, медицинские </a:t>
            </a:r>
            <a:r>
              <a:rPr lang="ru-RU" sz="2400" i="1" dirty="0"/>
              <a:t>услуги</a:t>
            </a:r>
            <a:r>
              <a:rPr lang="ru-RU" sz="2400" dirty="0"/>
              <a:t>, услуги аренды и проката, услуги связи и др.).</a:t>
            </a:r>
          </a:p>
          <a:p>
            <a:pPr indent="450215" algn="just">
              <a:spcAft>
                <a:spcPts val="0"/>
              </a:spcAft>
            </a:pP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Непроизводственная сфера</a:t>
            </a:r>
            <a:r>
              <a:rPr lang="ru-RU" sz="2800" b="1" dirty="0"/>
              <a:t> </a:t>
            </a:r>
            <a:r>
              <a:rPr lang="ru-RU" sz="2800" dirty="0"/>
              <a:t>совокупность отраслей и организаций, создающие </a:t>
            </a:r>
            <a:r>
              <a:rPr lang="ru-RU" sz="2800" b="1" i="1" dirty="0"/>
              <a:t>нематериальные блага</a:t>
            </a:r>
            <a:r>
              <a:rPr lang="ru-RU" sz="2800" b="1" dirty="0"/>
              <a:t>, </a:t>
            </a:r>
            <a:endParaRPr lang="ru-RU" sz="2800" b="1" dirty="0" smtClean="0"/>
          </a:p>
          <a:p>
            <a:pPr algn="just"/>
            <a:endParaRPr lang="ru-RU" sz="2800" b="1" dirty="0"/>
          </a:p>
          <a:p>
            <a:pPr algn="just"/>
            <a:r>
              <a:rPr lang="ru-RU" sz="2800" dirty="0" smtClean="0"/>
              <a:t>(</a:t>
            </a:r>
            <a:r>
              <a:rPr lang="ru-RU" sz="2800" dirty="0"/>
              <a:t>общественная деятельность, доверие государству и людям, безопасность, судебно-правовая защита, научные идеи, знания, религия, искусство в целом и др.).</a:t>
            </a:r>
          </a:p>
          <a:p>
            <a:pPr algn="just"/>
            <a:r>
              <a:rPr lang="ru-RU" sz="2800" i="1" dirty="0"/>
              <a:t> </a:t>
            </a:r>
            <a:endParaRPr lang="ru-RU" sz="2800" dirty="0"/>
          </a:p>
          <a:p>
            <a:pPr indent="450215" algn="just">
              <a:spcAft>
                <a:spcPts val="0"/>
              </a:spcAft>
            </a:pP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Структура экономики. Макроэкономические показатели. Система национальных счетов, ВВП. Финансы, денежное обращение, кредит. Госбюджет. Расходы и доходы бюджета. Инфляция и безработица. </a:t>
            </a:r>
          </a:p>
          <a:p>
            <a:pPr algn="just"/>
            <a:r>
              <a:rPr lang="ru-RU" sz="3200" dirty="0"/>
              <a:t>Инновации, человеческий и социальный капитал, индекс человеческого развития.</a:t>
            </a:r>
          </a:p>
          <a:p>
            <a:pPr lvl="0" algn="just"/>
            <a:endParaRPr lang="ru-RU" sz="3200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Система национальных счетов</a:t>
            </a:r>
          </a:p>
          <a:p>
            <a:pPr algn="just"/>
            <a:r>
              <a:rPr lang="ru-RU" sz="2800" dirty="0"/>
              <a:t>В международной статистике для характеристики конечных результатов годового производства страны используются показатели системы национальных счетов (СНС), которая была разработана статистической комиссией ООН в 1953 г.</a:t>
            </a:r>
          </a:p>
          <a:p>
            <a:r>
              <a:rPr lang="ru-RU" sz="2800" dirty="0"/>
              <a:t> </a:t>
            </a:r>
          </a:p>
          <a:p>
            <a:r>
              <a:rPr lang="ru-RU" sz="2800" dirty="0"/>
              <a:t>Основоположниками современной системы национальных счетов считают С. Кузнеца и Дж. Кларка.</a:t>
            </a:r>
          </a:p>
          <a:p>
            <a:pPr algn="just"/>
            <a:r>
              <a:rPr lang="ru-RU" sz="2800" i="1" dirty="0"/>
              <a:t> </a:t>
            </a:r>
            <a:endParaRPr lang="ru-RU" sz="2800" dirty="0"/>
          </a:p>
          <a:p>
            <a:pPr indent="450215" algn="just">
              <a:spcAft>
                <a:spcPts val="0"/>
              </a:spcAft>
            </a:pP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Система национальных счетов</a:t>
            </a:r>
          </a:p>
          <a:p>
            <a:pPr indent="450215" algn="just">
              <a:spcAft>
                <a:spcPts val="0"/>
              </a:spcAft>
            </a:pPr>
            <a:r>
              <a:rPr lang="ru-RU" sz="3600" b="1" i="1" dirty="0"/>
              <a:t>Система национальных счетов (СНС) </a:t>
            </a:r>
            <a:r>
              <a:rPr lang="ru-RU" sz="3600" i="1" dirty="0"/>
              <a:t>представляет собой свод балансовых </a:t>
            </a:r>
            <a:r>
              <a:rPr lang="ru-RU" sz="3600" dirty="0"/>
              <a:t>экономических </a:t>
            </a:r>
            <a:r>
              <a:rPr lang="ru-RU" sz="3600" i="1" dirty="0"/>
              <a:t>таблиц, отражающих с одной стороны расходы субъектов хозяйствования на покупку товаров и услуг, с другой – их доходы от результатов хозяйственной деятельности.</a:t>
            </a:r>
          </a:p>
          <a:p>
            <a:pPr indent="450215" algn="just">
              <a:spcAft>
                <a:spcPts val="0"/>
              </a:spcAft>
            </a:pP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Система национальных счетов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/>
              <a:t>Основная цель национального счетоводства заключается в получении на основе данных статистической </a:t>
            </a:r>
            <a:r>
              <a:rPr lang="ru-RU" sz="3600" dirty="0" smtClean="0"/>
              <a:t>отчетности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 smtClean="0"/>
              <a:t> </a:t>
            </a:r>
            <a:r>
              <a:rPr lang="ru-RU" sz="3600" dirty="0"/>
              <a:t>количественной информации </a:t>
            </a:r>
            <a:r>
              <a:rPr lang="ru-RU" sz="3600" dirty="0" smtClean="0"/>
              <a:t>о</a:t>
            </a:r>
            <a:r>
              <a:rPr lang="en-US" sz="3600" dirty="0" smtClean="0"/>
              <a:t>: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 smtClean="0"/>
              <a:t> </a:t>
            </a:r>
            <a:r>
              <a:rPr lang="ru-RU" sz="2800" dirty="0"/>
              <a:t>производстве, </a:t>
            </a:r>
            <a:endParaRPr lang="en-US" sz="2800" dirty="0" smtClean="0"/>
          </a:p>
          <a:p>
            <a:pPr indent="450215" algn="just">
              <a:spcAft>
                <a:spcPts val="0"/>
              </a:spcAft>
            </a:pPr>
            <a:r>
              <a:rPr lang="ru-RU" sz="2800" dirty="0" smtClean="0"/>
              <a:t>распределении</a:t>
            </a:r>
            <a:r>
              <a:rPr lang="en-US" sz="2800" dirty="0" smtClean="0"/>
              <a:t>, 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 smtClean="0"/>
              <a:t>обмене </a:t>
            </a:r>
            <a:r>
              <a:rPr lang="ru-RU" sz="2800" dirty="0"/>
              <a:t>и использовании общественного продукта. 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ru-RU" sz="2800" b="1" dirty="0" smtClean="0">
                <a:solidFill>
                  <a:srgbClr val="FF0000"/>
                </a:solidFill>
              </a:rPr>
              <a:t>переходим к характеристике макроэкономических показателей</a:t>
            </a:r>
            <a:r>
              <a:rPr lang="en-US" sz="2800" b="1" dirty="0" smtClean="0">
                <a:solidFill>
                  <a:srgbClr val="FF0000"/>
                </a:solidFill>
              </a:rPr>
              <a:t>).</a:t>
            </a:r>
            <a:endParaRPr lang="ru-RU" sz="2800" b="1" dirty="0">
              <a:solidFill>
                <a:srgbClr val="FF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endParaRPr lang="ru-RU" sz="3600" dirty="0"/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37197"/>
            <a:ext cx="8174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Система национальных </a:t>
            </a:r>
            <a:r>
              <a:rPr lang="ru-RU" sz="2800" b="1" dirty="0" smtClean="0"/>
              <a:t>счетов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013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Структура экономики</a:t>
            </a:r>
          </a:p>
          <a:p>
            <a:r>
              <a:rPr lang="ru-RU" sz="3200" dirty="0"/>
              <a:t>Как любое сложное образование, национальная экономика имеет свою структуру. 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В </a:t>
            </a:r>
            <a:r>
              <a:rPr lang="ru-RU" sz="3200" dirty="0"/>
              <a:t>общем виде понятие </a:t>
            </a:r>
            <a:r>
              <a:rPr lang="ru-RU" sz="3200" b="1" i="1" dirty="0"/>
              <a:t>«структура»</a:t>
            </a:r>
            <a:r>
              <a:rPr lang="ru-RU" sz="3200" b="1" dirty="0"/>
              <a:t> </a:t>
            </a:r>
            <a:r>
              <a:rPr lang="ru-RU" sz="3200" dirty="0"/>
              <a:t>означает совокупность устойчивых связей объекта, обеспечивающих его целостность и сохранение основных свойств, при различных внешних и внутренних изменениях.</a:t>
            </a:r>
          </a:p>
          <a:p>
            <a:r>
              <a:rPr lang="ru-RU" sz="3200" dirty="0"/>
              <a:t> </a:t>
            </a:r>
          </a:p>
          <a:p>
            <a:pPr lvl="0" algn="just"/>
            <a:endParaRPr lang="ru-RU" sz="3200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 </a:t>
            </a:r>
          </a:p>
          <a:p>
            <a:pPr algn="just"/>
            <a:r>
              <a:rPr lang="ru-RU" sz="3200" b="1" i="1" dirty="0"/>
              <a:t>Национальная экономика </a:t>
            </a:r>
            <a:r>
              <a:rPr lang="ru-RU" sz="3200" i="1" dirty="0"/>
              <a:t>– это исторически сложившаяся в рамках определенных территориальных границ экономическая система, взаимосвязанная совокупность отраслей, видов деятельности и территориальных комплексов, охватывающая все сложившиеся формы общественного хозяйства.</a:t>
            </a:r>
          </a:p>
          <a:p>
            <a:pPr lvl="0" algn="just"/>
            <a:endParaRPr lang="ru-RU" sz="3200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 </a:t>
            </a:r>
          </a:p>
          <a:p>
            <a:pPr algn="just"/>
            <a:r>
              <a:rPr lang="ru-RU" sz="3200" dirty="0"/>
              <a:t>В зависимости от критерия классификации составных частей различают </a:t>
            </a:r>
            <a:r>
              <a:rPr lang="ru-RU" sz="3600" b="1" dirty="0">
                <a:solidFill>
                  <a:srgbClr val="FF0000"/>
                </a:solidFill>
              </a:rPr>
              <a:t>воспроизводственную</a:t>
            </a:r>
            <a:r>
              <a:rPr lang="ru-RU" sz="3600" b="1" dirty="0" smtClean="0">
                <a:solidFill>
                  <a:srgbClr val="FF0000"/>
                </a:solidFill>
              </a:rPr>
              <a:t>,</a:t>
            </a: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социальную, 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</a:rPr>
              <a:t>отраслевую</a:t>
            </a:r>
            <a:r>
              <a:rPr lang="ru-RU" sz="3600" b="1" dirty="0">
                <a:solidFill>
                  <a:srgbClr val="FF0000"/>
                </a:solidFill>
              </a:rPr>
              <a:t>, 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</a:rPr>
              <a:t>территориальную </a:t>
            </a:r>
            <a:r>
              <a:rPr lang="ru-RU" sz="3600" b="1" dirty="0">
                <a:solidFill>
                  <a:srgbClr val="FF0000"/>
                </a:solidFill>
              </a:rPr>
              <a:t>и другие структуры национальной экономики.</a:t>
            </a:r>
          </a:p>
          <a:p>
            <a:pPr lvl="0"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 </a:t>
            </a:r>
          </a:p>
          <a:p>
            <a:pPr lvl="0" algn="just"/>
            <a:r>
              <a:rPr lang="ru-RU" sz="3600" b="1" i="1" dirty="0"/>
              <a:t>Воспроизводственная структура экономики</a:t>
            </a:r>
            <a:r>
              <a:rPr lang="ru-RU" sz="3600" b="1" dirty="0"/>
              <a:t> </a:t>
            </a:r>
            <a:r>
              <a:rPr lang="ru-RU" sz="3600" dirty="0"/>
              <a:t>характеризует соотношение доходов субъектов национальной экономики, представляющих составные части совокупного общественного продукта. </a:t>
            </a:r>
            <a:r>
              <a:rPr lang="ru-RU" sz="3600" b="1" dirty="0" smtClean="0">
                <a:solidFill>
                  <a:srgbClr val="FF0000"/>
                </a:solidFill>
              </a:rPr>
              <a:t>(домашние </a:t>
            </a:r>
            <a:r>
              <a:rPr lang="ru-RU" sz="3600" b="1" dirty="0">
                <a:solidFill>
                  <a:srgbClr val="FF0000"/>
                </a:solidFill>
              </a:rPr>
              <a:t>хозяйства, 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pPr lvl="0" algn="just"/>
            <a:r>
              <a:rPr lang="ru-RU" sz="3600" b="1" dirty="0" smtClean="0">
                <a:solidFill>
                  <a:srgbClr val="FF0000"/>
                </a:solidFill>
              </a:rPr>
              <a:t>предприятия </a:t>
            </a:r>
            <a:r>
              <a:rPr lang="ru-RU" sz="3600" b="1" dirty="0">
                <a:solidFill>
                  <a:srgbClr val="FF0000"/>
                </a:solidFill>
              </a:rPr>
              <a:t>и организации, государство, внешнеэкономический </a:t>
            </a:r>
            <a:r>
              <a:rPr lang="ru-RU" sz="3600" b="1" dirty="0" smtClean="0">
                <a:solidFill>
                  <a:srgbClr val="FF0000"/>
                </a:solidFill>
              </a:rPr>
              <a:t>сектор) </a:t>
            </a:r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r>
              <a:rPr lang="ru-RU" sz="3600" b="1" i="1" dirty="0" smtClean="0"/>
              <a:t>Домашние </a:t>
            </a:r>
            <a:r>
              <a:rPr lang="ru-RU" sz="3600" b="1" i="1" dirty="0"/>
              <a:t>хозяйства</a:t>
            </a:r>
            <a:r>
              <a:rPr lang="ru-RU" sz="3600" dirty="0"/>
              <a:t> являются собственниками и поставщиками факторов производства, находящихся в их собственности. Продавая или сдавая в аренду имеющиеся у них факторы, домашние хозяйства получают доход, который затем делят на две части, первая из которых идет на потребление, а вторая – на сбережения. </a:t>
            </a:r>
            <a:r>
              <a:rPr lang="ru-RU" sz="3600" b="1" dirty="0" smtClean="0">
                <a:solidFill>
                  <a:srgbClr val="FF0000"/>
                </a:solidFill>
              </a:rPr>
              <a:t>(НЕ АКТУАЛЬНО ДЛЯ РБ)</a:t>
            </a:r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r>
              <a:rPr lang="ru-RU" sz="3600" b="1" i="1" dirty="0"/>
              <a:t>Предприятия и организации</a:t>
            </a:r>
            <a:r>
              <a:rPr lang="ru-RU" sz="3600" b="1" dirty="0"/>
              <a:t>,</a:t>
            </a:r>
            <a:r>
              <a:rPr lang="ru-RU" sz="3600" dirty="0"/>
              <a:t> зарегистрированные внутри страны, проявляют свою активность следующими способами: предъявляют спрос на факторы производства, организуют процесс производства и обеспечивают предложение товаров и услуг. Инвестируя часть дохода, воспроизводят капитал.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85723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ОСНОВНЫЕ 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ТЕОРЕТИЧЕСКИЕ ВОПРОСЫ  ИЗМЕРЕНИЙ ЭКОНОМИКИ</a:t>
            </a:r>
            <a:r>
              <a:rPr lang="ru-RU" sz="1600" i="1" dirty="0" smtClean="0">
                <a:solidFill>
                  <a:schemeClr val="tx1"/>
                </a:solidFill>
                <a:effectLst/>
              </a:rPr>
              <a:t/>
            </a:r>
            <a:br>
              <a:rPr lang="ru-RU" sz="1600" i="1" dirty="0" smtClean="0">
                <a:solidFill>
                  <a:schemeClr val="tx1"/>
                </a:solidFill>
                <a:effectLst/>
              </a:rPr>
            </a:br>
            <a:r>
              <a:rPr lang="ru-RU" sz="1600" i="1" dirty="0" smtClean="0">
                <a:solidFill>
                  <a:schemeClr val="tx1"/>
                </a:solidFill>
                <a:effectLst/>
              </a:rPr>
              <a:t> </a:t>
            </a:r>
            <a:endParaRPr lang="ru-RU" sz="16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8363090" y="0"/>
            <a:ext cx="762001" cy="365125"/>
          </a:xfrm>
          <a:prstGeom prst="rect">
            <a:avLst/>
          </a:prstGeom>
        </p:spPr>
        <p:txBody>
          <a:bodyPr vert="horz" lIns="0" rIns="0" anchor="b"/>
          <a:lstStyle>
            <a:defPPr>
              <a:defRPr lang="ru-RU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prstClr val="black">
                    <a:shade val="50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600" b="1" dirty="0" smtClean="0"/>
              <a:t>3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000108"/>
            <a:ext cx="864399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 </a:t>
            </a:r>
            <a:r>
              <a:rPr lang="ru-RU" sz="3200" b="1" i="1" dirty="0"/>
              <a:t>Государство</a:t>
            </a:r>
            <a:r>
              <a:rPr lang="ru-RU" sz="3200" dirty="0"/>
              <a:t> включает все государственные институты и учреждения. С точки зрения экономики государство занимается производством общественных благ (обеспечивает безопасность, защиту экологию, государственные услуги, социальную инфраструктуру и др.). Государство также заботится и о повышении эффективности предпринимательского сектора, создает законодательную базу и обеспечивает соблюдения законов.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Апек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FFFF00"/>
        </a:solidFill>
        <a:ln>
          <a:solidFill>
            <a:srgbClr val="00B0F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10487</TotalTime>
  <Words>668</Words>
  <Application>Microsoft Office PowerPoint</Application>
  <PresentationFormat>Экран (4:3)</PresentationFormat>
  <Paragraphs>121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1_Апекс</vt:lpstr>
      <vt:lpstr>Презентация PowerPoint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  <vt:lpstr>ОСНОВНЫЕ  ТЕОРЕТИЧЕСКИЕ ВОПРОСЫ  ИЗМЕРЕНИЙ ЭКОНОМИКИ  </vt:lpstr>
    </vt:vector>
  </TitlesOfParts>
  <Company>DNA Project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Численность работников</dc:title>
  <dc:creator>vglin</dc:creator>
  <cp:lastModifiedBy>User</cp:lastModifiedBy>
  <cp:revision>1016</cp:revision>
  <cp:lastPrinted>2018-12-05T08:22:44Z</cp:lastPrinted>
  <dcterms:created xsi:type="dcterms:W3CDTF">2017-09-04T16:02:57Z</dcterms:created>
  <dcterms:modified xsi:type="dcterms:W3CDTF">2023-07-27T08:50:34Z</dcterms:modified>
</cp:coreProperties>
</file>