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9" r:id="rId4"/>
    <p:sldId id="270" r:id="rId5"/>
    <p:sldId id="274" r:id="rId6"/>
    <p:sldId id="268" r:id="rId7"/>
    <p:sldId id="265" r:id="rId8"/>
    <p:sldId id="263" r:id="rId9"/>
    <p:sldId id="271" r:id="rId10"/>
    <p:sldId id="275" r:id="rId11"/>
    <p:sldId id="26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E557E-AC6F-415D-80D6-50CC08E077C4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61BE51CA-9F70-427D-AD57-4D28FE3F62BB}">
      <dgm:prSet phldrT="[Текст]" custT="1"/>
      <dgm:spPr/>
      <dgm:t>
        <a:bodyPr/>
        <a:lstStyle/>
        <a:p>
          <a:r>
            <a:rPr lang="ru-RU" sz="2400" dirty="0" smtClean="0">
              <a:latin typeface="Calibri" panose="020F0502020204030204" pitchFamily="34" charset="0"/>
            </a:rPr>
            <a:t>Изучение</a:t>
          </a:r>
          <a:endParaRPr lang="ru-RU" sz="2400" dirty="0">
            <a:latin typeface="Calibri" panose="020F0502020204030204" pitchFamily="34" charset="0"/>
          </a:endParaRPr>
        </a:p>
      </dgm:t>
    </dgm:pt>
    <dgm:pt modelId="{B2C14A3C-9613-488D-9B8F-F3395B405AD9}" type="parTrans" cxnId="{2DEC3FF4-0E6A-4FD7-90B8-FFC031DA97A6}">
      <dgm:prSet/>
      <dgm:spPr/>
      <dgm:t>
        <a:bodyPr/>
        <a:lstStyle/>
        <a:p>
          <a:endParaRPr lang="ru-RU"/>
        </a:p>
      </dgm:t>
    </dgm:pt>
    <dgm:pt modelId="{D83A7C40-88FA-4FFA-97FF-F095E108E7E1}" type="sibTrans" cxnId="{2DEC3FF4-0E6A-4FD7-90B8-FFC031DA97A6}">
      <dgm:prSet/>
      <dgm:spPr/>
      <dgm:t>
        <a:bodyPr/>
        <a:lstStyle/>
        <a:p>
          <a:endParaRPr lang="ru-RU"/>
        </a:p>
      </dgm:t>
    </dgm:pt>
    <dgm:pt modelId="{44D0135C-ACE1-466F-993B-F1E8D3EFFF9B}">
      <dgm:prSet phldrT="[Текст]" custT="1"/>
      <dgm:spPr/>
      <dgm:t>
        <a:bodyPr/>
        <a:lstStyle/>
        <a:p>
          <a:r>
            <a:rPr lang="ru-RU" sz="2800" dirty="0" smtClean="0">
              <a:latin typeface="Calibri" panose="020F0502020204030204" pitchFamily="34" charset="0"/>
            </a:rPr>
            <a:t>Анализ</a:t>
          </a:r>
          <a:endParaRPr lang="ru-RU" sz="2800" dirty="0">
            <a:latin typeface="Calibri" panose="020F0502020204030204" pitchFamily="34" charset="0"/>
          </a:endParaRPr>
        </a:p>
      </dgm:t>
    </dgm:pt>
    <dgm:pt modelId="{E880A896-AACD-4546-8D8F-0EDE3531A4B9}" type="parTrans" cxnId="{6C08B1CE-862D-45BB-AD2C-F5FE1B59B8F8}">
      <dgm:prSet/>
      <dgm:spPr/>
      <dgm:t>
        <a:bodyPr/>
        <a:lstStyle/>
        <a:p>
          <a:endParaRPr lang="ru-RU"/>
        </a:p>
      </dgm:t>
    </dgm:pt>
    <dgm:pt modelId="{BB639697-A522-4F4E-927F-FD5736C01C96}" type="sibTrans" cxnId="{6C08B1CE-862D-45BB-AD2C-F5FE1B59B8F8}">
      <dgm:prSet/>
      <dgm:spPr/>
      <dgm:t>
        <a:bodyPr/>
        <a:lstStyle/>
        <a:p>
          <a:endParaRPr lang="ru-RU"/>
        </a:p>
      </dgm:t>
    </dgm:pt>
    <dgm:pt modelId="{05F74F3C-66D1-4029-8216-26B9329FAD29}">
      <dgm:prSet phldrT="[Текст]" custT="1"/>
      <dgm:spPr/>
      <dgm:t>
        <a:bodyPr/>
        <a:lstStyle/>
        <a:p>
          <a:r>
            <a:rPr lang="ru-RU" sz="1800" dirty="0" smtClean="0">
              <a:latin typeface="Calibri" panose="020F0502020204030204" pitchFamily="34" charset="0"/>
            </a:rPr>
            <a:t>Бизнес-логика</a:t>
          </a:r>
          <a:endParaRPr lang="ru-RU" sz="1800" dirty="0">
            <a:latin typeface="Calibri" panose="020F0502020204030204" pitchFamily="34" charset="0"/>
          </a:endParaRPr>
        </a:p>
      </dgm:t>
    </dgm:pt>
    <dgm:pt modelId="{61AFEB6F-CE26-47EE-BC36-D8831422726B}" type="parTrans" cxnId="{AF1D33AD-6BFC-4CDE-AA0B-F5ED01264CD5}">
      <dgm:prSet/>
      <dgm:spPr/>
      <dgm:t>
        <a:bodyPr/>
        <a:lstStyle/>
        <a:p>
          <a:endParaRPr lang="ru-RU"/>
        </a:p>
      </dgm:t>
    </dgm:pt>
    <dgm:pt modelId="{1B4A62EA-8384-4898-B1DC-8E084FA8609F}" type="sibTrans" cxnId="{AF1D33AD-6BFC-4CDE-AA0B-F5ED01264CD5}">
      <dgm:prSet/>
      <dgm:spPr/>
      <dgm:t>
        <a:bodyPr/>
        <a:lstStyle/>
        <a:p>
          <a:endParaRPr lang="ru-RU"/>
        </a:p>
      </dgm:t>
    </dgm:pt>
    <dgm:pt modelId="{0ABF62E9-EC28-4D2E-8718-2345676804BE}">
      <dgm:prSet phldrT="[Текст]" custT="1"/>
      <dgm:spPr/>
      <dgm:t>
        <a:bodyPr/>
        <a:lstStyle/>
        <a:p>
          <a:r>
            <a:rPr lang="ru-RU" sz="1800" dirty="0" smtClean="0">
              <a:latin typeface="Calibri" panose="020F0502020204030204" pitchFamily="34" charset="0"/>
            </a:rPr>
            <a:t>Дизайн</a:t>
          </a:r>
          <a:endParaRPr lang="ru-RU" sz="1800" dirty="0">
            <a:latin typeface="Calibri" panose="020F0502020204030204" pitchFamily="34" charset="0"/>
          </a:endParaRPr>
        </a:p>
      </dgm:t>
    </dgm:pt>
    <dgm:pt modelId="{A9F8F996-6AEA-4F4D-BC24-894AC95333A7}" type="parTrans" cxnId="{33560C07-AAF2-4DD9-87F3-E59BE8FDBB73}">
      <dgm:prSet/>
      <dgm:spPr/>
      <dgm:t>
        <a:bodyPr/>
        <a:lstStyle/>
        <a:p>
          <a:endParaRPr lang="ru-RU"/>
        </a:p>
      </dgm:t>
    </dgm:pt>
    <dgm:pt modelId="{2146A4C5-4284-4CE4-AA99-AD69066AF1C0}" type="sibTrans" cxnId="{33560C07-AAF2-4DD9-87F3-E59BE8FDBB73}">
      <dgm:prSet/>
      <dgm:spPr/>
      <dgm:t>
        <a:bodyPr/>
        <a:lstStyle/>
        <a:p>
          <a:endParaRPr lang="ru-RU"/>
        </a:p>
      </dgm:t>
    </dgm:pt>
    <dgm:pt modelId="{481F1EB7-148D-41CD-B286-5506ADF9F0CF}">
      <dgm:prSet phldrT="[Текст]" custT="1"/>
      <dgm:spPr/>
      <dgm:t>
        <a:bodyPr/>
        <a:lstStyle/>
        <a:p>
          <a:r>
            <a:rPr lang="ru-RU" sz="1900" dirty="0" smtClean="0">
              <a:latin typeface="Calibri" panose="020F0502020204030204" pitchFamily="34" charset="0"/>
            </a:rPr>
            <a:t>Разработка ПО</a:t>
          </a:r>
          <a:endParaRPr lang="ru-RU" sz="1900" dirty="0">
            <a:latin typeface="Calibri" panose="020F0502020204030204" pitchFamily="34" charset="0"/>
          </a:endParaRPr>
        </a:p>
      </dgm:t>
    </dgm:pt>
    <dgm:pt modelId="{78BC6E8C-5234-4924-8211-CCC01745D93A}" type="parTrans" cxnId="{CC5D2EBB-C49A-4926-87F6-A21D61787360}">
      <dgm:prSet/>
      <dgm:spPr/>
      <dgm:t>
        <a:bodyPr/>
        <a:lstStyle/>
        <a:p>
          <a:endParaRPr lang="ru-RU"/>
        </a:p>
      </dgm:t>
    </dgm:pt>
    <dgm:pt modelId="{1FD86096-5B89-43B3-9D54-AD5BF19636FC}" type="sibTrans" cxnId="{CC5D2EBB-C49A-4926-87F6-A21D61787360}">
      <dgm:prSet/>
      <dgm:spPr/>
      <dgm:t>
        <a:bodyPr/>
        <a:lstStyle/>
        <a:p>
          <a:endParaRPr lang="ru-RU"/>
        </a:p>
      </dgm:t>
    </dgm:pt>
    <dgm:pt modelId="{4696708E-9C3C-44CA-9467-F567D7979B33}">
      <dgm:prSet custT="1"/>
      <dgm:spPr/>
      <dgm:t>
        <a:bodyPr/>
        <a:lstStyle/>
        <a:p>
          <a:r>
            <a:rPr lang="ru-RU" sz="2000" dirty="0" smtClean="0">
              <a:latin typeface="Calibri" panose="020F0502020204030204" pitchFamily="34" charset="0"/>
            </a:rPr>
            <a:t>Тест</a:t>
          </a:r>
          <a:endParaRPr lang="ru-RU" sz="2000" dirty="0">
            <a:latin typeface="Calibri" panose="020F0502020204030204" pitchFamily="34" charset="0"/>
          </a:endParaRPr>
        </a:p>
      </dgm:t>
    </dgm:pt>
    <dgm:pt modelId="{A191E659-B060-4F0B-B17A-F88ACC3C03B5}" type="parTrans" cxnId="{B53BB345-6FA8-4E0A-906E-C16B8914C05E}">
      <dgm:prSet/>
      <dgm:spPr/>
      <dgm:t>
        <a:bodyPr/>
        <a:lstStyle/>
        <a:p>
          <a:endParaRPr lang="ru-RU"/>
        </a:p>
      </dgm:t>
    </dgm:pt>
    <dgm:pt modelId="{5E144330-C9A3-455F-888E-3BABDC9F785A}" type="sibTrans" cxnId="{B53BB345-6FA8-4E0A-906E-C16B8914C05E}">
      <dgm:prSet/>
      <dgm:spPr/>
      <dgm:t>
        <a:bodyPr/>
        <a:lstStyle/>
        <a:p>
          <a:endParaRPr lang="ru-RU"/>
        </a:p>
      </dgm:t>
    </dgm:pt>
    <dgm:pt modelId="{3AE0E330-C0F0-4387-BCE5-B7A9CEE3E7C2}" type="pres">
      <dgm:prSet presAssocID="{568E557E-AC6F-415D-80D6-50CC08E077C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647BA17-DCF4-4EBC-9BB9-E28DDB87FECE}" type="pres">
      <dgm:prSet presAssocID="{61BE51CA-9F70-427D-AD57-4D28FE3F62B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A21F89-92BA-4217-AA88-46E0C4688E87}" type="pres">
      <dgm:prSet presAssocID="{D83A7C40-88FA-4FFA-97FF-F095E108E7E1}" presName="sibTrans" presStyleLbl="sibTrans1D1" presStyleIdx="0" presStyleCnt="5"/>
      <dgm:spPr/>
      <dgm:t>
        <a:bodyPr/>
        <a:lstStyle/>
        <a:p>
          <a:endParaRPr lang="ru-RU"/>
        </a:p>
      </dgm:t>
    </dgm:pt>
    <dgm:pt modelId="{D5339B64-C07E-4B29-A02E-5B9925088706}" type="pres">
      <dgm:prSet presAssocID="{D83A7C40-88FA-4FFA-97FF-F095E108E7E1}" presName="connectorText" presStyleLbl="sibTrans1D1" presStyleIdx="0" presStyleCnt="5"/>
      <dgm:spPr/>
      <dgm:t>
        <a:bodyPr/>
        <a:lstStyle/>
        <a:p>
          <a:endParaRPr lang="ru-RU"/>
        </a:p>
      </dgm:t>
    </dgm:pt>
    <dgm:pt modelId="{CE72FE4D-AA83-424B-8433-2E7732380B12}" type="pres">
      <dgm:prSet presAssocID="{44D0135C-ACE1-466F-993B-F1E8D3EFFF9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8754C-0745-4BCF-9D5C-A28BAEB9A049}" type="pres">
      <dgm:prSet presAssocID="{BB639697-A522-4F4E-927F-FD5736C01C96}" presName="sibTrans" presStyleLbl="sibTrans1D1" presStyleIdx="1" presStyleCnt="5"/>
      <dgm:spPr/>
      <dgm:t>
        <a:bodyPr/>
        <a:lstStyle/>
        <a:p>
          <a:endParaRPr lang="ru-RU"/>
        </a:p>
      </dgm:t>
    </dgm:pt>
    <dgm:pt modelId="{A9C3D843-2CAE-4410-ADB9-F98392041CA2}" type="pres">
      <dgm:prSet presAssocID="{BB639697-A522-4F4E-927F-FD5736C01C96}" presName="connectorText" presStyleLbl="sibTrans1D1" presStyleIdx="1" presStyleCnt="5"/>
      <dgm:spPr/>
      <dgm:t>
        <a:bodyPr/>
        <a:lstStyle/>
        <a:p>
          <a:endParaRPr lang="ru-RU"/>
        </a:p>
      </dgm:t>
    </dgm:pt>
    <dgm:pt modelId="{2B8E8B9C-460E-47FF-8D28-265A87B10999}" type="pres">
      <dgm:prSet presAssocID="{05F74F3C-66D1-4029-8216-26B9329FAD2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EB139D-0FBC-4379-B27A-D11E89BA8BB5}" type="pres">
      <dgm:prSet presAssocID="{1B4A62EA-8384-4898-B1DC-8E084FA8609F}" presName="sibTrans" presStyleLbl="sibTrans1D1" presStyleIdx="2" presStyleCnt="5"/>
      <dgm:spPr/>
      <dgm:t>
        <a:bodyPr/>
        <a:lstStyle/>
        <a:p>
          <a:endParaRPr lang="ru-RU"/>
        </a:p>
      </dgm:t>
    </dgm:pt>
    <dgm:pt modelId="{1F22826E-D539-439D-B74E-DDB3A3238511}" type="pres">
      <dgm:prSet presAssocID="{1B4A62EA-8384-4898-B1DC-8E084FA8609F}" presName="connectorText" presStyleLbl="sibTrans1D1" presStyleIdx="2" presStyleCnt="5"/>
      <dgm:spPr/>
      <dgm:t>
        <a:bodyPr/>
        <a:lstStyle/>
        <a:p>
          <a:endParaRPr lang="ru-RU"/>
        </a:p>
      </dgm:t>
    </dgm:pt>
    <dgm:pt modelId="{BD070CD5-60B9-4A4E-B021-64FD6DDB20DD}" type="pres">
      <dgm:prSet presAssocID="{0ABF62E9-EC28-4D2E-8718-2345676804B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B50F96-CCE0-4910-B1D9-B36D819BD6F4}" type="pres">
      <dgm:prSet presAssocID="{2146A4C5-4284-4CE4-AA99-AD69066AF1C0}" presName="sibTrans" presStyleLbl="sibTrans1D1" presStyleIdx="3" presStyleCnt="5"/>
      <dgm:spPr/>
      <dgm:t>
        <a:bodyPr/>
        <a:lstStyle/>
        <a:p>
          <a:endParaRPr lang="ru-RU"/>
        </a:p>
      </dgm:t>
    </dgm:pt>
    <dgm:pt modelId="{66896A7E-7644-4F78-9D0B-86291B0AA531}" type="pres">
      <dgm:prSet presAssocID="{2146A4C5-4284-4CE4-AA99-AD69066AF1C0}" presName="connectorText" presStyleLbl="sibTrans1D1" presStyleIdx="3" presStyleCnt="5"/>
      <dgm:spPr/>
      <dgm:t>
        <a:bodyPr/>
        <a:lstStyle/>
        <a:p>
          <a:endParaRPr lang="ru-RU"/>
        </a:p>
      </dgm:t>
    </dgm:pt>
    <dgm:pt modelId="{EF145FF7-5224-4B98-A89E-E3EE11CFFFA9}" type="pres">
      <dgm:prSet presAssocID="{481F1EB7-148D-41CD-B286-5506ADF9F0C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00DA9C-B21E-4672-9BB4-5141EA57D5A8}" type="pres">
      <dgm:prSet presAssocID="{1FD86096-5B89-43B3-9D54-AD5BF19636FC}" presName="sibTrans" presStyleLbl="sibTrans1D1" presStyleIdx="4" presStyleCnt="5"/>
      <dgm:spPr/>
      <dgm:t>
        <a:bodyPr/>
        <a:lstStyle/>
        <a:p>
          <a:endParaRPr lang="ru-RU"/>
        </a:p>
      </dgm:t>
    </dgm:pt>
    <dgm:pt modelId="{035AC240-7EBF-48A2-AB49-3FA17C7B428E}" type="pres">
      <dgm:prSet presAssocID="{1FD86096-5B89-43B3-9D54-AD5BF19636FC}" presName="connectorText" presStyleLbl="sibTrans1D1" presStyleIdx="4" presStyleCnt="5"/>
      <dgm:spPr/>
      <dgm:t>
        <a:bodyPr/>
        <a:lstStyle/>
        <a:p>
          <a:endParaRPr lang="ru-RU"/>
        </a:p>
      </dgm:t>
    </dgm:pt>
    <dgm:pt modelId="{5C02D512-5FDD-478C-8E6A-26F02034818E}" type="pres">
      <dgm:prSet presAssocID="{4696708E-9C3C-44CA-9467-F567D7979B3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DCCC56-588D-4B4F-A34D-9A5C20E7156F}" type="presOf" srcId="{D83A7C40-88FA-4FFA-97FF-F095E108E7E1}" destId="{FAA21F89-92BA-4217-AA88-46E0C4688E87}" srcOrd="0" destOrd="0" presId="urn:microsoft.com/office/officeart/2005/8/layout/bProcess3"/>
    <dgm:cxn modelId="{A2E0EC0E-5A72-4C0D-9C44-46238A37E8BD}" type="presOf" srcId="{1FD86096-5B89-43B3-9D54-AD5BF19636FC}" destId="{035AC240-7EBF-48A2-AB49-3FA17C7B428E}" srcOrd="1" destOrd="0" presId="urn:microsoft.com/office/officeart/2005/8/layout/bProcess3"/>
    <dgm:cxn modelId="{B53BB345-6FA8-4E0A-906E-C16B8914C05E}" srcId="{568E557E-AC6F-415D-80D6-50CC08E077C4}" destId="{4696708E-9C3C-44CA-9467-F567D7979B33}" srcOrd="5" destOrd="0" parTransId="{A191E659-B060-4F0B-B17A-F88ACC3C03B5}" sibTransId="{5E144330-C9A3-455F-888E-3BABDC9F785A}"/>
    <dgm:cxn modelId="{33560C07-AAF2-4DD9-87F3-E59BE8FDBB73}" srcId="{568E557E-AC6F-415D-80D6-50CC08E077C4}" destId="{0ABF62E9-EC28-4D2E-8718-2345676804BE}" srcOrd="3" destOrd="0" parTransId="{A9F8F996-6AEA-4F4D-BC24-894AC95333A7}" sibTransId="{2146A4C5-4284-4CE4-AA99-AD69066AF1C0}"/>
    <dgm:cxn modelId="{823B9373-BD37-471E-B0C6-A1A71F1265A2}" type="presOf" srcId="{D83A7C40-88FA-4FFA-97FF-F095E108E7E1}" destId="{D5339B64-C07E-4B29-A02E-5B9925088706}" srcOrd="1" destOrd="0" presId="urn:microsoft.com/office/officeart/2005/8/layout/bProcess3"/>
    <dgm:cxn modelId="{5FCE4CDF-FEC3-4712-BF58-BEC6742BAE00}" type="presOf" srcId="{44D0135C-ACE1-466F-993B-F1E8D3EFFF9B}" destId="{CE72FE4D-AA83-424B-8433-2E7732380B12}" srcOrd="0" destOrd="0" presId="urn:microsoft.com/office/officeart/2005/8/layout/bProcess3"/>
    <dgm:cxn modelId="{6E815CFF-41F0-4BEA-A774-AAE6C53DEB50}" type="presOf" srcId="{1B4A62EA-8384-4898-B1DC-8E084FA8609F}" destId="{1F22826E-D539-439D-B74E-DDB3A3238511}" srcOrd="1" destOrd="0" presId="urn:microsoft.com/office/officeart/2005/8/layout/bProcess3"/>
    <dgm:cxn modelId="{6C08B1CE-862D-45BB-AD2C-F5FE1B59B8F8}" srcId="{568E557E-AC6F-415D-80D6-50CC08E077C4}" destId="{44D0135C-ACE1-466F-993B-F1E8D3EFFF9B}" srcOrd="1" destOrd="0" parTransId="{E880A896-AACD-4546-8D8F-0EDE3531A4B9}" sibTransId="{BB639697-A522-4F4E-927F-FD5736C01C96}"/>
    <dgm:cxn modelId="{873075E7-C7AC-4728-A862-4224BAD88ECF}" type="presOf" srcId="{BB639697-A522-4F4E-927F-FD5736C01C96}" destId="{7798754C-0745-4BCF-9D5C-A28BAEB9A049}" srcOrd="0" destOrd="0" presId="urn:microsoft.com/office/officeart/2005/8/layout/bProcess3"/>
    <dgm:cxn modelId="{607B3C15-AF91-47F9-A018-B8ACBD7F7B5E}" type="presOf" srcId="{05F74F3C-66D1-4029-8216-26B9329FAD29}" destId="{2B8E8B9C-460E-47FF-8D28-265A87B10999}" srcOrd="0" destOrd="0" presId="urn:microsoft.com/office/officeart/2005/8/layout/bProcess3"/>
    <dgm:cxn modelId="{2DEC3FF4-0E6A-4FD7-90B8-FFC031DA97A6}" srcId="{568E557E-AC6F-415D-80D6-50CC08E077C4}" destId="{61BE51CA-9F70-427D-AD57-4D28FE3F62BB}" srcOrd="0" destOrd="0" parTransId="{B2C14A3C-9613-488D-9B8F-F3395B405AD9}" sibTransId="{D83A7C40-88FA-4FFA-97FF-F095E108E7E1}"/>
    <dgm:cxn modelId="{25F1524A-AA2E-47CF-B5FB-D27595C1240C}" type="presOf" srcId="{481F1EB7-148D-41CD-B286-5506ADF9F0CF}" destId="{EF145FF7-5224-4B98-A89E-E3EE11CFFFA9}" srcOrd="0" destOrd="0" presId="urn:microsoft.com/office/officeart/2005/8/layout/bProcess3"/>
    <dgm:cxn modelId="{DCC82ACB-E584-466C-9D5E-DCD9E17B4D61}" type="presOf" srcId="{4696708E-9C3C-44CA-9467-F567D7979B33}" destId="{5C02D512-5FDD-478C-8E6A-26F02034818E}" srcOrd="0" destOrd="0" presId="urn:microsoft.com/office/officeart/2005/8/layout/bProcess3"/>
    <dgm:cxn modelId="{746047EA-6548-4C3A-926D-D290299EBCB1}" type="presOf" srcId="{1B4A62EA-8384-4898-B1DC-8E084FA8609F}" destId="{1CEB139D-0FBC-4379-B27A-D11E89BA8BB5}" srcOrd="0" destOrd="0" presId="urn:microsoft.com/office/officeart/2005/8/layout/bProcess3"/>
    <dgm:cxn modelId="{E822EFC9-BC1A-46CC-885E-82AC5B75FA4B}" type="presOf" srcId="{2146A4C5-4284-4CE4-AA99-AD69066AF1C0}" destId="{66896A7E-7644-4F78-9D0B-86291B0AA531}" srcOrd="1" destOrd="0" presId="urn:microsoft.com/office/officeart/2005/8/layout/bProcess3"/>
    <dgm:cxn modelId="{87ECC5D2-35A8-4DF5-8852-099F4AF778A2}" type="presOf" srcId="{61BE51CA-9F70-427D-AD57-4D28FE3F62BB}" destId="{0647BA17-DCF4-4EBC-9BB9-E28DDB87FECE}" srcOrd="0" destOrd="0" presId="urn:microsoft.com/office/officeart/2005/8/layout/bProcess3"/>
    <dgm:cxn modelId="{CADAFD4C-2F0C-4280-8FE4-5FE8B2FC69EE}" type="presOf" srcId="{2146A4C5-4284-4CE4-AA99-AD69066AF1C0}" destId="{2FB50F96-CCE0-4910-B1D9-B36D819BD6F4}" srcOrd="0" destOrd="0" presId="urn:microsoft.com/office/officeart/2005/8/layout/bProcess3"/>
    <dgm:cxn modelId="{D10913C7-3575-41A6-B9A1-DD47C7F0EDC6}" type="presOf" srcId="{1FD86096-5B89-43B3-9D54-AD5BF19636FC}" destId="{4600DA9C-B21E-4672-9BB4-5141EA57D5A8}" srcOrd="0" destOrd="0" presId="urn:microsoft.com/office/officeart/2005/8/layout/bProcess3"/>
    <dgm:cxn modelId="{F26E05CB-363C-4A3F-9FEA-1714BD12639D}" type="presOf" srcId="{BB639697-A522-4F4E-927F-FD5736C01C96}" destId="{A9C3D843-2CAE-4410-ADB9-F98392041CA2}" srcOrd="1" destOrd="0" presId="urn:microsoft.com/office/officeart/2005/8/layout/bProcess3"/>
    <dgm:cxn modelId="{A2FF7397-DE59-4605-8749-5599182A1A64}" type="presOf" srcId="{0ABF62E9-EC28-4D2E-8718-2345676804BE}" destId="{BD070CD5-60B9-4A4E-B021-64FD6DDB20DD}" srcOrd="0" destOrd="0" presId="urn:microsoft.com/office/officeart/2005/8/layout/bProcess3"/>
    <dgm:cxn modelId="{AF1D33AD-6BFC-4CDE-AA0B-F5ED01264CD5}" srcId="{568E557E-AC6F-415D-80D6-50CC08E077C4}" destId="{05F74F3C-66D1-4029-8216-26B9329FAD29}" srcOrd="2" destOrd="0" parTransId="{61AFEB6F-CE26-47EE-BC36-D8831422726B}" sibTransId="{1B4A62EA-8384-4898-B1DC-8E084FA8609F}"/>
    <dgm:cxn modelId="{CC5D2EBB-C49A-4926-87F6-A21D61787360}" srcId="{568E557E-AC6F-415D-80D6-50CC08E077C4}" destId="{481F1EB7-148D-41CD-B286-5506ADF9F0CF}" srcOrd="4" destOrd="0" parTransId="{78BC6E8C-5234-4924-8211-CCC01745D93A}" sibTransId="{1FD86096-5B89-43B3-9D54-AD5BF19636FC}"/>
    <dgm:cxn modelId="{02FCF812-A6A3-47F8-AAD7-5FBC82F534CB}" type="presOf" srcId="{568E557E-AC6F-415D-80D6-50CC08E077C4}" destId="{3AE0E330-C0F0-4387-BCE5-B7A9CEE3E7C2}" srcOrd="0" destOrd="0" presId="urn:microsoft.com/office/officeart/2005/8/layout/bProcess3"/>
    <dgm:cxn modelId="{8C24221B-3C3A-4C22-9E84-6D50D5949C45}" type="presParOf" srcId="{3AE0E330-C0F0-4387-BCE5-B7A9CEE3E7C2}" destId="{0647BA17-DCF4-4EBC-9BB9-E28DDB87FECE}" srcOrd="0" destOrd="0" presId="urn:microsoft.com/office/officeart/2005/8/layout/bProcess3"/>
    <dgm:cxn modelId="{67D9E5B7-A673-45FD-BAB2-C0B78430A6CA}" type="presParOf" srcId="{3AE0E330-C0F0-4387-BCE5-B7A9CEE3E7C2}" destId="{FAA21F89-92BA-4217-AA88-46E0C4688E87}" srcOrd="1" destOrd="0" presId="urn:microsoft.com/office/officeart/2005/8/layout/bProcess3"/>
    <dgm:cxn modelId="{97885E87-BBD9-430D-BC63-8D3F5F4F18B9}" type="presParOf" srcId="{FAA21F89-92BA-4217-AA88-46E0C4688E87}" destId="{D5339B64-C07E-4B29-A02E-5B9925088706}" srcOrd="0" destOrd="0" presId="urn:microsoft.com/office/officeart/2005/8/layout/bProcess3"/>
    <dgm:cxn modelId="{D13ED109-50A3-4A17-9950-26FC42DD9D8A}" type="presParOf" srcId="{3AE0E330-C0F0-4387-BCE5-B7A9CEE3E7C2}" destId="{CE72FE4D-AA83-424B-8433-2E7732380B12}" srcOrd="2" destOrd="0" presId="urn:microsoft.com/office/officeart/2005/8/layout/bProcess3"/>
    <dgm:cxn modelId="{954EBFBB-9E70-4C90-8ED1-7145F53AE878}" type="presParOf" srcId="{3AE0E330-C0F0-4387-BCE5-B7A9CEE3E7C2}" destId="{7798754C-0745-4BCF-9D5C-A28BAEB9A049}" srcOrd="3" destOrd="0" presId="urn:microsoft.com/office/officeart/2005/8/layout/bProcess3"/>
    <dgm:cxn modelId="{196B0B9A-EFE6-41D4-918B-F23F000F3AE0}" type="presParOf" srcId="{7798754C-0745-4BCF-9D5C-A28BAEB9A049}" destId="{A9C3D843-2CAE-4410-ADB9-F98392041CA2}" srcOrd="0" destOrd="0" presId="urn:microsoft.com/office/officeart/2005/8/layout/bProcess3"/>
    <dgm:cxn modelId="{C4E3F5C8-4A8A-4D76-A5A4-3EFA37622F0A}" type="presParOf" srcId="{3AE0E330-C0F0-4387-BCE5-B7A9CEE3E7C2}" destId="{2B8E8B9C-460E-47FF-8D28-265A87B10999}" srcOrd="4" destOrd="0" presId="urn:microsoft.com/office/officeart/2005/8/layout/bProcess3"/>
    <dgm:cxn modelId="{20CF9C60-3014-41EF-A2CD-A968891721EB}" type="presParOf" srcId="{3AE0E330-C0F0-4387-BCE5-B7A9CEE3E7C2}" destId="{1CEB139D-0FBC-4379-B27A-D11E89BA8BB5}" srcOrd="5" destOrd="0" presId="urn:microsoft.com/office/officeart/2005/8/layout/bProcess3"/>
    <dgm:cxn modelId="{0282A124-7162-4AEA-BD3F-014FF9CA4BD0}" type="presParOf" srcId="{1CEB139D-0FBC-4379-B27A-D11E89BA8BB5}" destId="{1F22826E-D539-439D-B74E-DDB3A3238511}" srcOrd="0" destOrd="0" presId="urn:microsoft.com/office/officeart/2005/8/layout/bProcess3"/>
    <dgm:cxn modelId="{35A0867B-A908-4342-957C-11C3F0C4389D}" type="presParOf" srcId="{3AE0E330-C0F0-4387-BCE5-B7A9CEE3E7C2}" destId="{BD070CD5-60B9-4A4E-B021-64FD6DDB20DD}" srcOrd="6" destOrd="0" presId="urn:microsoft.com/office/officeart/2005/8/layout/bProcess3"/>
    <dgm:cxn modelId="{EBCB842B-65F6-436A-BA7D-B3CB06E52071}" type="presParOf" srcId="{3AE0E330-C0F0-4387-BCE5-B7A9CEE3E7C2}" destId="{2FB50F96-CCE0-4910-B1D9-B36D819BD6F4}" srcOrd="7" destOrd="0" presId="urn:microsoft.com/office/officeart/2005/8/layout/bProcess3"/>
    <dgm:cxn modelId="{761E48C0-18B7-4A4F-AE35-FDF6456BCAFA}" type="presParOf" srcId="{2FB50F96-CCE0-4910-B1D9-B36D819BD6F4}" destId="{66896A7E-7644-4F78-9D0B-86291B0AA531}" srcOrd="0" destOrd="0" presId="urn:microsoft.com/office/officeart/2005/8/layout/bProcess3"/>
    <dgm:cxn modelId="{7585914A-C968-45BC-A373-DF7EEC439A27}" type="presParOf" srcId="{3AE0E330-C0F0-4387-BCE5-B7A9CEE3E7C2}" destId="{EF145FF7-5224-4B98-A89E-E3EE11CFFFA9}" srcOrd="8" destOrd="0" presId="urn:microsoft.com/office/officeart/2005/8/layout/bProcess3"/>
    <dgm:cxn modelId="{4584AA8F-1EE0-4469-8D1C-653C622137E3}" type="presParOf" srcId="{3AE0E330-C0F0-4387-BCE5-B7A9CEE3E7C2}" destId="{4600DA9C-B21E-4672-9BB4-5141EA57D5A8}" srcOrd="9" destOrd="0" presId="urn:microsoft.com/office/officeart/2005/8/layout/bProcess3"/>
    <dgm:cxn modelId="{CEB25558-03E6-4350-B94F-691C38A2BC53}" type="presParOf" srcId="{4600DA9C-B21E-4672-9BB4-5141EA57D5A8}" destId="{035AC240-7EBF-48A2-AB49-3FA17C7B428E}" srcOrd="0" destOrd="0" presId="urn:microsoft.com/office/officeart/2005/8/layout/bProcess3"/>
    <dgm:cxn modelId="{81207280-64BC-4F32-8C12-39FD55FFCF65}" type="presParOf" srcId="{3AE0E330-C0F0-4387-BCE5-B7A9CEE3E7C2}" destId="{5C02D512-5FDD-478C-8E6A-26F02034818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21F89-92BA-4217-AA88-46E0C4688E87}">
      <dsp:nvSpPr>
        <dsp:cNvPr id="0" name=""/>
        <dsp:cNvSpPr/>
      </dsp:nvSpPr>
      <dsp:spPr>
        <a:xfrm>
          <a:off x="2479208" y="478975"/>
          <a:ext cx="371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8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54757" y="522686"/>
        <a:ext cx="20089" cy="4017"/>
      </dsp:txXfrm>
    </dsp:sp>
    <dsp:sp modelId="{0647BA17-DCF4-4EBC-9BB9-E28DDB87FECE}">
      <dsp:nvSpPr>
        <dsp:cNvPr id="0" name=""/>
        <dsp:cNvSpPr/>
      </dsp:nvSpPr>
      <dsp:spPr>
        <a:xfrm>
          <a:off x="734105" y="624"/>
          <a:ext cx="1746903" cy="1048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Calibri" panose="020F0502020204030204" pitchFamily="34" charset="0"/>
            </a:rPr>
            <a:t>Изучение</a:t>
          </a:r>
          <a:endParaRPr lang="ru-RU" sz="2400" kern="1200" dirty="0">
            <a:latin typeface="Calibri" panose="020F0502020204030204" pitchFamily="34" charset="0"/>
          </a:endParaRPr>
        </a:p>
      </dsp:txBody>
      <dsp:txXfrm>
        <a:off x="734105" y="624"/>
        <a:ext cx="1746903" cy="1048141"/>
      </dsp:txXfrm>
    </dsp:sp>
    <dsp:sp modelId="{7798754C-0745-4BCF-9D5C-A28BAEB9A049}">
      <dsp:nvSpPr>
        <dsp:cNvPr id="0" name=""/>
        <dsp:cNvSpPr/>
      </dsp:nvSpPr>
      <dsp:spPr>
        <a:xfrm>
          <a:off x="1607556" y="1046966"/>
          <a:ext cx="2148691" cy="371187"/>
        </a:xfrm>
        <a:custGeom>
          <a:avLst/>
          <a:gdLst/>
          <a:ahLst/>
          <a:cxnLst/>
          <a:rect l="0" t="0" r="0" b="0"/>
          <a:pathLst>
            <a:path>
              <a:moveTo>
                <a:pt x="2148691" y="0"/>
              </a:moveTo>
              <a:lnTo>
                <a:pt x="2148691" y="202693"/>
              </a:lnTo>
              <a:lnTo>
                <a:pt x="0" y="202693"/>
              </a:lnTo>
              <a:lnTo>
                <a:pt x="0" y="371187"/>
              </a:lnTo>
            </a:path>
          </a:pathLst>
        </a:custGeom>
        <a:noFill/>
        <a:ln w="6350" cap="flat" cmpd="sng" algn="ctr">
          <a:solidFill>
            <a:schemeClr val="accent5">
              <a:hueOff val="-2829520"/>
              <a:satOff val="-8142"/>
              <a:lumOff val="-35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27254" y="1230551"/>
        <a:ext cx="109296" cy="4017"/>
      </dsp:txXfrm>
    </dsp:sp>
    <dsp:sp modelId="{CE72FE4D-AA83-424B-8433-2E7732380B12}">
      <dsp:nvSpPr>
        <dsp:cNvPr id="0" name=""/>
        <dsp:cNvSpPr/>
      </dsp:nvSpPr>
      <dsp:spPr>
        <a:xfrm>
          <a:off x="2882796" y="624"/>
          <a:ext cx="1746903" cy="1048141"/>
        </a:xfrm>
        <a:prstGeom prst="rect">
          <a:avLst/>
        </a:prstGeom>
        <a:solidFill>
          <a:schemeClr val="accent5">
            <a:hueOff val="-2263616"/>
            <a:satOff val="-6514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Calibri" panose="020F0502020204030204" pitchFamily="34" charset="0"/>
            </a:rPr>
            <a:t>Анализ</a:t>
          </a:r>
          <a:endParaRPr lang="ru-RU" sz="2800" kern="1200" dirty="0">
            <a:latin typeface="Calibri" panose="020F0502020204030204" pitchFamily="34" charset="0"/>
          </a:endParaRPr>
        </a:p>
      </dsp:txBody>
      <dsp:txXfrm>
        <a:off x="2882796" y="624"/>
        <a:ext cx="1746903" cy="1048141"/>
      </dsp:txXfrm>
    </dsp:sp>
    <dsp:sp modelId="{1CEB139D-0FBC-4379-B27A-D11E89BA8BB5}">
      <dsp:nvSpPr>
        <dsp:cNvPr id="0" name=""/>
        <dsp:cNvSpPr/>
      </dsp:nvSpPr>
      <dsp:spPr>
        <a:xfrm>
          <a:off x="2479208" y="1928905"/>
          <a:ext cx="371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87" y="45720"/>
              </a:lnTo>
            </a:path>
          </a:pathLst>
        </a:custGeom>
        <a:noFill/>
        <a:ln w="6350" cap="flat" cmpd="sng" algn="ctr">
          <a:solidFill>
            <a:schemeClr val="accent5">
              <a:hueOff val="-5659040"/>
              <a:satOff val="-16284"/>
              <a:lumOff val="-70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54757" y="1972616"/>
        <a:ext cx="20089" cy="4017"/>
      </dsp:txXfrm>
    </dsp:sp>
    <dsp:sp modelId="{2B8E8B9C-460E-47FF-8D28-265A87B10999}">
      <dsp:nvSpPr>
        <dsp:cNvPr id="0" name=""/>
        <dsp:cNvSpPr/>
      </dsp:nvSpPr>
      <dsp:spPr>
        <a:xfrm>
          <a:off x="734105" y="1450554"/>
          <a:ext cx="1746903" cy="1048141"/>
        </a:xfrm>
        <a:prstGeom prst="rect">
          <a:avLst/>
        </a:prstGeom>
        <a:solidFill>
          <a:schemeClr val="accent5">
            <a:hueOff val="-4527232"/>
            <a:satOff val="-13028"/>
            <a:lumOff val="-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Calibri" panose="020F0502020204030204" pitchFamily="34" charset="0"/>
            </a:rPr>
            <a:t>Бизнес-логика</a:t>
          </a:r>
          <a:endParaRPr lang="ru-RU" sz="1800" kern="1200" dirty="0">
            <a:latin typeface="Calibri" panose="020F0502020204030204" pitchFamily="34" charset="0"/>
          </a:endParaRPr>
        </a:p>
      </dsp:txBody>
      <dsp:txXfrm>
        <a:off x="734105" y="1450554"/>
        <a:ext cx="1746903" cy="1048141"/>
      </dsp:txXfrm>
    </dsp:sp>
    <dsp:sp modelId="{2FB50F96-CCE0-4910-B1D9-B36D819BD6F4}">
      <dsp:nvSpPr>
        <dsp:cNvPr id="0" name=""/>
        <dsp:cNvSpPr/>
      </dsp:nvSpPr>
      <dsp:spPr>
        <a:xfrm>
          <a:off x="1607556" y="2496895"/>
          <a:ext cx="2148691" cy="371187"/>
        </a:xfrm>
        <a:custGeom>
          <a:avLst/>
          <a:gdLst/>
          <a:ahLst/>
          <a:cxnLst/>
          <a:rect l="0" t="0" r="0" b="0"/>
          <a:pathLst>
            <a:path>
              <a:moveTo>
                <a:pt x="2148691" y="0"/>
              </a:moveTo>
              <a:lnTo>
                <a:pt x="2148691" y="202693"/>
              </a:lnTo>
              <a:lnTo>
                <a:pt x="0" y="202693"/>
              </a:lnTo>
              <a:lnTo>
                <a:pt x="0" y="371187"/>
              </a:lnTo>
            </a:path>
          </a:pathLst>
        </a:custGeom>
        <a:noFill/>
        <a:ln w="6350" cap="flat" cmpd="sng" algn="ctr">
          <a:solidFill>
            <a:schemeClr val="accent5">
              <a:hueOff val="-8488561"/>
              <a:satOff val="-24427"/>
              <a:lumOff val="-10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27254" y="2680480"/>
        <a:ext cx="109296" cy="4017"/>
      </dsp:txXfrm>
    </dsp:sp>
    <dsp:sp modelId="{BD070CD5-60B9-4A4E-B021-64FD6DDB20DD}">
      <dsp:nvSpPr>
        <dsp:cNvPr id="0" name=""/>
        <dsp:cNvSpPr/>
      </dsp:nvSpPr>
      <dsp:spPr>
        <a:xfrm>
          <a:off x="2882796" y="1450554"/>
          <a:ext cx="1746903" cy="1048141"/>
        </a:xfrm>
        <a:prstGeom prst="rect">
          <a:avLst/>
        </a:prstGeom>
        <a:solidFill>
          <a:schemeClr val="accent5">
            <a:hueOff val="-6790849"/>
            <a:satOff val="-19541"/>
            <a:lumOff val="-8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Calibri" panose="020F0502020204030204" pitchFamily="34" charset="0"/>
            </a:rPr>
            <a:t>Дизайн</a:t>
          </a:r>
          <a:endParaRPr lang="ru-RU" sz="1800" kern="1200" dirty="0">
            <a:latin typeface="Calibri" panose="020F0502020204030204" pitchFamily="34" charset="0"/>
          </a:endParaRPr>
        </a:p>
      </dsp:txBody>
      <dsp:txXfrm>
        <a:off x="2882796" y="1450554"/>
        <a:ext cx="1746903" cy="1048141"/>
      </dsp:txXfrm>
    </dsp:sp>
    <dsp:sp modelId="{4600DA9C-B21E-4672-9BB4-5141EA57D5A8}">
      <dsp:nvSpPr>
        <dsp:cNvPr id="0" name=""/>
        <dsp:cNvSpPr/>
      </dsp:nvSpPr>
      <dsp:spPr>
        <a:xfrm>
          <a:off x="2479208" y="3378834"/>
          <a:ext cx="371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87" y="45720"/>
              </a:lnTo>
            </a:path>
          </a:pathLst>
        </a:custGeom>
        <a:noFill/>
        <a:ln w="6350" cap="flat" cmpd="sng" algn="ctr">
          <a:solidFill>
            <a:schemeClr val="accent5">
              <a:hueOff val="-11318080"/>
              <a:satOff val="-32569"/>
              <a:lumOff val="-141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54757" y="3422545"/>
        <a:ext cx="20089" cy="4017"/>
      </dsp:txXfrm>
    </dsp:sp>
    <dsp:sp modelId="{EF145FF7-5224-4B98-A89E-E3EE11CFFFA9}">
      <dsp:nvSpPr>
        <dsp:cNvPr id="0" name=""/>
        <dsp:cNvSpPr/>
      </dsp:nvSpPr>
      <dsp:spPr>
        <a:xfrm>
          <a:off x="734105" y="2900483"/>
          <a:ext cx="1746903" cy="1048141"/>
        </a:xfrm>
        <a:prstGeom prst="rect">
          <a:avLst/>
        </a:prstGeom>
        <a:solidFill>
          <a:schemeClr val="accent5">
            <a:hueOff val="-9054465"/>
            <a:satOff val="-26055"/>
            <a:lumOff val="-1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Calibri" panose="020F0502020204030204" pitchFamily="34" charset="0"/>
            </a:rPr>
            <a:t>Разработка ПО</a:t>
          </a:r>
          <a:endParaRPr lang="ru-RU" sz="1900" kern="1200" dirty="0">
            <a:latin typeface="Calibri" panose="020F0502020204030204" pitchFamily="34" charset="0"/>
          </a:endParaRPr>
        </a:p>
      </dsp:txBody>
      <dsp:txXfrm>
        <a:off x="734105" y="2900483"/>
        <a:ext cx="1746903" cy="1048141"/>
      </dsp:txXfrm>
    </dsp:sp>
    <dsp:sp modelId="{5C02D512-5FDD-478C-8E6A-26F02034818E}">
      <dsp:nvSpPr>
        <dsp:cNvPr id="0" name=""/>
        <dsp:cNvSpPr/>
      </dsp:nvSpPr>
      <dsp:spPr>
        <a:xfrm>
          <a:off x="2882796" y="2900483"/>
          <a:ext cx="1746903" cy="1048141"/>
        </a:xfrm>
        <a:prstGeom prst="rect">
          <a:avLst/>
        </a:prstGeom>
        <a:solidFill>
          <a:schemeClr val="accent5">
            <a:hueOff val="-11318080"/>
            <a:satOff val="-32569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Calibri" panose="020F0502020204030204" pitchFamily="34" charset="0"/>
            </a:rPr>
            <a:t>Тест</a:t>
          </a:r>
          <a:endParaRPr lang="ru-RU" sz="2000" kern="1200" dirty="0">
            <a:latin typeface="Calibri" panose="020F0502020204030204" pitchFamily="34" charset="0"/>
          </a:endParaRPr>
        </a:p>
      </dsp:txBody>
      <dsp:txXfrm>
        <a:off x="2882796" y="2900483"/>
        <a:ext cx="1746903" cy="1048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6" name="Инструкци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ru-RU" sz="1200" b="1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ПРИМЕЧАНИЕ.</a:t>
            </a:r>
          </a:p>
          <a:p>
            <a:pPr algn="l" defTabSz="914400">
              <a:buNone/>
            </a:pPr>
            <a:r>
              <a:rPr lang="ru-RU" sz="1200" b="0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Чтобы изменить изображение на этом слайде, выделите рисунок и удалите его. Затем щелкните значок "Рисунки" в заполнителе и вставьте свое изображение.</a:t>
            </a:r>
            <a:endParaRPr lang="ru-RU" sz="1200" b="0" i="1" dirty="0">
              <a:solidFill>
                <a:schemeClr val="lt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14.12.2015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830" y="2566517"/>
            <a:ext cx="6709641" cy="1907119"/>
          </a:xfrm>
        </p:spPr>
        <p:txBody>
          <a:bodyPr>
            <a:normAutofit/>
          </a:bodyPr>
          <a:lstStyle/>
          <a:p>
            <a:pPr algn="ctr">
              <a:spcBef>
                <a:spcPts val="1"/>
              </a:spcBef>
            </a:pPr>
            <a:r>
              <a:rPr lang="ru-RU" sz="4400" dirty="0" smtClean="0">
                <a:latin typeface="Calibri" panose="020F0502020204030204" pitchFamily="34" charset="0"/>
              </a:rPr>
              <a:t>Курсовая работа на тему</a:t>
            </a:r>
            <a:r>
              <a:rPr lang="en-US" sz="4400" dirty="0" smtClean="0">
                <a:latin typeface="Calibri" panose="020F0502020204030204" pitchFamily="34" charset="0"/>
              </a:rPr>
              <a:t>:</a:t>
            </a:r>
            <a:br>
              <a:rPr lang="en-US" sz="4400" dirty="0" smtClean="0">
                <a:latin typeface="Calibri" panose="020F0502020204030204" pitchFamily="34" charset="0"/>
              </a:rPr>
            </a:br>
            <a:r>
              <a:rPr lang="en-US" sz="4400" b="1" dirty="0" smtClean="0">
                <a:latin typeface="Calibri" panose="020F0502020204030204" pitchFamily="34" charset="0"/>
              </a:rPr>
              <a:t> </a:t>
            </a:r>
            <a:r>
              <a:rPr lang="ru-RU" b="1" dirty="0" smtClean="0">
                <a:latin typeface="Calibri" panose="020F0502020204030204" pitchFamily="34" charset="0"/>
              </a:rPr>
              <a:t>«Разработка медиа сети корпоративной компании»</a:t>
            </a:r>
            <a:endParaRPr lang="ru-RU" b="1" i="0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7830" y="0"/>
            <a:ext cx="5731493" cy="945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УЧРЕЖДЕНИЕ ОБРАЗОВАНИЯ </a:t>
            </a:r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Полесский</a:t>
            </a: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государственный университет»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7830" y="5003074"/>
            <a:ext cx="5150194" cy="160575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8" indent="84138"/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Разработал</a:t>
            </a: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Бондарчук А.В,  Деденко Е.С.</a:t>
            </a:r>
          </a:p>
          <a:p>
            <a:pPr marL="0" lvl="8" indent="84138"/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Группа: 15ИТ-3с</a:t>
            </a: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4138" lvl="8"/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Научный руководитель: Володько Л.П.</a:t>
            </a: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2" r="20327"/>
          <a:stretch/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353475" y="32293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ВЫВОДЫ ПО</a:t>
            </a:r>
            <a:r>
              <a:rPr lang="en-US" sz="4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КУРСОВОЙ РАБОТЕ</a:t>
            </a:r>
            <a:endParaRPr lang="ru-RU" sz="4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38112" y="26543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курсовой работы были выполнены следующие действия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сайтов конкурентов;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программный продукт;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Укреплены теоретические знания и практические умения в области веб-программирования.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3301269"/>
            <a:ext cx="9457509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БЛАГОДАРИМ </a:t>
            </a:r>
            <a:br>
              <a:rPr lang="ru-RU" sz="6600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6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ЗА ВНИМАНИЕ!</a:t>
            </a:r>
            <a:endParaRPr lang="ru-RU" sz="6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ПОСТАНОВКА </a:t>
            </a:r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И ОСНОВНЫЕ ЦЕЛИ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9813"/>
            <a:ext cx="7810500" cy="47842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ourier New" pitchFamily="49" charset="0"/>
              </a:rPr>
              <a:t>Целью </a:t>
            </a:r>
            <a:r>
              <a:rPr lang="ru-RU" dirty="0" smtClean="0">
                <a:latin typeface="Calibri" pitchFamily="34" charset="0"/>
                <a:cs typeface="Courier New" pitchFamily="49" charset="0"/>
              </a:rPr>
              <a:t>курсовой работы </a:t>
            </a:r>
            <a:r>
              <a:rPr lang="ru-RU" dirty="0">
                <a:latin typeface="Calibri" pitchFamily="34" charset="0"/>
                <a:cs typeface="Courier New" pitchFamily="49" charset="0"/>
              </a:rPr>
              <a:t>является разработка </a:t>
            </a:r>
            <a:r>
              <a:rPr lang="ru-RU" dirty="0" smtClean="0">
                <a:latin typeface="Calibri" pitchFamily="34" charset="0"/>
                <a:cs typeface="Courier New" pitchFamily="49" charset="0"/>
              </a:rPr>
              <a:t>медиа-сети корпоративной компании</a:t>
            </a:r>
            <a:endParaRPr lang="ru-RU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libri" pitchFamily="34" charset="0"/>
                <a:cs typeface="Courier New" pitchFamily="49" charset="0"/>
              </a:rPr>
              <a:t>Для достижения цели требовалось решить следующие задачи:</a:t>
            </a:r>
          </a:p>
          <a:p>
            <a:pPr marL="0" indent="0">
              <a:buNone/>
            </a:pPr>
            <a:r>
              <a:rPr lang="ru-RU" dirty="0" smtClean="0">
                <a:latin typeface="Calibri" pitchFamily="34" charset="0"/>
                <a:cs typeface="Courier New" pitchFamily="49" charset="0"/>
              </a:rPr>
              <a:t>1) Изучение предметной области;</a:t>
            </a:r>
          </a:p>
          <a:p>
            <a:pPr marL="0" indent="0">
              <a:buNone/>
            </a:pPr>
            <a:r>
              <a:rPr lang="ru-RU" dirty="0" smtClean="0">
                <a:latin typeface="Calibri" pitchFamily="34" charset="0"/>
                <a:cs typeface="Courier New" pitchFamily="49" charset="0"/>
              </a:rPr>
              <a:t>2) Анализ функционала медиа-сетей конкурентов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3) </a:t>
            </a:r>
            <a:r>
              <a:rPr lang="ru-RU" dirty="0" smtClean="0">
                <a:latin typeface="Calibri" pitchFamily="34" charset="0"/>
                <a:cs typeface="Courier New" pitchFamily="49" charset="0"/>
              </a:rPr>
              <a:t>Создание бизнес-логики приложения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ourier New" pitchFamily="49" charset="0"/>
              </a:rPr>
              <a:t>4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) </a:t>
            </a:r>
            <a:r>
              <a:rPr lang="ru-RU" dirty="0" smtClean="0">
                <a:latin typeface="Calibri" pitchFamily="34" charset="0"/>
                <a:cs typeface="Courier New" pitchFamily="49" charset="0"/>
              </a:rPr>
              <a:t>Создание дизайнерского макета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5)</a:t>
            </a:r>
            <a:r>
              <a:rPr lang="ru-RU" dirty="0" smtClean="0">
                <a:latin typeface="Calibri" pitchFamily="34" charset="0"/>
                <a:cs typeface="Courier New" pitchFamily="49" charset="0"/>
              </a:rPr>
              <a:t> Разработка программных подсистем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6)</a:t>
            </a:r>
            <a:r>
              <a:rPr lang="ru-RU" dirty="0" smtClean="0">
                <a:latin typeface="Calibri" pitchFamily="34" charset="0"/>
                <a:cs typeface="Courier New" pitchFamily="49" charset="0"/>
              </a:rPr>
              <a:t> Апробация и тестирование программного продукта. 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 smtClean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2854607514"/>
              </p:ext>
            </p:extLst>
          </p:nvPr>
        </p:nvGraphicFramePr>
        <p:xfrm>
          <a:off x="7374295" y="2743650"/>
          <a:ext cx="5363805" cy="394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9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КРАТКИЕ СВЕДЕНИЯ О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3397" y="2670362"/>
            <a:ext cx="8369300" cy="2907478"/>
          </a:xfrm>
        </p:spPr>
        <p:txBody>
          <a:bodyPr>
            <a:noAutofit/>
          </a:bodyPr>
          <a:lstStyle/>
          <a:p>
            <a:pPr marL="0" indent="355600" algn="just">
              <a:buNone/>
            </a:pPr>
            <a:endParaRPr lang="ru-RU" b="1" dirty="0" smtClean="0">
              <a:latin typeface="Calibri" panose="020F0502020204030204" pitchFamily="34" charset="0"/>
            </a:endParaRPr>
          </a:p>
          <a:p>
            <a:pPr marL="0" indent="355600" algn="just">
              <a:buNone/>
            </a:pPr>
            <a:r>
              <a:rPr lang="ru-RU" b="1" dirty="0" smtClean="0">
                <a:latin typeface="Calibri" panose="020F0502020204030204" pitchFamily="34" charset="0"/>
              </a:rPr>
              <a:t>Медиа-сети</a:t>
            </a:r>
            <a:r>
              <a:rPr lang="ru-RU" dirty="0">
                <a:latin typeface="Calibri" panose="020F0502020204030204" pitchFamily="34" charset="0"/>
              </a:rPr>
              <a:t> — это крупные юридические лица, которые подключают к себе большое количество каналов, создают </a:t>
            </a:r>
            <a:r>
              <a:rPr lang="ru-RU" b="1" dirty="0" smtClean="0">
                <a:latin typeface="Calibri" panose="020F0502020204030204" pitchFamily="34" charset="0"/>
              </a:rPr>
              <a:t>сеть </a:t>
            </a:r>
            <a:r>
              <a:rPr lang="ru-RU" dirty="0" smtClean="0">
                <a:latin typeface="Calibri" panose="020F0502020204030204" pitchFamily="34" charset="0"/>
              </a:rPr>
              <a:t>каналов</a:t>
            </a:r>
            <a:r>
              <a:rPr lang="ru-RU" dirty="0">
                <a:latin typeface="Calibri" panose="020F0502020204030204" pitchFamily="34" charset="0"/>
              </a:rPr>
              <a:t>. Все это делается с целью монетизации контента, размещаемого на этих </a:t>
            </a:r>
            <a:r>
              <a:rPr lang="ru-RU" dirty="0" smtClean="0">
                <a:latin typeface="Calibri" panose="020F0502020204030204" pitchFamily="34" charset="0"/>
              </a:rPr>
              <a:t>каналах.</a:t>
            </a:r>
          </a:p>
          <a:p>
            <a:pPr marL="0" indent="355600" algn="just">
              <a:buNone/>
            </a:pPr>
            <a:r>
              <a:rPr lang="ru-RU" b="1" dirty="0" smtClean="0">
                <a:latin typeface="Calibri" panose="020F0502020204030204" pitchFamily="34" charset="0"/>
              </a:rPr>
              <a:t>Монетизация </a:t>
            </a:r>
            <a:r>
              <a:rPr lang="ru-RU" dirty="0" smtClean="0">
                <a:latin typeface="Calibri" panose="020F0502020204030204" pitchFamily="34" charset="0"/>
              </a:rPr>
              <a:t>— это продажа контента либо косвенная продажа своей целевой аудитории рекламодателю с целью превращения в потенциальных клиентов.</a:t>
            </a:r>
            <a:endParaRPr lang="ru-RU" b="1" dirty="0" smtClean="0">
              <a:latin typeface="Calibri" panose="020F0502020204030204" pitchFamily="34" charset="0"/>
            </a:endParaRPr>
          </a:p>
        </p:txBody>
      </p:sp>
      <p:pic>
        <p:nvPicPr>
          <p:cNvPr id="3074" name="Picture 2" descr="http://admin.unilib.rs/wp-content/uploads/2015/03/Wikipedia-logo-v2.svg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645595"/>
            <a:ext cx="3197797" cy="29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11443"/>
            <a:ext cx="9601200" cy="1036850"/>
          </a:xfrm>
        </p:spPr>
        <p:txBody>
          <a:bodyPr/>
          <a:lstStyle/>
          <a:p>
            <a:pPr algn="ctr"/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СРАВНИТЕЛЬНАЯ ТАБЛИЦА ХАРАКТЕРИСТИК </a:t>
            </a:r>
            <a:b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МЕДИА-СЕТЕЙ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1844"/>
              </p:ext>
            </p:extLst>
          </p:nvPr>
        </p:nvGraphicFramePr>
        <p:xfrm>
          <a:off x="607824" y="1632854"/>
          <a:ext cx="10952805" cy="4990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196440">
                  <a:extLst>
                    <a:ext uri="{9D8B030D-6E8A-4147-A177-3AD203B41FA5}">
                      <a16:colId xmlns:a16="http://schemas.microsoft.com/office/drawing/2014/main" val="690232423"/>
                    </a:ext>
                  </a:extLst>
                </a:gridCol>
                <a:gridCol w="1643923">
                  <a:extLst>
                    <a:ext uri="{9D8B030D-6E8A-4147-A177-3AD203B41FA5}">
                      <a16:colId xmlns:a16="http://schemas.microsoft.com/office/drawing/2014/main" val="2245931965"/>
                    </a:ext>
                  </a:extLst>
                </a:gridCol>
                <a:gridCol w="2056221">
                  <a:extLst>
                    <a:ext uri="{9D8B030D-6E8A-4147-A177-3AD203B41FA5}">
                      <a16:colId xmlns:a16="http://schemas.microsoft.com/office/drawing/2014/main" val="3973184173"/>
                    </a:ext>
                  </a:extLst>
                </a:gridCol>
                <a:gridCol w="2056221">
                  <a:extLst>
                    <a:ext uri="{9D8B030D-6E8A-4147-A177-3AD203B41FA5}">
                      <a16:colId xmlns:a16="http://schemas.microsoft.com/office/drawing/2014/main" val="3294818426"/>
                    </a:ext>
                  </a:extLst>
                </a:gridCol>
              </a:tblGrid>
              <a:tr h="2645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</a:rPr>
                        <a:t>Наименование характеристики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Calibri" panose="020F0502020204030204" pitchFamily="34" charset="0"/>
                        </a:rPr>
                        <a:t>Наименование </a:t>
                      </a:r>
                      <a:r>
                        <a:rPr lang="ru-RU" sz="1050" dirty="0" smtClean="0">
                          <a:effectLst/>
                          <a:latin typeface="Calibri" panose="020F0502020204030204" pitchFamily="34" charset="0"/>
                        </a:rPr>
                        <a:t>медиа</a:t>
                      </a: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ru-RU" sz="1050" dirty="0" smtClean="0">
                          <a:effectLst/>
                          <a:latin typeface="Calibri" panose="020F0502020204030204" pitchFamily="34" charset="0"/>
                        </a:rPr>
                        <a:t>сети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95446"/>
                  </a:ext>
                </a:extLst>
              </a:tr>
              <a:tr h="529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VPS Group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AIR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</a:rPr>
                        <a:t>Создаваемый продукт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472424450"/>
                  </a:ext>
                </a:extLst>
              </a:tr>
              <a:tr h="5291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1. Жёсткие требования к рекламным площадкам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90338404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2. Задержка выплат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3796676761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3. Минимальное значение выплаты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3221242845"/>
                  </a:ext>
                </a:extLst>
              </a:tr>
              <a:tr h="5291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4. Работа с денежными средствами в белорусских рублях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879466890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Форма обратной связи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3824403584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6. Простая процедура регистрации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1223245707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7 Система рассмотрения заявок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970089488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8. Долгое обращение к базе данных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2642850192"/>
                  </a:ext>
                </a:extLst>
              </a:tr>
              <a:tr h="6562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9 Высокая устойчивость базы данных к высоким нагрузкам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2333667962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10. Система аутентификации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1116102410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11. Административная панель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4" marR="63874" marT="0" marB="0" anchor="ctr"/>
                </a:tc>
                <a:extLst>
                  <a:ext uri="{0D108BD9-81ED-4DB2-BD59-A6C34878D82A}">
                    <a16:rowId xmlns:a16="http://schemas.microsoft.com/office/drawing/2014/main" val="271914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Calibri" panose="020F0502020204030204" pitchFamily="34" charset="0"/>
              </a:rPr>
              <a:t>Инструментарий разработки</a:t>
            </a:r>
            <a:endParaRPr lang="ru-RU" sz="4800" dirty="0">
              <a:latin typeface="Calibri" panose="020F050202020403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4606824" y="2758436"/>
            <a:ext cx="3039035" cy="3039035"/>
            <a:chOff x="4493561" y="3429281"/>
            <a:chExt cx="3039035" cy="3039035"/>
          </a:xfrm>
        </p:grpSpPr>
        <p:sp>
          <p:nvSpPr>
            <p:cNvPr id="4" name="Овал 3"/>
            <p:cNvSpPr/>
            <p:nvPr/>
          </p:nvSpPr>
          <p:spPr>
            <a:xfrm>
              <a:off x="4493561" y="3429281"/>
              <a:ext cx="3039035" cy="3039035"/>
            </a:xfrm>
            <a:prstGeom prst="ellipse">
              <a:avLst/>
            </a:prstGeom>
            <a:ln w="889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060" name="Picture 12" descr="http://www.bapps.kz/media/img/technology/CSS3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498" y="3908359"/>
              <a:ext cx="1002610" cy="142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demo7.dnngo.net/20061/boots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512" y="4788613"/>
              <a:ext cx="1433801" cy="1433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233917" y="2658549"/>
            <a:ext cx="3039035" cy="3039035"/>
            <a:chOff x="233917" y="3429280"/>
            <a:chExt cx="3039035" cy="3039035"/>
          </a:xfrm>
        </p:grpSpPr>
        <p:sp>
          <p:nvSpPr>
            <p:cNvPr id="14" name="Овал 13"/>
            <p:cNvSpPr/>
            <p:nvPr/>
          </p:nvSpPr>
          <p:spPr>
            <a:xfrm>
              <a:off x="233917" y="3429280"/>
              <a:ext cx="3039035" cy="3039035"/>
            </a:xfrm>
            <a:prstGeom prst="ellipse">
              <a:avLst/>
            </a:prstGeom>
            <a:ln w="88900">
              <a:solidFill>
                <a:schemeClr val="bg2">
                  <a:lumMod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058" name="Picture 10" descr="http://4vector.com/i/free-vector-html-logo_101468_HTML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80" y="3701922"/>
              <a:ext cx="1716737" cy="1716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://www.b2bweb.fr/wp-content/uploads/js-logo-badge-2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789" y="4703301"/>
              <a:ext cx="1350503" cy="1350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Овал 14"/>
          <p:cNvSpPr/>
          <p:nvPr/>
        </p:nvSpPr>
        <p:spPr>
          <a:xfrm>
            <a:off x="8753205" y="2673639"/>
            <a:ext cx="3039035" cy="303903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Правая круглая скобка 10"/>
          <p:cNvSpPr/>
          <p:nvPr/>
        </p:nvSpPr>
        <p:spPr>
          <a:xfrm rot="5400000" flipV="1">
            <a:off x="3898659" y="2797775"/>
            <a:ext cx="233095" cy="6629623"/>
          </a:xfrm>
          <a:prstGeom prst="rightBracket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авая круглая скобка 20"/>
          <p:cNvSpPr/>
          <p:nvPr/>
        </p:nvSpPr>
        <p:spPr>
          <a:xfrm rot="5400000" flipV="1">
            <a:off x="10293742" y="4827055"/>
            <a:ext cx="249756" cy="2591715"/>
          </a:xfrm>
          <a:prstGeom prst="rightBracket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3" name="Двойная стрелка влево/вправо 22"/>
          <p:cNvSpPr/>
          <p:nvPr/>
        </p:nvSpPr>
        <p:spPr>
          <a:xfrm>
            <a:off x="3462606" y="3932570"/>
            <a:ext cx="868109" cy="47614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лево/вправо 24"/>
          <p:cNvSpPr/>
          <p:nvPr/>
        </p:nvSpPr>
        <p:spPr>
          <a:xfrm>
            <a:off x="7763367" y="3955084"/>
            <a:ext cx="868109" cy="47614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121879" y="6204423"/>
            <a:ext cx="363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Calibri" panose="020F0502020204030204" pitchFamily="34" charset="0"/>
              </a:rPr>
              <a:t>Клиентская часть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1135" y="6188451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Calibri" panose="020F0502020204030204" pitchFamily="34" charset="0"/>
              </a:rPr>
              <a:t>Серверная часть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pic>
        <p:nvPicPr>
          <p:cNvPr id="1030" name="Picture 6" descr="http://www-asp.azureedge.net/v-2015-12-03-001/images/ui/asplogo-squa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396" y="1291984"/>
            <a:ext cx="1639207" cy="16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143" y="3060694"/>
            <a:ext cx="1204579" cy="120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de/thumb/8/8c/Microsoft_SQL_Server_Logo.svg/690px-Microsoft_SQL_Server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980" y="3624430"/>
            <a:ext cx="1945557" cy="15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4783" y="4271554"/>
            <a:ext cx="7696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Internet Information Services</a:t>
            </a:r>
            <a:endParaRPr lang="ru-RU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4783" y="5495108"/>
            <a:ext cx="769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SQL Server 2014</a:t>
            </a:r>
            <a:endParaRPr lang="ru-RU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"/>
              </a:spcBef>
            </a:pPr>
            <a:r>
              <a:rPr lang="ru-RU" sz="5400" dirty="0" smtClean="0">
                <a:latin typeface="Calibri" panose="020F0502020204030204" pitchFamily="34" charset="0"/>
              </a:rPr>
              <a:t>Логическая структура сайта</a:t>
            </a:r>
            <a:endParaRPr lang="ru-RU" sz="5400" b="0" i="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295400" y="1691826"/>
            <a:ext cx="9376954" cy="4971826"/>
            <a:chOff x="27296" y="573206"/>
            <a:chExt cx="5984120" cy="4154255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482600" y="2895600"/>
              <a:ext cx="0" cy="1684020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grpSp>
          <p:nvGrpSpPr>
            <p:cNvPr id="7" name="Группа 6"/>
            <p:cNvGrpSpPr/>
            <p:nvPr/>
          </p:nvGrpSpPr>
          <p:grpSpPr>
            <a:xfrm>
              <a:off x="27296" y="573206"/>
              <a:ext cx="5984120" cy="4154255"/>
              <a:chOff x="27296" y="573206"/>
              <a:chExt cx="5984120" cy="4154255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1569493" y="573206"/>
                <a:ext cx="2609850" cy="276225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Главная страница</a:t>
                </a: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27296" y="1808328"/>
                <a:ext cx="2609850" cy="276225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Аутентификация</a:t>
                </a: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159457" y="1801504"/>
                <a:ext cx="2609850" cy="276225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Обратная связь</a:t>
                </a: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3166281" y="2613546"/>
                <a:ext cx="2609850" cy="276225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Комната пользователя</a:t>
                </a:r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27296" y="2627194"/>
                <a:ext cx="2609850" cy="27622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Административная панель</a:t>
                </a:r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1978926" y="852985"/>
                <a:ext cx="1819275" cy="953668"/>
                <a:chOff x="0" y="0"/>
                <a:chExt cx="1819275" cy="953668"/>
              </a:xfrm>
            </p:grpSpPr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>
                  <a:off x="903180" y="0"/>
                  <a:ext cx="0" cy="504825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0" y="499273"/>
                  <a:ext cx="181927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45" name="Прямая со стрелкой 44"/>
                <p:cNvCxnSpPr/>
                <p:nvPr/>
              </p:nvCxnSpPr>
              <p:spPr>
                <a:xfrm>
                  <a:off x="11219" y="499273"/>
                  <a:ext cx="0" cy="4543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Прямая со стрелкой 45"/>
                <p:cNvCxnSpPr/>
                <p:nvPr/>
              </p:nvCxnSpPr>
              <p:spPr>
                <a:xfrm>
                  <a:off x="1806360" y="488054"/>
                  <a:ext cx="0" cy="4543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" name="Группа 15"/>
              <p:cNvGrpSpPr/>
              <p:nvPr/>
            </p:nvGrpSpPr>
            <p:grpSpPr>
              <a:xfrm>
                <a:off x="982639" y="2074459"/>
                <a:ext cx="3556671" cy="544829"/>
                <a:chOff x="297272" y="-32315"/>
                <a:chExt cx="3556671" cy="545086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>
                <a:xfrm>
                  <a:off x="847082" y="-32315"/>
                  <a:ext cx="0" cy="185124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>
                <a:xfrm>
                  <a:off x="297272" y="162526"/>
                  <a:ext cx="355667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41" name="Прямая со стрелкой 40"/>
                <p:cNvCxnSpPr/>
                <p:nvPr/>
              </p:nvCxnSpPr>
              <p:spPr>
                <a:xfrm>
                  <a:off x="312349" y="148997"/>
                  <a:ext cx="0" cy="363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42" name="Прямая со стрелкой 41"/>
                <p:cNvCxnSpPr/>
                <p:nvPr/>
              </p:nvCxnSpPr>
              <p:spPr>
                <a:xfrm>
                  <a:off x="3842687" y="158508"/>
                  <a:ext cx="0" cy="3344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" name="Группа 16"/>
              <p:cNvGrpSpPr/>
              <p:nvPr/>
            </p:nvGrpSpPr>
            <p:grpSpPr>
              <a:xfrm>
                <a:off x="477672" y="3070746"/>
                <a:ext cx="2203690" cy="1656715"/>
                <a:chOff x="0" y="0"/>
                <a:chExt cx="2203690" cy="1656715"/>
              </a:xfrm>
            </p:grpSpPr>
            <p:sp>
              <p:nvSpPr>
                <p:cNvPr id="29" name="Скругленный прямоугольник 28"/>
                <p:cNvSpPr/>
                <p:nvPr/>
              </p:nvSpPr>
              <p:spPr>
                <a:xfrm>
                  <a:off x="266700" y="0"/>
                  <a:ext cx="193699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Добавление </a:t>
                  </a:r>
                  <a:r>
                    <a:rPr lang="ru-RU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пользователей	</a:t>
                  </a:r>
                  <a:endPara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Скругленный прямоугольник 29"/>
                <p:cNvSpPr/>
                <p:nvPr/>
              </p:nvSpPr>
              <p:spPr>
                <a:xfrm>
                  <a:off x="262890" y="339090"/>
                  <a:ext cx="193699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Удаление </a:t>
                  </a:r>
                  <a:r>
                    <a:rPr lang="ru-RU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пользователей	</a:t>
                  </a:r>
                  <a:endPara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Скругленный прямоугольник 30"/>
                <p:cNvSpPr/>
                <p:nvPr/>
              </p:nvSpPr>
              <p:spPr>
                <a:xfrm>
                  <a:off x="253365" y="687705"/>
                  <a:ext cx="193675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Редактирование профиля</a:t>
                  </a:r>
                  <a:endParaRPr lang="ru-RU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Скругленный прямоугольник 31"/>
                <p:cNvSpPr/>
                <p:nvPr/>
              </p:nvSpPr>
              <p:spPr>
                <a:xfrm>
                  <a:off x="257175" y="1026795"/>
                  <a:ext cx="193699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Блокировка профиля</a:t>
                  </a:r>
                  <a:endParaRPr lang="ru-RU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Скругленный прямоугольник 32"/>
                <p:cNvSpPr/>
                <p:nvPr/>
              </p:nvSpPr>
              <p:spPr>
                <a:xfrm>
                  <a:off x="259080" y="1379220"/>
                  <a:ext cx="193675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Удаление объявлений</a:t>
                  </a:r>
                  <a:endParaRPr lang="ru-RU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0" y="1510665"/>
                  <a:ext cx="270510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0" y="1160145"/>
                  <a:ext cx="264795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905" y="828675"/>
                  <a:ext cx="262890" cy="1905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1905" y="466725"/>
                  <a:ext cx="262890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1905" y="152400"/>
                  <a:ext cx="270510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8" name="Группа 17"/>
              <p:cNvGrpSpPr/>
              <p:nvPr/>
            </p:nvGrpSpPr>
            <p:grpSpPr>
              <a:xfrm>
                <a:off x="3807726" y="3057098"/>
                <a:ext cx="2203690" cy="1656715"/>
                <a:chOff x="0" y="0"/>
                <a:chExt cx="2203690" cy="1656715"/>
              </a:xfrm>
            </p:grpSpPr>
            <p:sp>
              <p:nvSpPr>
                <p:cNvPr id="19" name="Скругленный прямоугольник 18"/>
                <p:cNvSpPr/>
                <p:nvPr/>
              </p:nvSpPr>
              <p:spPr>
                <a:xfrm>
                  <a:off x="266700" y="0"/>
                  <a:ext cx="193699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Добавление </a:t>
                  </a:r>
                  <a:r>
                    <a:rPr lang="ru-RU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объявлений	</a:t>
                  </a:r>
                  <a:endPara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Скругленный прямоугольник 19"/>
                <p:cNvSpPr/>
                <p:nvPr/>
              </p:nvSpPr>
              <p:spPr>
                <a:xfrm>
                  <a:off x="262890" y="339090"/>
                  <a:ext cx="193699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Удаление объявлений</a:t>
                  </a:r>
                  <a:endParaRPr lang="ru-RU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Скругленный прямоугольник 20"/>
                <p:cNvSpPr/>
                <p:nvPr/>
              </p:nvSpPr>
              <p:spPr>
                <a:xfrm>
                  <a:off x="253365" y="687705"/>
                  <a:ext cx="193675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Редактирование </a:t>
                  </a:r>
                  <a:r>
                    <a:rPr lang="ru-RU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объявлений	</a:t>
                  </a:r>
                  <a:endPara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Скругленный прямоугольник 21"/>
                <p:cNvSpPr/>
                <p:nvPr/>
              </p:nvSpPr>
              <p:spPr>
                <a:xfrm>
                  <a:off x="257175" y="1026795"/>
                  <a:ext cx="193699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Редактирование профиля</a:t>
                  </a:r>
                  <a:endParaRPr lang="ru-RU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259080" y="1379220"/>
                  <a:ext cx="1936750" cy="27749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ru-RU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Общение в </a:t>
                  </a:r>
                  <a:r>
                    <a:rPr lang="ru-RU" sz="14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чате</a:t>
                  </a:r>
                  <a:endPara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0" y="1510665"/>
                  <a:ext cx="270510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0" y="1160145"/>
                  <a:ext cx="264795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1905" y="828675"/>
                  <a:ext cx="262890" cy="1905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1905" y="466725"/>
                  <a:ext cx="262890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1905" y="152400"/>
                  <a:ext cx="270510" cy="0"/>
                </a:xfrm>
                <a:prstGeom prst="lin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3816350" y="2895600"/>
              <a:ext cx="0" cy="167259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0182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Calibri" panose="020F0502020204030204" pitchFamily="34" charset="0"/>
              </a:rPr>
              <a:t>Дизайн сайта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ru-RU" sz="4400" dirty="0" smtClean="0">
                <a:latin typeface="Calibri" panose="020F0502020204030204" pitchFamily="34" charset="0"/>
              </a:rPr>
              <a:t>медиа-сети</a:t>
            </a:r>
            <a:endParaRPr lang="ru-RU" sz="4400" dirty="0">
              <a:latin typeface="Calibri" panose="020F050202020403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1" r="1621" b="5018"/>
          <a:stretch/>
        </p:blipFill>
        <p:spPr bwMode="auto">
          <a:xfrm>
            <a:off x="245745" y="1645964"/>
            <a:ext cx="5667375" cy="3076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20096" y="2914344"/>
            <a:ext cx="5760720" cy="3093085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245744" y="5076519"/>
            <a:ext cx="566737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alibri" panose="020F0502020204030204" pitchFamily="34" charset="0"/>
              </a:rPr>
              <a:t>«Шапка» сайта</a:t>
            </a: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66769" y="1645964"/>
            <a:ext cx="566737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alibri" panose="020F0502020204030204" pitchFamily="34" charset="0"/>
              </a:rPr>
              <a:t>Контактная форма</a:t>
            </a:r>
            <a:endParaRPr lang="ru-RU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Calibri" panose="020F0502020204030204" pitchFamily="34" charset="0"/>
              </a:rPr>
              <a:t>Дизайн сайта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ru-RU" sz="4400" dirty="0" smtClean="0">
                <a:latin typeface="Calibri" panose="020F0502020204030204" pitchFamily="34" charset="0"/>
              </a:rPr>
              <a:t>медиа-сети</a:t>
            </a:r>
            <a:endParaRPr lang="ru-RU" sz="4400" dirty="0">
              <a:latin typeface="Calibri" panose="020F0502020204030204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45744" y="5638222"/>
            <a:ext cx="566737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alibri" panose="020F0502020204030204" pitchFamily="34" charset="0"/>
              </a:rPr>
              <a:t>Форма авторизации</a:t>
            </a: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66769" y="1645964"/>
            <a:ext cx="566737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alibri" panose="020F0502020204030204" pitchFamily="34" charset="0"/>
              </a:rPr>
              <a:t>Административная панель</a:t>
            </a:r>
            <a:endParaRPr lang="ru-RU" sz="3200" dirty="0">
              <a:latin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2708" b="25018"/>
          <a:stretch/>
        </p:blipFill>
        <p:spPr>
          <a:xfrm>
            <a:off x="6260435" y="2914344"/>
            <a:ext cx="5673709" cy="309457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98181" y="1645964"/>
            <a:ext cx="4762500" cy="381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2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E021FAA-F19F-4374-BB87-70577DFAD819}" vid="{E1AA2BE0-B234-4F41-BA7E-DC1D3C8A1211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TS103431374</Template>
  <TotalTime>0</TotalTime>
  <Words>302</Words>
  <Application>Microsoft Office PowerPoint</Application>
  <PresentationFormat>Широкоэкранный</PresentationFormat>
  <Paragraphs>109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Calibri</vt:lpstr>
      <vt:lpstr>Courier New</vt:lpstr>
      <vt:lpstr>Times New Roman</vt:lpstr>
      <vt:lpstr>Wingdings</vt:lpstr>
      <vt:lpstr>Sales Direction 16X9</vt:lpstr>
      <vt:lpstr>Курсовая работа на тему:  «Разработка медиа сети корпоративной компании»</vt:lpstr>
      <vt:lpstr>ПОСТАНОВКА ЗАДАЧИ  И ОСНОВНЫЕ ЦЕЛИ РАЗРАБОТКИ</vt:lpstr>
      <vt:lpstr>КРАТКИЕ СВЕДЕНИЯ О ПРЕДМЕТНОЙ ОБЛАСТИ</vt:lpstr>
      <vt:lpstr>СРАВНИТЕЛЬНАЯ ТАБЛИЦА ХАРАКТЕРИСТИК  МЕДИА-СЕТЕЙ</vt:lpstr>
      <vt:lpstr>Инструментарий разработки</vt:lpstr>
      <vt:lpstr>Презентация PowerPoint</vt:lpstr>
      <vt:lpstr>Логическая структура сайта</vt:lpstr>
      <vt:lpstr>Дизайн сайта медиа-сети</vt:lpstr>
      <vt:lpstr>Дизайн сайта медиа-сети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2014-12-16T18:35:53Z</dcterms:created>
  <dcterms:modified xsi:type="dcterms:W3CDTF">2015-12-13T23:35:15Z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