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78" r:id="rId4"/>
    <p:sldId id="266" r:id="rId5"/>
    <p:sldId id="277" r:id="rId6"/>
    <p:sldId id="264" r:id="rId7"/>
    <p:sldId id="275" r:id="rId8"/>
    <p:sldId id="265" r:id="rId9"/>
    <p:sldId id="270" r:id="rId10"/>
    <p:sldId id="271" r:id="rId11"/>
    <p:sldId id="260" r:id="rId12"/>
    <p:sldId id="262" r:id="rId13"/>
    <p:sldId id="259" r:id="rId14"/>
    <p:sldId id="257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8"/>
    <p:restoredTop sz="94649"/>
  </p:normalViewPr>
  <p:slideViewPr>
    <p:cSldViewPr snapToGrid="0">
      <p:cViewPr>
        <p:scale>
          <a:sx n="118" d="100"/>
          <a:sy n="118" d="100"/>
        </p:scale>
        <p:origin x="-276" y="-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86BF4EB-0625-130C-9A9B-80D766A46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FB8ACB28-C3F1-1F0A-B353-6CC310E6FE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8751BE6F-9E35-5252-D149-FD94AA6E8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3A904-1903-2C40-8B13-A2271B5ACA0B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3D85F968-53E1-94F1-9A31-003A62BBE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EE788276-FFFF-7D3F-FA42-0C907FB83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3A61-4992-C745-823D-2EAB952B0A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6672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789542B-6418-6729-B511-0EAC477A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87848A93-6141-6C99-9177-11C0F3D06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FA88AFCC-EACF-E9A5-093C-B473C04F9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3A904-1903-2C40-8B13-A2271B5ACA0B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BC78D040-5752-83CD-0D39-014ACC16D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4CF552DE-6ED5-A936-E026-5585986E5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3A61-4992-C745-823D-2EAB952B0A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257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="" xmlns:a16="http://schemas.microsoft.com/office/drawing/2014/main" id="{F72B5F92-9DD2-4A65-5C87-AA0D5FC478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B9146291-C71C-7190-2D58-9FD3C0DA9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9D8E1A51-95D0-78AD-E901-8B1E07947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3A904-1903-2C40-8B13-A2271B5ACA0B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5329D895-E238-08F0-5294-863AAA75C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116336ED-8298-B577-DBE5-CF7AA472A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3A61-4992-C745-823D-2EAB952B0A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235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7357DBB-C8E7-01D4-5415-9B3C7C386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83555428-C17C-A1DC-C09A-EABA3AE66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E8F05B2F-CBE5-F463-B213-83623E715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3A904-1903-2C40-8B13-A2271B5ACA0B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B73BD0BD-CB8A-0088-E205-F99427414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95E48748-9C5C-DB00-1FD4-EF8BE9B8C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3A61-4992-C745-823D-2EAB952B0A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931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04B488B-297C-AD45-B646-649DCF269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6A85EC5E-B31D-D970-8F32-8192371D3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283726D4-6109-B1AC-C2DF-85E58DA6A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3A904-1903-2C40-8B13-A2271B5ACA0B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9AC627F0-C3CB-DEEA-E7B5-B0D9E64C4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9CDD0AA1-B941-7F84-ABD6-118B51A2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3A61-4992-C745-823D-2EAB952B0A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1265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9128661-FEB2-EEC7-7D56-23214310B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8F5AD0E7-5BF4-34DF-2BFF-5CF2882F98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2A274FF0-BDB7-A4BD-A90E-EC4EBE4B9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29A62BA3-2E56-280C-FB92-97C83D8AE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3A904-1903-2C40-8B13-A2271B5ACA0B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B492252F-AF5B-BD6A-2E5C-64C9E6997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D9C7FDC7-A779-6CA1-44AF-317C2A067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3A61-4992-C745-823D-2EAB952B0A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4770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4273036-1107-61C4-645D-C460578FC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6D84B529-8C3E-BD9E-7D14-43E51CD31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75A37533-C7BC-EB8E-3021-77C08C366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EF72AD2B-FD97-8D29-4CA0-5D9710F167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F1C13C16-D379-16F0-7F7E-9A89F85623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7FD3D9B0-B13B-29C3-F6DC-FC142FFD7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3A904-1903-2C40-8B13-A2271B5ACA0B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88E7DF21-CF35-877D-140F-3692A75E1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8701B0FB-EE80-B30D-FA02-3A0BBE1A9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3A61-4992-C745-823D-2EAB952B0A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603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F75D96D-1335-867E-1F03-32CBD8CA9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FE8521CB-8357-405D-43CB-DE8E8AF62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3A904-1903-2C40-8B13-A2271B5ACA0B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1D647DCC-09D3-BB1C-ECCC-DB133531A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DE248505-501C-41CB-28D8-583C8946C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3A61-4992-C745-823D-2EAB952B0A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660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705E1D77-586D-9EC0-3D3B-82AA67D9F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3A904-1903-2C40-8B13-A2271B5ACA0B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E0136150-44B3-BA4D-38B8-C3C734480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FEDD8147-F6C8-5E04-BA73-22491BF60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3A61-4992-C745-823D-2EAB952B0A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3085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FCC7524-5E1C-4490-D067-EE82B2EA9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D8094518-0E4E-7869-75A2-C874103A4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BD8219B3-7758-952C-D0BF-8744DC438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F3081AC5-3C41-AFED-06C6-3BC038C96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3A904-1903-2C40-8B13-A2271B5ACA0B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252206D3-28CC-EBB9-3AAA-14BEB8500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C4B89FB5-CB8E-097E-F321-373F6F377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3A61-4992-C745-823D-2EAB952B0A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107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F724BA0-3D95-9EB5-D9C5-41DFD402D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80912E76-D0B2-3E25-6D4A-023F1F471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23C091C8-30FC-1E8B-63C9-604064CBC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7E713AED-7A2A-7E03-D2AC-FE600B468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3A904-1903-2C40-8B13-A2271B5ACA0B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00398230-ED84-7FB5-DCF0-739EE8A76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57D5BA47-83B7-51BA-4AD2-333039ECE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3A61-4992-C745-823D-2EAB952B0A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381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841304F-A5A3-9A2A-F3C5-F9F176EB3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99A70CEA-DE92-8CD9-9EC3-709EAFA3F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8EA54E06-6530-AA0B-AE84-684A6E314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3A904-1903-2C40-8B13-A2271B5ACA0B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15E7BF3C-1CC5-592D-FAFE-7657090C4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296A80BB-BBE8-699D-BD50-FF8D2F329E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13A61-4992-C745-823D-2EAB952B0A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1472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893BD4D-9F12-BCC9-244B-5F50E6FE1C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Forest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20FB2D51-EDBF-03B4-0484-A9B3232C25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0800" y="5892800"/>
            <a:ext cx="9144000" cy="558800"/>
          </a:xfrm>
        </p:spPr>
        <p:txBody>
          <a:bodyPr>
            <a:normAutofit/>
          </a:bodyPr>
          <a:lstStyle/>
          <a:p>
            <a:pPr algn="r"/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Чернявцева Светлана, 23221</a:t>
            </a:r>
          </a:p>
        </p:txBody>
      </p:sp>
    </p:spTree>
    <p:extLst>
      <p:ext uri="{BB962C8B-B14F-4D97-AF65-F5344CB8AC3E}">
        <p14:creationId xmlns:p14="http://schemas.microsoft.com/office/powerpoint/2010/main" val="4271824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EE147D7-CF23-FC20-86C9-474B883E7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892175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Forest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2281C23C-FE63-8341-E992-C4EB2C91E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500" y="1058068"/>
            <a:ext cx="11696700" cy="5469732"/>
          </a:xfrm>
        </p:spPr>
        <p:txBody>
          <a:bodyPr>
            <a:normAutofit/>
          </a:bodyPr>
          <a:lstStyle/>
          <a:p>
            <a:r>
              <a:rPr lang="ru-RU" b="0" i="0" u="none" strike="noStrike" dirty="0">
                <a:solidFill>
                  <a:srgbClr val="443D3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Случайным образом выбирается подмножество обучающих объектов</a:t>
            </a:r>
            <a:r>
              <a:rPr lang="en-US" b="0" i="0" u="none" strike="noStrike" dirty="0">
                <a:solidFill>
                  <a:srgbClr val="443D3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u="none" strike="noStrike" dirty="0">
                <a:solidFill>
                  <a:srgbClr val="443D3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из всего набора данных.</a:t>
            </a:r>
            <a:endParaRPr lang="en-US" b="0" i="0" u="none" strike="noStrike" dirty="0">
              <a:solidFill>
                <a:srgbClr val="443D3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b="0" i="0" u="none" strike="noStrike" dirty="0">
              <a:solidFill>
                <a:srgbClr val="443D3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0" i="0" u="none" strike="noStrike" dirty="0">
                <a:solidFill>
                  <a:srgbClr val="443D3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Случайным образом выбирается подмножество признаков</a:t>
            </a:r>
            <a:r>
              <a:rPr lang="en-US" dirty="0">
                <a:solidFill>
                  <a:srgbClr val="44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b="0" i="0" u="none" strike="noStrike" dirty="0">
                <a:solidFill>
                  <a:srgbClr val="443D3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уменьшение корреляции между деревьями в ансамбле).</a:t>
            </a:r>
          </a:p>
          <a:p>
            <a:endParaRPr lang="ru-RU" b="0" i="0" u="none" strike="noStrike" dirty="0">
              <a:solidFill>
                <a:srgbClr val="443D3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0" i="0" u="none" strike="noStrike" dirty="0">
                <a:solidFill>
                  <a:srgbClr val="443D3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Строится дерево решений на выбранном подмножестве данных и признаков.</a:t>
            </a:r>
          </a:p>
          <a:p>
            <a:endParaRPr lang="ru-RU" b="0" i="0" u="none" strike="noStrike" dirty="0">
              <a:solidFill>
                <a:srgbClr val="443D3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0" i="0" u="none" strike="noStrike" dirty="0">
                <a:solidFill>
                  <a:srgbClr val="443D3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Повторяем шаги 1-3 для каждого дерева в ансамбле.</a:t>
            </a:r>
          </a:p>
          <a:p>
            <a:pPr marL="0" indent="0" algn="l">
              <a:buNone/>
            </a:pPr>
            <a:endParaRPr lang="ru-RU" b="0" i="0" u="none" strike="noStrike" dirty="0">
              <a:solidFill>
                <a:srgbClr val="443D3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ru-RU" b="0" i="0" u="none" strike="noStrike" dirty="0">
              <a:solidFill>
                <a:srgbClr val="443D3D"/>
              </a:solidFill>
              <a:effectLst/>
              <a:latin typeface="Archivo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838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9C719AC-35AF-FF26-5675-4A95B4C85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Forest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DFE053C8-9FFC-334C-B207-95FAF67DB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511300"/>
            <a:ext cx="11684000" cy="4665663"/>
          </a:xfrm>
        </p:spPr>
        <p:txBody>
          <a:bodyPr>
            <a:normAutofit/>
          </a:bodyPr>
          <a:lstStyle/>
          <a:p>
            <a:pPr algn="just"/>
            <a:r>
              <a:rPr lang="ru-RU" b="0" i="0" u="none" strike="noStrike" dirty="0">
                <a:solidFill>
                  <a:srgbClr val="443D3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После построения всех деревьев в ансамбле, для каждого объекта данных происходит голосование по всем деревьям, и наиболее популярный класс становится предсказанным классом. </a:t>
            </a:r>
          </a:p>
          <a:p>
            <a:pPr algn="just"/>
            <a:endParaRPr lang="ru-RU" b="0" i="0" u="none" strike="noStrike" dirty="0">
              <a:solidFill>
                <a:srgbClr val="443D3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b="0" i="0" u="none" strike="noStrike" dirty="0">
                <a:solidFill>
                  <a:srgbClr val="443D3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случае задачи регрессии, результаты всех деревьев усредняются.</a:t>
            </a:r>
            <a:endParaRPr lang="ru-RU" b="0" i="0" u="none" strike="noStrike" dirty="0">
              <a:solidFill>
                <a:srgbClr val="44444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b="0" i="0" u="none" strike="noStrike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задаче классификации принимается решение голосованием по большинству. 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00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0A855F5-07E0-7340-5A11-C58377170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387"/>
            <a:ext cx="10515600" cy="981075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Forest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1EB09C76-AA7D-0D25-B93D-3483BCECF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53" y="1411315"/>
            <a:ext cx="11528677" cy="4351338"/>
          </a:xfrm>
        </p:spPr>
        <p:txBody>
          <a:bodyPr>
            <a:noAutofit/>
          </a:bodyPr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снован на </a:t>
            </a:r>
            <a:r>
              <a:rPr lang="ru-RU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бэггинге</a:t>
            </a:r>
            <a:r>
              <a:rPr lang="ru-RU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над решающими деревьями. </a:t>
            </a:r>
          </a:p>
          <a:p>
            <a:pPr marL="0" indent="0">
              <a:buNone/>
            </a:pPr>
            <a:endParaRPr lang="ru-RU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ru-RU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аждое дерево обучается по </a:t>
            </a:r>
            <a:r>
              <a:rPr lang="ru-RU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бутстрапированной</a:t>
            </a:r>
            <a:r>
              <a:rPr lang="ru-RU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подвыборке</a:t>
            </a:r>
            <a:r>
              <a:rPr lang="ru-RU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ru-RU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каждой вершине разбиение ищется по подмножеству признаков. </a:t>
            </a:r>
          </a:p>
          <a:p>
            <a:endParaRPr lang="ru-RU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азделение вершин до тех пор, пока не будет достигнуто хорошее качество на обучении. </a:t>
            </a:r>
          </a:p>
          <a:p>
            <a:pPr marL="0" indent="0">
              <a:buNone/>
            </a:pPr>
            <a:endParaRPr lang="ru-RU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случайных</a:t>
            </a:r>
            <a:r>
              <a:rPr lang="ru-RU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лесах признак, по которому производится разбиение, выбирается не из всех возможных признаков, а лишь из их </a:t>
            </a:r>
            <a:r>
              <a:rPr lang="ru-RU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случайного</a:t>
            </a:r>
            <a:r>
              <a:rPr lang="ru-RU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подмножества размера </a:t>
            </a:r>
            <a:r>
              <a:rPr lang="e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m. </a:t>
            </a:r>
            <a:endParaRPr lang="ru-RU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задачах </a:t>
            </a:r>
            <a:r>
              <a:rPr lang="ru-RU" sz="18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 = ⌊√d⌋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задачах </a:t>
            </a:r>
            <a:r>
              <a:rPr lang="ru-RU" sz="18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регрессии:</a:t>
            </a:r>
            <a:r>
              <a:rPr lang="ru-RU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 = ⌊d/3⌋, </a:t>
            </a:r>
            <a:r>
              <a:rPr lang="ru-RU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где </a:t>
            </a:r>
            <a:r>
              <a:rPr lang="e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 — </a:t>
            </a:r>
            <a:r>
              <a:rPr lang="ru-RU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число признаков. </a:t>
            </a:r>
          </a:p>
          <a:p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974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270F987-A893-F8DE-D4D1-2FD9D7686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825"/>
            <a:ext cx="10515600" cy="1171575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0B2ABE21-C090-1C97-BA0E-1801A8308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500" y="1825625"/>
            <a:ext cx="11645900" cy="435133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n_estimators</a:t>
            </a:r>
            <a:r>
              <a:rPr lang="e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число используемых деревьев;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criterion – </a:t>
            </a:r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критерий разбиения выборки в промежуточных вершинах (</a:t>
            </a:r>
            <a:r>
              <a:rPr lang="e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gini</a:t>
            </a:r>
            <a:r>
              <a:rPr lang="e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”, “entropy”, “</a:t>
            </a:r>
            <a:r>
              <a:rPr lang="en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log_loss</a:t>
            </a:r>
            <a:r>
              <a:rPr lang="e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max_features</a:t>
            </a:r>
            <a:r>
              <a:rPr lang="e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число признаков, по которым ищется разбиение;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min_samples_leaf</a:t>
            </a:r>
            <a:r>
              <a:rPr lang="e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минимальное число объектов в листе;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max_depth</a:t>
            </a:r>
            <a:r>
              <a:rPr lang="e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максимальная глубина дерева.</a:t>
            </a:r>
            <a:endParaRPr lang="ru-RU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 другие</a:t>
            </a:r>
          </a:p>
          <a:p>
            <a:endParaRPr lang="en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849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55B4239-03C1-C3E0-8160-FA828C588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777875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Достоинства и недостатки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C7F2EF89-3FC1-DC78-D3C8-3A3A4B46A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300" y="1220788"/>
            <a:ext cx="5334000" cy="4805363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ru-RU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Достоинства:</a:t>
            </a:r>
          </a:p>
          <a:p>
            <a:pPr marL="0" indent="0" algn="l">
              <a:buNone/>
            </a:pPr>
            <a:r>
              <a:rPr lang="ru-RU" b="0" i="0" u="none" strike="noStrike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● Высокая точность</a:t>
            </a:r>
            <a:endParaRPr lang="en-US" b="0" i="0" u="none" strike="noStrike" dirty="0">
              <a:solidFill>
                <a:srgbClr val="1A1A1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ru-RU" b="0" i="0" u="none" strike="noStrike" dirty="0">
              <a:solidFill>
                <a:srgbClr val="1A1A1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ru-RU" b="0" i="0" u="none" strike="noStrike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● Менее чувствителен к</a:t>
            </a:r>
            <a:r>
              <a:rPr lang="en-US" b="0" i="0" u="none" strike="noStrike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u="none" strike="noStrike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выбросам</a:t>
            </a:r>
            <a:endParaRPr lang="en-US" b="0" i="0" u="none" strike="noStrike" dirty="0">
              <a:solidFill>
                <a:srgbClr val="1A1A1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ru-RU" b="0" i="0" u="none" strike="noStrike" dirty="0">
              <a:solidFill>
                <a:srgbClr val="1A1A1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ru-RU" b="0" i="0" u="none" strike="noStrike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● Менее склонен к переобучению</a:t>
            </a:r>
            <a:endParaRPr lang="en-US" b="0" i="0" u="none" strike="noStrike" dirty="0">
              <a:solidFill>
                <a:srgbClr val="1A1A1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ru-RU" b="0" i="0" u="none" strike="noStrike" dirty="0">
              <a:solidFill>
                <a:srgbClr val="1A1A1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ru-RU" b="0" i="0" u="none" strike="noStrike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● Хорошо </a:t>
            </a:r>
            <a:r>
              <a:rPr lang="ru-RU" b="0" i="0" u="none" strike="noStrike" dirty="0" err="1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параллелится</a:t>
            </a:r>
            <a:endParaRPr lang="en-US" b="0" i="0" u="none" strike="noStrike" dirty="0">
              <a:solidFill>
                <a:srgbClr val="1A1A1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ru-RU" b="0" i="0" u="none" strike="noStrike" dirty="0">
              <a:solidFill>
                <a:srgbClr val="1A1A1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ru-RU" b="0" i="0" u="none" strike="noStrike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● Хорошо работает с</a:t>
            </a:r>
            <a:r>
              <a:rPr lang="en-US" b="0" i="0" u="none" strike="noStrike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u="none" strike="noStrike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дефолтными параметрами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2" descr="{\displaystyle O(K)}">
            <a:extLst>
              <a:ext uri="{FF2B5EF4-FFF2-40B4-BE49-F238E27FC236}">
                <a16:creationId xmlns="" xmlns:a16="http://schemas.microsoft.com/office/drawing/2014/main" id="{0397137F-14F9-2386-9F33-3B41149013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25825" y="17986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3" descr="{\displaystyle K}">
            <a:extLst>
              <a:ext uri="{FF2B5EF4-FFF2-40B4-BE49-F238E27FC236}">
                <a16:creationId xmlns="" xmlns:a16="http://schemas.microsoft.com/office/drawing/2014/main" id="{73AD1F2E-FB74-03A5-4354-D500A412A2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05500" y="17986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1C6ED9E-52DE-6228-B399-52470A77BB83}"/>
              </a:ext>
            </a:extLst>
          </p:cNvPr>
          <p:cNvSpPr txBox="1"/>
          <p:nvPr/>
        </p:nvSpPr>
        <p:spPr>
          <a:xfrm>
            <a:off x="6759575" y="1220788"/>
            <a:ext cx="487362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Недостатки:</a:t>
            </a:r>
          </a:p>
          <a:p>
            <a:pPr algn="l"/>
            <a:r>
              <a:rPr lang="ru-RU" sz="2600" b="0" i="0" u="none" strike="noStrike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● Сложно интерпретировать</a:t>
            </a:r>
            <a:endParaRPr lang="en-US" sz="2600" b="0" i="0" u="none" strike="noStrike" dirty="0">
              <a:solidFill>
                <a:srgbClr val="1A1A1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u-RU" sz="2600" b="0" i="0" u="none" strike="noStrike" dirty="0">
              <a:solidFill>
                <a:srgbClr val="1A1A1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2600" b="0" i="0" u="none" strike="noStrike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● Плохо работает с</a:t>
            </a:r>
          </a:p>
          <a:p>
            <a:pPr algn="l"/>
            <a:r>
              <a:rPr lang="ru-RU" sz="2600" b="0" i="0" u="none" strike="noStrike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разреженными признаками</a:t>
            </a:r>
            <a:endParaRPr lang="en-US" sz="2600" b="0" i="0" u="none" strike="noStrike" dirty="0">
              <a:solidFill>
                <a:srgbClr val="1A1A1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u-RU" sz="2600" b="0" i="0" u="none" strike="noStrike" dirty="0">
              <a:solidFill>
                <a:srgbClr val="1A1A1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2600" b="0" i="0" u="none" strike="noStrike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● Не экстраполируется</a:t>
            </a:r>
            <a:endParaRPr lang="en-US" sz="2600" b="0" i="0" u="none" strike="noStrike" dirty="0">
              <a:solidFill>
                <a:srgbClr val="1A1A1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u-RU" sz="2600" b="0" i="0" u="none" strike="noStrike" dirty="0">
              <a:solidFill>
                <a:srgbClr val="1A1A1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2600" b="0" i="0" u="none" strike="noStrike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● Много памяти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241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8CA8821-74FD-099F-AB2C-09989A52D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8675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Forest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2373F3F0-5099-C79A-4A95-92E4126AA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100" y="1513211"/>
            <a:ext cx="11798300" cy="4663752"/>
          </a:xfrm>
        </p:spPr>
        <p:txBody>
          <a:bodyPr>
            <a:noAutofit/>
          </a:bodyPr>
          <a:lstStyle/>
          <a:p>
            <a:r>
              <a:rPr lang="ru-RU" sz="2000" b="1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 случайного леса</a:t>
            </a:r>
            <a:r>
              <a:rPr lang="ru-RU" sz="2000" b="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" sz="2000" b="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ru-RU" sz="2000" b="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машинного обучения, заключающийся в использовании ансамбля решающих деревьев. </a:t>
            </a:r>
          </a:p>
          <a:p>
            <a:pPr algn="l"/>
            <a:r>
              <a:rPr lang="ru-RU" sz="2000" b="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Концепции.</a:t>
            </a:r>
          </a:p>
          <a:p>
            <a:pPr lvl="1">
              <a:buFont typeface="+mj-lt"/>
              <a:buAutoNum type="arabicPeriod"/>
            </a:pPr>
            <a:r>
              <a:rPr lang="ru-RU" sz="2000" b="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Случайная выборка образцов из набора данных при построении деревьев.</a:t>
            </a:r>
          </a:p>
          <a:p>
            <a:pPr lvl="1">
              <a:buFont typeface="+mj-lt"/>
              <a:buAutoNum type="arabicPeriod"/>
            </a:pPr>
            <a:r>
              <a:rPr lang="ru-RU" sz="2000" b="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 разделении узлов выбираются случайные наборы параметров.</a:t>
            </a:r>
          </a:p>
          <a:p>
            <a:r>
              <a:rPr lang="ru-RU" sz="2000" b="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 идея заключается в использовании</a:t>
            </a:r>
            <a:r>
              <a:rPr lang="en-US" sz="2000" b="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большого ансамбля решающих деревьев, каждое из которых само по себе даёт очень невысокое качество классификации, но за счёт их большого количества результат получается хорошим.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b="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применяется для задач классификации, регрессии. </a:t>
            </a:r>
          </a:p>
          <a:p>
            <a:r>
              <a:rPr lang="ru-RU" sz="2000" b="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сочетает в себе две основные идеи: метод </a:t>
            </a:r>
            <a:r>
              <a:rPr lang="ru-RU" sz="2000" b="0" i="0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бэггинга</a:t>
            </a:r>
            <a:r>
              <a:rPr lang="ru-RU" sz="2000" b="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 метода случайных подпространств.</a:t>
            </a:r>
            <a:endParaRPr lang="en" sz="2000" b="0" i="0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22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3924" y="211377"/>
            <a:ext cx="10515600" cy="670656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работает случайный лес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4142" y="1440383"/>
            <a:ext cx="11458322" cy="4118846"/>
          </a:xfrm>
        </p:spPr>
        <p:txBody>
          <a:bodyPr>
            <a:normAutofit/>
          </a:bodyPr>
          <a:lstStyle/>
          <a:p>
            <a:pPr fontAlgn="base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Ансамбль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деревьев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решений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Случайный выбор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функций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Бутстрап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-агрегирование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Принятие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решений 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голосование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669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1E58EFD-F091-EBF6-5E42-815933090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3775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7A8FF7EE-D261-6BB2-F413-DD3EB8B85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84" y="2106047"/>
            <a:ext cx="11511432" cy="331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798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89559B7-5006-022C-A4EA-46446EF9E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2836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Ансамбли. Случайный лес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="" xmlns:a16="http://schemas.microsoft.com/office/drawing/2014/main" id="{86513DA3-893C-16A3-A02D-D3702357BB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021" y="788536"/>
            <a:ext cx="5836379" cy="3443740"/>
          </a:xfrm>
          <a:prstGeom prst="rect">
            <a:avLst/>
          </a:prstGeom>
        </p:spPr>
      </p:pic>
      <p:pic>
        <p:nvPicPr>
          <p:cNvPr id="4098" name="Picture 2" descr="Random Forest Algorithm in Machine Learning - GeeksforGeeks">
            <a:extLst>
              <a:ext uri="{FF2B5EF4-FFF2-40B4-BE49-F238E27FC236}">
                <a16:creationId xmlns="" xmlns:a16="http://schemas.microsoft.com/office/drawing/2014/main" id="{37648391-7911-5847-1FA1-A7F5A3B61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300" y="2545338"/>
            <a:ext cx="6257924" cy="4113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985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562A015-7E2F-E8A6-737F-B1036AA57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</p:spPr>
        <p:txBody>
          <a:bodyPr/>
          <a:lstStyle/>
          <a:p>
            <a:pPr algn="ctr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Бэггинг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5BCC5992-72D6-D1DB-125C-D7128FB96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612" y="1333500"/>
            <a:ext cx="8540776" cy="493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374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D7E6E00-16D2-C412-C988-02F1FC560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Бэггинг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="" xmlns:a16="http://schemas.microsoft.com/office/drawing/2014/main" id="{0A279C59-D4BD-D37C-13CA-C1FB801E8C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2479" y="1827079"/>
            <a:ext cx="8365085" cy="378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87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CCF86EE-E1E1-0971-43AB-CD6D0163E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499"/>
            <a:ext cx="10515600" cy="981075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ru-RU" sz="4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случайных</a:t>
            </a:r>
            <a:r>
              <a:rPr lang="ru-RU" sz="4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подпространств (</a:t>
            </a:r>
            <a:r>
              <a:rPr lang="en" sz="4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RSM)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71D58740-E7D4-A609-416F-8CE50A1E4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400" y="1825625"/>
            <a:ext cx="11582400" cy="4351338"/>
          </a:xfrm>
        </p:spPr>
        <p:txBody>
          <a:bodyPr>
            <a:normAutofit/>
          </a:bodyPr>
          <a:lstStyle/>
          <a:p>
            <a:r>
              <a:rPr lang="en" sz="2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subspace method (RSM).</a:t>
            </a:r>
          </a:p>
          <a:p>
            <a:endParaRPr lang="en" sz="2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Базовые алгоритмы обучаются на различных подмножествах признакового описания, которые также выделяются </a:t>
            </a:r>
            <a:r>
              <a:rPr lang="ru-RU" sz="2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случайным</a:t>
            </a:r>
            <a:r>
              <a:rPr lang="ru-RU" sz="2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образом</a:t>
            </a:r>
            <a:r>
              <a:rPr lang="en-US" sz="2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sz="2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 может быть эффективен, когда: </a:t>
            </a:r>
          </a:p>
          <a:p>
            <a:pPr lvl="1"/>
            <a:r>
              <a:rPr lang="ru-RU" sz="2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большое число признаков</a:t>
            </a:r>
            <a:r>
              <a:rPr lang="en-US" sz="2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sz="2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относительно небольшое число объектов</a:t>
            </a:r>
            <a:r>
              <a:rPr lang="en-US" sz="2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sz="2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наличие избыточных неинформативных признаков. </a:t>
            </a:r>
          </a:p>
          <a:p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089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DA93520-C577-1521-8EA1-5F0FD97F1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399"/>
            <a:ext cx="10515600" cy="803275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1E71BEEB-8CD0-D2E5-D040-E2E4748FF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260" y="1518128"/>
            <a:ext cx="11645900" cy="4351338"/>
          </a:xfrm>
        </p:spPr>
        <p:txBody>
          <a:bodyPr/>
          <a:lstStyle/>
          <a:p>
            <a:r>
              <a:rPr lang="ru-RU" dirty="0">
                <a:solidFill>
                  <a:srgbClr val="44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b="0" i="0" u="none" strike="noStrike" dirty="0">
                <a:solidFill>
                  <a:srgbClr val="443D3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оздает множество решающих деревьев и использует их для предсказания классов объектов. </a:t>
            </a:r>
          </a:p>
          <a:p>
            <a:endParaRPr lang="ru-RU" b="0" i="0" u="none" strike="noStrike" dirty="0">
              <a:solidFill>
                <a:srgbClr val="443D3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0" i="0" u="none" strike="noStrike" dirty="0">
                <a:solidFill>
                  <a:srgbClr val="443D3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Каждое дерево строится на случайном подмножестве обучающих данных и случайном подмножестве признаков. </a:t>
            </a:r>
          </a:p>
          <a:p>
            <a:endParaRPr lang="ru-RU" b="0" i="0" u="none" strike="noStrike" dirty="0">
              <a:solidFill>
                <a:srgbClr val="443D3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0" i="0" u="none" strike="noStrike" dirty="0">
                <a:solidFill>
                  <a:srgbClr val="443D3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результате, каждое дерево в ансамбле получается немного разным, что позволяет уменьшить эффект переобучения и повысить качество предсказаний.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9759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416</Words>
  <Application>Microsoft Office PowerPoint</Application>
  <PresentationFormat>Произвольный</PresentationFormat>
  <Paragraphs>92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Random Forest</vt:lpstr>
      <vt:lpstr>Random Forest</vt:lpstr>
      <vt:lpstr>Как работает случайный лес?</vt:lpstr>
      <vt:lpstr>Алгоритм</vt:lpstr>
      <vt:lpstr>Ансамбли. Случайный лес</vt:lpstr>
      <vt:lpstr>Бэггинг</vt:lpstr>
      <vt:lpstr>Бэггинг</vt:lpstr>
      <vt:lpstr>Метод случайных подпространств (RSM) </vt:lpstr>
      <vt:lpstr>Суть</vt:lpstr>
      <vt:lpstr>Random Forest</vt:lpstr>
      <vt:lpstr>Random Forest</vt:lpstr>
      <vt:lpstr>Random Forest</vt:lpstr>
      <vt:lpstr>Параметры</vt:lpstr>
      <vt:lpstr>Достоинства и недостатки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Forest</dc:title>
  <dc:creator>Светлана Чернявцева</dc:creator>
  <cp:lastModifiedBy>User</cp:lastModifiedBy>
  <cp:revision>20</cp:revision>
  <dcterms:created xsi:type="dcterms:W3CDTF">2024-04-04T15:57:45Z</dcterms:created>
  <dcterms:modified xsi:type="dcterms:W3CDTF">2024-05-17T10:31:08Z</dcterms:modified>
</cp:coreProperties>
</file>