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7" r:id="rId4"/>
    <p:sldId id="264" r:id="rId5"/>
    <p:sldId id="275" r:id="rId6"/>
    <p:sldId id="265" r:id="rId7"/>
    <p:sldId id="270" r:id="rId8"/>
    <p:sldId id="271" r:id="rId9"/>
    <p:sldId id="260" r:id="rId10"/>
    <p:sldId id="262" r:id="rId11"/>
    <p:sldId id="266" r:id="rId12"/>
    <p:sldId id="259" r:id="rId13"/>
    <p:sldId id="25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9"/>
  </p:normalViewPr>
  <p:slideViewPr>
    <p:cSldViewPr snapToGrid="0">
      <p:cViewPr varScale="1">
        <p:scale>
          <a:sx n="101" d="100"/>
          <a:sy n="101" d="100"/>
        </p:scale>
        <p:origin x="2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BF4EB-0625-130C-9A9B-80D766A4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8ACB28-C3F1-1F0A-B353-6CC310E6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1BE6F-9E35-5252-D149-FD94AA6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5F968-53E1-94F1-9A31-003A62BB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88276-FFFF-7D3F-FA42-0C907FB8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7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9542B-6418-6729-B511-0EAC477A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848A93-6141-6C99-9177-11C0F3D0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8AFCC-EACF-E9A5-093C-B473C04F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8D040-5752-83CD-0D39-014ACC1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552DE-6ED5-A936-E026-5585986E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2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2B5F92-9DD2-4A65-5C87-AA0D5FC47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46291-C71C-7190-2D58-9FD3C0DA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E1A51-95D0-78AD-E901-8B1E0794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9D895-E238-08F0-5294-863AAA7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336ED-8298-B577-DBE5-CF7AA472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57DBB-C8E7-01D4-5415-9B3C7C38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55428-C17C-A1DC-C09A-EABA3AE6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05B2F-CBE5-F463-B213-83623E71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BD0BD-CB8A-0088-E205-F9942741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48748-9C5C-DB00-1FD4-EF8BE9B8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488B-297C-AD45-B646-649DCF26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85EC5E-B31D-D970-8F32-8192371D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726D4-6109-B1AC-C2DF-85E58DA6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627F0-C3CB-DEEA-E7B5-B0D9E64C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D0AA1-B941-7F84-ABD6-118B51A2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8661-FEB2-EEC7-7D56-23214310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AD0E7-5BF4-34DF-2BFF-5CF2882F9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274FF0-BDB7-A4BD-A90E-EC4EBE4B9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A62BA3-2E56-280C-FB92-97C83D8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2252F-AF5B-BD6A-2E5C-64C9E699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7FDC7-A779-6CA1-44AF-317C2A06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73036-1107-61C4-645D-C460578F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84B529-8C3E-BD9E-7D14-43E51CD3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A37533-C7BC-EB8E-3021-77C08C36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72AD2B-FD97-8D29-4CA0-5D9710F1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C13C16-D379-16F0-7F7E-9A89F856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D3D9B0-B13B-29C3-F6DC-FC142FF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E7DF21-CF35-877D-140F-3692A75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01B0FB-EE80-B30D-FA02-3A0BBE1A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5D96D-1335-867E-1F03-32CBD8CA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8521CB-8357-405D-43CB-DE8E8AF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647DCC-09D3-BB1C-ECCC-DB133531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248505-501C-41CB-28D8-583C8946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5E1D77-586D-9EC0-3D3B-82AA67D9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136150-44B3-BA4D-38B8-C3C7344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DD8147-F6C8-5E04-BA73-22491BF6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8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C7524-5E1C-4490-D067-EE82B2EA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94518-0E4E-7869-75A2-C874103A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8219B3-7758-952C-D0BF-8744DC43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81AC5-3C41-AFED-06C6-3BC038C9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2206D3-28CC-EBB9-3AAA-14BEB850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B89FB5-CB8E-097E-F321-373F6F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24BA0-3D95-9EB5-D9C5-41DFD40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12E76-D0B2-3E25-6D4A-023F1F47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C091C8-30FC-1E8B-63C9-604064CB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713AED-7A2A-7E03-D2AC-FE600B46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98230-ED84-7FB5-DCF0-739EE8A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5BA47-83B7-51BA-4AD2-333039E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8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1304F-A5A3-9A2A-F3C5-F9F176EB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70CEA-DE92-8CD9-9EC3-709EAFA3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54E06-6530-AA0B-AE84-684A6E31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A904-1903-2C40-8B13-A2271B5ACA0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7BF3C-1CC5-592D-FAFE-7657090C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A80BB-BBE8-699D-BD50-FF8D2F32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4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3BD4D-9F12-BCC9-244B-5F50E6FE1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FB2D51-EDBF-03B4-0484-A9B3232C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5892800"/>
            <a:ext cx="9144000" cy="558800"/>
          </a:xfrm>
        </p:spPr>
        <p:txBody>
          <a:bodyPr>
            <a:normAutofit/>
          </a:bodyPr>
          <a:lstStyle/>
          <a:p>
            <a:pPr algn="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Чернявцева Светлана, 23221</a:t>
            </a:r>
          </a:p>
        </p:txBody>
      </p:sp>
    </p:spTree>
    <p:extLst>
      <p:ext uri="{BB962C8B-B14F-4D97-AF65-F5344CB8AC3E}">
        <p14:creationId xmlns:p14="http://schemas.microsoft.com/office/powerpoint/2010/main" val="427182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55F5-07E0-7340-5A11-C583771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9810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09C76-AA7D-0D25-B93D-3483BCEC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" y="1411315"/>
            <a:ext cx="11528677" cy="4351338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снован на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бэггинге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над решающими деревьями. 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аждое дерево обучается по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бутстрапированной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подвыборке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вершине разбиение ищется по подмножеству признаков. </a:t>
            </a:r>
          </a:p>
          <a:p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азделение вершин до тех пор, пока не будет достигнуто хорошее качество на обучении. 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случайных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лесах признак, по которому производится разбиение, выбирается не из всех возможных признаков, а лишь из их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случайного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подмножества размера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задачах </a:t>
            </a:r>
            <a:r>
              <a:rPr lang="ru-RU" sz="1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⌊√d⌋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задачах </a:t>
            </a:r>
            <a:r>
              <a:rPr lang="ru-RU" sz="1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регрессии: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⌊d/3⌋,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—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признаков. 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7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58EFD-F091-EBF6-5E42-81593309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FF7EE-D261-6BB2-F413-DD3EB8B8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84" y="2106047"/>
            <a:ext cx="11511432" cy="33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9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0F987-A893-F8DE-D4D1-2FD9D768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1715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ABE21-C090-1C97-BA0E-1801A830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5"/>
            <a:ext cx="116459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используемых деревьев;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criterion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разбиения выборки в промежуточных вершинах (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“entropy”, “</a:t>
            </a:r>
            <a:r>
              <a:rPr lang="e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признаков, по которым ищется разбиение;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число объектов в листе;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глубина дерева.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</a:t>
            </a:r>
          </a:p>
          <a:p>
            <a:endParaRPr lang="e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4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B4239-03C1-C3E0-8160-FA828C58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7778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2EF89-3FC1-DC78-D3C8-3A3A4B46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20788"/>
            <a:ext cx="5334000" cy="48053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Высокая точность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Менее чувствителен к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выбросам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Менее склонен к переобучению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</a:t>
            </a:r>
            <a:r>
              <a:rPr lang="ru-RU" b="0" i="0" u="none" strike="noStrike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параллелится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работает с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дефолтными параметрами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{\displaystyle O(K)}">
            <a:extLst>
              <a:ext uri="{FF2B5EF4-FFF2-40B4-BE49-F238E27FC236}">
                <a16:creationId xmlns:a16="http://schemas.microsoft.com/office/drawing/2014/main" id="{0397137F-14F9-2386-9F33-3B4114901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825" y="1798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{\displaystyle K}">
            <a:extLst>
              <a:ext uri="{FF2B5EF4-FFF2-40B4-BE49-F238E27FC236}">
                <a16:creationId xmlns:a16="http://schemas.microsoft.com/office/drawing/2014/main" id="{73AD1F2E-FB74-03A5-4354-D500A412A2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0" y="1798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6ED9E-52DE-6228-B399-52470A77BB83}"/>
              </a:ext>
            </a:extLst>
          </p:cNvPr>
          <p:cNvSpPr txBox="1"/>
          <p:nvPr/>
        </p:nvSpPr>
        <p:spPr>
          <a:xfrm>
            <a:off x="6759575" y="1220788"/>
            <a:ext cx="48736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Сложно интерпретировать</a:t>
            </a:r>
            <a:endParaRPr lang="en-US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Плохо работает с</a:t>
            </a: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разреженными признаками</a:t>
            </a:r>
            <a:endParaRPr lang="en-US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Не экстраполируется</a:t>
            </a:r>
            <a:endParaRPr lang="en-US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Много памяти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4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8821-74FD-099F-AB2C-09989A52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3F3F0-5099-C79A-4A95-92E4126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825625"/>
            <a:ext cx="11798300" cy="4351338"/>
          </a:xfrm>
        </p:spPr>
        <p:txBody>
          <a:bodyPr>
            <a:noAutofit/>
          </a:bodyPr>
          <a:lstStyle/>
          <a:p>
            <a:r>
              <a:rPr lang="ru-RU" sz="20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случайного леса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машинного обучения, заключающийся в использовании ансамбля решающих деревьев. </a:t>
            </a:r>
          </a:p>
          <a:p>
            <a:pPr algn="l"/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Концепции.</a:t>
            </a:r>
          </a:p>
          <a:p>
            <a:pPr lvl="1">
              <a:buFont typeface="+mj-lt"/>
              <a:buAutoNum type="arabicPeriod"/>
            </a:pP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Случайная выборка образцов из набора данных при построении деревьев.</a:t>
            </a:r>
          </a:p>
          <a:p>
            <a:pPr lvl="1">
              <a:buFont typeface="+mj-lt"/>
              <a:buAutoNum type="arabicPeriod"/>
            </a:pP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разделении узлов выбираются случайные наборы параметров.</a:t>
            </a:r>
          </a:p>
          <a:p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заключается в использовании</a:t>
            </a:r>
            <a:r>
              <a:rPr lang="en-US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большого ансамбля решающих деревьев, каждое из которых само по себе даёт очень невысокое качество классификации, но за счёт их большого количества результат получается хорошим.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применяется для задач классификации, регрессии. </a:t>
            </a:r>
          </a:p>
          <a:p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сочетает в себе две основные идеи: метод </a:t>
            </a:r>
            <a:r>
              <a:rPr lang="ru-RU" sz="2000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бэггинга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метода случайных подпространств.</a:t>
            </a:r>
            <a:endParaRPr lang="en" sz="2000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559B7-5006-022C-A4EA-46446EF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283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Ансамбли. Случайный лес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513DA3-893C-16A3-A02D-D3702357B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21" y="788536"/>
            <a:ext cx="5836379" cy="3443740"/>
          </a:xfrm>
          <a:prstGeom prst="rect">
            <a:avLst/>
          </a:prstGeom>
        </p:spPr>
      </p:pic>
      <p:pic>
        <p:nvPicPr>
          <p:cNvPr id="4098" name="Picture 2" descr="Random Forest Algorithm in Machine Learning - GeeksforGeeks">
            <a:extLst>
              <a:ext uri="{FF2B5EF4-FFF2-40B4-BE49-F238E27FC236}">
                <a16:creationId xmlns:a16="http://schemas.microsoft.com/office/drawing/2014/main" id="{37648391-7911-5847-1FA1-A7F5A3B61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545338"/>
            <a:ext cx="6257924" cy="41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8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2A015-7E2F-E8A6-737F-B1036AA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C5992-72D6-D1DB-125C-D7128FB9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12" y="1333500"/>
            <a:ext cx="8540776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E6E00-16D2-C412-C988-02F1FC5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279C59-D4BD-D37C-13CA-C1FB801E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79" y="1827079"/>
            <a:ext cx="8365085" cy="37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86EE-E1E1-0971-43AB-CD6D0163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99"/>
            <a:ext cx="10515600" cy="9810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случайных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подпространств (</a:t>
            </a:r>
            <a:r>
              <a:rPr lang="e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RSM)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58740-E7D4-A609-416F-8CE50A1E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825625"/>
            <a:ext cx="11582400" cy="4351338"/>
          </a:xfrm>
        </p:spPr>
        <p:txBody>
          <a:bodyPr>
            <a:normAutofit/>
          </a:bodyPr>
          <a:lstStyle/>
          <a:p>
            <a:r>
              <a:rPr lang="en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subspace method (RSM).</a:t>
            </a:r>
          </a:p>
          <a:p>
            <a:endParaRPr lang="en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алгоритмы обучаются на различных подмножествах признакового описания, которые также выделяются </a:t>
            </a:r>
            <a:r>
              <a:rPr lang="ru-RU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случайным</a:t>
            </a:r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образом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может быть эффективен, когда: </a:t>
            </a:r>
          </a:p>
          <a:p>
            <a:pPr lvl="1"/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число признаков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небольшое число объектов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избыточных неинформативных признаков. 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8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3520-C577-1521-8EA1-5F0FD97F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399"/>
            <a:ext cx="10515600" cy="8032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1BEEB-8CD0-D2E5-D040-E2E4748F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60" y="1518128"/>
            <a:ext cx="11645900" cy="4351338"/>
          </a:xfrm>
        </p:spPr>
        <p:txBody>
          <a:bodyPr/>
          <a:lstStyle/>
          <a:p>
            <a:r>
              <a:rPr lang="ru-RU" dirty="0">
                <a:solidFill>
                  <a:srgbClr val="44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оздает множество решающих деревьев и использует их для предсказания классов объектов. 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дерево строится на случайном подмножестве обучающих данных и случайном подмножестве признаков. 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каждое дерево в ансамбле получается немного разным, что позволяет уменьшить эффект переобучения и повысить качество предсказаний.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147D7-CF23-FC20-86C9-474B883E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21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1C23C-FE63-8341-E992-C4EB2C91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058068"/>
            <a:ext cx="11696700" cy="5469732"/>
          </a:xfrm>
        </p:spPr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 образом выбирается подмножество обучающих объектов</a:t>
            </a:r>
            <a:r>
              <a:rPr lang="en-US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всего набора данных.</a:t>
            </a:r>
            <a:endParaRPr lang="en-US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 образом выбирается подмножество признаков</a:t>
            </a:r>
            <a:r>
              <a:rPr lang="en-US" dirty="0">
                <a:solidFill>
                  <a:srgbClr val="44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корреляции между деревьями в ансамбле).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Строится дерево решений на выбранном подмножестве данных и признаков.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Повторяем шаги 1-3 для каждого дерева в ансамбле.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443D3D"/>
              </a:solidFill>
              <a:effectLst/>
              <a:latin typeface="Archivo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3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719AC-35AF-FF26-5675-4A95B4C8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053C8-9FFC-334C-B207-95FAF67D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11300"/>
            <a:ext cx="11684000" cy="4665663"/>
          </a:xfrm>
        </p:spPr>
        <p:txBody>
          <a:bodyPr>
            <a:normAutofit/>
          </a:bodyPr>
          <a:lstStyle/>
          <a:p>
            <a:pPr algn="just"/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построения всех деревьев в ансамбле, для каждого объекта данных происходит голосование по всем деревьям, и наиболее популярный класс становится предсказанным классом. </a:t>
            </a:r>
          </a:p>
          <a:p>
            <a:pPr algn="just"/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задачи регрессии, результаты всех деревьев усредняются.</a:t>
            </a:r>
            <a:endParaRPr lang="ru-RU" b="0" i="0" u="none" strike="noStrike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0" i="0" u="none" strike="noStrike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задаче классификации принимается решение голосованием по большинству.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0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501</Words>
  <Application>Microsoft Macintosh PowerPoint</Application>
  <PresentationFormat>Широкоэкранный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Archivo</vt:lpstr>
      <vt:lpstr>Arial</vt:lpstr>
      <vt:lpstr>Calibri</vt:lpstr>
      <vt:lpstr>Calibri Light</vt:lpstr>
      <vt:lpstr>Times New Roman</vt:lpstr>
      <vt:lpstr>Тема Office</vt:lpstr>
      <vt:lpstr>Random Forest</vt:lpstr>
      <vt:lpstr>Random Forest</vt:lpstr>
      <vt:lpstr>Ансамбли. Случайный лес</vt:lpstr>
      <vt:lpstr>Бэггинг</vt:lpstr>
      <vt:lpstr>Бэггинг</vt:lpstr>
      <vt:lpstr>Метод случайных подпространств (RSM) </vt:lpstr>
      <vt:lpstr>Суть</vt:lpstr>
      <vt:lpstr>Random Forest</vt:lpstr>
      <vt:lpstr>Random Forest</vt:lpstr>
      <vt:lpstr>Random Forest</vt:lpstr>
      <vt:lpstr>Алгоритм</vt:lpstr>
      <vt:lpstr>Параметры</vt:lpstr>
      <vt:lpstr>Достоинства и 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Светлана Чернявцева</dc:creator>
  <cp:lastModifiedBy>Светлана Чернявцева</cp:lastModifiedBy>
  <cp:revision>15</cp:revision>
  <dcterms:created xsi:type="dcterms:W3CDTF">2024-04-04T15:57:45Z</dcterms:created>
  <dcterms:modified xsi:type="dcterms:W3CDTF">2024-04-05T03:17:21Z</dcterms:modified>
</cp:coreProperties>
</file>