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7" r:id="rId4"/>
    <p:sldId id="266" r:id="rId5"/>
    <p:sldId id="260" r:id="rId6"/>
    <p:sldId id="270" r:id="rId7"/>
    <p:sldId id="271" r:id="rId8"/>
    <p:sldId id="267" r:id="rId9"/>
    <p:sldId id="275" r:id="rId10"/>
    <p:sldId id="262" r:id="rId11"/>
    <p:sldId id="272" r:id="rId12"/>
    <p:sldId id="273" r:id="rId13"/>
    <p:sldId id="26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16"/>
    <p:restoredTop sz="94381"/>
  </p:normalViewPr>
  <p:slideViewPr>
    <p:cSldViewPr snapToGrid="0">
      <p:cViewPr varScale="1">
        <p:scale>
          <a:sx n="112" d="100"/>
          <a:sy n="112" d="100"/>
        </p:scale>
        <p:origin x="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3DAB25-6C13-B74D-A1D4-AC0A675808D7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F4EB0-245F-A84D-BB57-789D11A70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1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F4EB0-245F-A84D-BB57-789D11A704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0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F4EB0-245F-A84D-BB57-789D11A704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1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0B80-18DE-1646-A90C-66567B9E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39806-6F81-6E0D-10FC-B670151F9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7D09D-E826-CD7E-C5C1-D27D8F0D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7EBA-87BF-7249-9956-A12AD1EE0806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41D3E-5815-48EF-F3BD-9D3430B26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F67E-561E-C308-ABCC-F8B6CDFD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E14B5F1-E1B6-F743-BE19-E3F74ACBB2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83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BBBE-B493-56B6-C02E-7F978ACD7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1FAED-4A40-7DCD-07B8-3EE83E495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A5202-7349-8838-A832-E0632501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FC2EB-606F-904F-A471-03EEF272B4A2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286CC-5213-4AFD-429B-9D622935A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4B4A1-7976-7A3D-C585-86B9E4D3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451E13-1C7F-6313-A3C9-E801E74E1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F451F-A9C4-BD37-0BD3-9D3AD3CAB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E042-85F0-3127-69F9-D1075204C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3166D-47CC-9346-B011-BFBDA240CC12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90C3-965A-5B16-F715-81D1512D9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DD56-3836-E606-A898-D9264A38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6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045-7B62-4C3F-65C8-FD993AC7E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5E008-B33A-F6FA-CB65-BE37DA5FB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0E9C1-BDF5-D368-18AA-F4F14F57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5620-94F5-284B-A6F3-B7854D3AFB94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8818A-B10F-FA82-CF49-EFD7B4F9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47854-4D43-2D0B-384B-F25E8020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E14B5F1-E1B6-F743-BE19-E3F74ACBB2F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865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6E3A-8544-3BCD-53B6-DF35D543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AF864-46E6-2194-E00E-8DCA34968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705E7-1E68-D000-A964-662AD8C1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A578D-1E11-0643-BF87-A5352135D4B7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C7F8-9F73-71EB-3954-A6A985F8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1A8B-5B6A-1339-6063-EB539033E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D441F-CF98-9CDE-DC76-D9712D5A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CE13C-3B69-CE6A-96BF-6C7C6FA42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FAD47-C7FB-8D6B-9ED9-FB013F951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D5BA1-9BAC-5072-EC06-5FE0FA47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AEB-E2F5-A442-9AAA-D0870A1C0CEB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8A077-E501-68E7-BD55-C5B2B18F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56AD3-0281-E440-DC36-75B014F7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4F410-BCC3-C56C-A339-D6B82385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B1047-8538-380A-651D-28E290ED0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3D9AAD-8451-A990-663A-BD6ADCA1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A34D7-F69E-EBE9-75B9-C6FEB178C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61D4E-F012-2286-F39E-409F8B443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CCB05-028F-00B3-25F3-234B4810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4740-DE7E-EF4B-AFA2-8DA34A35B54E}" type="datetime1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FC6CE-323D-6204-3113-2E3D2C39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8C496-008F-2576-33C5-17CFFBF7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9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1120-8B16-AA2E-DFC3-769CDE91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D5F7B-BE71-A532-5797-B900530E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4351-8263-B543-B447-7F74567A1DC6}" type="datetime1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CD926-D460-5EDE-4D45-F02497B3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1F3B0-6DD8-6F83-E16A-BC55390E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093020-EDA9-A50B-CE50-2DCE50AD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C47B-2E47-3249-A7CA-EB904618CC71}" type="datetime1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6D5211-8B30-A766-8B8F-C2069D1C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DD20A-9DF9-BEBA-3384-06279EE1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4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32EB3-B234-A4F9-4083-18D711BEB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B68B8-48A4-A8B1-8FFA-D45EC43B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691BE-E107-EC67-81DB-B0F16B1B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6DAAC-F479-B551-6C90-55069C49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626B8-1499-6540-9FB6-008F0FDD2821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ADD3-82D7-914F-C956-C531DF858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9C9D5-A27F-B722-D9CB-5DB161BDE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215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DB34-66B7-641B-6D6A-38063BC8B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32DAD-7805-E0F0-1A6D-B5DFE47DE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D75CB9-ADE9-0BCB-8062-8D68D89D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BAD43-0868-427D-9FD5-AE1F98DAB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A952B-5F50-6241-8968-2E3ECF4BB77D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C6BB2-E46D-D2E9-8E70-CC354C42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89260-04DB-C237-527B-B639FEDC8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80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5053DE-052B-A9EF-6FB8-1445BAF31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A3AA3-54F9-F602-BEA0-E2E2508E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DF08C-D598-BD47-7417-843123A8B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0F79E-9C58-B040-A7C7-7D87C10BFD7B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64E7-AFBD-0C87-FB3C-5B12E4F21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5024F-25B0-DB71-7339-F7C5AA2158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4B5F1-E1B6-F743-BE19-E3F74ACBB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3847/0004-6256/152/6/154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iopscience.iop.org/article/10.1088/1538-3873/aab4e0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A284-19E9-B44E-0266-CB14ED4C8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601" y="0"/>
            <a:ext cx="11207031" cy="2387600"/>
          </a:xfrm>
          <a:noFill/>
        </p:spPr>
        <p:txBody>
          <a:bodyPr>
            <a:noAutofit/>
          </a:bodyPr>
          <a:lstStyle/>
          <a:p>
            <a:r>
              <a:rPr lang="en-US" sz="7200" dirty="0">
                <a:ln>
                  <a:solidFill>
                    <a:schemeClr val="bg1"/>
                  </a:solidFill>
                </a:ln>
              </a:rPr>
              <a:t>Predicting Hubble Residuals Using Host Galaxy Properties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332149-9F08-A740-E4A4-B6E69ACB3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1204" y="2485525"/>
            <a:ext cx="6418111" cy="3879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By: Mykola </a:t>
            </a:r>
            <a:r>
              <a:rPr lang="en-US" dirty="0" err="1"/>
              <a:t>Chernyashevskyy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DF9C917-3DE0-2324-E6AD-601CDEF9AF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259061" y="2387600"/>
            <a:ext cx="4451835" cy="4240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E0B060-98A3-6AA4-65D4-E3E9C9C92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10" y="4158619"/>
            <a:ext cx="1580402" cy="1580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1545F6-98E5-C39E-3D81-02F9C9F75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600" y="4613154"/>
            <a:ext cx="1552436" cy="8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94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A37D-2199-6A45-EEB7-9CBF2053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Results - </a:t>
            </a:r>
            <a:r>
              <a:rPr lang="en-US" dirty="0" err="1"/>
              <a:t>kNN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FD783-B2B5-6DBF-2555-1D63BB1A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46944-013C-FCBF-B943-370A4A4DD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12" y="1390570"/>
            <a:ext cx="6028969" cy="37362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4432C-1D9A-CDD3-D7CC-FF2071F03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390570"/>
            <a:ext cx="6028968" cy="37362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7475FFA-D43F-D770-8259-8762C9C28EE4}"/>
              </a:ext>
            </a:extLst>
          </p:cNvPr>
          <p:cNvSpPr txBox="1"/>
          <p:nvPr/>
        </p:nvSpPr>
        <p:spPr>
          <a:xfrm>
            <a:off x="1071942" y="5126832"/>
            <a:ext cx="97272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galaxy properties reflect meaningful physical differences, not noise. Otherwise weighing by distance would have </a:t>
            </a:r>
            <a:r>
              <a:rPr lang="en-US" dirty="0" err="1"/>
              <a:t>imporved</a:t>
            </a:r>
            <a:r>
              <a:rPr lang="en-US" dirty="0"/>
              <a:t> results.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Outlier Rate is Too high For conclusive Evidence.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72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B3D7-3415-424D-FFC9-3A433B30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Results –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1B8E-D734-6AE5-0AA8-B12F92D2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A07BA-2792-2F01-8880-74208400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970" y="1904989"/>
            <a:ext cx="5835124" cy="3616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C5ADF1D-C977-E160-DD1A-938C3C027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764" y="2009162"/>
            <a:ext cx="5667028" cy="35119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66ED6F-72D8-3DEB-005E-B53A76DD27C3}"/>
              </a:ext>
            </a:extLst>
          </p:cNvPr>
          <p:cNvSpPr txBox="1"/>
          <p:nvPr/>
        </p:nvSpPr>
        <p:spPr>
          <a:xfrm>
            <a:off x="3048965" y="562529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NMAD Values Get low.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Outlier Rate is Too high For conclusive Evidence. </a:t>
            </a:r>
          </a:p>
        </p:txBody>
      </p:sp>
    </p:spTree>
    <p:extLst>
      <p:ext uri="{BB962C8B-B14F-4D97-AF65-F5344CB8AC3E}">
        <p14:creationId xmlns:p14="http://schemas.microsoft.com/office/powerpoint/2010/main" val="673316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F20A-E86A-8A12-90E2-E1260BE7B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Prameter</a:t>
            </a:r>
            <a:r>
              <a:rPr lang="en-US" dirty="0"/>
              <a:t> - Tuning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7CBD0-D6CB-01E2-5950-4332FF443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0ED8E1-0A1A-DC43-581B-B0CDF8FD1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570" y="1881478"/>
            <a:ext cx="5478424" cy="33950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B6CA0C-D10B-9A75-6EFA-9871A366C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64" y="1690688"/>
            <a:ext cx="6094158" cy="37766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1DA9D4-F3CD-B33D-E2C8-964F57F0E0C3}"/>
              </a:ext>
            </a:extLst>
          </p:cNvPr>
          <p:cNvSpPr txBox="1"/>
          <p:nvPr/>
        </p:nvSpPr>
        <p:spPr>
          <a:xfrm>
            <a:off x="3048965" y="5625295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NMAD Values Get low.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Outlier Rate is Too high For conclusive Evidence. </a:t>
            </a:r>
          </a:p>
        </p:txBody>
      </p:sp>
    </p:spTree>
    <p:extLst>
      <p:ext uri="{BB962C8B-B14F-4D97-AF65-F5344CB8AC3E}">
        <p14:creationId xmlns:p14="http://schemas.microsoft.com/office/powerpoint/2010/main" val="270492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2FCF-6F9E-C39A-C753-ED05A1F7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86061"/>
            <a:ext cx="10515600" cy="1325563"/>
          </a:xfrm>
        </p:spPr>
        <p:txBody>
          <a:bodyPr/>
          <a:lstStyle/>
          <a:p>
            <a:r>
              <a:rPr lang="en-US" dirty="0"/>
              <a:t>Results </a:t>
            </a:r>
            <a:r>
              <a:rPr lang="en-US" dirty="0" err="1"/>
              <a:t>kNN</a:t>
            </a:r>
            <a:r>
              <a:rPr lang="en-US" dirty="0"/>
              <a:t>, Random Forest,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B293-8079-2185-4B70-CF964AF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D4CE9-6FDD-4353-6DDF-5650A6A02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550" y="1690687"/>
            <a:ext cx="3622875" cy="3622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F12D0A-C777-42EF-A203-7146BA30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90689"/>
            <a:ext cx="3622876" cy="36228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226791-8863-AD94-3217-2C7D7DB65945}"/>
              </a:ext>
            </a:extLst>
          </p:cNvPr>
          <p:cNvSpPr txBox="1"/>
          <p:nvPr/>
        </p:nvSpPr>
        <p:spPr>
          <a:xfrm>
            <a:off x="131502" y="5777105"/>
            <a:ext cx="39440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Outlier rate (&gt; ±0.1 mag): 35.82% NMAD: 0.1118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2970CE-F3D0-3DBB-263C-B4F56FCBE97F}"/>
              </a:ext>
            </a:extLst>
          </p:cNvPr>
          <p:cNvSpPr txBox="1"/>
          <p:nvPr/>
        </p:nvSpPr>
        <p:spPr>
          <a:xfrm>
            <a:off x="4075575" y="5656011"/>
            <a:ext cx="3852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Outlier rate (&gt; ±0.1 mag): 38.81% </a:t>
            </a:r>
          </a:p>
          <a:p>
            <a:r>
              <a:rPr lang="en-US" sz="1400" b="0" i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NMAD: 0.1187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6BBE353-E0BC-B13B-120F-4669AE1D1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098" y="1690687"/>
            <a:ext cx="3622875" cy="362287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2047F0-FB2B-9D6E-0145-7BEBD49C5DFA}"/>
              </a:ext>
            </a:extLst>
          </p:cNvPr>
          <p:cNvSpPr txBox="1"/>
          <p:nvPr/>
        </p:nvSpPr>
        <p:spPr>
          <a:xfrm>
            <a:off x="8116427" y="5646285"/>
            <a:ext cx="35281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B3B3B"/>
                </a:solidFill>
                <a:effectLst/>
                <a:latin typeface="var(--notebook-cell-output-font-family)"/>
              </a:rPr>
              <a:t>Outlier rate (&gt; ±0.1 mag): 34.33% </a:t>
            </a:r>
          </a:p>
          <a:p>
            <a:pPr algn="l">
              <a:buNone/>
            </a:pPr>
            <a:r>
              <a:rPr lang="en-US" b="0" i="0" dirty="0">
                <a:solidFill>
                  <a:srgbClr val="3B3B3B"/>
                </a:solidFill>
                <a:effectLst/>
                <a:latin typeface="var(--notebook-cell-output-font-family)"/>
              </a:rPr>
              <a:t>NMAD: 0.1043</a:t>
            </a:r>
            <a:br>
              <a:rPr lang="en-US" b="0" i="0" dirty="0">
                <a:solidFill>
                  <a:srgbClr val="3B3B3B"/>
                </a:solidFill>
                <a:effectLst/>
                <a:latin typeface="-apple-system"/>
              </a:rPr>
            </a:br>
            <a:endParaRPr lang="en-US" b="0" i="0" dirty="0">
              <a:solidFill>
                <a:srgbClr val="3B3B3B"/>
              </a:solidFill>
              <a:effectLst/>
              <a:latin typeface="-apple-syste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9FD62C-F1BF-233C-FCD2-6603AB851C47}"/>
              </a:ext>
            </a:extLst>
          </p:cNvPr>
          <p:cNvSpPr txBox="1"/>
          <p:nvPr/>
        </p:nvSpPr>
        <p:spPr>
          <a:xfrm>
            <a:off x="838200" y="1076142"/>
            <a:ext cx="831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+/- 0.1 mag is intrinsic scatter of </a:t>
            </a:r>
            <a:r>
              <a:rPr lang="en-US" dirty="0" err="1"/>
              <a:t>SNIa</a:t>
            </a:r>
            <a:r>
              <a:rPr lang="en-US" dirty="0"/>
              <a:t> in Universe according to </a:t>
            </a:r>
            <a:r>
              <a:rPr lang="en-US" dirty="0" err="1"/>
              <a:t>Scolnic</a:t>
            </a:r>
            <a:r>
              <a:rPr lang="en-US" dirty="0"/>
              <a:t> 2018</a:t>
            </a:r>
          </a:p>
        </p:txBody>
      </p:sp>
    </p:spTree>
    <p:extLst>
      <p:ext uri="{BB962C8B-B14F-4D97-AF65-F5344CB8AC3E}">
        <p14:creationId xmlns:p14="http://schemas.microsoft.com/office/powerpoint/2010/main" val="151646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F672-5370-E20E-1B32-75881812B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7FE1-D9FA-4A3A-1983-E6A5DAEA5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87"/>
            <a:ext cx="10515600" cy="4351338"/>
          </a:xfrm>
        </p:spPr>
        <p:txBody>
          <a:bodyPr/>
          <a:lstStyle/>
          <a:p>
            <a:r>
              <a:rPr lang="en-US" dirty="0"/>
              <a:t>Reconstruct mu from the DES5YR data set.</a:t>
            </a:r>
          </a:p>
          <a:p>
            <a:pPr lvl="1"/>
            <a:r>
              <a:rPr lang="en-US" dirty="0"/>
              <a:t>Lots of data points missing b/c there was no mu recorded as part of data set and it can be computed from z under a chosen cosmology.</a:t>
            </a:r>
          </a:p>
          <a:p>
            <a:r>
              <a:rPr lang="en-US" dirty="0"/>
              <a:t>Focus more on </a:t>
            </a:r>
            <a:r>
              <a:rPr lang="en-US" dirty="0" err="1"/>
              <a:t>XGBoost</a:t>
            </a:r>
            <a:r>
              <a:rPr lang="en-US" dirty="0"/>
              <a:t> and try various parameters to tune.</a:t>
            </a:r>
          </a:p>
          <a:p>
            <a:r>
              <a:rPr lang="en-US" dirty="0"/>
              <a:t>Read papers to try to identify why NMAD is good and outliers are bad.</a:t>
            </a:r>
          </a:p>
          <a:p>
            <a:r>
              <a:rPr lang="en-US" dirty="0"/>
              <a:t>Test more galaxy features using SPEARMAN and NMAD.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D62F-D2E3-04A4-DD19-31636826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20C220-7F07-C2ED-AA75-A21642C8D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37" y="4937287"/>
            <a:ext cx="2951164" cy="1828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3616A2-732D-BD95-10B9-B44395C9E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1" y="4937287"/>
            <a:ext cx="1916574" cy="1916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451F9-41C3-F2D9-5045-EC97DF184E85}"/>
              </a:ext>
            </a:extLst>
          </p:cNvPr>
          <p:cNvSpPr txBox="1"/>
          <p:nvPr/>
        </p:nvSpPr>
        <p:spPr>
          <a:xfrm>
            <a:off x="5963857" y="5620325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NMAD: 0.1216 </a:t>
            </a:r>
          </a:p>
          <a:p>
            <a:r>
              <a:rPr lang="en-US" b="0" i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Outlier Rate (&gt; ±0.1 mag): 40.30%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47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0D94-9905-E312-9B13-B1A56FDB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8FB9D-9DD9-2D4F-ACD3-61D3735E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15" y="1883499"/>
            <a:ext cx="52578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The Dark Energy Survey Supernova Program: Light Curves and 5 Yr Data Release: </a:t>
            </a:r>
            <a:r>
              <a:rPr lang="en-US" sz="2400" dirty="0"/>
              <a:t>collected multi-band light curves for ~1600 SNe </a:t>
            </a:r>
            <a:r>
              <a:rPr lang="en-US" sz="2400" dirty="0" err="1"/>
              <a:t>Ia</a:t>
            </a:r>
            <a:r>
              <a:rPr lang="en-US" sz="2400" dirty="0"/>
              <a:t> and estimated host properties through photometry and spectroscopy.</a:t>
            </a:r>
          </a:p>
          <a:p>
            <a:r>
              <a:rPr lang="en-US" sz="2400" b="1" dirty="0"/>
              <a:t>Data Release 1 of the Dark Energy Spectroscopic Instrument (DESI) </a:t>
            </a:r>
            <a:r>
              <a:rPr lang="en-US" sz="2400" dirty="0"/>
              <a:t>provides redshifts and host galaxy parameters for galaxies. 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F9718-C49B-30B9-C301-244BACDF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2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7D5A4A9-923F-1A29-4F87-328015EEF1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262" t="6427" b="23471"/>
          <a:stretch/>
        </p:blipFill>
        <p:spPr>
          <a:xfrm>
            <a:off x="5540415" y="1690688"/>
            <a:ext cx="6531980" cy="38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8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0B90A-36C7-6FAE-DAF0-C248CB41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24" y="-3954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Motivation and Research Goal: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3AD8CC-7407-02DB-A1E0-F1BBF24370FB}"/>
              </a:ext>
            </a:extLst>
          </p:cNvPr>
          <p:cNvSpPr txBox="1"/>
          <p:nvPr/>
        </p:nvSpPr>
        <p:spPr>
          <a:xfrm>
            <a:off x="6096000" y="1286015"/>
            <a:ext cx="5511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 host galaxy properties that correlate with or predict Hubble residuals.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Cosmology: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Flat Lambda CDM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H0 = 70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Matter Density = 0.315</a:t>
            </a:r>
          </a:p>
          <a:p>
            <a:endParaRPr lang="en-US" sz="2400" dirty="0">
              <a:latin typeface="Aptos" panose="020B00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E92879E-26B2-327D-553E-1D1057794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11" y="4169567"/>
            <a:ext cx="5269801" cy="260529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B13A5-DFE8-8F69-60FC-022C0571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3</a:t>
            </a:fld>
            <a:endParaRPr lang="en-US"/>
          </a:p>
        </p:txBody>
      </p:sp>
      <p:pic>
        <p:nvPicPr>
          <p:cNvPr id="11" name="Picture 10" descr="A diagram with a green line and blue dots&#10;&#10;AI-generated content may be incorrect.">
            <a:extLst>
              <a:ext uri="{FF2B5EF4-FFF2-40B4-BE49-F238E27FC236}">
                <a16:creationId xmlns:a16="http://schemas.microsoft.com/office/drawing/2014/main" id="{4854C139-DF24-F51C-3C23-BBBE61BB2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11" y="1031372"/>
            <a:ext cx="5269801" cy="313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22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8A05D-AC4D-B937-323C-D91DB77D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- Matching Galaxy to </a:t>
            </a:r>
            <a:r>
              <a:rPr lang="en-US" dirty="0" err="1"/>
              <a:t>SNIa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737597-11C6-E519-2872-7B0544B11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888" y="1690688"/>
            <a:ext cx="6076014" cy="303800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9C4F9-96F7-356C-6243-8C341885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AFDE8A-CA5E-7EF2-C2CF-6F0C4231AFE2}"/>
              </a:ext>
            </a:extLst>
          </p:cNvPr>
          <p:cNvSpPr txBox="1"/>
          <p:nvPr/>
        </p:nvSpPr>
        <p:spPr>
          <a:xfrm>
            <a:off x="1076306" y="4762689"/>
            <a:ext cx="4826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[*] </a:t>
            </a:r>
            <a:r>
              <a:rPr lang="en-US" dirty="0" err="1"/>
              <a:t>SNIa</a:t>
            </a:r>
            <a:r>
              <a:rPr lang="en-US" dirty="0"/>
              <a:t> between two galaxies. Dotted lines</a:t>
            </a:r>
          </a:p>
          <a:p>
            <a:r>
              <a:rPr lang="en-US" dirty="0"/>
              <a:t>represent light radii (</a:t>
            </a:r>
            <a:r>
              <a:rPr lang="en-US" dirty="0" err="1"/>
              <a:t>Scolnic</a:t>
            </a:r>
            <a:r>
              <a:rPr lang="en-US" dirty="0"/>
              <a:t> &amp; Kessler et al.  2016)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E9CD7-3289-9651-49AF-D4A51C2BCFF4}"/>
              </a:ext>
            </a:extLst>
          </p:cNvPr>
          <p:cNvSpPr txBox="1"/>
          <p:nvPr/>
        </p:nvSpPr>
        <p:spPr>
          <a:xfrm>
            <a:off x="6632174" y="1690688"/>
            <a:ext cx="44744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Half Light Radius: </a:t>
            </a:r>
            <a:r>
              <a:rPr lang="en-US" dirty="0"/>
              <a:t>-  the radius within which half of an object’s total light (or luminosity) is emitted.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5 half light radii </a:t>
            </a:r>
            <a:r>
              <a:rPr lang="en-US" dirty="0"/>
              <a:t>are standard based on literature (</a:t>
            </a:r>
            <a:r>
              <a:rPr lang="en-US" i="0" u="none" strike="noStrike" dirty="0">
                <a:effectLst/>
                <a:latin typeface="Slack-Lato"/>
                <a:hlinkClick r:id="rId3"/>
              </a:rPr>
              <a:t>Lunnan et al. 2016</a:t>
            </a:r>
            <a:r>
              <a:rPr lang="en-US" dirty="0">
                <a:latin typeface="Slack-Lato"/>
              </a:rPr>
              <a:t>, </a:t>
            </a:r>
            <a:r>
              <a:rPr lang="en-US" i="0" u="none" strike="noStrike" dirty="0">
                <a:effectLst/>
                <a:latin typeface="Slack-Lato"/>
                <a:hlinkClick r:id="rId4"/>
              </a:rPr>
              <a:t>Gupta et al. 2018</a:t>
            </a:r>
            <a:r>
              <a:rPr lang="en-US" i="0" u="none" strike="noStrike" dirty="0">
                <a:effectLst/>
                <a:latin typeface="Slack-Lato"/>
              </a:rPr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lack-Lato"/>
              </a:rPr>
              <a:t>Half light radii for each galaxy provided by DESI data set.</a:t>
            </a:r>
            <a:endParaRPr lang="en-US" i="0" u="none" strike="noStrike" dirty="0">
              <a:effectLst/>
              <a:latin typeface="Slack-Lato"/>
            </a:endParaRPr>
          </a:p>
          <a:p>
            <a:pPr lvl="1"/>
            <a:endParaRPr lang="en-US" dirty="0">
              <a:latin typeface="Slack-Lato"/>
            </a:endParaRPr>
          </a:p>
          <a:p>
            <a:pPr lvl="1"/>
            <a:endParaRPr lang="en-US" b="0" i="0" u="none" strike="noStrike" dirty="0">
              <a:effectLst/>
              <a:latin typeface="Slack-Lato"/>
            </a:endParaRP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009317C-7058-9179-5238-D6167B97864D}"/>
              </a:ext>
            </a:extLst>
          </p:cNvPr>
          <p:cNvGrpSpPr/>
          <p:nvPr/>
        </p:nvGrpSpPr>
        <p:grpSpPr>
          <a:xfrm>
            <a:off x="5792181" y="4222849"/>
            <a:ext cx="5636837" cy="2316063"/>
            <a:chOff x="5792181" y="4327280"/>
            <a:chExt cx="5636837" cy="23160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68A3CD4-23F4-C386-13C5-EFD1F2273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92181" y="4327280"/>
              <a:ext cx="5636837" cy="231606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2E2E500-704E-CB48-E38E-3388DBFD4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" r="891" b="19235"/>
            <a:stretch/>
          </p:blipFill>
          <p:spPr>
            <a:xfrm>
              <a:off x="9633434" y="4847793"/>
              <a:ext cx="149547" cy="1755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2483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88A0C-F43E-228E-EC64-35F4231E8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664B1-E264-1AA2-1EFB-AA9A1CFF6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60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sz="1900" b="0" i="0" dirty="0">
                <a:solidFill>
                  <a:srgbClr val="3B3B3B"/>
                </a:solidFill>
                <a:effectLst/>
              </a:rPr>
              <a:t>129 Galaxy – </a:t>
            </a:r>
            <a:r>
              <a:rPr lang="en-US" sz="1900" b="0" i="0" dirty="0" err="1">
                <a:solidFill>
                  <a:srgbClr val="3B3B3B"/>
                </a:solidFill>
                <a:effectLst/>
              </a:rPr>
              <a:t>SNIa</a:t>
            </a:r>
            <a:r>
              <a:rPr lang="en-US" sz="1900" b="0" i="0" dirty="0">
                <a:solidFill>
                  <a:srgbClr val="3B3B3B"/>
                </a:solidFill>
                <a:effectLst/>
              </a:rPr>
              <a:t> matches were found. </a:t>
            </a:r>
          </a:p>
          <a:p>
            <a:r>
              <a:rPr lang="en-US" sz="1900" dirty="0">
                <a:solidFill>
                  <a:srgbClr val="3B3B3B"/>
                </a:solidFill>
              </a:rPr>
              <a:t>Due to incomplete </a:t>
            </a:r>
            <a:r>
              <a:rPr lang="en-US" sz="1900" dirty="0" err="1">
                <a:solidFill>
                  <a:srgbClr val="3B3B3B"/>
                </a:solidFill>
              </a:rPr>
              <a:t>SNIa</a:t>
            </a:r>
            <a:r>
              <a:rPr lang="en-US" sz="1900" dirty="0">
                <a:solidFill>
                  <a:srgbClr val="3B3B3B"/>
                </a:solidFill>
              </a:rPr>
              <a:t> data (missing mu) and incomplete DESI data (missing Galaxy parameters) 67 </a:t>
            </a:r>
            <a:r>
              <a:rPr lang="en-US" sz="1900" dirty="0" err="1">
                <a:solidFill>
                  <a:srgbClr val="3B3B3B"/>
                </a:solidFill>
              </a:rPr>
              <a:t>SNIa</a:t>
            </a:r>
            <a:r>
              <a:rPr lang="en-US" sz="1900" dirty="0">
                <a:solidFill>
                  <a:srgbClr val="3B3B3B"/>
                </a:solidFill>
              </a:rPr>
              <a:t> – Galaxy Matches and we work with 67 data points. </a:t>
            </a:r>
          </a:p>
          <a:p>
            <a:pPr marL="0" indent="0">
              <a:buNone/>
            </a:pPr>
            <a:br>
              <a:rPr lang="en-US" dirty="0">
                <a:solidFill>
                  <a:srgbClr val="3B3B3B"/>
                </a:solidFill>
                <a:latin typeface="Menlo" panose="020B0609030804020204" pitchFamily="49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DC84E-67FD-4A63-3799-32A0D0BBB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674AF-F1F1-C0BB-E1B9-28DB98F7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330" y="1027906"/>
            <a:ext cx="4382588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28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ECEE9-00FE-328B-146B-5E6B7A444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Spearman Correlation Coefficient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7408E-66CD-E96C-B322-48A30DE20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Key Points: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Measure of </a:t>
            </a:r>
            <a:r>
              <a:rPr lang="en-US" b="1" dirty="0"/>
              <a:t>monotonic</a:t>
            </a:r>
            <a:r>
              <a:rPr lang="en-US" dirty="0"/>
              <a:t> relationship between two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Based on </a:t>
            </a:r>
            <a:r>
              <a:rPr lang="en-US" b="1" dirty="0"/>
              <a:t>rank order:  </a:t>
            </a:r>
            <a:r>
              <a:rPr lang="en-US" dirty="0"/>
              <a:t>not actual values — robust against outliers. Good at quantifying non linear relationships.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F939F-EDF0-7DC3-102C-7D8801B3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AA6DE-C65C-F840-38D9-0B83BF65F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96" r="47703" b="2304"/>
          <a:stretch/>
        </p:blipFill>
        <p:spPr>
          <a:xfrm>
            <a:off x="269311" y="3526048"/>
            <a:ext cx="1953027" cy="32539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541644-DBD8-1DA1-3635-2CB675C2E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623" y="3482975"/>
            <a:ext cx="3136900" cy="3238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B086D2-0689-4C9F-8C0A-5CFD1FB58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415" y="3482975"/>
            <a:ext cx="31369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1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9A570-B9C1-40E4-D2CB-80A1C5AA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Spearman Correlation </a:t>
            </a:r>
            <a:r>
              <a:rPr lang="en-US" dirty="0" err="1"/>
              <a:t>Coefficent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2358-DE12-DE93-4B73-3137F87A9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Great at estimating which galaxy properties are “good” for training.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8C043-5261-15AE-A236-D1DE5CCA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BC5C2-EF7C-0BE7-9686-F5071002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92" r="44841" b="7302"/>
          <a:stretch/>
        </p:blipFill>
        <p:spPr>
          <a:xfrm>
            <a:off x="287196" y="2618118"/>
            <a:ext cx="5227069" cy="37382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CFDE8-EBEE-86E5-0B77-CE239DC613A4}"/>
              </a:ext>
            </a:extLst>
          </p:cNvPr>
          <p:cNvSpPr txBox="1"/>
          <p:nvPr/>
        </p:nvSpPr>
        <p:spPr>
          <a:xfrm>
            <a:off x="838200" y="2335027"/>
            <a:ext cx="6099858" cy="283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350"/>
              </a:lnSpc>
            </a:pP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rho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pval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spearmanr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US" b="0" dirty="0">
                <a:solidFill>
                  <a:srgbClr val="3B3B3B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7C8BD1-87FA-86C6-F1B2-98FEE8B0F1B4}"/>
              </a:ext>
            </a:extLst>
          </p:cNvPr>
          <p:cNvSpPr/>
          <p:nvPr/>
        </p:nvSpPr>
        <p:spPr>
          <a:xfrm>
            <a:off x="774539" y="5650315"/>
            <a:ext cx="4739726" cy="526648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65C62B-1651-ACD7-6C8D-8941D0E678C9}"/>
              </a:ext>
            </a:extLst>
          </p:cNvPr>
          <p:cNvSpPr/>
          <p:nvPr/>
        </p:nvSpPr>
        <p:spPr>
          <a:xfrm>
            <a:off x="774539" y="3860645"/>
            <a:ext cx="4739726" cy="283092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C65BF6-5E80-863E-1DF6-DE7F39119968}"/>
              </a:ext>
            </a:extLst>
          </p:cNvPr>
          <p:cNvSpPr/>
          <p:nvPr/>
        </p:nvSpPr>
        <p:spPr>
          <a:xfrm>
            <a:off x="774539" y="4204141"/>
            <a:ext cx="4739726" cy="283092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BAB63A-0B00-3550-720A-79C97FB0E417}"/>
              </a:ext>
            </a:extLst>
          </p:cNvPr>
          <p:cNvSpPr/>
          <p:nvPr/>
        </p:nvSpPr>
        <p:spPr>
          <a:xfrm>
            <a:off x="774539" y="4923442"/>
            <a:ext cx="4739726" cy="283092"/>
          </a:xfrm>
          <a:prstGeom prst="rect">
            <a:avLst/>
          </a:prstGeom>
          <a:solidFill>
            <a:srgbClr val="FF00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A5F635-628B-038C-6400-208030E634F6}"/>
              </a:ext>
            </a:extLst>
          </p:cNvPr>
          <p:cNvSpPr txBox="1"/>
          <p:nvPr/>
        </p:nvSpPr>
        <p:spPr>
          <a:xfrm>
            <a:off x="6127402" y="2531381"/>
            <a:ext cx="496639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 – Value cutoff chosen to be 0.05 by standard convention.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DN4000</a:t>
            </a:r>
            <a:r>
              <a:rPr lang="en-US" sz="2400" dirty="0"/>
              <a:t> - measures the strength of spectral break at 4000A – caused by old stars containing ionized metals (age of galaxy).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SFR</a:t>
            </a:r>
            <a:r>
              <a:rPr lang="en-US" sz="2400" dirty="0"/>
              <a:t> – Star formation 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Color G-R </a:t>
            </a:r>
            <a:r>
              <a:rPr lang="en-US" sz="2400" dirty="0"/>
              <a:t>- related to age of galaxy (higher G-R older galaxy). 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2781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793D4-E62A-5FAE-95CA-C35161D4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</a:t>
            </a:r>
            <a:r>
              <a:rPr lang="en-US" dirty="0" err="1"/>
              <a:t>kNN</a:t>
            </a:r>
            <a:r>
              <a:rPr lang="en-US" dirty="0"/>
              <a:t>, Random Forest,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0871F-5BA0-EEAC-1C5A-A88C43A3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C355ADE-2702-90E0-F2F6-ACB962C710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348036"/>
              </p:ext>
            </p:extLst>
          </p:nvPr>
        </p:nvGraphicFramePr>
        <p:xfrm>
          <a:off x="629856" y="2331879"/>
          <a:ext cx="10515600" cy="3383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912165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5404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461493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154548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 err="1"/>
                        <a:t>kNN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Random Forest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XGBoost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469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Modeling Approach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Stores all data; no model building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Builds many independent decision trees on random data subsets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Builds trees sequentially, each correcting previous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1252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Prediction Method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Finds k nearest neighbors; averages their outputs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Averages outputs from all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Sums weighted outputs from all sequential trees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0678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Optimization/Training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 optimization; just distance calculations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Randomized splits to minimize variance per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Gradient-based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784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63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0C292-AF60-39A1-E0E5-8D8CEB419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Cross -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273CE-C0CE-27CD-F9F6-E5766F787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instead of train/test split </a:t>
            </a:r>
            <a:r>
              <a:rPr lang="en-US" dirty="0" err="1"/>
              <a:t>becaue</a:t>
            </a:r>
            <a:r>
              <a:rPr lang="en-US" dirty="0"/>
              <a:t> number of data pts. Is low (~60).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a 5 fold CV:</a:t>
            </a:r>
          </a:p>
          <a:p>
            <a:pPr lvl="1"/>
            <a:r>
              <a:rPr lang="en-US" dirty="0"/>
              <a:t>Train on 4/5 of the data. </a:t>
            </a:r>
          </a:p>
          <a:p>
            <a:pPr lvl="1"/>
            <a:r>
              <a:rPr lang="en-US" dirty="0"/>
              <a:t>Predict on the 1/5 left out.</a:t>
            </a:r>
          </a:p>
          <a:p>
            <a:pPr lvl="1"/>
            <a:r>
              <a:rPr lang="en-US" dirty="0"/>
              <a:t>This process is repeated 5 times, each time leaving a different 1/5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Then you compute metrics based on these predictions.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96FE3-C644-336A-F312-BC30BD4B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4B5F1-E1B6-F743-BE19-E3F74ACBB2F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81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9947</TotalTime>
  <Words>720</Words>
  <Application>Microsoft Macintosh PowerPoint</Application>
  <PresentationFormat>Widescreen</PresentationFormat>
  <Paragraphs>97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Aptos</vt:lpstr>
      <vt:lpstr>Aptos Display</vt:lpstr>
      <vt:lpstr>Arial</vt:lpstr>
      <vt:lpstr>Menlo</vt:lpstr>
      <vt:lpstr>Slack-Lato</vt:lpstr>
      <vt:lpstr>var(--notebook-cell-output-font-family)</vt:lpstr>
      <vt:lpstr>Office Theme</vt:lpstr>
      <vt:lpstr>Predicting Hubble Residuals Using Host Galaxy Properties</vt:lpstr>
      <vt:lpstr>Background</vt:lpstr>
      <vt:lpstr>Motivation and Research Goal:</vt:lpstr>
      <vt:lpstr>Method - Matching Galaxy to SNIa</vt:lpstr>
      <vt:lpstr>Data and Observations</vt:lpstr>
      <vt:lpstr>Methods – Spearman Correlation Coefficient</vt:lpstr>
      <vt:lpstr>Results – Spearman Correlation Coefficent</vt:lpstr>
      <vt:lpstr>Methods - kNN, Random Forest, XGBoost</vt:lpstr>
      <vt:lpstr>Methods – Cross - Validation</vt:lpstr>
      <vt:lpstr>Parameter Tuning Results - kNN</vt:lpstr>
      <vt:lpstr>Parameter Tuning Results – Random Forest</vt:lpstr>
      <vt:lpstr>Prameter - Tuning XGBoost</vt:lpstr>
      <vt:lpstr>Results kNN, Random Forest, XGBoost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Mykola C</dc:creator>
  <cp:lastModifiedBy>Mykola C</cp:lastModifiedBy>
  <cp:revision>19</cp:revision>
  <dcterms:created xsi:type="dcterms:W3CDTF">2025-04-24T15:57:26Z</dcterms:created>
  <dcterms:modified xsi:type="dcterms:W3CDTF">2025-05-01T17:30:31Z</dcterms:modified>
</cp:coreProperties>
</file>